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610" r:id="rId3"/>
    <p:sldId id="593" r:id="rId4"/>
    <p:sldId id="594" r:id="rId5"/>
    <p:sldId id="595" r:id="rId6"/>
    <p:sldId id="596" r:id="rId7"/>
    <p:sldId id="597" r:id="rId8"/>
    <p:sldId id="598" r:id="rId9"/>
    <p:sldId id="599" r:id="rId10"/>
    <p:sldId id="600" r:id="rId11"/>
    <p:sldId id="601" r:id="rId12"/>
    <p:sldId id="602" r:id="rId13"/>
    <p:sldId id="603" r:id="rId14"/>
    <p:sldId id="604" r:id="rId15"/>
    <p:sldId id="611" r:id="rId16"/>
    <p:sldId id="612" r:id="rId17"/>
    <p:sldId id="613" r:id="rId18"/>
    <p:sldId id="614" r:id="rId19"/>
    <p:sldId id="615" r:id="rId20"/>
    <p:sldId id="616" r:id="rId21"/>
    <p:sldId id="407" r:id="rId22"/>
    <p:sldId id="575" r:id="rId23"/>
    <p:sldId id="365" r:id="rId24"/>
    <p:sldId id="366" r:id="rId25"/>
    <p:sldId id="367" r:id="rId26"/>
    <p:sldId id="368" r:id="rId27"/>
    <p:sldId id="576" r:id="rId28"/>
    <p:sldId id="577" r:id="rId29"/>
    <p:sldId id="578" r:id="rId30"/>
    <p:sldId id="370" r:id="rId31"/>
    <p:sldId id="369" r:id="rId32"/>
    <p:sldId id="579" r:id="rId33"/>
    <p:sldId id="580" r:id="rId34"/>
    <p:sldId id="371" r:id="rId35"/>
    <p:sldId id="372" r:id="rId36"/>
    <p:sldId id="581" r:id="rId37"/>
    <p:sldId id="582" r:id="rId38"/>
    <p:sldId id="583" r:id="rId39"/>
    <p:sldId id="584" r:id="rId40"/>
    <p:sldId id="585" r:id="rId41"/>
    <p:sldId id="373" r:id="rId42"/>
    <p:sldId id="374" r:id="rId43"/>
    <p:sldId id="588" r:id="rId44"/>
    <p:sldId id="617" r:id="rId45"/>
    <p:sldId id="590" r:id="rId46"/>
    <p:sldId id="586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66D51-3D17-4C18-A67C-C55410FC496D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F36C1-718D-468F-90ED-D681EA01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82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AE1E0A5-9BB9-498C-8E68-F38E87282FF3}" type="slidenum">
              <a:rPr lang="en-AU" altLang="en-US"/>
              <a:pPr eaLnBrk="1" hangingPunct="1"/>
              <a:t>22</a:t>
            </a:fld>
            <a:endParaRPr lang="en-AU" alt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SDC</a:t>
            </a:r>
          </a:p>
        </p:txBody>
      </p:sp>
    </p:spTree>
    <p:extLst>
      <p:ext uri="{BB962C8B-B14F-4D97-AF65-F5344CB8AC3E}">
        <p14:creationId xmlns:p14="http://schemas.microsoft.com/office/powerpoint/2010/main" val="866441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08D7-BA6F-4F7C-91D6-517AC824B36D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3ACF-0DD4-4DA2-8F73-9B1B3BAED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1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08D7-BA6F-4F7C-91D6-517AC824B36D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3ACF-0DD4-4DA2-8F73-9B1B3BAED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38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08D7-BA6F-4F7C-91D6-517AC824B36D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3ACF-0DD4-4DA2-8F73-9B1B3BAED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03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08D7-BA6F-4F7C-91D6-517AC824B36D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3ACF-0DD4-4DA2-8F73-9B1B3BAED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33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08D7-BA6F-4F7C-91D6-517AC824B36D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3ACF-0DD4-4DA2-8F73-9B1B3BAED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26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08D7-BA6F-4F7C-91D6-517AC824B36D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3ACF-0DD4-4DA2-8F73-9B1B3BAED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14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08D7-BA6F-4F7C-91D6-517AC824B36D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3ACF-0DD4-4DA2-8F73-9B1B3BAED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66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08D7-BA6F-4F7C-91D6-517AC824B36D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3ACF-0DD4-4DA2-8F73-9B1B3BAED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52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08D7-BA6F-4F7C-91D6-517AC824B36D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3ACF-0DD4-4DA2-8F73-9B1B3BAED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2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08D7-BA6F-4F7C-91D6-517AC824B36D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7413ACF-0DD4-4DA2-8F73-9B1B3BAED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36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08D7-BA6F-4F7C-91D6-517AC824B36D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3ACF-0DD4-4DA2-8F73-9B1B3BAED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87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08D7-BA6F-4F7C-91D6-517AC824B36D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3ACF-0DD4-4DA2-8F73-9B1B3BAED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47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08D7-BA6F-4F7C-91D6-517AC824B36D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3ACF-0DD4-4DA2-8F73-9B1B3BAED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83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08D7-BA6F-4F7C-91D6-517AC824B36D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3ACF-0DD4-4DA2-8F73-9B1B3BAED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43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08D7-BA6F-4F7C-91D6-517AC824B36D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3ACF-0DD4-4DA2-8F73-9B1B3BAED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08D7-BA6F-4F7C-91D6-517AC824B36D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3ACF-0DD4-4DA2-8F73-9B1B3BAED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17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08D7-BA6F-4F7C-91D6-517AC824B36D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3ACF-0DD4-4DA2-8F73-9B1B3BAED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6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C4E08D7-BA6F-4F7C-91D6-517AC824B36D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7413ACF-0DD4-4DA2-8F73-9B1B3BAED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09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giraj.co.in/differences-between-formal-informal-and-non-formal-education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9443" y="486450"/>
            <a:ext cx="11012557" cy="2616199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sz="5300" b="1" dirty="0"/>
              <a:t>Competency Based Training on </a:t>
            </a:r>
            <a:r>
              <a:rPr lang="en-US" sz="3600" b="1" dirty="0"/>
              <a:t>National Certificate in</a:t>
            </a:r>
            <a:r>
              <a:rPr lang="en-US" b="1" dirty="0"/>
              <a:t> </a:t>
            </a:r>
            <a:r>
              <a:rPr lang="en-US" sz="3600" b="1" dirty="0"/>
              <a:t>CBT&amp;A Methodology</a:t>
            </a:r>
            <a:br>
              <a:rPr lang="en-US" dirty="0"/>
            </a:br>
            <a:r>
              <a:rPr lang="en-US" sz="4000" b="1" dirty="0"/>
              <a:t>Trainers &amp; Assessors (</a:t>
            </a:r>
            <a:r>
              <a:rPr lang="en-US" sz="4000" b="1" dirty="0">
                <a:latin typeface="Baskerville Old Face" panose="02020602080505020303" pitchFamily="18" charset="0"/>
              </a:rPr>
              <a:t>Level 4</a:t>
            </a:r>
            <a:r>
              <a:rPr lang="en-US" sz="4000" b="1" dirty="0"/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4983016"/>
            <a:ext cx="6987645" cy="1388534"/>
          </a:xfrm>
        </p:spPr>
        <p:txBody>
          <a:bodyPr>
            <a:normAutofit fontScale="55000" lnSpcReduction="20000"/>
          </a:bodyPr>
          <a:lstStyle/>
          <a:p>
            <a:r>
              <a:rPr lang="en-US" sz="7700" b="1" dirty="0">
                <a:solidFill>
                  <a:schemeClr val="accent1">
                    <a:lumMod val="75000"/>
                  </a:schemeClr>
                </a:solidFill>
              </a:rPr>
              <a:t>DR. Sheikh Abu Reza</a:t>
            </a:r>
          </a:p>
          <a:p>
            <a:r>
              <a:rPr lang="en-US" sz="3600" b="1" dirty="0"/>
              <a:t>Director (</a:t>
            </a:r>
            <a:r>
              <a:rPr lang="en-US" sz="3600" b="1" dirty="0" err="1"/>
              <a:t>Rtd</a:t>
            </a:r>
            <a:r>
              <a:rPr lang="en-US" sz="3600" b="1" dirty="0"/>
              <a:t>.) DTE &amp;</a:t>
            </a:r>
          </a:p>
          <a:p>
            <a:r>
              <a:rPr lang="en-US" sz="3600" b="1" dirty="0"/>
              <a:t>CBT&amp;A Trainer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337A0E-A7C2-449B-81BE-D455875DDDAC}"/>
              </a:ext>
            </a:extLst>
          </p:cNvPr>
          <p:cNvSpPr txBox="1"/>
          <p:nvPr/>
        </p:nvSpPr>
        <p:spPr>
          <a:xfrm>
            <a:off x="5247861" y="3429000"/>
            <a:ext cx="2623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Arial Black" panose="020B0A04020102020204" pitchFamily="34" charset="0"/>
              </a:rPr>
              <a:t>Class - 2</a:t>
            </a:r>
          </a:p>
        </p:txBody>
      </p:sp>
    </p:spTree>
    <p:extLst>
      <p:ext uri="{BB962C8B-B14F-4D97-AF65-F5344CB8AC3E}">
        <p14:creationId xmlns:p14="http://schemas.microsoft.com/office/powerpoint/2010/main" val="755373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9BAD3D-073F-4AEA-91E6-BC0895BC0379}"/>
              </a:ext>
            </a:extLst>
          </p:cNvPr>
          <p:cNvSpPr txBox="1"/>
          <p:nvPr/>
        </p:nvSpPr>
        <p:spPr>
          <a:xfrm>
            <a:off x="835382" y="212100"/>
            <a:ext cx="10481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Baskerville Old Face" panose="02020602080505020303" pitchFamily="18" charset="0"/>
              </a:rPr>
              <a:t>Development partners working in Bangladesh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B3C552-ED83-4E50-B9BC-F7D4FD9A1C60}"/>
              </a:ext>
            </a:extLst>
          </p:cNvPr>
          <p:cNvSpPr txBox="1"/>
          <p:nvPr/>
        </p:nvSpPr>
        <p:spPr>
          <a:xfrm>
            <a:off x="4996069" y="1141470"/>
            <a:ext cx="34246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514350" indent="-5143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latin typeface="Baskerville Old Face" panose="02020602080505020303" pitchFamily="18" charset="0"/>
              </a:rPr>
              <a:t>ILO</a:t>
            </a:r>
          </a:p>
          <a:p>
            <a:pPr marL="514350" indent="-5143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latin typeface="Baskerville Old Face" panose="02020602080505020303" pitchFamily="18" charset="0"/>
              </a:rPr>
              <a:t>Canada</a:t>
            </a:r>
          </a:p>
          <a:p>
            <a:pPr marL="514350" indent="-5143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latin typeface="Baskerville Old Face" panose="02020602080505020303" pitchFamily="18" charset="0"/>
              </a:rPr>
              <a:t>Swiss Contact</a:t>
            </a:r>
          </a:p>
          <a:p>
            <a:pPr marL="514350" indent="-5143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latin typeface="Baskerville Old Face" panose="02020602080505020303" pitchFamily="18" charset="0"/>
              </a:rPr>
              <a:t>EU</a:t>
            </a:r>
          </a:p>
          <a:p>
            <a:pPr marL="514350" indent="-5143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latin typeface="Baskerville Old Face" panose="02020602080505020303" pitchFamily="18" charset="0"/>
              </a:rPr>
              <a:t>World Bank</a:t>
            </a:r>
          </a:p>
          <a:p>
            <a:pPr marL="514350" indent="-5143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latin typeface="Baskerville Old Face" panose="02020602080505020303" pitchFamily="18" charset="0"/>
              </a:rPr>
              <a:t>ADB</a:t>
            </a:r>
          </a:p>
          <a:p>
            <a:pPr marL="514350" indent="-5143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latin typeface="Baskerville Old Face" panose="02020602080505020303" pitchFamily="18" charset="0"/>
              </a:rPr>
              <a:t>IDB</a:t>
            </a:r>
          </a:p>
          <a:p>
            <a:pPr marL="514350" indent="-5143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latin typeface="Baskerville Old Face" panose="02020602080505020303" pitchFamily="18" charset="0"/>
              </a:rPr>
              <a:t>KOICA</a:t>
            </a:r>
          </a:p>
          <a:p>
            <a:pPr marL="514350" indent="-5143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latin typeface="Baskerville Old Face" panose="02020602080505020303" pitchFamily="18" charset="0"/>
              </a:rPr>
              <a:t>JAICA</a:t>
            </a:r>
          </a:p>
          <a:p>
            <a:pPr marL="514350" indent="-5143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latin typeface="Baskerville Old Face" panose="02020602080505020303" pitchFamily="18" charset="0"/>
              </a:rPr>
              <a:t>GIZ</a:t>
            </a:r>
          </a:p>
        </p:txBody>
      </p:sp>
    </p:spTree>
    <p:extLst>
      <p:ext uri="{BB962C8B-B14F-4D97-AF65-F5344CB8AC3E}">
        <p14:creationId xmlns:p14="http://schemas.microsoft.com/office/powerpoint/2010/main" val="3015748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9BAD3D-073F-4AEA-91E6-BC0895BC0379}"/>
              </a:ext>
            </a:extLst>
          </p:cNvPr>
          <p:cNvSpPr txBox="1"/>
          <p:nvPr/>
        </p:nvSpPr>
        <p:spPr>
          <a:xfrm>
            <a:off x="1538239" y="185596"/>
            <a:ext cx="10481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Baskerville Old Face" panose="02020602080505020303" pitchFamily="18" charset="0"/>
              </a:rPr>
              <a:t>1.4 Manage work relationship with colleagues and clients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B3C552-ED83-4E50-B9BC-F7D4FD9A1C60}"/>
              </a:ext>
            </a:extLst>
          </p:cNvPr>
          <p:cNvSpPr txBox="1"/>
          <p:nvPr/>
        </p:nvSpPr>
        <p:spPr>
          <a:xfrm>
            <a:off x="1921072" y="2148636"/>
            <a:ext cx="1027092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sz="3200" dirty="0">
                <a:latin typeface="Baskerville Old Face" panose="02020602080505020303" pitchFamily="18" charset="0"/>
              </a:rPr>
              <a:t>Collaborate works plan with colleagues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>
                <a:latin typeface="Baskerville Old Face" panose="02020602080505020303" pitchFamily="18" charset="0"/>
              </a:rPr>
              <a:t>Information and idea sharing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>
                <a:latin typeface="Baskerville Old Face" panose="02020602080505020303" pitchFamily="18" charset="0"/>
              </a:rPr>
              <a:t>Feedback from clients and colleagues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>
                <a:latin typeface="Baskerville Old Face" panose="02020602080505020303" pitchFamily="18" charset="0"/>
              </a:rPr>
              <a:t>Clients needs and expectations</a:t>
            </a:r>
          </a:p>
        </p:txBody>
      </p:sp>
    </p:spTree>
    <p:extLst>
      <p:ext uri="{BB962C8B-B14F-4D97-AF65-F5344CB8AC3E}">
        <p14:creationId xmlns:p14="http://schemas.microsoft.com/office/powerpoint/2010/main" val="424552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9BAD3D-073F-4AEA-91E6-BC0895BC0379}"/>
              </a:ext>
            </a:extLst>
          </p:cNvPr>
          <p:cNvSpPr txBox="1"/>
          <p:nvPr/>
        </p:nvSpPr>
        <p:spPr>
          <a:xfrm>
            <a:off x="2783943" y="119335"/>
            <a:ext cx="814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skerville Old Face" panose="02020602080505020303" pitchFamily="18" charset="0"/>
              </a:rPr>
              <a:t>Collaborate works plan with colleagues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B3C552-ED83-4E50-B9BC-F7D4FD9A1C60}"/>
              </a:ext>
            </a:extLst>
          </p:cNvPr>
          <p:cNvSpPr txBox="1"/>
          <p:nvPr/>
        </p:nvSpPr>
        <p:spPr>
          <a:xfrm>
            <a:off x="1921072" y="2148636"/>
            <a:ext cx="1027092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sz="3200" dirty="0">
                <a:latin typeface="Baskerville Old Face" panose="02020602080505020303" pitchFamily="18" charset="0"/>
              </a:rPr>
              <a:t>Time Management skills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>
                <a:latin typeface="Baskerville Old Face" panose="02020602080505020303" pitchFamily="18" charset="0"/>
              </a:rPr>
              <a:t>Project management skills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>
                <a:latin typeface="Baskerville Old Face" panose="02020602080505020303" pitchFamily="18" charset="0"/>
              </a:rPr>
              <a:t>Resource allocation skills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>
                <a:latin typeface="Baskerville Old Face" panose="02020602080505020303" pitchFamily="18" charset="0"/>
              </a:rPr>
              <a:t>Research skills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3178CE-63E5-4CB2-B120-F9583D2BB3F2}"/>
              </a:ext>
            </a:extLst>
          </p:cNvPr>
          <p:cNvSpPr txBox="1"/>
          <p:nvPr/>
        </p:nvSpPr>
        <p:spPr>
          <a:xfrm>
            <a:off x="1258957" y="1709530"/>
            <a:ext cx="10522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The skills related to plan, prioritize and organize the works are mentioned below</a:t>
            </a:r>
          </a:p>
        </p:txBody>
      </p:sp>
    </p:spTree>
    <p:extLst>
      <p:ext uri="{BB962C8B-B14F-4D97-AF65-F5344CB8AC3E}">
        <p14:creationId xmlns:p14="http://schemas.microsoft.com/office/powerpoint/2010/main" val="2274544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9BAD3D-073F-4AEA-91E6-BC0895BC0379}"/>
              </a:ext>
            </a:extLst>
          </p:cNvPr>
          <p:cNvSpPr txBox="1"/>
          <p:nvPr/>
        </p:nvSpPr>
        <p:spPr>
          <a:xfrm>
            <a:off x="2358887" y="119335"/>
            <a:ext cx="8574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skerville Old Face" panose="02020602080505020303" pitchFamily="18" charset="0"/>
              </a:rPr>
              <a:t>Feedback from clients and colleagues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B3C552-ED83-4E50-B9BC-F7D4FD9A1C60}"/>
              </a:ext>
            </a:extLst>
          </p:cNvPr>
          <p:cNvSpPr txBox="1"/>
          <p:nvPr/>
        </p:nvSpPr>
        <p:spPr>
          <a:xfrm>
            <a:off x="848139" y="2201645"/>
            <a:ext cx="1159565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sz="3200" dirty="0">
                <a:latin typeface="Baskerville Old Face" panose="02020602080505020303" pitchFamily="18" charset="0"/>
              </a:rPr>
              <a:t>Colleagues from within the training and/or assessment organization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>
                <a:latin typeface="Baskerville Old Face" panose="02020602080505020303" pitchFamily="18" charset="0"/>
              </a:rPr>
              <a:t>Colleagues from other training and/or assessment organization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>
                <a:latin typeface="Baskerville Old Face" panose="02020602080505020303" pitchFamily="18" charset="0"/>
              </a:rPr>
              <a:t>Clients from enterprise and industry sectors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>
                <a:latin typeface="Baskerville Old Face" panose="02020602080505020303" pitchFamily="18" charset="0"/>
              </a:rPr>
              <a:t>Clients from government departments and other </a:t>
            </a:r>
            <a:r>
              <a:rPr lang="en-US" sz="3200" dirty="0" err="1">
                <a:latin typeface="Baskerville Old Face" panose="02020602080505020303" pitchFamily="18" charset="0"/>
              </a:rPr>
              <a:t>organisations</a:t>
            </a:r>
            <a:endParaRPr lang="en-US" sz="3200" dirty="0">
              <a:latin typeface="Baskerville Old Face" panose="02020602080505020303" pitchFamily="18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sz="3200" dirty="0">
                <a:latin typeface="Baskerville Old Face" panose="02020602080505020303" pitchFamily="18" charset="0"/>
              </a:rPr>
              <a:t>Individual learners, employees, apprentices and trainees and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>
                <a:latin typeface="Baskerville Old Face" panose="02020602080505020303" pitchFamily="18" charset="0"/>
              </a:rPr>
              <a:t>Candidates for assessment</a:t>
            </a:r>
          </a:p>
        </p:txBody>
      </p:sp>
    </p:spTree>
    <p:extLst>
      <p:ext uri="{BB962C8B-B14F-4D97-AF65-F5344CB8AC3E}">
        <p14:creationId xmlns:p14="http://schemas.microsoft.com/office/powerpoint/2010/main" val="1047830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9BAD3D-073F-4AEA-91E6-BC0895BC0379}"/>
              </a:ext>
            </a:extLst>
          </p:cNvPr>
          <p:cNvSpPr txBox="1"/>
          <p:nvPr/>
        </p:nvSpPr>
        <p:spPr>
          <a:xfrm>
            <a:off x="2358887" y="119335"/>
            <a:ext cx="8574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skerville Old Face" panose="02020602080505020303" pitchFamily="18" charset="0"/>
              </a:rPr>
              <a:t>Clients needs and expectations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B3C552-ED83-4E50-B9BC-F7D4FD9A1C60}"/>
              </a:ext>
            </a:extLst>
          </p:cNvPr>
          <p:cNvSpPr txBox="1"/>
          <p:nvPr/>
        </p:nvSpPr>
        <p:spPr>
          <a:xfrm>
            <a:off x="1921072" y="2148636"/>
            <a:ext cx="1027092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sz="3200" dirty="0">
                <a:latin typeface="Baskerville Old Face" panose="02020602080505020303" pitchFamily="18" charset="0"/>
              </a:rPr>
              <a:t>Ensure needs and expectations of clients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>
                <a:latin typeface="Baskerville Old Face" panose="02020602080505020303" pitchFamily="18" charset="0"/>
              </a:rPr>
              <a:t>Develop effective communication strategies to maintain client relationship and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>
                <a:latin typeface="Baskerville Old Face" panose="02020602080505020303" pitchFamily="18" charset="0"/>
              </a:rPr>
              <a:t>Develop process to evaluate and improve client satisfaction</a:t>
            </a:r>
          </a:p>
        </p:txBody>
      </p:sp>
    </p:spTree>
    <p:extLst>
      <p:ext uri="{BB962C8B-B14F-4D97-AF65-F5344CB8AC3E}">
        <p14:creationId xmlns:p14="http://schemas.microsoft.com/office/powerpoint/2010/main" val="1001973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9BAD3D-073F-4AEA-91E6-BC0895BC0379}"/>
              </a:ext>
            </a:extLst>
          </p:cNvPr>
          <p:cNvSpPr txBox="1"/>
          <p:nvPr/>
        </p:nvSpPr>
        <p:spPr>
          <a:xfrm>
            <a:off x="2358887" y="119335"/>
            <a:ext cx="8574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skerville Old Face" panose="02020602080505020303" pitchFamily="18" charset="0"/>
              </a:rPr>
              <a:t>Clients of TVET </a:t>
            </a:r>
            <a:r>
              <a:rPr lang="en-US" sz="3600" dirty="0" err="1">
                <a:latin typeface="Baskerville Old Face" panose="02020602080505020303" pitchFamily="18" charset="0"/>
              </a:rPr>
              <a:t>Organisation</a:t>
            </a:r>
            <a:endParaRPr lang="en-US" sz="3600" dirty="0">
              <a:latin typeface="Baskerville Old Face" panose="020206020805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B3C552-ED83-4E50-B9BC-F7D4FD9A1C60}"/>
              </a:ext>
            </a:extLst>
          </p:cNvPr>
          <p:cNvSpPr txBox="1"/>
          <p:nvPr/>
        </p:nvSpPr>
        <p:spPr>
          <a:xfrm>
            <a:off x="1921072" y="2148636"/>
            <a:ext cx="1027092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sz="3200" dirty="0">
                <a:latin typeface="Baskerville Old Face" panose="02020602080505020303" pitchFamily="18" charset="0"/>
              </a:rPr>
              <a:t>Individual Learners, Students, Apprentices, Trainees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>
                <a:latin typeface="Baskerville Old Face" panose="02020602080505020303" pitchFamily="18" charset="0"/>
              </a:rPr>
              <a:t>Candidates for assessment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>
                <a:latin typeface="Baskerville Old Face" panose="02020602080505020303" pitchFamily="18" charset="0"/>
              </a:rPr>
              <a:t>Enterprise or Industry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>
                <a:latin typeface="Baskerville Old Face" panose="02020602080505020303" pitchFamily="18" charset="0"/>
              </a:rPr>
              <a:t>Other parts of the training and/or assessment organization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>
                <a:latin typeface="Baskerville Old Face" panose="02020602080505020303" pitchFamily="18" charset="0"/>
              </a:rPr>
              <a:t>Government departments or agencies</a:t>
            </a:r>
          </a:p>
        </p:txBody>
      </p:sp>
    </p:spTree>
    <p:extLst>
      <p:ext uri="{BB962C8B-B14F-4D97-AF65-F5344CB8AC3E}">
        <p14:creationId xmlns:p14="http://schemas.microsoft.com/office/powerpoint/2010/main" val="4166098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9BAD3D-073F-4AEA-91E6-BC0895BC0379}"/>
              </a:ext>
            </a:extLst>
          </p:cNvPr>
          <p:cNvSpPr txBox="1"/>
          <p:nvPr/>
        </p:nvSpPr>
        <p:spPr>
          <a:xfrm>
            <a:off x="1457740" y="251857"/>
            <a:ext cx="10734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skerville Old Face" panose="02020602080505020303" pitchFamily="18" charset="0"/>
              </a:rPr>
              <a:t>1.5 Assist learner to develop competency as per needs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B3C552-ED83-4E50-B9BC-F7D4FD9A1C60}"/>
              </a:ext>
            </a:extLst>
          </p:cNvPr>
          <p:cNvSpPr txBox="1"/>
          <p:nvPr/>
        </p:nvSpPr>
        <p:spPr>
          <a:xfrm>
            <a:off x="1285461" y="2188393"/>
            <a:ext cx="1090653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3200" dirty="0">
                <a:latin typeface="Baskerville Old Face" panose="02020602080505020303" pitchFamily="18" charset="0"/>
              </a:rPr>
              <a:t>Job profile is a description of a particular work function that is includes the elements deemed necessary to perform the post effectively. </a:t>
            </a:r>
          </a:p>
        </p:txBody>
      </p:sp>
    </p:spTree>
    <p:extLst>
      <p:ext uri="{BB962C8B-B14F-4D97-AF65-F5344CB8AC3E}">
        <p14:creationId xmlns:p14="http://schemas.microsoft.com/office/powerpoint/2010/main" val="1796050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9BAD3D-073F-4AEA-91E6-BC0895BC0379}"/>
              </a:ext>
            </a:extLst>
          </p:cNvPr>
          <p:cNvSpPr txBox="1"/>
          <p:nvPr/>
        </p:nvSpPr>
        <p:spPr>
          <a:xfrm>
            <a:off x="1457740" y="251857"/>
            <a:ext cx="10734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skerville Old Face" panose="02020602080505020303" pitchFamily="18" charset="0"/>
              </a:rPr>
              <a:t>Educational &amp; Training pathway for trainee/learner in BD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B3C552-ED83-4E50-B9BC-F7D4FD9A1C60}"/>
              </a:ext>
            </a:extLst>
          </p:cNvPr>
          <p:cNvSpPr txBox="1"/>
          <p:nvPr/>
        </p:nvSpPr>
        <p:spPr>
          <a:xfrm>
            <a:off x="1285461" y="2267905"/>
            <a:ext cx="1090653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3200" dirty="0">
                <a:latin typeface="Baskerville Old Face" panose="02020602080505020303" pitchFamily="18" charset="0"/>
              </a:rPr>
              <a:t>Figure 6: Educational &amp; training pathway for trainee/learner in Bangladesh in deferent aspect</a:t>
            </a:r>
          </a:p>
          <a:p>
            <a:r>
              <a:rPr lang="en-US" sz="3200" dirty="0">
                <a:latin typeface="Baskerville Old Face" panose="02020602080505020303" pitchFamily="18" charset="0"/>
              </a:rPr>
              <a:t>Page 102</a:t>
            </a:r>
          </a:p>
        </p:txBody>
      </p:sp>
    </p:spTree>
    <p:extLst>
      <p:ext uri="{BB962C8B-B14F-4D97-AF65-F5344CB8AC3E}">
        <p14:creationId xmlns:p14="http://schemas.microsoft.com/office/powerpoint/2010/main" val="835385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9BAD3D-073F-4AEA-91E6-BC0895BC0379}"/>
              </a:ext>
            </a:extLst>
          </p:cNvPr>
          <p:cNvSpPr txBox="1"/>
          <p:nvPr/>
        </p:nvSpPr>
        <p:spPr>
          <a:xfrm>
            <a:off x="1086679" y="304866"/>
            <a:ext cx="10734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Baskerville Old Face" panose="02020602080505020303" pitchFamily="18" charset="0"/>
              </a:rPr>
              <a:t>NTVQ Pathway with education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B3C552-ED83-4E50-B9BC-F7D4FD9A1C60}"/>
              </a:ext>
            </a:extLst>
          </p:cNvPr>
          <p:cNvSpPr txBox="1"/>
          <p:nvPr/>
        </p:nvSpPr>
        <p:spPr>
          <a:xfrm>
            <a:off x="1285461" y="2188393"/>
            <a:ext cx="1090653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3200" dirty="0">
                <a:latin typeface="Baskerville Old Face" panose="02020602080505020303" pitchFamily="18" charset="0"/>
              </a:rPr>
              <a:t>Figure 7:  NTVQF pathway with educational system </a:t>
            </a:r>
          </a:p>
          <a:p>
            <a:r>
              <a:rPr lang="en-US" sz="3200" dirty="0">
                <a:latin typeface="Baskerville Old Face" panose="02020602080505020303" pitchFamily="18" charset="0"/>
              </a:rPr>
              <a:t>Page- 103 </a:t>
            </a:r>
          </a:p>
        </p:txBody>
      </p:sp>
    </p:spTree>
    <p:extLst>
      <p:ext uri="{BB962C8B-B14F-4D97-AF65-F5344CB8AC3E}">
        <p14:creationId xmlns:p14="http://schemas.microsoft.com/office/powerpoint/2010/main" val="4108057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9BAD3D-073F-4AEA-91E6-BC0895BC0379}"/>
              </a:ext>
            </a:extLst>
          </p:cNvPr>
          <p:cNvSpPr txBox="1"/>
          <p:nvPr/>
        </p:nvSpPr>
        <p:spPr>
          <a:xfrm>
            <a:off x="1086679" y="304866"/>
            <a:ext cx="10734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Baskerville Old Face" panose="02020602080505020303" pitchFamily="18" charset="0"/>
              </a:rPr>
              <a:t>Entry Requirement for Diploma in Engineering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B3C552-ED83-4E50-B9BC-F7D4FD9A1C60}"/>
              </a:ext>
            </a:extLst>
          </p:cNvPr>
          <p:cNvSpPr txBox="1"/>
          <p:nvPr/>
        </p:nvSpPr>
        <p:spPr>
          <a:xfrm>
            <a:off x="1285461" y="2188393"/>
            <a:ext cx="1090653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3200" dirty="0">
                <a:latin typeface="Baskerville Old Face" panose="02020602080505020303" pitchFamily="18" charset="0"/>
              </a:rPr>
              <a:t>Figure 7:  Entry Requirement for Diploma in Engineering in Bangladesh </a:t>
            </a:r>
          </a:p>
          <a:p>
            <a:r>
              <a:rPr lang="en-US" sz="3200" dirty="0">
                <a:latin typeface="Baskerville Old Face" panose="02020602080505020303" pitchFamily="18" charset="0"/>
              </a:rPr>
              <a:t>Page- 104</a:t>
            </a:r>
          </a:p>
        </p:txBody>
      </p:sp>
    </p:spTree>
    <p:extLst>
      <p:ext uri="{BB962C8B-B14F-4D97-AF65-F5344CB8AC3E}">
        <p14:creationId xmlns:p14="http://schemas.microsoft.com/office/powerpoint/2010/main" val="2078230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542" y="2435772"/>
            <a:ext cx="10557132" cy="31941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998" y="1273541"/>
            <a:ext cx="10228219" cy="583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011811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9BAD3D-073F-4AEA-91E6-BC0895BC0379}"/>
              </a:ext>
            </a:extLst>
          </p:cNvPr>
          <p:cNvSpPr txBox="1"/>
          <p:nvPr/>
        </p:nvSpPr>
        <p:spPr>
          <a:xfrm>
            <a:off x="1086679" y="304866"/>
            <a:ext cx="10734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Baskerville Old Face" panose="02020602080505020303" pitchFamily="18" charset="0"/>
              </a:rPr>
              <a:t>Teachers’ roles and Requirements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B3C552-ED83-4E50-B9BC-F7D4FD9A1C60}"/>
              </a:ext>
            </a:extLst>
          </p:cNvPr>
          <p:cNvSpPr txBox="1"/>
          <p:nvPr/>
        </p:nvSpPr>
        <p:spPr>
          <a:xfrm>
            <a:off x="1285461" y="951197"/>
            <a:ext cx="10906539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Baskerville Old Face" panose="02020602080505020303" pitchFamily="18" charset="0"/>
              </a:rPr>
              <a:t> Know about the learners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Baskerville Old Face" panose="02020602080505020303" pitchFamily="18" charset="0"/>
              </a:rPr>
              <a:t>Help learners to help their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Baskerville Old Face" panose="02020602080505020303" pitchFamily="18" charset="0"/>
              </a:rPr>
              <a:t>Describe qualification pathway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Baskerville Old Face" panose="02020602080505020303" pitchFamily="18" charset="0"/>
              </a:rPr>
              <a:t>Take the initiative to generate and encourage 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Baskerville Old Face" panose="02020602080505020303" pitchFamily="18" charset="0"/>
              </a:rPr>
              <a:t>Advise learners for various purpose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Baskerville Old Face" panose="02020602080505020303" pitchFamily="18" charset="0"/>
              </a:rPr>
              <a:t>Help learners to monitor their learning progress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Baskerville Old Face" panose="02020602080505020303" pitchFamily="18" charset="0"/>
              </a:rPr>
              <a:t>Link the learning output to learners experience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Baskerville Old Face" panose="02020602080505020303" pitchFamily="18" charset="0"/>
              </a:rPr>
              <a:t>Give effective feedback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Baskerville Old Face" panose="02020602080505020303" pitchFamily="18" charset="0"/>
              </a:rPr>
              <a:t>Motivate for lifelong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Baskerville Old Face" panose="02020602080505020303" pitchFamily="18" charset="0"/>
              </a:rPr>
              <a:t>Encourage learners to learn from each other</a:t>
            </a:r>
          </a:p>
          <a:p>
            <a:r>
              <a:rPr lang="en-US" sz="3200" dirty="0">
                <a:latin typeface="Baskerville Old Face" panose="020206020805050203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3697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6017"/>
            <a:ext cx="12192000" cy="696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8870" y="955999"/>
            <a:ext cx="8574622" cy="2616199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Promote Inclusive Learning in a CBT&amp;A Environment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7496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5939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105192" y="2313710"/>
            <a:ext cx="7989752" cy="3545089"/>
          </a:xfrm>
        </p:spPr>
        <p:txBody>
          <a:bodyPr>
            <a:normAutofit/>
          </a:bodyPr>
          <a:lstStyle/>
          <a:p>
            <a:r>
              <a:rPr lang="en-US" altLang="zh-CN" dirty="0"/>
              <a:t>Practice Inclusivity</a:t>
            </a:r>
          </a:p>
          <a:p>
            <a:r>
              <a:rPr lang="en-US" altLang="zh-CN" dirty="0"/>
              <a:t>Develop and Implement Work Strategies to Support Inclusivity</a:t>
            </a:r>
          </a:p>
          <a:p>
            <a:r>
              <a:rPr lang="en-US" altLang="zh-CN" dirty="0"/>
              <a:t>Promote and Respond to Diversity</a:t>
            </a:r>
          </a:p>
          <a:p>
            <a:r>
              <a:rPr lang="en-US" altLang="zh-CN" dirty="0"/>
              <a:t>Promote Culture of Inclusive Learning</a:t>
            </a:r>
          </a:p>
          <a:p>
            <a:r>
              <a:rPr lang="en-US" altLang="zh-CN" dirty="0"/>
              <a:t>Monitor and Improve Work Practice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9394" name="Slide Number Placeholder 4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BEE48FC-DB17-448D-AB2D-BDB3FA75D1F9}" type="slidenum">
              <a:rPr lang="en-US" altLang="en-US">
                <a:latin typeface="Arial Black" panose="020B0A04020102020204" pitchFamily="34" charset="0"/>
              </a:rPr>
              <a:pPr eaLnBrk="1" hangingPunct="1"/>
              <a:t>22</a:t>
            </a:fld>
            <a:endParaRPr lang="en-US" altLang="en-US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7048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1. Practice Inclusivity 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/>
              <a:t>Inclusivity means recognising, accommodating and meeting the learning needs of all your learners.</a:t>
            </a:r>
          </a:p>
          <a:p>
            <a:endParaRPr lang="en-AU" altLang="en-US"/>
          </a:p>
          <a:p>
            <a:r>
              <a:rPr lang="en-US" altLang="en-US"/>
              <a:t>Inclusivity embraces the idea that since everyone is an individual, we need to organise teaching and learning environment so that each learner has a learning experience that ‘fits’.</a:t>
            </a:r>
          </a:p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9689241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inclusive learning environment is one that:</a:t>
            </a:r>
            <a:endParaRPr lang="en-US" dirty="0"/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values and respects difference</a:t>
            </a:r>
          </a:p>
          <a:p>
            <a:r>
              <a:rPr lang="en-US" altLang="en-US"/>
              <a:t>promotes learning</a:t>
            </a:r>
          </a:p>
          <a:p>
            <a:r>
              <a:rPr lang="en-US" altLang="en-US"/>
              <a:t>explores the benefits of learning with colleagues and clients</a:t>
            </a:r>
          </a:p>
          <a:p>
            <a:r>
              <a:rPr lang="en-US" altLang="en-US"/>
              <a:t>recognises and rewards learning and competency achievement in the work and/or learning environment</a:t>
            </a:r>
          </a:p>
          <a:p>
            <a:r>
              <a:rPr lang="en-US" altLang="en-US"/>
              <a:t>provides opportunities to develop your own and others' generic skills</a:t>
            </a:r>
          </a:p>
        </p:txBody>
      </p:sp>
      <p:sp>
        <p:nvSpPr>
          <p:cNvPr id="62468" name="AutoShape 2" descr="http://www.lmu.edu/Assets/Academic+Affairs+Division/Intercultural+Affairs/strategic+plan+symbol.gif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62469" name="Picture 4" descr="http://www.lmu.edu/Assets/Academic+Affairs+Division/Intercultural+Affairs/strategic+plan+symbol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200" y="1752600"/>
            <a:ext cx="19558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63511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practice inclusivity?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Prepare its learners to work more effectively and flexibly in diverse workplaces and communities</a:t>
            </a:r>
          </a:p>
          <a:p>
            <a:r>
              <a:rPr lang="en-US" altLang="en-US"/>
              <a:t>Provide more learners and clients with better quality services in an increasingly competitive market </a:t>
            </a:r>
          </a:p>
          <a:p>
            <a:r>
              <a:rPr lang="en-US" altLang="en-US"/>
              <a:t>Ensure it meets its obligations arising out of legislation and standard 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26940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Practice inclusivity ?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building on individual differences;</a:t>
            </a:r>
          </a:p>
          <a:p>
            <a:r>
              <a:rPr lang="en-US" altLang="en-US"/>
              <a:t>integrating the principles of inclusivity into your work practices; and</a:t>
            </a:r>
          </a:p>
          <a:p>
            <a:r>
              <a:rPr lang="en-US" altLang="en-US"/>
              <a:t>using your institution’s access and equity policy to guide your work practice</a:t>
            </a:r>
          </a:p>
          <a:p>
            <a:r>
              <a:rPr lang="en-US" altLang="en-US"/>
              <a:t>using language that is sensitive to difference.</a:t>
            </a:r>
          </a:p>
          <a:p>
            <a:r>
              <a:rPr lang="en-US" altLang="en-US"/>
              <a:t>modeling inclusiveness in work performance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44093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1484311" y="518172"/>
            <a:ext cx="10018713" cy="999202"/>
          </a:xfrm>
        </p:spPr>
        <p:txBody>
          <a:bodyPr/>
          <a:lstStyle/>
          <a:p>
            <a:r>
              <a:rPr lang="en-US" altLang="en-US" b="1" dirty="0"/>
              <a:t>Individual Differences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>
          <a:xfrm>
            <a:off x="3299858" y="2269433"/>
            <a:ext cx="7884977" cy="3124201"/>
          </a:xfrm>
        </p:spPr>
        <p:txBody>
          <a:bodyPr>
            <a:noAutofit/>
          </a:bodyPr>
          <a:lstStyle/>
          <a:p>
            <a:r>
              <a:rPr lang="en-US" altLang="en-US" sz="2000" b="1" dirty="0"/>
              <a:t>Learning difficulties;</a:t>
            </a:r>
          </a:p>
          <a:p>
            <a:r>
              <a:rPr lang="en-US" altLang="en-US" sz="2000" b="1" dirty="0"/>
              <a:t>Language, literacy and numeracy needs; </a:t>
            </a:r>
          </a:p>
          <a:p>
            <a:r>
              <a:rPr lang="en-US" altLang="en-US" sz="2000" b="1" dirty="0"/>
              <a:t>Cultural backgrounds (including images and perceptions)</a:t>
            </a:r>
          </a:p>
          <a:p>
            <a:r>
              <a:rPr lang="en-US" altLang="en-US" sz="2000" b="1" dirty="0"/>
              <a:t>Scio-economic backgrounds</a:t>
            </a:r>
          </a:p>
          <a:p>
            <a:r>
              <a:rPr lang="en-US" altLang="en-US" sz="2000" b="1" dirty="0"/>
              <a:t>Age gender sexuality and religious practice </a:t>
            </a:r>
          </a:p>
          <a:p>
            <a:r>
              <a:rPr lang="en-US" altLang="en-US" sz="2000" b="1" dirty="0"/>
              <a:t>Philological or physic iatric impairments </a:t>
            </a:r>
          </a:p>
          <a:p>
            <a:r>
              <a:rPr lang="en-US" altLang="en-US" sz="2000" b="1" dirty="0"/>
              <a:t>Intellectual impairments or disabilities</a:t>
            </a:r>
          </a:p>
          <a:p>
            <a:r>
              <a:rPr lang="en-US" altLang="en-US" sz="2000" b="1" dirty="0"/>
              <a:t>Physical impairments or disabilities (hearing, vision, voice etc.)</a:t>
            </a:r>
          </a:p>
          <a:p>
            <a:r>
              <a:rPr lang="en-US" altLang="en-US" sz="2000" b="1" dirty="0"/>
              <a:t>Medical considerations (arthritis, asthma etc. )</a:t>
            </a:r>
          </a:p>
        </p:txBody>
      </p:sp>
    </p:spTree>
    <p:extLst>
      <p:ext uri="{BB962C8B-B14F-4D97-AF65-F5344CB8AC3E}">
        <p14:creationId xmlns:p14="http://schemas.microsoft.com/office/powerpoint/2010/main" val="12024457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9144001" cy="1331843"/>
          </a:xfrm>
        </p:spPr>
        <p:txBody>
          <a:bodyPr/>
          <a:lstStyle/>
          <a:p>
            <a:r>
              <a:rPr lang="en-US" altLang="en-US" b="1" dirty="0"/>
              <a:t>Clients with particular needs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>
          <a:xfrm>
            <a:off x="3041407" y="2017643"/>
            <a:ext cx="6109185" cy="3124201"/>
          </a:xfrm>
        </p:spPr>
        <p:txBody>
          <a:bodyPr/>
          <a:lstStyle/>
          <a:p>
            <a:r>
              <a:rPr lang="en-US" altLang="en-US" dirty="0"/>
              <a:t>Women where under represented;</a:t>
            </a:r>
          </a:p>
          <a:p>
            <a:r>
              <a:rPr lang="en-US" altLang="en-US" dirty="0"/>
              <a:t>People with low literacy and numeracy ; </a:t>
            </a:r>
          </a:p>
          <a:p>
            <a:r>
              <a:rPr lang="en-US" altLang="en-US" dirty="0"/>
              <a:t>People with disability</a:t>
            </a:r>
          </a:p>
          <a:p>
            <a:r>
              <a:rPr lang="en-US" altLang="en-US" dirty="0"/>
              <a:t>Rural and remote learners</a:t>
            </a:r>
          </a:p>
          <a:p>
            <a:r>
              <a:rPr lang="en-US" altLang="en-US" dirty="0"/>
              <a:t>Youth at risk</a:t>
            </a:r>
          </a:p>
        </p:txBody>
      </p:sp>
    </p:spTree>
    <p:extLst>
      <p:ext uri="{BB962C8B-B14F-4D97-AF65-F5344CB8AC3E}">
        <p14:creationId xmlns:p14="http://schemas.microsoft.com/office/powerpoint/2010/main" val="35840484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Providing support for special needs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>
          <a:xfrm>
            <a:off x="3191870" y="2323179"/>
            <a:ext cx="7989752" cy="2898178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Physical environment adjustments;</a:t>
            </a:r>
          </a:p>
          <a:p>
            <a:r>
              <a:rPr lang="en-US" altLang="en-US" dirty="0"/>
              <a:t>Adjustments to learning and assessment activities; </a:t>
            </a:r>
          </a:p>
          <a:p>
            <a:r>
              <a:rPr lang="en-US" altLang="en-US" dirty="0"/>
              <a:t>OHS issues to be addressed ;</a:t>
            </a:r>
          </a:p>
          <a:p>
            <a:r>
              <a:rPr lang="en-US" altLang="en-US" dirty="0"/>
              <a:t>Language requirements </a:t>
            </a:r>
          </a:p>
          <a:p>
            <a:r>
              <a:rPr lang="en-US" altLang="en-US" dirty="0"/>
              <a:t>Literacy and numeracy issues </a:t>
            </a:r>
          </a:p>
          <a:p>
            <a:r>
              <a:rPr lang="en-US" altLang="en-US" dirty="0"/>
              <a:t>More times/additional support to learners</a:t>
            </a:r>
          </a:p>
        </p:txBody>
      </p:sp>
    </p:spTree>
    <p:extLst>
      <p:ext uri="{BB962C8B-B14F-4D97-AF65-F5344CB8AC3E}">
        <p14:creationId xmlns:p14="http://schemas.microsoft.com/office/powerpoint/2010/main" val="252205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9BAD3D-073F-4AEA-91E6-BC0895BC0379}"/>
              </a:ext>
            </a:extLst>
          </p:cNvPr>
          <p:cNvSpPr txBox="1"/>
          <p:nvPr/>
        </p:nvSpPr>
        <p:spPr>
          <a:xfrm>
            <a:off x="835381" y="251857"/>
            <a:ext cx="11860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Baskerville Old Face" panose="02020602080505020303" pitchFamily="18" charset="0"/>
              </a:rPr>
              <a:t>1.3 List of TVET Providers &amp; Development </a:t>
            </a:r>
            <a:r>
              <a:rPr lang="en-US" sz="3600" b="1" dirty="0" err="1">
                <a:latin typeface="Baskerville Old Face" panose="02020602080505020303" pitchFamily="18" charset="0"/>
              </a:rPr>
              <a:t>Organisation</a:t>
            </a:r>
            <a:endParaRPr lang="en-US" sz="3600" b="1" dirty="0">
              <a:latin typeface="Baskerville Old Face" panose="020206020805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B3C552-ED83-4E50-B9BC-F7D4FD9A1C60}"/>
              </a:ext>
            </a:extLst>
          </p:cNvPr>
          <p:cNvSpPr txBox="1"/>
          <p:nvPr/>
        </p:nvSpPr>
        <p:spPr>
          <a:xfrm>
            <a:off x="1365467" y="1088462"/>
            <a:ext cx="10800522" cy="726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Before that we need  to know the history of TVET</a:t>
            </a:r>
          </a:p>
          <a:p>
            <a:endParaRPr lang="en-US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>
                <a:latin typeface="Baskerville Old Face" panose="02020602080505020303" pitchFamily="18" charset="0"/>
              </a:rPr>
              <a:t>1865 – Rangpur Technical School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>
                <a:latin typeface="Baskerville Old Face" panose="02020602080505020303" pitchFamily="18" charset="0"/>
              </a:rPr>
              <a:t>1876 – Dhaka Survey School (2 Years Course)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>
                <a:latin typeface="Baskerville Old Face" panose="02020602080505020303" pitchFamily="18" charset="0"/>
              </a:rPr>
              <a:t>1912 – </a:t>
            </a:r>
            <a:r>
              <a:rPr lang="en-US" sz="3200" dirty="0" err="1">
                <a:latin typeface="Baskerville Old Face" panose="02020602080505020303" pitchFamily="18" charset="0"/>
              </a:rPr>
              <a:t>Ahsanullah</a:t>
            </a:r>
            <a:r>
              <a:rPr lang="en-US" sz="3200" dirty="0">
                <a:latin typeface="Baskerville Old Face" panose="02020602080505020303" pitchFamily="18" charset="0"/>
              </a:rPr>
              <a:t> School of Engineering(CT,ET,MT)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>
                <a:latin typeface="Baskerville Old Face" panose="02020602080505020303" pitchFamily="18" charset="0"/>
              </a:rPr>
              <a:t>1947 – </a:t>
            </a:r>
            <a:r>
              <a:rPr lang="en-US" sz="3200" dirty="0" err="1">
                <a:latin typeface="Baskerville Old Face" panose="02020602080505020303" pitchFamily="18" charset="0"/>
              </a:rPr>
              <a:t>Ahsanullah</a:t>
            </a:r>
            <a:r>
              <a:rPr lang="en-US" sz="3200" dirty="0">
                <a:latin typeface="Baskerville Old Face" panose="02020602080505020303" pitchFamily="18" charset="0"/>
              </a:rPr>
              <a:t> Engineering College of DU &amp; (Overseer)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>
                <a:latin typeface="Baskerville Old Face" panose="02020602080505020303" pitchFamily="18" charset="0"/>
              </a:rPr>
              <a:t>1952 – Sub-Assistant-Engineer (LCE, LEE, LME)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>
                <a:latin typeface="Baskerville Old Face" panose="02020602080505020303" pitchFamily="18" charset="0"/>
              </a:rPr>
              <a:t>1955 – DPI (3 </a:t>
            </a:r>
            <a:r>
              <a:rPr lang="en-US" sz="3200" dirty="0" err="1">
                <a:latin typeface="Baskerville Old Face" panose="02020602080505020303" pitchFamily="18" charset="0"/>
              </a:rPr>
              <a:t>yrs</a:t>
            </a:r>
            <a:r>
              <a:rPr lang="en-US" sz="3200" dirty="0">
                <a:latin typeface="Baskerville Old Face" panose="02020602080505020303" pitchFamily="18" charset="0"/>
              </a:rPr>
              <a:t>) Ford Foundation, Oklahoma St University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>
                <a:latin typeface="Baskerville Old Face" panose="02020602080505020303" pitchFamily="18" charset="0"/>
              </a:rPr>
              <a:t>1960 – Directorate of Technical Education (DTE)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>
                <a:latin typeface="Baskerville Old Face" panose="02020602080505020303" pitchFamily="18" charset="0"/>
              </a:rPr>
              <a:t>1962-63 – Established five Polytechnic Institute in 5 Division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>
                <a:latin typeface="Baskerville Old Face" panose="02020602080505020303" pitchFamily="18" charset="0"/>
              </a:rPr>
              <a:t>2008 – BKTTC ( 1942 – Mirpur Technical Training Center)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200" dirty="0">
              <a:latin typeface="Baskerville Old Face" panose="02020602080505020303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200" dirty="0">
              <a:latin typeface="Baskerville Old Face" panose="02020602080505020303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200" dirty="0">
              <a:latin typeface="Baskerville Old Face" panose="02020602080505020303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6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4640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Reasonable Adjustments to your assessment methods and tools </a:t>
            </a:r>
            <a:endParaRPr lang="en-US" dirty="0"/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Please read  CBLM-</a:t>
            </a:r>
            <a:r>
              <a:rPr lang="en-AU" altLang="en-US" dirty="0"/>
              <a:t>Promote Inclusive Learning in a CBT&amp;A Environment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59102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1484310" y="-30335"/>
            <a:ext cx="10018713" cy="1752599"/>
          </a:xfrm>
        </p:spPr>
        <p:txBody>
          <a:bodyPr/>
          <a:lstStyle/>
          <a:p>
            <a:r>
              <a:rPr lang="en-US" altLang="en-US" dirty="0"/>
              <a:t>Integrating the principles of inclusivity into your work practices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>
          <a:xfrm>
            <a:off x="2133600" y="2040316"/>
            <a:ext cx="9369423" cy="4227443"/>
          </a:xfrm>
        </p:spPr>
        <p:txBody>
          <a:bodyPr>
            <a:normAutofit fontScale="55000" lnSpcReduction="20000"/>
          </a:bodyPr>
          <a:lstStyle/>
          <a:p>
            <a:r>
              <a:rPr lang="en-US" altLang="en-US" sz="4200" dirty="0"/>
              <a:t>using learner-</a:t>
            </a:r>
            <a:r>
              <a:rPr lang="en-US" altLang="en-US" sz="4200" dirty="0" err="1"/>
              <a:t>centred</a:t>
            </a:r>
            <a:r>
              <a:rPr lang="en-US" altLang="en-US" sz="4200" dirty="0"/>
              <a:t> approaches to learning;</a:t>
            </a:r>
          </a:p>
          <a:p>
            <a:r>
              <a:rPr lang="en-US" altLang="en-US" sz="4200" dirty="0"/>
              <a:t>fostering and advocating independence;</a:t>
            </a:r>
          </a:p>
          <a:p>
            <a:r>
              <a:rPr lang="en-US" altLang="en-US" sz="4200" dirty="0"/>
              <a:t>supporting equal opportunity for participation;</a:t>
            </a:r>
          </a:p>
          <a:p>
            <a:r>
              <a:rPr lang="en-US" altLang="en-US" sz="4200" dirty="0"/>
              <a:t>creating opportunities for participation and success;</a:t>
            </a:r>
          </a:p>
          <a:p>
            <a:r>
              <a:rPr lang="en-US" altLang="en-US" sz="4200" dirty="0"/>
              <a:t>ensuring cooperative approaches to learning;</a:t>
            </a:r>
          </a:p>
          <a:p>
            <a:r>
              <a:rPr lang="en-US" altLang="en-US" sz="4200" dirty="0"/>
              <a:t>supporting, encouraging and valuing individual contributions;</a:t>
            </a:r>
          </a:p>
          <a:p>
            <a:r>
              <a:rPr lang="en-US" altLang="en-US" sz="4200" dirty="0"/>
              <a:t>acknowledging current strengths and skills as a basis for further learning;</a:t>
            </a:r>
          </a:p>
          <a:p>
            <a:r>
              <a:rPr lang="en-US" altLang="en-US" sz="4200" dirty="0"/>
              <a:t>motivating learners through change; and</a:t>
            </a:r>
          </a:p>
          <a:p>
            <a:r>
              <a:rPr lang="en-US" altLang="en-US" sz="4200" dirty="0"/>
              <a:t>making reasonable adjustments to procedures, activities and assessment for equity.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156722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Institution's access and equity policy to guide your work practices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>
          <a:xfrm>
            <a:off x="2105192" y="2228004"/>
            <a:ext cx="7989752" cy="305057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altLang="en-US" sz="2000" b="1" u="sng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altLang="en-US" sz="2000" b="1" u="sng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altLang="en-US" sz="2000" b="1" u="sng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altLang="en-US" sz="2000" b="1" u="sng" dirty="0">
                <a:solidFill>
                  <a:schemeClr val="accent1"/>
                </a:solidFill>
              </a:rPr>
              <a:t>Access within a training and/or assessment organization by</a:t>
            </a:r>
          </a:p>
          <a:p>
            <a:endParaRPr lang="en-US" altLang="en-US" dirty="0"/>
          </a:p>
          <a:p>
            <a:r>
              <a:rPr lang="en-US" altLang="en-US" dirty="0"/>
              <a:t>Improving physical access to training venue;</a:t>
            </a:r>
          </a:p>
          <a:p>
            <a:r>
              <a:rPr lang="en-US" altLang="en-US" dirty="0"/>
              <a:t>Ensuring that selection criteria do not discriminant against learner and </a:t>
            </a:r>
          </a:p>
          <a:p>
            <a:r>
              <a:rPr lang="en-US" altLang="en-US" dirty="0"/>
              <a:t>Adapting marketing activities to encourage all learners;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543799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1477615" y="41910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en-US" dirty="0"/>
              <a:t>Institution's access and equity policy to guide your work practices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>
          <a:xfrm>
            <a:off x="2305945" y="2438399"/>
            <a:ext cx="8362055" cy="31242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altLang="en-US" sz="2000" b="1" u="sng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altLang="en-US" sz="2000" b="1" u="sng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altLang="en-US" sz="2000" b="1" u="sng" dirty="0">
                <a:solidFill>
                  <a:schemeClr val="accent1"/>
                </a:solidFill>
              </a:rPr>
              <a:t>Equity within a training and/or assessment organization by</a:t>
            </a:r>
          </a:p>
          <a:p>
            <a:endParaRPr lang="en-US" altLang="en-US" dirty="0"/>
          </a:p>
          <a:p>
            <a:r>
              <a:rPr lang="en-US" altLang="en-US" dirty="0"/>
              <a:t>Providing a supportive learning environment;</a:t>
            </a:r>
          </a:p>
          <a:p>
            <a:r>
              <a:rPr lang="en-US" altLang="en-US" dirty="0"/>
              <a:t>Reasonably adjusting assessments to meet individual circumstances; </a:t>
            </a:r>
          </a:p>
          <a:p>
            <a:r>
              <a:rPr lang="en-US" altLang="en-US" dirty="0"/>
              <a:t>Implementing policies on fee reduction; and</a:t>
            </a:r>
          </a:p>
          <a:p>
            <a:r>
              <a:rPr lang="en-US" altLang="en-US" dirty="0"/>
              <a:t>Developing and using inclusive training materials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887858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/>
              <a:t>Using verbal and body language that is sensitive to difference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8313" y="1946276"/>
            <a:ext cx="6324600" cy="4625975"/>
          </a:xfrm>
        </p:spPr>
        <p:txBody>
          <a:bodyPr>
            <a:normAutofit/>
          </a:bodyPr>
          <a:lstStyle/>
          <a:p>
            <a:pPr lvl="1">
              <a:defRPr/>
            </a:pPr>
            <a:r>
              <a:rPr lang="en-US" dirty="0" err="1"/>
              <a:t>recognises</a:t>
            </a:r>
            <a:r>
              <a:rPr lang="en-US" dirty="0"/>
              <a:t> and values individual differences;</a:t>
            </a:r>
            <a:endParaRPr lang="en-US" sz="3200" dirty="0"/>
          </a:p>
          <a:p>
            <a:pPr lvl="1">
              <a:defRPr/>
            </a:pPr>
            <a:r>
              <a:rPr lang="en-US" dirty="0"/>
              <a:t>supports inclusivity;</a:t>
            </a:r>
            <a:endParaRPr lang="en-US" sz="3200" dirty="0"/>
          </a:p>
          <a:p>
            <a:pPr lvl="1">
              <a:defRPr/>
            </a:pPr>
            <a:r>
              <a:rPr lang="en-US" dirty="0"/>
              <a:t>is non-discriminatory;</a:t>
            </a:r>
            <a:endParaRPr lang="en-US" sz="3200" dirty="0"/>
          </a:p>
          <a:p>
            <a:pPr lvl="1">
              <a:defRPr/>
            </a:pPr>
            <a:r>
              <a:rPr lang="en-US" dirty="0"/>
              <a:t>does not devalue, denote or derogate;</a:t>
            </a:r>
            <a:endParaRPr lang="en-US" sz="3200" dirty="0"/>
          </a:p>
          <a:p>
            <a:pPr lvl="1">
              <a:defRPr/>
            </a:pPr>
            <a:r>
              <a:rPr lang="en-US" dirty="0"/>
              <a:t>does not suggest fear, mistrust or lack of understanding; and </a:t>
            </a:r>
          </a:p>
          <a:p>
            <a:pPr lvl="1">
              <a:defRPr/>
            </a:pPr>
            <a:r>
              <a:rPr lang="en-US" dirty="0"/>
              <a:t>does not label or suggest assumptions about capabilities</a:t>
            </a:r>
          </a:p>
        </p:txBody>
      </p:sp>
      <p:pic>
        <p:nvPicPr>
          <p:cNvPr id="67588" name="Picture 2" descr="http://photos.lasvegassun.com/media/img/photos/2010/07/31/scaled.body_language_t653.jpg?214bc4f9d9bd7c08c7d0f6599bb3328710e01e7b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8" r="18378"/>
          <a:stretch>
            <a:fillRect/>
          </a:stretch>
        </p:blipFill>
        <p:spPr bwMode="auto">
          <a:xfrm>
            <a:off x="7985126" y="3505200"/>
            <a:ext cx="268287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51171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6833" y="243509"/>
            <a:ext cx="10018713" cy="1752599"/>
          </a:xfrm>
        </p:spPr>
        <p:txBody>
          <a:bodyPr/>
          <a:lstStyle/>
          <a:p>
            <a:r>
              <a:rPr lang="en-US" dirty="0"/>
              <a:t>2. Develop and implement work strategies to support inclusivity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2173287" y="2613990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Promoted and responded to diversity within your </a:t>
            </a:r>
            <a:r>
              <a:rPr lang="en-US" altLang="en-US" dirty="0" err="1"/>
              <a:t>organisation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Using documented resources to support and guide inclusive practice;</a:t>
            </a:r>
          </a:p>
          <a:p>
            <a:r>
              <a:rPr lang="en-US" altLang="en-US" dirty="0"/>
              <a:t>Identifying and accessing support services; </a:t>
            </a:r>
          </a:p>
          <a:p>
            <a:r>
              <a:rPr lang="en-US" altLang="en-US" dirty="0"/>
              <a:t>Incorporating physical environment support needs into work practice; </a:t>
            </a:r>
          </a:p>
          <a:p>
            <a:r>
              <a:rPr lang="en-US" altLang="en-US" dirty="0"/>
              <a:t>Addressing OHS issues associate with inclusivity.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757224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Using documented resources to support and guide inclusive practice;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National and institutional policies on access and equity;</a:t>
            </a:r>
          </a:p>
          <a:p>
            <a:r>
              <a:rPr lang="en-US" altLang="en-US" dirty="0"/>
              <a:t>National guideline and supports materials on inclusive practice</a:t>
            </a:r>
          </a:p>
        </p:txBody>
      </p:sp>
    </p:spTree>
    <p:extLst>
      <p:ext uri="{BB962C8B-B14F-4D97-AF65-F5344CB8AC3E}">
        <p14:creationId xmlns:p14="http://schemas.microsoft.com/office/powerpoint/2010/main" val="38040475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9598" y="208722"/>
            <a:ext cx="10018713" cy="1222513"/>
          </a:xfrm>
        </p:spPr>
        <p:txBody>
          <a:bodyPr>
            <a:normAutofit/>
          </a:bodyPr>
          <a:lstStyle/>
          <a:p>
            <a:r>
              <a:rPr lang="en-US" altLang="en-US" dirty="0"/>
              <a:t>Identifying and accessing Support services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4068484" y="2720008"/>
            <a:ext cx="6851307" cy="3124201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/>
              <a:t>Family member;</a:t>
            </a:r>
          </a:p>
          <a:p>
            <a:r>
              <a:rPr lang="en-US" altLang="en-US" dirty="0"/>
              <a:t>Government officials in specialist support service</a:t>
            </a:r>
          </a:p>
          <a:p>
            <a:r>
              <a:rPr lang="en-US" altLang="en-US" dirty="0"/>
              <a:t>Peer support</a:t>
            </a:r>
          </a:p>
          <a:p>
            <a:r>
              <a:rPr lang="en-US" altLang="en-US" dirty="0"/>
              <a:t>Interpreter</a:t>
            </a:r>
          </a:p>
          <a:p>
            <a:r>
              <a:rPr lang="en-US" altLang="en-US" dirty="0"/>
              <a:t>Community representative</a:t>
            </a:r>
          </a:p>
          <a:p>
            <a:r>
              <a:rPr lang="en-US" altLang="en-US" dirty="0"/>
              <a:t>Technical support person </a:t>
            </a:r>
          </a:p>
          <a:p>
            <a:r>
              <a:rPr lang="en-US" altLang="en-US" dirty="0"/>
              <a:t>Administrative personnel</a:t>
            </a:r>
          </a:p>
          <a:p>
            <a:r>
              <a:rPr lang="en-US" altLang="en-US" dirty="0"/>
              <a:t>Students services officer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766433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9252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en-US" dirty="0"/>
              <a:t>Improving physical environment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3710676" y="2309191"/>
            <a:ext cx="10018713" cy="3124201"/>
          </a:xfrm>
        </p:spPr>
        <p:txBody>
          <a:bodyPr/>
          <a:lstStyle/>
          <a:p>
            <a:r>
              <a:rPr lang="en-US" altLang="en-US" dirty="0"/>
              <a:t>Modifications to the layout of premises;</a:t>
            </a:r>
          </a:p>
          <a:p>
            <a:r>
              <a:rPr lang="en-US" altLang="en-US" dirty="0"/>
              <a:t>Equipment modifications</a:t>
            </a:r>
          </a:p>
          <a:p>
            <a:r>
              <a:rPr lang="en-US" altLang="en-US" dirty="0"/>
              <a:t>Use of adaptive technologies</a:t>
            </a:r>
          </a:p>
          <a:p>
            <a:r>
              <a:rPr lang="en-US" altLang="en-US" dirty="0"/>
              <a:t>Changes of work schedules</a:t>
            </a:r>
          </a:p>
          <a:p>
            <a:r>
              <a:rPr lang="en-US" altLang="en-US" dirty="0"/>
              <a:t>Modification of job design</a:t>
            </a:r>
          </a:p>
        </p:txBody>
      </p:sp>
    </p:spTree>
    <p:extLst>
      <p:ext uri="{BB962C8B-B14F-4D97-AF65-F5344CB8AC3E}">
        <p14:creationId xmlns:p14="http://schemas.microsoft.com/office/powerpoint/2010/main" val="38477960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Addressing OSH issues</a:t>
            </a:r>
          </a:p>
        </p:txBody>
      </p:sp>
    </p:spTree>
    <p:extLst>
      <p:ext uri="{BB962C8B-B14F-4D97-AF65-F5344CB8AC3E}">
        <p14:creationId xmlns:p14="http://schemas.microsoft.com/office/powerpoint/2010/main" val="29521832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9BAD3D-073F-4AEA-91E6-BC0895BC0379}"/>
              </a:ext>
            </a:extLst>
          </p:cNvPr>
          <p:cNvSpPr txBox="1"/>
          <p:nvPr/>
        </p:nvSpPr>
        <p:spPr>
          <a:xfrm>
            <a:off x="835381" y="251857"/>
            <a:ext cx="11860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Baskerville Old Face" panose="02020602080505020303" pitchFamily="18" charset="0"/>
              </a:rPr>
              <a:t>Continuation the history of TVET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B3C552-ED83-4E50-B9BC-F7D4FD9A1C60}"/>
              </a:ext>
            </a:extLst>
          </p:cNvPr>
          <p:cNvSpPr txBox="1"/>
          <p:nvPr/>
        </p:nvSpPr>
        <p:spPr>
          <a:xfrm>
            <a:off x="954157" y="1088462"/>
            <a:ext cx="11211832" cy="732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>
                <a:latin typeface="Baskerville Old Face" panose="02020602080505020303" pitchFamily="18" charset="0"/>
              </a:rPr>
              <a:t>1966 – 16 Polytechnic Institute &amp; 35 Vocational Institute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>
                <a:latin typeface="Baskerville Old Face" panose="02020602080505020303" pitchFamily="18" charset="0"/>
              </a:rPr>
              <a:t>1967 – EPTEB in present (BTEB)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>
                <a:latin typeface="Baskerville Old Face" panose="02020602080505020303" pitchFamily="18" charset="0"/>
              </a:rPr>
              <a:t>1979 – National Council for Skills Develop &amp; Training(NCSDT)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>
                <a:latin typeface="Baskerville Old Face" panose="02020602080505020303" pitchFamily="18" charset="0"/>
              </a:rPr>
              <a:t>1985 – National Skills Standard (NSS, NSS-2) under NCSDT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>
                <a:latin typeface="Baskerville Old Face" panose="02020602080505020303" pitchFamily="18" charset="0"/>
              </a:rPr>
              <a:t>1997 – SSC(VOC), HSC(VOC)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>
                <a:latin typeface="Baskerville Old Face" panose="02020602080505020303" pitchFamily="18" charset="0"/>
              </a:rPr>
              <a:t>2005 – Technical School and College TSC instead of VI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>
                <a:latin typeface="Baskerville Old Face" panose="02020602080505020303" pitchFamily="18" charset="0"/>
              </a:rPr>
              <a:t>1977 – NSS – Basic Trade Course – Evening course under DPI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>
                <a:latin typeface="Baskerville Old Face" panose="02020602080505020303" pitchFamily="18" charset="0"/>
              </a:rPr>
              <a:t>1992 – BTEB conducted 6 month short courses by TTC 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>
                <a:latin typeface="Baskerville Old Face" panose="02020602080505020303" pitchFamily="18" charset="0"/>
              </a:rPr>
              <a:t>         – Later on provided 360/270 hours flexible skills courses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>
                <a:latin typeface="Baskerville Old Face" panose="02020602080505020303" pitchFamily="18" charset="0"/>
              </a:rPr>
              <a:t>         – NGO’s, UCEP,MAWTS,CPD, </a:t>
            </a:r>
            <a:r>
              <a:rPr lang="en-US" sz="3200" dirty="0" err="1">
                <a:latin typeface="Baskerville Old Face" panose="02020602080505020303" pitchFamily="18" charset="0"/>
              </a:rPr>
              <a:t>Ahsania</a:t>
            </a:r>
            <a:r>
              <a:rPr lang="en-US" sz="3200" dirty="0">
                <a:latin typeface="Baskerville Old Face" panose="02020602080505020303" pitchFamily="18" charset="0"/>
              </a:rPr>
              <a:t> Mission etc. 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200" dirty="0">
              <a:latin typeface="Baskerville Old Face" panose="02020602080505020303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200" dirty="0">
              <a:latin typeface="Baskerville Old Face" panose="02020602080505020303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200" dirty="0">
              <a:latin typeface="Baskerville Old Face" panose="02020602080505020303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6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6128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3. Promote &amp; respond to diversity</a:t>
            </a:r>
          </a:p>
        </p:txBody>
      </p:sp>
    </p:spTree>
    <p:extLst>
      <p:ext uri="{BB962C8B-B14F-4D97-AF65-F5344CB8AC3E}">
        <p14:creationId xmlns:p14="http://schemas.microsoft.com/office/powerpoint/2010/main" val="9173095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1510748"/>
          </a:xfrm>
        </p:spPr>
        <p:txBody>
          <a:bodyPr/>
          <a:lstStyle/>
          <a:p>
            <a:r>
              <a:rPr lang="en-US" altLang="en-US" dirty="0"/>
              <a:t>Ground Rules for Participation and Behavior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4240029"/>
              </p:ext>
            </p:extLst>
          </p:nvPr>
        </p:nvGraphicFramePr>
        <p:xfrm>
          <a:off x="2478089" y="1510749"/>
          <a:ext cx="8229600" cy="4664076"/>
        </p:xfrm>
        <a:graphic>
          <a:graphicData uri="http://schemas.openxmlformats.org/drawingml/2006/table">
            <a:tbl>
              <a:tblPr bandRow="1">
                <a:tableStyleId>{8A107856-5554-42FB-B03E-39F5DBC370BA}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87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Be respectful</a:t>
                      </a:r>
                      <a:endParaRPr lang="en-US" sz="2000" dirty="0"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Give your undivided attention to people when they are interacting with you</a:t>
                      </a:r>
                      <a:endParaRPr lang="en-US" sz="2000"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7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Be confidential</a:t>
                      </a:r>
                      <a:endParaRPr lang="en-US" sz="2000"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Ensure discussions with the learning environment remain confidential</a:t>
                      </a:r>
                      <a:endParaRPr lang="en-US" sz="2000" dirty="0"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7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Be open and honest</a:t>
                      </a:r>
                      <a:endParaRPr lang="en-US" sz="2000"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Feel free to talk openly without disclosing personal or private issues</a:t>
                      </a:r>
                      <a:endParaRPr lang="en-US" sz="2000"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07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Be non-judgmental</a:t>
                      </a:r>
                      <a:endParaRPr lang="en-US" sz="2000" dirty="0"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Avoid judging others by their age, gender, sexuality, religious practice, culture</a:t>
                      </a:r>
                      <a:endParaRPr lang="en-US" sz="2000"/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or socio-economic background</a:t>
                      </a:r>
                      <a:endParaRPr lang="en-US" sz="2000"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307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Be sensitive</a:t>
                      </a:r>
                      <a:endParaRPr lang="en-US" sz="2000" dirty="0"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Avoid insensitive or careless remarks about age, gender, sexuality, religious</a:t>
                      </a:r>
                      <a:endParaRPr lang="en-US" sz="2000" dirty="0"/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practice, culture and socio-economic background</a:t>
                      </a:r>
                      <a:endParaRPr lang="en-US" sz="2000" dirty="0"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78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Be accepting</a:t>
                      </a:r>
                      <a:endParaRPr lang="en-US" sz="2000" dirty="0"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Listen attentively to the ideas and opinions of others (and avoid put-downs)</a:t>
                      </a:r>
                      <a:endParaRPr lang="en-US" sz="2000" dirty="0"/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Be safe and supportive Create a safe learning community, be mutually supportive of others and enjoy</a:t>
                      </a:r>
                      <a:endParaRPr lang="en-US" sz="2000" dirty="0"/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the learning experience</a:t>
                      </a:r>
                      <a:endParaRPr lang="en-US" sz="2000" dirty="0"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72857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4. Promote a culture of inclusive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Removing barriers for person with disability (PWD)</a:t>
            </a:r>
          </a:p>
          <a:p>
            <a:r>
              <a:rPr lang="en-US" dirty="0"/>
              <a:t>Roles and forms of addressing PWD issues</a:t>
            </a:r>
          </a:p>
          <a:p>
            <a:r>
              <a:rPr lang="en-US" dirty="0"/>
              <a:t>Roles and forms of addressing gender issues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2873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and improving your work practice to enhance inclusivity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PDCA cycle</a:t>
            </a:r>
          </a:p>
          <a:p>
            <a:r>
              <a:rPr lang="en-US" dirty="0"/>
              <a:t>Plan – </a:t>
            </a:r>
            <a:r>
              <a:rPr lang="en-US" dirty="0" err="1"/>
              <a:t>Recognise</a:t>
            </a:r>
            <a:r>
              <a:rPr lang="en-US" dirty="0"/>
              <a:t> a opportunity and plan a change</a:t>
            </a:r>
          </a:p>
          <a:p>
            <a:r>
              <a:rPr lang="en-US" dirty="0"/>
              <a:t>Do – Test the change carry out the small-scale study</a:t>
            </a:r>
          </a:p>
          <a:p>
            <a:r>
              <a:rPr lang="en-US" dirty="0"/>
              <a:t>Check – Review the test analysis the results</a:t>
            </a:r>
          </a:p>
          <a:p>
            <a:r>
              <a:rPr lang="en-US" dirty="0"/>
              <a:t>Act – Take action</a:t>
            </a:r>
          </a:p>
        </p:txBody>
      </p:sp>
    </p:spTree>
    <p:extLst>
      <p:ext uri="{BB962C8B-B14F-4D97-AF65-F5344CB8AC3E}">
        <p14:creationId xmlns:p14="http://schemas.microsoft.com/office/powerpoint/2010/main" val="13584185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>
          <a:xfrm>
            <a:off x="1431303" y="407504"/>
            <a:ext cx="10018713" cy="732183"/>
          </a:xfrm>
        </p:spPr>
        <p:txBody>
          <a:bodyPr/>
          <a:lstStyle/>
          <a:p>
            <a:r>
              <a:rPr lang="en-US" altLang="en-US" dirty="0"/>
              <a:t>PDCA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9A1C6E-9FA6-45B5-9E18-47F3E8B9E1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641" y="1407377"/>
            <a:ext cx="6308035" cy="428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5B9D21-C9DA-47D0-BDD4-758F82E60EE9}"/>
              </a:ext>
            </a:extLst>
          </p:cNvPr>
          <p:cNvSpPr txBox="1"/>
          <p:nvPr/>
        </p:nvSpPr>
        <p:spPr>
          <a:xfrm>
            <a:off x="4598504" y="5857461"/>
            <a:ext cx="2994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PDCA cycle</a:t>
            </a:r>
          </a:p>
        </p:txBody>
      </p:sp>
    </p:spTree>
    <p:extLst>
      <p:ext uri="{BB962C8B-B14F-4D97-AF65-F5344CB8AC3E}">
        <p14:creationId xmlns:p14="http://schemas.microsoft.com/office/powerpoint/2010/main" val="20096430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>
          <a:xfrm>
            <a:off x="1285528" y="205481"/>
            <a:ext cx="10018713" cy="824948"/>
          </a:xfrm>
        </p:spPr>
        <p:txBody>
          <a:bodyPr/>
          <a:lstStyle/>
          <a:p>
            <a:r>
              <a:rPr lang="en-US" altLang="en-US"/>
              <a:t>PDCA</a:t>
            </a:r>
            <a:endParaRPr lang="en-US" alt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E672E0F-5C30-4787-9AC4-FA472DEEA6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572" y="1709532"/>
            <a:ext cx="9969527" cy="271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44ECC2-8E8A-4C70-A8C6-980162A8D82B}"/>
              </a:ext>
            </a:extLst>
          </p:cNvPr>
          <p:cNvSpPr txBox="1"/>
          <p:nvPr/>
        </p:nvSpPr>
        <p:spPr>
          <a:xfrm>
            <a:off x="1656589" y="5111956"/>
            <a:ext cx="98635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Multiple iterations of the PDCA cycle are repeated until the problem is solved.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933433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464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9BAD3D-073F-4AEA-91E6-BC0895BC0379}"/>
              </a:ext>
            </a:extLst>
          </p:cNvPr>
          <p:cNvSpPr txBox="1"/>
          <p:nvPr/>
        </p:nvSpPr>
        <p:spPr>
          <a:xfrm>
            <a:off x="835381" y="251857"/>
            <a:ext cx="11860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Baskerville Old Face" panose="02020602080505020303" pitchFamily="18" charset="0"/>
              </a:rPr>
              <a:t>Major TVET Provider in Bangladesh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B3C552-ED83-4E50-B9BC-F7D4FD9A1C60}"/>
              </a:ext>
            </a:extLst>
          </p:cNvPr>
          <p:cNvSpPr txBox="1"/>
          <p:nvPr/>
        </p:nvSpPr>
        <p:spPr>
          <a:xfrm>
            <a:off x="1895061" y="1088462"/>
            <a:ext cx="1027092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>
                <a:latin typeface="Baskerville Old Face" panose="02020602080505020303" pitchFamily="18" charset="0"/>
              </a:rPr>
              <a:t>Govt TVET Institute ( Page – 73)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>
                <a:latin typeface="Baskerville Old Face" panose="02020602080505020303" pitchFamily="18" charset="0"/>
              </a:rPr>
              <a:t>Private TVET Institute ( Page – 73)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205961-1095-4761-B488-515595EAE4BD}"/>
              </a:ext>
            </a:extLst>
          </p:cNvPr>
          <p:cNvSpPr txBox="1"/>
          <p:nvPr/>
        </p:nvSpPr>
        <p:spPr>
          <a:xfrm>
            <a:off x="3353046" y="3260035"/>
            <a:ext cx="7354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TVET </a:t>
            </a:r>
            <a:r>
              <a:rPr lang="en-US" sz="3600" b="1" dirty="0" err="1"/>
              <a:t>Organisation</a:t>
            </a:r>
            <a:r>
              <a:rPr lang="en-US" sz="3600" b="1" dirty="0"/>
              <a:t> of Bangladesh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2D713E-0266-4B54-986D-37E5B7B21ADA}"/>
              </a:ext>
            </a:extLst>
          </p:cNvPr>
          <p:cNvSpPr txBox="1"/>
          <p:nvPr/>
        </p:nvSpPr>
        <p:spPr>
          <a:xfrm>
            <a:off x="1835427" y="3904552"/>
            <a:ext cx="1027092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>
                <a:latin typeface="Baskerville Old Face" panose="02020602080505020303" pitchFamily="18" charset="0"/>
              </a:rPr>
              <a:t>Directorate of Technical Education (DTE)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>
                <a:latin typeface="Baskerville Old Face" panose="02020602080505020303" pitchFamily="18" charset="0"/>
              </a:rPr>
              <a:t>Bangladesh Technical Education Board (BTEB)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>
                <a:latin typeface="Baskerville Old Face" panose="02020602080505020303" pitchFamily="18" charset="0"/>
                <a:hlinkClick r:id="rId2"/>
              </a:rPr>
              <a:t>Bureau of Non-formal Education (BNFE)</a:t>
            </a:r>
            <a:endParaRPr lang="en-US" sz="3200" dirty="0">
              <a:latin typeface="Baskerville Old Face" panose="02020602080505020303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>
                <a:latin typeface="Baskerville Old Face" panose="02020602080505020303" pitchFamily="18" charset="0"/>
              </a:rPr>
              <a:t>Underprivileged Children’s Education (UCEP)</a:t>
            </a:r>
          </a:p>
        </p:txBody>
      </p:sp>
    </p:spTree>
    <p:extLst>
      <p:ext uri="{BB962C8B-B14F-4D97-AF65-F5344CB8AC3E}">
        <p14:creationId xmlns:p14="http://schemas.microsoft.com/office/powerpoint/2010/main" val="1585958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9BAD3D-073F-4AEA-91E6-BC0895BC0379}"/>
              </a:ext>
            </a:extLst>
          </p:cNvPr>
          <p:cNvSpPr txBox="1"/>
          <p:nvPr/>
        </p:nvSpPr>
        <p:spPr>
          <a:xfrm>
            <a:off x="835381" y="251857"/>
            <a:ext cx="11860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Baskerville Old Face" panose="02020602080505020303" pitchFamily="18" charset="0"/>
              </a:rPr>
              <a:t>Past &amp; Present Project in Bangladesh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B3C552-ED83-4E50-B9BC-F7D4FD9A1C60}"/>
              </a:ext>
            </a:extLst>
          </p:cNvPr>
          <p:cNvSpPr txBox="1"/>
          <p:nvPr/>
        </p:nvSpPr>
        <p:spPr>
          <a:xfrm>
            <a:off x="1895061" y="1088462"/>
            <a:ext cx="10270928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>
                <a:latin typeface="Baskerville Old Face" panose="02020602080505020303" pitchFamily="18" charset="0"/>
              </a:rPr>
              <a:t>Poverty Reduction Strategies Program ( 2004-08)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>
                <a:latin typeface="Baskerville Old Face" panose="02020602080505020303" pitchFamily="18" charset="0"/>
              </a:rPr>
              <a:t>TVET reform project by ILO ( 2000-2007-2012)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>
                <a:latin typeface="Baskerville Old Face" panose="02020602080505020303" pitchFamily="18" charset="0"/>
              </a:rPr>
              <a:t>Skills Development Project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>
                <a:latin typeface="Baskerville Old Face" panose="02020602080505020303" pitchFamily="18" charset="0"/>
              </a:rPr>
              <a:t>Skills and Training Enhancement Project (STEP)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>
                <a:latin typeface="Baskerville Old Face" panose="02020602080505020303" pitchFamily="18" charset="0"/>
              </a:rPr>
              <a:t>Bangladesh Skills for Employment and Productivity B-SEP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>
                <a:latin typeface="Baskerville Old Face" panose="02020602080505020303" pitchFamily="18" charset="0"/>
              </a:rPr>
              <a:t>SEP-B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>
                <a:latin typeface="Baskerville Old Face" panose="02020602080505020303" pitchFamily="18" charset="0"/>
              </a:rPr>
              <a:t>Skill 21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>
                <a:latin typeface="Baskerville Old Face" panose="02020602080505020303" pitchFamily="18" charset="0"/>
              </a:rPr>
              <a:t>Human Capital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>
                <a:latin typeface="Baskerville Old Face" panose="02020602080505020303" pitchFamily="18" charset="0"/>
              </a:rPr>
              <a:t>ASSET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>
                <a:latin typeface="Baskerville Old Face" panose="02020602080505020303" pitchFamily="18" charset="0"/>
              </a:rPr>
              <a:t>100 TSC, 329 TSC, 1 Lac Enrolment, 4 MPI, 4Engineering College, 23 Poly, 64 TSC Improvement </a:t>
            </a:r>
            <a:r>
              <a:rPr lang="en-US" sz="3200" dirty="0" err="1">
                <a:latin typeface="Baskerville Old Face" panose="02020602080505020303" pitchFamily="18" charset="0"/>
              </a:rPr>
              <a:t>etc</a:t>
            </a:r>
            <a:endParaRPr lang="en-US" sz="32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389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9BAD3D-073F-4AEA-91E6-BC0895BC0379}"/>
              </a:ext>
            </a:extLst>
          </p:cNvPr>
          <p:cNvSpPr txBox="1"/>
          <p:nvPr/>
        </p:nvSpPr>
        <p:spPr>
          <a:xfrm>
            <a:off x="835381" y="251857"/>
            <a:ext cx="11860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Baskerville Old Face" panose="02020602080505020303" pitchFamily="18" charset="0"/>
              </a:rPr>
              <a:t>TVET </a:t>
            </a:r>
            <a:r>
              <a:rPr lang="en-US" sz="3600" b="1" dirty="0" err="1">
                <a:latin typeface="Baskerville Old Face" panose="02020602080505020303" pitchFamily="18" charset="0"/>
              </a:rPr>
              <a:t>Organisations</a:t>
            </a:r>
            <a:r>
              <a:rPr lang="en-US" sz="3600" b="1" dirty="0">
                <a:latin typeface="Baskerville Old Face" panose="02020602080505020303" pitchFamily="18" charset="0"/>
              </a:rPr>
              <a:t> &amp; Stakeholders in Bangladesh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B3C552-ED83-4E50-B9BC-F7D4FD9A1C60}"/>
              </a:ext>
            </a:extLst>
          </p:cNvPr>
          <p:cNvSpPr txBox="1"/>
          <p:nvPr/>
        </p:nvSpPr>
        <p:spPr>
          <a:xfrm>
            <a:off x="1749287" y="1896844"/>
            <a:ext cx="10270928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Baskerville Old Face" panose="02020602080505020303" pitchFamily="18" charset="0"/>
              </a:rPr>
              <a:t>The Demand Side- Industry, </a:t>
            </a:r>
            <a:r>
              <a:rPr lang="en-US" sz="3200" dirty="0" err="1">
                <a:latin typeface="Baskerville Old Face" panose="02020602080505020303" pitchFamily="18" charset="0"/>
              </a:rPr>
              <a:t>Organisation</a:t>
            </a:r>
            <a:r>
              <a:rPr lang="en-US" sz="3200" dirty="0">
                <a:latin typeface="Baskerville Old Face" panose="02020602080505020303" pitchFamily="18" charset="0"/>
              </a:rPr>
              <a:t> and ISC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Baskerville Old Face" panose="02020602080505020303" pitchFamily="18" charset="0"/>
              </a:rPr>
              <a:t>The </a:t>
            </a:r>
            <a:r>
              <a:rPr lang="en-US" sz="3200" dirty="0" err="1">
                <a:latin typeface="Baskerville Old Face" panose="02020602080505020303" pitchFamily="18" charset="0"/>
              </a:rPr>
              <a:t>Standarisation</a:t>
            </a:r>
            <a:r>
              <a:rPr lang="en-US" sz="3200" dirty="0">
                <a:latin typeface="Baskerville Old Face" panose="02020602080505020303" pitchFamily="18" charset="0"/>
              </a:rPr>
              <a:t>, Coordination &amp; Controlling authority like BTEB and NSDA by acts. A2i for accelerating and bridge the activity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Baskerville Old Face" panose="02020602080505020303" pitchFamily="18" charset="0"/>
              </a:rPr>
              <a:t>The Supply Side – Government Institutions under DTE, Private Instructions affiliated by BTEB, TTCs of BMET, Training </a:t>
            </a:r>
            <a:r>
              <a:rPr lang="en-US" sz="3200" dirty="0" err="1">
                <a:latin typeface="Baskerville Old Face" panose="02020602080505020303" pitchFamily="18" charset="0"/>
              </a:rPr>
              <a:t>organisations</a:t>
            </a:r>
            <a:r>
              <a:rPr lang="en-US" sz="3200" dirty="0">
                <a:latin typeface="Baskerville Old Face" panose="02020602080505020303" pitchFamily="18" charset="0"/>
              </a:rPr>
              <a:t> of other 22 Ministries/Departments, NGOs etc.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F58287-EB86-4D7C-A2F7-C482405A0C92}"/>
              </a:ext>
            </a:extLst>
          </p:cNvPr>
          <p:cNvSpPr txBox="1"/>
          <p:nvPr/>
        </p:nvSpPr>
        <p:spPr>
          <a:xfrm>
            <a:off x="5075582" y="1312069"/>
            <a:ext cx="2040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3 Types</a:t>
            </a:r>
          </a:p>
        </p:txBody>
      </p:sp>
    </p:spTree>
    <p:extLst>
      <p:ext uri="{BB962C8B-B14F-4D97-AF65-F5344CB8AC3E}">
        <p14:creationId xmlns:p14="http://schemas.microsoft.com/office/powerpoint/2010/main" val="1456522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9BAD3D-073F-4AEA-91E6-BC0895BC0379}"/>
              </a:ext>
            </a:extLst>
          </p:cNvPr>
          <p:cNvSpPr txBox="1"/>
          <p:nvPr/>
        </p:nvSpPr>
        <p:spPr>
          <a:xfrm>
            <a:off x="835382" y="251857"/>
            <a:ext cx="10481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Baskerville Old Face" panose="02020602080505020303" pitchFamily="18" charset="0"/>
              </a:rPr>
              <a:t>Employee / Staff Relations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B3C552-ED83-4E50-B9BC-F7D4FD9A1C60}"/>
              </a:ext>
            </a:extLst>
          </p:cNvPr>
          <p:cNvSpPr txBox="1"/>
          <p:nvPr/>
        </p:nvSpPr>
        <p:spPr>
          <a:xfrm>
            <a:off x="1749287" y="1592044"/>
            <a:ext cx="1027092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>
                <a:latin typeface="Baskerville Old Face" panose="02020602080505020303" pitchFamily="18" charset="0"/>
              </a:rPr>
              <a:t>Identify relationship needs and develop people skills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>
                <a:latin typeface="Baskerville Old Face" panose="02020602080505020303" pitchFamily="18" charset="0"/>
              </a:rPr>
              <a:t>Schedule time to build relationships and appreciate others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>
                <a:latin typeface="Baskerville Old Face" panose="02020602080505020303" pitchFamily="18" charset="0"/>
              </a:rPr>
              <a:t>Be positive and manage the boundaries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>
                <a:latin typeface="Baskerville Old Face" panose="02020602080505020303" pitchFamily="18" charset="0"/>
              </a:rPr>
              <a:t>Avoid gossiping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>
                <a:latin typeface="Baskerville Old Face" panose="02020602080505020303" pitchFamily="18" charset="0"/>
              </a:rPr>
              <a:t>Consult on new and existing policies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>
                <a:latin typeface="Baskerville Old Face" panose="02020602080505020303" pitchFamily="18" charset="0"/>
              </a:rPr>
              <a:t>Own the organization and act as a member of the team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>
                <a:latin typeface="Baskerville Old Face" panose="02020602080505020303" pitchFamily="18" charset="0"/>
              </a:rPr>
              <a:t>Negotiate and comply with laws </a:t>
            </a:r>
          </a:p>
        </p:txBody>
      </p:sp>
    </p:spTree>
    <p:extLst>
      <p:ext uri="{BB962C8B-B14F-4D97-AF65-F5344CB8AC3E}">
        <p14:creationId xmlns:p14="http://schemas.microsoft.com/office/powerpoint/2010/main" val="3474340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9BAD3D-073F-4AEA-91E6-BC0895BC0379}"/>
              </a:ext>
            </a:extLst>
          </p:cNvPr>
          <p:cNvSpPr txBox="1"/>
          <p:nvPr/>
        </p:nvSpPr>
        <p:spPr>
          <a:xfrm>
            <a:off x="835382" y="212100"/>
            <a:ext cx="10481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Baskerville Old Face" panose="02020602080505020303" pitchFamily="18" charset="0"/>
              </a:rPr>
              <a:t>Ethical and Legal Responsibilities of Teacher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B3C552-ED83-4E50-B9BC-F7D4FD9A1C60}"/>
              </a:ext>
            </a:extLst>
          </p:cNvPr>
          <p:cNvSpPr txBox="1"/>
          <p:nvPr/>
        </p:nvSpPr>
        <p:spPr>
          <a:xfrm>
            <a:off x="1749287" y="1220983"/>
            <a:ext cx="1027092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3200" dirty="0">
                <a:latin typeface="Baskerville Old Face" panose="02020602080505020303" pitchFamily="18" charset="0"/>
              </a:rPr>
              <a:t>Undertake training and qualified for the task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3200" dirty="0">
                <a:latin typeface="Baskerville Old Face" panose="02020602080505020303" pitchFamily="18" charset="0"/>
              </a:rPr>
              <a:t>Facilitate trainees for best effective learning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3200" dirty="0">
                <a:latin typeface="Baskerville Old Face" panose="02020602080505020303" pitchFamily="18" charset="0"/>
              </a:rPr>
              <a:t>Provide induction and supervision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3200" dirty="0">
                <a:latin typeface="Baskerville Old Face" panose="02020602080505020303" pitchFamily="18" charset="0"/>
              </a:rPr>
              <a:t>Provide appraisal to curriculum standard 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3200" dirty="0">
                <a:latin typeface="Baskerville Old Face" panose="02020602080505020303" pitchFamily="18" charset="0"/>
              </a:rPr>
              <a:t>Monitors progress, mentors and guides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3200" dirty="0">
                <a:latin typeface="Baskerville Old Face" panose="02020602080505020303" pitchFamily="18" charset="0"/>
              </a:rPr>
              <a:t>Assess, provide feedback and validate assessment and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3200" dirty="0">
                <a:latin typeface="Baskerville Old Face" panose="02020602080505020303" pitchFamily="18" charset="0"/>
              </a:rPr>
              <a:t>Reports to progress </a:t>
            </a:r>
          </a:p>
        </p:txBody>
      </p:sp>
    </p:spTree>
    <p:extLst>
      <p:ext uri="{BB962C8B-B14F-4D97-AF65-F5344CB8AC3E}">
        <p14:creationId xmlns:p14="http://schemas.microsoft.com/office/powerpoint/2010/main" val="17815855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4175</TotalTime>
  <Words>1795</Words>
  <Application>Microsoft Office PowerPoint</Application>
  <PresentationFormat>Widescreen</PresentationFormat>
  <Paragraphs>303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Arial</vt:lpstr>
      <vt:lpstr>Arial Black</vt:lpstr>
      <vt:lpstr>Arial Rounded MT Bold</vt:lpstr>
      <vt:lpstr>Baskerville Old Face</vt:lpstr>
      <vt:lpstr>Calibri</vt:lpstr>
      <vt:lpstr>Corbel</vt:lpstr>
      <vt:lpstr>Times New Roman</vt:lpstr>
      <vt:lpstr>Wingdings</vt:lpstr>
      <vt:lpstr>Parallax</vt:lpstr>
      <vt:lpstr> Competency Based Training on National Certificate in CBT&amp;A Methodology Trainers &amp; Assessors (Level 4)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Promote Inclusive Learning in a CBT&amp;A Environment</vt:lpstr>
      <vt:lpstr>Learning outcomes</vt:lpstr>
      <vt:lpstr>1. Practice Inclusivity </vt:lpstr>
      <vt:lpstr>An inclusive learning environment is one that:</vt:lpstr>
      <vt:lpstr>Why practice inclusivity?</vt:lpstr>
      <vt:lpstr>How Practice inclusivity ?</vt:lpstr>
      <vt:lpstr>Individual Differences</vt:lpstr>
      <vt:lpstr>Clients with particular needs</vt:lpstr>
      <vt:lpstr>Providing support for special needs</vt:lpstr>
      <vt:lpstr>Reasonable Adjustments to your assessment methods and tools </vt:lpstr>
      <vt:lpstr>Integrating the principles of inclusivity into your work practices</vt:lpstr>
      <vt:lpstr>Institution's access and equity policy to guide your work practices</vt:lpstr>
      <vt:lpstr>Institution's access and equity policy to guide your work practices</vt:lpstr>
      <vt:lpstr>Using verbal and body language that is sensitive to difference</vt:lpstr>
      <vt:lpstr>2. Develop and implement work strategies to support inclusivity</vt:lpstr>
      <vt:lpstr>Using documented resources to support and guide inclusive practice;</vt:lpstr>
      <vt:lpstr>Identifying and accessing Support services</vt:lpstr>
      <vt:lpstr>Improving physical environment</vt:lpstr>
      <vt:lpstr>Addressing OSH issues</vt:lpstr>
      <vt:lpstr>3. Promote &amp; respond to diversity</vt:lpstr>
      <vt:lpstr>Ground Rules for Participation and Behavior</vt:lpstr>
      <vt:lpstr>4. Promote a culture of inclusive learning</vt:lpstr>
      <vt:lpstr>modifying and improving your work practice to enhance inclusivity</vt:lpstr>
      <vt:lpstr>PDCA</vt:lpstr>
      <vt:lpstr>PDCA</vt:lpstr>
      <vt:lpstr>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reza.dte@gmail.com</dc:creator>
  <cp:lastModifiedBy>HP</cp:lastModifiedBy>
  <cp:revision>101</cp:revision>
  <dcterms:created xsi:type="dcterms:W3CDTF">2020-12-07T16:50:05Z</dcterms:created>
  <dcterms:modified xsi:type="dcterms:W3CDTF">2022-08-06T06:29:13Z</dcterms:modified>
</cp:coreProperties>
</file>