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80" d="100"/>
          <a:sy n="80" d="100"/>
        </p:scale>
        <p:origin x="30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036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2044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917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7246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316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3066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32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51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50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43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868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335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83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17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2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4144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2914"/>
            <a:ext cx="7766936" cy="1646302"/>
          </a:xfrm>
        </p:spPr>
        <p:txBody>
          <a:bodyPr/>
          <a:lstStyle/>
          <a:p>
            <a:pPr algn="l"/>
            <a:r>
              <a:rPr lang="en-US" sz="2800" dirty="0"/>
              <a:t>Project Name</a:t>
            </a:r>
            <a:r>
              <a:rPr lang="en-US" sz="2800" b="1" dirty="0"/>
              <a:t> : </a:t>
            </a:r>
            <a:r>
              <a:rPr lang="en-US" sz="2800" dirty="0"/>
              <a:t>Telephone billing management with structure </a:t>
            </a:r>
            <a:r>
              <a:rPr lang="en-US" sz="2800" dirty="0" smtClean="0"/>
              <a:t> </a:t>
            </a:r>
            <a:r>
              <a:rPr lang="en-US" sz="2800" dirty="0"/>
              <a:t>programming language (C/C++).</a:t>
            </a:r>
            <a:br>
              <a:rPr lang="en-US" sz="2800" dirty="0"/>
            </a:br>
            <a:endParaRPr lang="en-US" sz="2800" dirty="0"/>
          </a:p>
        </p:txBody>
      </p:sp>
      <p:sp>
        <p:nvSpPr>
          <p:cNvPr id="3" name="Subtitle 2"/>
          <p:cNvSpPr>
            <a:spLocks noGrp="1"/>
          </p:cNvSpPr>
          <p:nvPr>
            <p:ph type="subTitle" idx="1"/>
          </p:nvPr>
        </p:nvSpPr>
        <p:spPr>
          <a:xfrm>
            <a:off x="1507067" y="2907833"/>
            <a:ext cx="7766936" cy="2590599"/>
          </a:xfrm>
        </p:spPr>
        <p:txBody>
          <a:bodyPr>
            <a:noAutofit/>
          </a:bodyPr>
          <a:lstStyle/>
          <a:p>
            <a:pPr algn="l">
              <a:lnSpc>
                <a:spcPct val="120000"/>
              </a:lnSpc>
            </a:pPr>
            <a:r>
              <a:rPr lang="en-US" sz="2400" b="1" u="sng" dirty="0" smtClean="0">
                <a:solidFill>
                  <a:schemeClr val="tx1"/>
                </a:solidFill>
                <a:latin typeface="Agency FB" panose="020B0503020202020204" pitchFamily="34" charset="0"/>
              </a:rPr>
              <a:t>Team Member:</a:t>
            </a:r>
          </a:p>
          <a:p>
            <a:pPr algn="l">
              <a:lnSpc>
                <a:spcPct val="120000"/>
              </a:lnSpc>
            </a:pPr>
            <a:r>
              <a:rPr lang="en-US" sz="2400" b="1" dirty="0" smtClean="0">
                <a:solidFill>
                  <a:schemeClr val="tx1"/>
                </a:solidFill>
                <a:latin typeface="Agency FB" panose="020B0503020202020204" pitchFamily="34" charset="0"/>
              </a:rPr>
              <a:t>Al Ahad Sufian : 18192103056</a:t>
            </a:r>
          </a:p>
          <a:p>
            <a:pPr algn="l">
              <a:lnSpc>
                <a:spcPct val="120000"/>
              </a:lnSpc>
            </a:pPr>
            <a:r>
              <a:rPr lang="en-US" sz="2400" b="1" dirty="0" smtClean="0">
                <a:solidFill>
                  <a:schemeClr val="tx1"/>
                </a:solidFill>
                <a:latin typeface="Agency FB" panose="020B0503020202020204" pitchFamily="34" charset="0"/>
              </a:rPr>
              <a:t>Habibullah        : 18192103080</a:t>
            </a:r>
          </a:p>
          <a:p>
            <a:pPr algn="l">
              <a:lnSpc>
                <a:spcPct val="120000"/>
              </a:lnSpc>
            </a:pPr>
            <a:r>
              <a:rPr lang="en-US" sz="2400" b="1" dirty="0" smtClean="0">
                <a:solidFill>
                  <a:schemeClr val="tx1"/>
                </a:solidFill>
                <a:latin typeface="Agency FB" panose="020B0503020202020204" pitchFamily="34" charset="0"/>
              </a:rPr>
              <a:t>Jahidul Islam   : 18192103081</a:t>
            </a:r>
          </a:p>
          <a:p>
            <a:pPr algn="l">
              <a:lnSpc>
                <a:spcPct val="120000"/>
              </a:lnSpc>
            </a:pPr>
            <a:r>
              <a:rPr lang="en-US" sz="2400" b="1" dirty="0" smtClean="0">
                <a:solidFill>
                  <a:schemeClr val="tx1"/>
                </a:solidFill>
                <a:latin typeface="Agency FB" panose="020B0503020202020204" pitchFamily="34" charset="0"/>
              </a:rPr>
              <a:t>Dept. Of CSE BUBT</a:t>
            </a:r>
          </a:p>
          <a:p>
            <a:pPr algn="l">
              <a:lnSpc>
                <a:spcPct val="120000"/>
              </a:lnSpc>
            </a:pPr>
            <a:endParaRPr lang="en-US" sz="2000" dirty="0">
              <a:latin typeface="Arial Black" panose="020B0A04020102020204" pitchFamily="34" charset="0"/>
            </a:endParaRPr>
          </a:p>
        </p:txBody>
      </p:sp>
    </p:spTree>
    <p:extLst>
      <p:ext uri="{BB962C8B-B14F-4D97-AF65-F5344CB8AC3E}">
        <p14:creationId xmlns:p14="http://schemas.microsoft.com/office/powerpoint/2010/main" val="3911293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5643"/>
            <a:ext cx="8596668" cy="5439783"/>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L: for list of records.</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M: for modify records.</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532" y="1121067"/>
            <a:ext cx="6430272" cy="18004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77" y="3677811"/>
            <a:ext cx="7846781" cy="815673"/>
          </a:xfrm>
          <a:prstGeom prst="rect">
            <a:avLst/>
          </a:prstGeom>
        </p:spPr>
      </p:pic>
    </p:spTree>
    <p:extLst>
      <p:ext uri="{BB962C8B-B14F-4D97-AF65-F5344CB8AC3E}">
        <p14:creationId xmlns:p14="http://schemas.microsoft.com/office/powerpoint/2010/main" val="330813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9075"/>
            <a:ext cx="8596668" cy="5632288"/>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P: for payment</a:t>
            </a:r>
            <a:r>
              <a:rPr lang="en-US" dirty="0" smtClean="0">
                <a:latin typeface="Times New Roman" panose="02020603050405020304" pitchFamily="18" charset="0"/>
                <a:cs typeface="Times New Roman" panose="02020603050405020304" pitchFamily="18" charset="0"/>
              </a:rPr>
              <a:t>.</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S: for searching records.</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229" y="914304"/>
            <a:ext cx="3762878" cy="214171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229" y="3685587"/>
            <a:ext cx="3762878" cy="2076071"/>
          </a:xfrm>
          <a:prstGeom prst="rect">
            <a:avLst/>
          </a:prstGeom>
        </p:spPr>
      </p:pic>
    </p:spTree>
    <p:extLst>
      <p:ext uri="{BB962C8B-B14F-4D97-AF65-F5344CB8AC3E}">
        <p14:creationId xmlns:p14="http://schemas.microsoft.com/office/powerpoint/2010/main" val="4068125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7359"/>
            <a:ext cx="8596668" cy="5524004"/>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D: for deleting records.</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u="sng" dirty="0" smtClean="0">
                <a:solidFill>
                  <a:schemeClr val="accent1"/>
                </a:solidFill>
                <a:latin typeface="Times New Roman" panose="02020603050405020304" pitchFamily="18" charset="0"/>
                <a:cs typeface="Times New Roman" panose="02020603050405020304" pitchFamily="18" charset="0"/>
              </a:rPr>
              <a:t>Database Design</a:t>
            </a:r>
          </a:p>
          <a:p>
            <a:pPr marL="0" indent="0" algn="ctr">
              <a:buNone/>
            </a:pPr>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402" y="955969"/>
            <a:ext cx="5973860" cy="9570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960" y="2550160"/>
            <a:ext cx="4972744" cy="4067743"/>
          </a:xfrm>
          <a:prstGeom prst="rect">
            <a:avLst/>
          </a:prstGeom>
        </p:spPr>
      </p:pic>
    </p:spTree>
    <p:extLst>
      <p:ext uri="{BB962C8B-B14F-4D97-AF65-F5344CB8AC3E}">
        <p14:creationId xmlns:p14="http://schemas.microsoft.com/office/powerpoint/2010/main" val="413570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6727"/>
            <a:ext cx="8596668" cy="5764636"/>
          </a:xfrm>
        </p:spPr>
        <p:txBody>
          <a:bodyPr>
            <a:normAutofit/>
          </a:bodyPr>
          <a:lstStyle/>
          <a:p>
            <a:pPr marL="0" indent="0" algn="ctr">
              <a:buNone/>
            </a:pPr>
            <a:r>
              <a:rPr lang="en-US" u="sng" dirty="0" smtClean="0">
                <a:solidFill>
                  <a:schemeClr val="accent1"/>
                </a:solidFill>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Software testing is a critical element of software quality assurance and represents the ultimate reviews of specification, design and coding. Testing presents an interesting anomaly of the software. During earlier definition and development phases, it was attempted to build software from abstract concept to a tangible implementation.</a:t>
            </a:r>
            <a:endParaRPr lang="en-US" b="1" u="sng"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The testing phase involves the testing of the developed system using various set data. Presentation of test data plays a vital role in system testing. After preparing the test data the system under study was tested using test data. While testing the system by using test data errors were found and corrected. A series of tests were performed for the proposed system before the system was ready for implementation. The various types of testing done on the system are:</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Unit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Integration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Validation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User Acceptance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System Testing</a:t>
            </a:r>
            <a:endParaRPr lang="en-US" b="1" u="sng"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259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302" y="488199"/>
            <a:ext cx="8596668" cy="3880773"/>
          </a:xfrm>
        </p:spPr>
        <p:txBody>
          <a:bodyPr/>
          <a:lstStyle/>
          <a:p>
            <a:pPr marL="0" indent="0" algn="ctr">
              <a:buNone/>
            </a:pPr>
            <a:r>
              <a:rPr lang="en-US" b="1" u="sng" dirty="0">
                <a:solidFill>
                  <a:schemeClr val="accent1"/>
                </a:solidFill>
                <a:latin typeface="Times New Roman" panose="02020603050405020304" pitchFamily="18" charset="0"/>
                <a:cs typeface="Times New Roman" panose="02020603050405020304" pitchFamily="18" charset="0"/>
              </a:rPr>
              <a:t>SCOPE FOR FURTHER </a:t>
            </a:r>
            <a:r>
              <a:rPr lang="en-US" b="1" u="sng" dirty="0" smtClean="0">
                <a:solidFill>
                  <a:schemeClr val="accent1"/>
                </a:solidFill>
                <a:latin typeface="Times New Roman" panose="02020603050405020304" pitchFamily="18" charset="0"/>
                <a:cs typeface="Times New Roman" panose="02020603050405020304" pitchFamily="18" charset="0"/>
              </a:rPr>
              <a:t>IMPROVEMENT</a:t>
            </a:r>
          </a:p>
          <a:p>
            <a:pPr marL="0" indent="0" algn="ctr">
              <a:buNone/>
            </a:pPr>
            <a:endParaRPr lang="en-US" b="1" u="sng"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b="1" u="sng"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system is not online so further it can be improved.</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security is limited so some additional arrangement could be made to provide more security to the system.</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no provision of complain handling so further it can be added.</a:t>
            </a: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726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 of </a:t>
            </a:r>
            <a:br>
              <a:rPr lang="en-US" dirty="0" smtClean="0"/>
            </a:br>
            <a:r>
              <a:rPr lang="en-US" dirty="0" smtClean="0"/>
              <a:t>Presentation!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smtClean="0">
                <a:latin typeface="Algerian" panose="04020705040A02060702" pitchFamily="82" charset="0"/>
              </a:rPr>
              <a:t>Thank You Sir for your </a:t>
            </a:r>
          </a:p>
          <a:p>
            <a:pPr marL="0" indent="0" algn="ctr">
              <a:buNone/>
            </a:pPr>
            <a:r>
              <a:rPr lang="en-US" sz="3600" dirty="0" smtClean="0">
                <a:latin typeface="Algerian" panose="04020705040A02060702" pitchFamily="82" charset="0"/>
              </a:rPr>
              <a:t>Attention</a:t>
            </a:r>
            <a:endParaRPr lang="en-US" sz="3600" dirty="0">
              <a:latin typeface="Algerian" panose="04020705040A02060702" pitchFamily="82" charset="0"/>
            </a:endParaRPr>
          </a:p>
        </p:txBody>
      </p:sp>
    </p:spTree>
    <p:extLst>
      <p:ext uri="{BB962C8B-B14F-4D97-AF65-F5344CB8AC3E}">
        <p14:creationId xmlns:p14="http://schemas.microsoft.com/office/powerpoint/2010/main" val="326922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0042" y="670427"/>
            <a:ext cx="8612265" cy="6187573"/>
          </a:xfrm>
        </p:spPr>
        <p:txBody>
          <a:bodyPr>
            <a:normAutofit fontScale="77500" lnSpcReduction="20000"/>
          </a:bodyPr>
          <a:lstStyle/>
          <a:p>
            <a:pPr marL="0" indent="0" algn="ctr">
              <a:buNone/>
            </a:pPr>
            <a:r>
              <a:rPr lang="en-US" sz="5600" dirty="0" smtClean="0">
                <a:latin typeface="Times New Roman" panose="02020603050405020304" pitchFamily="18" charset="0"/>
                <a:cs typeface="Times New Roman" panose="02020603050405020304" pitchFamily="18" charset="0"/>
              </a:rPr>
              <a:t>   </a:t>
            </a:r>
            <a:r>
              <a:rPr lang="en-US" sz="5600" u="sng" dirty="0" smtClean="0">
                <a:solidFill>
                  <a:schemeClr val="accent1"/>
                </a:solidFill>
                <a:latin typeface="Times New Roman" panose="02020603050405020304" pitchFamily="18" charset="0"/>
                <a:cs typeface="Times New Roman" panose="02020603050405020304" pitchFamily="18" charset="0"/>
              </a:rPr>
              <a:t>Roadmap</a:t>
            </a:r>
          </a:p>
          <a:p>
            <a:pPr marL="0" indent="0">
              <a:buNone/>
            </a:pPr>
            <a:r>
              <a:rPr lang="en-US" sz="3600" b="1" dirty="0">
                <a:solidFill>
                  <a:schemeClr val="tx1"/>
                </a:solidFill>
                <a:latin typeface="Times New Roman" panose="02020603050405020304" pitchFamily="18" charset="0"/>
                <a:cs typeface="Times New Roman" panose="02020603050405020304" pitchFamily="18" charset="0"/>
              </a:rPr>
              <a:t>1. INTRODUCTION</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 </a:t>
            </a:r>
            <a:r>
              <a:rPr lang="en-US" sz="3400" dirty="0">
                <a:solidFill>
                  <a:schemeClr val="tx1"/>
                </a:solidFill>
                <a:latin typeface="Times New Roman" panose="02020603050405020304" pitchFamily="18" charset="0"/>
                <a:cs typeface="Times New Roman" panose="02020603050405020304" pitchFamily="18" charset="0"/>
              </a:rPr>
              <a:t>PROJECT OVERVIEW</a:t>
            </a:r>
          </a:p>
          <a:p>
            <a:pPr marL="0" indent="0">
              <a:buNone/>
            </a:pPr>
            <a:r>
              <a:rPr lang="en-US" sz="3600" dirty="0">
                <a:solidFill>
                  <a:schemeClr val="tx1"/>
                </a:solidFill>
                <a:latin typeface="Times New Roman" panose="02020603050405020304" pitchFamily="18" charset="0"/>
                <a:cs typeface="Times New Roman" panose="02020603050405020304" pitchFamily="18" charset="0"/>
              </a:rPr>
              <a:t>	</a:t>
            </a:r>
            <a:endParaRPr lang="en-US" sz="3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600" b="1" dirty="0" smtClean="0">
                <a:solidFill>
                  <a:schemeClr val="tx1"/>
                </a:solidFill>
                <a:latin typeface="Times New Roman" panose="02020603050405020304" pitchFamily="18" charset="0"/>
                <a:cs typeface="Times New Roman" panose="02020603050405020304" pitchFamily="18" charset="0"/>
              </a:rPr>
              <a:t>2</a:t>
            </a:r>
            <a:r>
              <a:rPr lang="en-US" sz="3600" b="1" dirty="0">
                <a:solidFill>
                  <a:schemeClr val="tx1"/>
                </a:solidFill>
                <a:latin typeface="Times New Roman" panose="02020603050405020304" pitchFamily="18" charset="0"/>
                <a:cs typeface="Times New Roman" panose="02020603050405020304" pitchFamily="18" charset="0"/>
              </a:rPr>
              <a:t>. SUPPORTING LITERATURES</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SYSTEM </a:t>
            </a:r>
            <a:r>
              <a:rPr lang="en-US" sz="3400" dirty="0">
                <a:solidFill>
                  <a:schemeClr val="tx1"/>
                </a:solidFill>
                <a:latin typeface="Times New Roman" panose="02020603050405020304" pitchFamily="18" charset="0"/>
                <a:cs typeface="Times New Roman" panose="02020603050405020304" pitchFamily="18" charset="0"/>
              </a:rPr>
              <a:t>SPECIFICATION</a:t>
            </a: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DATA </a:t>
            </a:r>
            <a:r>
              <a:rPr lang="en-US" sz="3400" dirty="0">
                <a:solidFill>
                  <a:schemeClr val="tx1"/>
                </a:solidFill>
                <a:latin typeface="Times New Roman" panose="02020603050405020304" pitchFamily="18" charset="0"/>
                <a:cs typeface="Times New Roman" panose="02020603050405020304" pitchFamily="18" charset="0"/>
              </a:rPr>
              <a:t>FLOW DIAGRAM</a:t>
            </a: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PROJECT </a:t>
            </a:r>
            <a:r>
              <a:rPr lang="en-US" sz="3400" dirty="0">
                <a:solidFill>
                  <a:schemeClr val="tx1"/>
                </a:solidFill>
                <a:latin typeface="Times New Roman" panose="02020603050405020304" pitchFamily="18" charset="0"/>
                <a:cs typeface="Times New Roman" panose="02020603050405020304" pitchFamily="18" charset="0"/>
              </a:rPr>
              <a:t>PLANNING AND SCHEDULING</a:t>
            </a: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INPUT AND OUTPUT SCREEN</a:t>
            </a:r>
            <a:endParaRPr lang="en-US" sz="3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DATABASE DESIGN</a:t>
            </a:r>
          </a:p>
          <a:p>
            <a:pPr marL="0" indent="0">
              <a:buNone/>
            </a:pPr>
            <a:endParaRPr lang="en-US" sz="3600" dirty="0">
              <a:solidFill>
                <a:schemeClr val="tx1"/>
              </a:solidFill>
              <a:latin typeface="Times New Roman" panose="02020603050405020304" pitchFamily="18" charset="0"/>
              <a:cs typeface="Times New Roman" panose="02020603050405020304" pitchFamily="18" charset="0"/>
            </a:endParaRPr>
          </a:p>
          <a:p>
            <a:pPr marL="0" indent="0">
              <a:buNone/>
            </a:pPr>
            <a:r>
              <a:rPr lang="en-US" sz="3600" b="1" dirty="0" smtClean="0">
                <a:solidFill>
                  <a:schemeClr val="tx1"/>
                </a:solidFill>
                <a:latin typeface="Times New Roman" panose="02020603050405020304" pitchFamily="18" charset="0"/>
                <a:cs typeface="Times New Roman" panose="02020603050405020304" pitchFamily="18" charset="0"/>
              </a:rPr>
              <a:t>3.CONCLUTION</a:t>
            </a:r>
            <a:endParaRPr lang="en-US" sz="3600" dirty="0">
              <a:solidFill>
                <a:schemeClr val="tx1"/>
              </a:solidFill>
              <a:latin typeface="Times New Roman" panose="02020603050405020304" pitchFamily="18" charset="0"/>
              <a:cs typeface="Times New Roman" panose="02020603050405020304" pitchFamily="18" charset="0"/>
            </a:endParaRPr>
          </a:p>
          <a:p>
            <a:pPr marL="0" indent="0">
              <a:buNone/>
            </a:pPr>
            <a:r>
              <a:rPr lang="en-US" sz="3600" dirty="0"/>
              <a:t>	</a:t>
            </a:r>
            <a:endParaRPr lang="en-US" dirty="0"/>
          </a:p>
        </p:txBody>
      </p:sp>
    </p:spTree>
    <p:extLst>
      <p:ext uri="{BB962C8B-B14F-4D97-AF65-F5344CB8AC3E}">
        <p14:creationId xmlns:p14="http://schemas.microsoft.com/office/powerpoint/2010/main" val="399971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2300"/>
          </a:xfrm>
        </p:spPr>
        <p:txBody>
          <a:bodyPr/>
          <a:lstStyle/>
          <a:p>
            <a:pPr algn="ctr"/>
            <a:r>
              <a:rPr lang="en-US" sz="2800" u="sng" dirty="0" smtClean="0">
                <a:latin typeface="Times New Roman" panose="02020603050405020304" pitchFamily="18" charset="0"/>
                <a:cs typeface="Times New Roman" panose="02020603050405020304" pitchFamily="18" charset="0"/>
              </a:rPr>
              <a:t>Introduction</a:t>
            </a:r>
            <a:endParaRPr lang="en-US"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31901"/>
            <a:ext cx="8596668" cy="4809462"/>
          </a:xfrm>
        </p:spPr>
        <p:txBody>
          <a:bodyPr>
            <a:normAutofit lnSpcReduction="10000"/>
          </a:bodyPr>
          <a:lstStyle/>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purpose of the project is to present the requirement of the Computerization of Telephone Billing System. The project thus calculates the telephone bills automatically. It does almost every work which is related to automatic telephone billing connection system via- new connection, customer record modification, viewing customer records &amp; all works related to rate of bills, meter readings in addition to bill calculation and bill generation. </a:t>
            </a:r>
            <a:r>
              <a:rPr lang="en-US" b="1" dirty="0">
                <a:solidFill>
                  <a:schemeClr val="tx1"/>
                </a:solidFill>
                <a:latin typeface="Times New Roman" panose="02020603050405020304" pitchFamily="18" charset="0"/>
                <a:cs typeface="Times New Roman" panose="02020603050405020304" pitchFamily="18" charset="0"/>
              </a:rPr>
              <a:t>“Telephone</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Billing   System” </a:t>
            </a:r>
            <a:r>
              <a:rPr lang="en-US" dirty="0">
                <a:solidFill>
                  <a:schemeClr val="tx1"/>
                </a:solidFill>
                <a:latin typeface="Times New Roman" panose="02020603050405020304" pitchFamily="18" charset="0"/>
                <a:cs typeface="Times New Roman" panose="02020603050405020304" pitchFamily="18" charset="0"/>
              </a:rPr>
              <a:t>is developed as per seeing the increasing requirement to speed up the work and incorporate a new work culture. Thus a new software has been proposed to reduce manual work, improving work efficiency, saving time and to provide greater flexibility and user-friendliness as the system previously followed was totally manual one with lots of errors.</a:t>
            </a:r>
            <a:endParaRPr lang="en-US"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Objective:</a:t>
            </a: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Information retrieval will become easy</a:t>
            </a:r>
            <a:r>
              <a:rPr lang="en-US"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Maintenance of database as well as overall project will become easy.</a:t>
            </a: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Security measure will be adopted, by maintaining the login of username and the password.</a:t>
            </a:r>
            <a:endParaRPr lang="en-US"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24967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4200"/>
          </a:xfrm>
        </p:spPr>
        <p:txBody>
          <a:bodyPr>
            <a:norm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SUPPORTING LITERATURES</a:t>
            </a:r>
            <a:endParaRPr lang="en-US" sz="20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93801"/>
            <a:ext cx="8596668" cy="4847562"/>
          </a:xfrm>
        </p:spPr>
        <p:txBody>
          <a:bodyPr>
            <a:normAutofit fontScale="92500" lnSpcReduction="10000"/>
          </a:bodyPr>
          <a:lstStyle/>
          <a:p>
            <a:pPr marL="0" indent="0">
              <a:buNone/>
            </a:pPr>
            <a:r>
              <a:rPr lang="en-US" sz="20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 </a:t>
            </a:r>
            <a:r>
              <a:rPr lang="en-US" sz="2000"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SPECIFICATION (SRS):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SRS (Software Requirement Specification) is a document that completely describes what the proposed should do, without describing how the software does it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PURPOSE</a:t>
            </a:r>
          </a:p>
          <a:p>
            <a:r>
              <a:rPr lang="en-US" sz="2000" dirty="0">
                <a:solidFill>
                  <a:schemeClr val="tx1"/>
                </a:solidFill>
                <a:latin typeface="Times New Roman" panose="02020603050405020304" pitchFamily="18" charset="0"/>
                <a:cs typeface="Times New Roman" panose="02020603050405020304" pitchFamily="18" charset="0"/>
              </a:rPr>
              <a:t>PERFORMANCE REQUIREMENT</a:t>
            </a:r>
          </a:p>
          <a:p>
            <a:r>
              <a:rPr lang="en-US" sz="2000" dirty="0">
                <a:solidFill>
                  <a:schemeClr val="tx1"/>
                </a:solidFill>
                <a:latin typeface="Times New Roman" panose="02020603050405020304" pitchFamily="18" charset="0"/>
                <a:cs typeface="Times New Roman" panose="02020603050405020304" pitchFamily="18" charset="0"/>
              </a:rPr>
              <a:t>SOFTWARE QUALITY </a:t>
            </a:r>
            <a:r>
              <a:rPr lang="en-US" sz="2000" dirty="0" smtClean="0">
                <a:solidFill>
                  <a:schemeClr val="tx1"/>
                </a:solidFill>
                <a:latin typeface="Times New Roman" panose="02020603050405020304" pitchFamily="18" charset="0"/>
                <a:cs typeface="Times New Roman" panose="02020603050405020304" pitchFamily="18" charset="0"/>
              </a:rPr>
              <a:t>ATTRIBUTES</a:t>
            </a: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Maintainability </a:t>
            </a: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Portability </a:t>
            </a: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Flexibility </a:t>
            </a:r>
          </a:p>
          <a:p>
            <a:pPr>
              <a:buFont typeface="Wingdings" panose="05000000000000000000" pitchFamily="2" charset="2"/>
              <a:buChar char="q"/>
            </a:pPr>
            <a:endParaRPr lang="en-US" dirty="0" smtClean="0"/>
          </a:p>
          <a:p>
            <a:pPr marL="0" indent="0">
              <a:buNone/>
            </a:pPr>
            <a:endParaRPr lang="en-US" dirty="0"/>
          </a:p>
          <a:p>
            <a:pPr marL="0" indent="0">
              <a:buNone/>
            </a:pPr>
            <a:endParaRPr lang="en-US" dirty="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4138709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26" y="533561"/>
            <a:ext cx="8596668" cy="1320800"/>
          </a:xfrm>
        </p:spPr>
        <p:txBody>
          <a:bodyPr>
            <a:normAutofit/>
          </a:bodyPr>
          <a:lstStyle/>
          <a:p>
            <a:pPr algn="ctr"/>
            <a:r>
              <a:rPr lang="en-US" sz="2000" u="sng" dirty="0">
                <a:latin typeface="Times New Roman" panose="02020603050405020304" pitchFamily="18" charset="0"/>
                <a:cs typeface="Times New Roman" panose="02020603050405020304" pitchFamily="18" charset="0"/>
              </a:rPr>
              <a:t>DATA  FLOW  DIAGRAM</a:t>
            </a:r>
          </a:p>
        </p:txBody>
      </p:sp>
      <p:sp>
        <p:nvSpPr>
          <p:cNvPr id="4" name="Line 1"/>
          <p:cNvSpPr>
            <a:spLocks noChangeShapeType="1"/>
          </p:cNvSpPr>
          <p:nvPr/>
        </p:nvSpPr>
        <p:spPr bwMode="auto">
          <a:xfrm>
            <a:off x="6023810" y="3516731"/>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nvGrpSpPr>
          <p:cNvPr id="5" name="Group 3"/>
          <p:cNvGrpSpPr>
            <a:grpSpLocks/>
          </p:cNvGrpSpPr>
          <p:nvPr/>
        </p:nvGrpSpPr>
        <p:grpSpPr bwMode="auto">
          <a:xfrm>
            <a:off x="1680410" y="2030831"/>
            <a:ext cx="6286500" cy="3314700"/>
            <a:chOff x="720" y="4869"/>
            <a:chExt cx="9900" cy="5220"/>
          </a:xfrm>
        </p:grpSpPr>
        <p:sp>
          <p:nvSpPr>
            <p:cNvPr id="6" name="Oval 8"/>
            <p:cNvSpPr>
              <a:spLocks noChangeArrowheads="1"/>
            </p:cNvSpPr>
            <p:nvPr/>
          </p:nvSpPr>
          <p:spPr bwMode="auto">
            <a:xfrm>
              <a:off x="4500" y="5910"/>
              <a:ext cx="3060" cy="28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TELEPHONE</a:t>
              </a:r>
              <a:endParaRPr kumimoji="0" lang="en-US" altLang="en-US" sz="11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BILLING</a:t>
              </a:r>
              <a:endParaRPr kumimoji="0" lang="en-US" altLang="en-US" sz="11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8100" y="9009"/>
              <a:ext cx="252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720" y="4869"/>
              <a:ext cx="252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Line 5"/>
            <p:cNvSpPr>
              <a:spLocks noChangeShapeType="1"/>
            </p:cNvSpPr>
            <p:nvPr/>
          </p:nvSpPr>
          <p:spPr bwMode="auto">
            <a:xfrm>
              <a:off x="4860" y="5370"/>
              <a:ext cx="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Line 4"/>
            <p:cNvSpPr>
              <a:spLocks noChangeShapeType="1"/>
            </p:cNvSpPr>
            <p:nvPr/>
          </p:nvSpPr>
          <p:spPr bwMode="auto">
            <a:xfrm>
              <a:off x="9360" y="7209"/>
              <a:ext cx="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sp>
        <p:nvSpPr>
          <p:cNvPr id="11" name="Line 2"/>
          <p:cNvSpPr>
            <a:spLocks noChangeShapeType="1"/>
          </p:cNvSpPr>
          <p:nvPr/>
        </p:nvSpPr>
        <p:spPr bwMode="auto">
          <a:xfrm flipH="1">
            <a:off x="3280610" y="2341981"/>
            <a:ext cx="1028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2353685" y="1827978"/>
            <a:ext cx="3135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CUSTOMER RECORDS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3"/>
          <p:cNvSpPr>
            <a:spLocks noChangeArrowheads="1"/>
          </p:cNvSpPr>
          <p:nvPr/>
        </p:nvSpPr>
        <p:spPr bwMode="auto">
          <a:xfrm>
            <a:off x="2065159" y="1833927"/>
            <a:ext cx="250331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RATES</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4"/>
          <p:cNvSpPr>
            <a:spLocks noChangeArrowheads="1"/>
          </p:cNvSpPr>
          <p:nvPr/>
        </p:nvSpPr>
        <p:spPr bwMode="auto">
          <a:xfrm>
            <a:off x="2215898" y="2556083"/>
            <a:ext cx="5504392"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784600" algn="l"/>
              </a:tabLst>
              <a:defRPr>
                <a:solidFill>
                  <a:schemeClr val="tx1"/>
                </a:solidFill>
                <a:latin typeface="Arial" panose="020B0604020202020204" pitchFamily="34" charset="0"/>
              </a:defRPr>
            </a:lvl1pPr>
            <a:lvl2pPr eaLnBrk="0" fontAlgn="base" hangingPunct="0">
              <a:spcBef>
                <a:spcPct val="0"/>
              </a:spcBef>
              <a:spcAft>
                <a:spcPct val="0"/>
              </a:spcAft>
              <a:tabLst>
                <a:tab pos="3784600" algn="l"/>
              </a:tabLst>
              <a:defRPr>
                <a:solidFill>
                  <a:schemeClr val="tx1"/>
                </a:solidFill>
                <a:latin typeface="Arial" panose="020B0604020202020204" pitchFamily="34" charset="0"/>
              </a:defRPr>
            </a:lvl2pPr>
            <a:lvl3pPr eaLnBrk="0" fontAlgn="base" hangingPunct="0">
              <a:spcBef>
                <a:spcPct val="0"/>
              </a:spcBef>
              <a:spcAft>
                <a:spcPct val="0"/>
              </a:spcAft>
              <a:tabLst>
                <a:tab pos="3784600" algn="l"/>
              </a:tabLst>
              <a:defRPr>
                <a:solidFill>
                  <a:schemeClr val="tx1"/>
                </a:solidFill>
                <a:latin typeface="Arial" panose="020B0604020202020204" pitchFamily="34" charset="0"/>
              </a:defRPr>
            </a:lvl3pPr>
            <a:lvl4pPr eaLnBrk="0" fontAlgn="base" hangingPunct="0">
              <a:spcBef>
                <a:spcPct val="0"/>
              </a:spcBef>
              <a:spcAft>
                <a:spcPct val="0"/>
              </a:spcAft>
              <a:tabLst>
                <a:tab pos="3784600" algn="l"/>
              </a:tabLst>
              <a:defRPr>
                <a:solidFill>
                  <a:schemeClr val="tx1"/>
                </a:solidFill>
                <a:latin typeface="Arial" panose="020B0604020202020204" pitchFamily="34" charset="0"/>
              </a:defRPr>
            </a:lvl4pPr>
            <a:lvl5pPr eaLnBrk="0" fontAlgn="base" hangingPunct="0">
              <a:spcBef>
                <a:spcPct val="0"/>
              </a:spcBef>
              <a:spcAft>
                <a:spcPct val="0"/>
              </a:spcAft>
              <a:tabLst>
                <a:tab pos="3784600" algn="l"/>
              </a:tabLst>
              <a:defRPr>
                <a:solidFill>
                  <a:schemeClr val="tx1"/>
                </a:solidFill>
                <a:latin typeface="Arial" panose="020B0604020202020204" pitchFamily="34" charset="0"/>
              </a:defRPr>
            </a:lvl5pPr>
            <a:lvl6pPr eaLnBrk="0" fontAlgn="base" hangingPunct="0">
              <a:spcBef>
                <a:spcPct val="0"/>
              </a:spcBef>
              <a:spcAft>
                <a:spcPct val="0"/>
              </a:spcAft>
              <a:tabLst>
                <a:tab pos="3784600" algn="l"/>
              </a:tabLst>
              <a:defRPr>
                <a:solidFill>
                  <a:schemeClr val="tx1"/>
                </a:solidFill>
                <a:latin typeface="Arial" panose="020B0604020202020204" pitchFamily="34" charset="0"/>
              </a:defRPr>
            </a:lvl6pPr>
            <a:lvl7pPr eaLnBrk="0" fontAlgn="base" hangingPunct="0">
              <a:spcBef>
                <a:spcPct val="0"/>
              </a:spcBef>
              <a:spcAft>
                <a:spcPct val="0"/>
              </a:spcAft>
              <a:tabLst>
                <a:tab pos="3784600" algn="l"/>
              </a:tabLst>
              <a:defRPr>
                <a:solidFill>
                  <a:schemeClr val="tx1"/>
                </a:solidFill>
                <a:latin typeface="Arial" panose="020B0604020202020204" pitchFamily="34" charset="0"/>
              </a:defRPr>
            </a:lvl7pPr>
            <a:lvl8pPr eaLnBrk="0" fontAlgn="base" hangingPunct="0">
              <a:spcBef>
                <a:spcPct val="0"/>
              </a:spcBef>
              <a:spcAft>
                <a:spcPct val="0"/>
              </a:spcAft>
              <a:tabLst>
                <a:tab pos="3784600" algn="l"/>
              </a:tabLst>
              <a:defRPr>
                <a:solidFill>
                  <a:schemeClr val="tx1"/>
                </a:solidFill>
                <a:latin typeface="Arial" panose="020B0604020202020204" pitchFamily="34" charset="0"/>
              </a:defRPr>
            </a:lvl8pPr>
            <a:lvl9pPr eaLnBrk="0" fontAlgn="base" hangingPunct="0">
              <a:spcBef>
                <a:spcPct val="0"/>
              </a:spcBef>
              <a:spcAft>
                <a:spcPct val="0"/>
              </a:spcAft>
              <a:tabLst>
                <a:tab pos="3784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84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846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GENERATED BILL</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84600" algn="l"/>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5"/>
          <p:cNvSpPr>
            <a:spLocks noChangeArrowheads="1"/>
          </p:cNvSpPr>
          <p:nvPr/>
        </p:nvSpPr>
        <p:spPr bwMode="auto">
          <a:xfrm>
            <a:off x="2629613" y="2005118"/>
            <a:ext cx="184537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642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04" y="438694"/>
            <a:ext cx="8596668" cy="1320800"/>
          </a:xfrm>
        </p:spPr>
        <p:txBody>
          <a:bodyPr/>
          <a:lstStyle/>
          <a:p>
            <a:pPr algn="ctr"/>
            <a:r>
              <a:rPr lang="en-US" sz="2400" u="sng" dirty="0">
                <a:latin typeface="Times New Roman" panose="02020603050405020304" pitchFamily="18" charset="0"/>
                <a:cs typeface="Times New Roman" panose="02020603050405020304" pitchFamily="18" charset="0"/>
              </a:rPr>
              <a:t>Straight forward diagram</a:t>
            </a:r>
            <a:r>
              <a:rPr lang="en-US" b="1" u="sng" dirty="0">
                <a:latin typeface="Times New Roman" panose="02020603050405020304" pitchFamily="18" charset="0"/>
                <a:cs typeface="Times New Roman" panose="02020603050405020304" pitchFamily="18" charset="0"/>
              </a:rPr>
              <a:t/>
            </a:r>
            <a:br>
              <a:rPr lang="en-US" b="1" u="sng"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Oval 29"/>
          <p:cNvSpPr>
            <a:spLocks noChangeArrowheads="1"/>
          </p:cNvSpPr>
          <p:nvPr/>
        </p:nvSpPr>
        <p:spPr bwMode="auto">
          <a:xfrm>
            <a:off x="4700838" y="955425"/>
            <a:ext cx="857250" cy="5238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start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AutoShape 28"/>
          <p:cNvSpPr>
            <a:spLocks noChangeShapeType="1"/>
          </p:cNvSpPr>
          <p:nvPr/>
        </p:nvSpPr>
        <p:spPr bwMode="auto">
          <a:xfrm flipH="1">
            <a:off x="2551363" y="2557212"/>
            <a:ext cx="51530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AutoShape 27"/>
          <p:cNvSpPr>
            <a:spLocks noChangeShapeType="1"/>
          </p:cNvSpPr>
          <p:nvPr/>
        </p:nvSpPr>
        <p:spPr bwMode="auto">
          <a:xfrm>
            <a:off x="2551363" y="2557212"/>
            <a:ext cx="0" cy="8112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7" name="AutoShape 26"/>
          <p:cNvSpPr>
            <a:spLocks noChangeShapeType="1"/>
          </p:cNvSpPr>
          <p:nvPr/>
        </p:nvSpPr>
        <p:spPr bwMode="auto">
          <a:xfrm>
            <a:off x="3643563" y="2557212"/>
            <a:ext cx="0" cy="7032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8" name="AutoShape 25"/>
          <p:cNvSpPr>
            <a:spLocks noChangeShapeType="1"/>
          </p:cNvSpPr>
          <p:nvPr/>
        </p:nvSpPr>
        <p:spPr bwMode="auto">
          <a:xfrm>
            <a:off x="4462713" y="2569912"/>
            <a:ext cx="0" cy="647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9" name="AutoShape 24"/>
          <p:cNvSpPr>
            <a:spLocks noChangeShapeType="1"/>
          </p:cNvSpPr>
          <p:nvPr/>
        </p:nvSpPr>
        <p:spPr bwMode="auto">
          <a:xfrm>
            <a:off x="5418388" y="2557212"/>
            <a:ext cx="0" cy="723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AutoShape 23"/>
          <p:cNvSpPr>
            <a:spLocks noChangeShapeType="1"/>
          </p:cNvSpPr>
          <p:nvPr/>
        </p:nvSpPr>
        <p:spPr bwMode="auto">
          <a:xfrm>
            <a:off x="6407401" y="2557212"/>
            <a:ext cx="0" cy="7699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1" name="AutoShape 22"/>
          <p:cNvSpPr>
            <a:spLocks noChangeShapeType="1"/>
          </p:cNvSpPr>
          <p:nvPr/>
        </p:nvSpPr>
        <p:spPr bwMode="auto">
          <a:xfrm>
            <a:off x="7710738" y="2549275"/>
            <a:ext cx="0" cy="777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Rectangle 21"/>
          <p:cNvSpPr>
            <a:spLocks noChangeArrowheads="1"/>
          </p:cNvSpPr>
          <p:nvPr/>
        </p:nvSpPr>
        <p:spPr bwMode="auto">
          <a:xfrm>
            <a:off x="2190751" y="3343025"/>
            <a:ext cx="771776" cy="4302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Payment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20"/>
          <p:cNvSpPr>
            <a:spLocks noChangeArrowheads="1"/>
          </p:cNvSpPr>
          <p:nvPr/>
        </p:nvSpPr>
        <p:spPr bwMode="auto">
          <a:xfrm>
            <a:off x="3240338" y="3306512"/>
            <a:ext cx="742950" cy="479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Add records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9"/>
          <p:cNvSpPr>
            <a:spLocks noChangeArrowheads="1"/>
          </p:cNvSpPr>
          <p:nvPr/>
        </p:nvSpPr>
        <p:spPr bwMode="auto">
          <a:xfrm>
            <a:off x="4192838" y="3265237"/>
            <a:ext cx="727075"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List   records</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8"/>
          <p:cNvSpPr>
            <a:spLocks noChangeArrowheads="1"/>
          </p:cNvSpPr>
          <p:nvPr/>
        </p:nvSpPr>
        <p:spPr bwMode="auto">
          <a:xfrm>
            <a:off x="5159626" y="3292225"/>
            <a:ext cx="763587" cy="4937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Modify records </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7"/>
          <p:cNvSpPr>
            <a:spLocks noChangeArrowheads="1"/>
          </p:cNvSpPr>
          <p:nvPr/>
        </p:nvSpPr>
        <p:spPr bwMode="auto">
          <a:xfrm>
            <a:off x="6101013" y="3320800"/>
            <a:ext cx="787400" cy="514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Search records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7334501" y="3338262"/>
            <a:ext cx="728662"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Delete records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AutoShape 15"/>
          <p:cNvSpPr>
            <a:spLocks noChangeArrowheads="1"/>
          </p:cNvSpPr>
          <p:nvPr/>
        </p:nvSpPr>
        <p:spPr bwMode="auto">
          <a:xfrm>
            <a:off x="4489826" y="1768225"/>
            <a:ext cx="1225300" cy="719138"/>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Choices</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AutoShape 14"/>
          <p:cNvSpPr>
            <a:spLocks noChangeShapeType="1"/>
          </p:cNvSpPr>
          <p:nvPr/>
        </p:nvSpPr>
        <p:spPr bwMode="auto">
          <a:xfrm>
            <a:off x="5094538" y="2488950"/>
            <a:ext cx="0" cy="50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0" name="AutoShape 13"/>
          <p:cNvSpPr>
            <a:spLocks noChangeShapeType="1"/>
          </p:cNvSpPr>
          <p:nvPr/>
        </p:nvSpPr>
        <p:spPr bwMode="auto">
          <a:xfrm>
            <a:off x="5102476" y="1482475"/>
            <a:ext cx="0" cy="279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1" name="Rectangle 12"/>
          <p:cNvSpPr>
            <a:spLocks noChangeArrowheads="1"/>
          </p:cNvSpPr>
          <p:nvPr/>
        </p:nvSpPr>
        <p:spPr bwMode="auto">
          <a:xfrm>
            <a:off x="3783263" y="4490787"/>
            <a:ext cx="2774950" cy="6270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Processing works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AutoShape 11"/>
          <p:cNvSpPr>
            <a:spLocks noChangeShapeType="1"/>
          </p:cNvSpPr>
          <p:nvPr/>
        </p:nvSpPr>
        <p:spPr bwMode="auto">
          <a:xfrm>
            <a:off x="2600576" y="3774825"/>
            <a:ext cx="0" cy="1152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3" name="AutoShape 10"/>
          <p:cNvSpPr>
            <a:spLocks noChangeShapeType="1"/>
          </p:cNvSpPr>
          <p:nvPr/>
        </p:nvSpPr>
        <p:spPr bwMode="auto">
          <a:xfrm>
            <a:off x="2603751" y="4935287"/>
            <a:ext cx="11715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4" name="AutoShape 9"/>
          <p:cNvSpPr>
            <a:spLocks noChangeShapeType="1"/>
          </p:cNvSpPr>
          <p:nvPr/>
        </p:nvSpPr>
        <p:spPr bwMode="auto">
          <a:xfrm>
            <a:off x="3561013" y="3789112"/>
            <a:ext cx="0" cy="9128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5" name="AutoShape 8"/>
          <p:cNvSpPr>
            <a:spLocks noChangeShapeType="1"/>
          </p:cNvSpPr>
          <p:nvPr/>
        </p:nvSpPr>
        <p:spPr bwMode="auto">
          <a:xfrm>
            <a:off x="3561013" y="4697162"/>
            <a:ext cx="2159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6" name="AutoShape 7"/>
          <p:cNvSpPr>
            <a:spLocks noChangeShapeType="1"/>
          </p:cNvSpPr>
          <p:nvPr/>
        </p:nvSpPr>
        <p:spPr bwMode="auto">
          <a:xfrm>
            <a:off x="4553201" y="3800225"/>
            <a:ext cx="0" cy="6588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7" name="AutoShape 6"/>
          <p:cNvSpPr>
            <a:spLocks noChangeShapeType="1"/>
          </p:cNvSpPr>
          <p:nvPr/>
        </p:nvSpPr>
        <p:spPr bwMode="auto">
          <a:xfrm>
            <a:off x="5531101" y="3789112"/>
            <a:ext cx="0" cy="6667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8" name="AutoShape 5"/>
          <p:cNvSpPr>
            <a:spLocks noChangeShapeType="1"/>
          </p:cNvSpPr>
          <p:nvPr/>
        </p:nvSpPr>
        <p:spPr bwMode="auto">
          <a:xfrm>
            <a:off x="6462963" y="3836737"/>
            <a:ext cx="0" cy="6207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9" name="AutoShape 4"/>
          <p:cNvSpPr>
            <a:spLocks noChangeShapeType="1"/>
          </p:cNvSpPr>
          <p:nvPr/>
        </p:nvSpPr>
        <p:spPr bwMode="auto">
          <a:xfrm>
            <a:off x="7752013" y="3873250"/>
            <a:ext cx="0" cy="990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0" name="AutoShape 3"/>
          <p:cNvSpPr>
            <a:spLocks noChangeShapeType="1"/>
          </p:cNvSpPr>
          <p:nvPr/>
        </p:nvSpPr>
        <p:spPr bwMode="auto">
          <a:xfrm flipH="1">
            <a:off x="6558213" y="4868612"/>
            <a:ext cx="12001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1" name="Oval 2"/>
          <p:cNvSpPr>
            <a:spLocks noChangeArrowheads="1"/>
          </p:cNvSpPr>
          <p:nvPr/>
        </p:nvSpPr>
        <p:spPr bwMode="auto">
          <a:xfrm>
            <a:off x="4649244" y="5822700"/>
            <a:ext cx="1020763" cy="57784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End</a:t>
            </a: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AutoShape 1"/>
          <p:cNvSpPr>
            <a:spLocks noChangeShapeType="1"/>
          </p:cNvSpPr>
          <p:nvPr/>
        </p:nvSpPr>
        <p:spPr bwMode="auto">
          <a:xfrm flipH="1">
            <a:off x="5137401" y="5119437"/>
            <a:ext cx="11112" cy="6953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3" name="Rectangle 30"/>
          <p:cNvSpPr>
            <a:spLocks noChangeArrowheads="1"/>
          </p:cNvSpPr>
          <p:nvPr/>
        </p:nvSpPr>
        <p:spPr bwMode="auto">
          <a:xfrm>
            <a:off x="2310063" y="4770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34" name="Rectangle 41"/>
          <p:cNvSpPr>
            <a:spLocks noChangeArrowheads="1"/>
          </p:cNvSpPr>
          <p:nvPr/>
        </p:nvSpPr>
        <p:spPr bwMode="auto">
          <a:xfrm>
            <a:off x="2310063" y="7056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537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3400"/>
          </a:xfrm>
        </p:spPr>
        <p:txBody>
          <a:bodyPr>
            <a:normAutofit/>
          </a:bodyPr>
          <a:lstStyle/>
          <a:p>
            <a:pPr algn="ctr"/>
            <a:r>
              <a:rPr lang="en-US" sz="2000" u="sng" dirty="0">
                <a:latin typeface="Times New Roman" panose="02020603050405020304" pitchFamily="18" charset="0"/>
                <a:cs typeface="Times New Roman" panose="02020603050405020304" pitchFamily="18" charset="0"/>
              </a:rPr>
              <a:t>PROJECT PLANNING AND SCHEDULING</a:t>
            </a:r>
          </a:p>
        </p:txBody>
      </p:sp>
      <p:sp>
        <p:nvSpPr>
          <p:cNvPr id="52" name="Line 62"/>
          <p:cNvSpPr>
            <a:spLocks noChangeShapeType="1"/>
          </p:cNvSpPr>
          <p:nvPr/>
        </p:nvSpPr>
        <p:spPr bwMode="auto">
          <a:xfrm flipV="1">
            <a:off x="3077634" y="2109788"/>
            <a:ext cx="0" cy="3543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3" name="Line 55"/>
          <p:cNvSpPr>
            <a:spLocks noChangeShapeType="1"/>
          </p:cNvSpPr>
          <p:nvPr/>
        </p:nvSpPr>
        <p:spPr bwMode="auto">
          <a:xfrm>
            <a:off x="3077634" y="5646738"/>
            <a:ext cx="411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4" name="Line 54"/>
          <p:cNvSpPr>
            <a:spLocks noChangeShapeType="1"/>
          </p:cNvSpPr>
          <p:nvPr/>
        </p:nvSpPr>
        <p:spPr bwMode="auto">
          <a:xfrm>
            <a:off x="38777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5" name="Line 53"/>
          <p:cNvSpPr>
            <a:spLocks noChangeShapeType="1"/>
          </p:cNvSpPr>
          <p:nvPr/>
        </p:nvSpPr>
        <p:spPr bwMode="auto">
          <a:xfrm>
            <a:off x="46778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6" name="Line 52"/>
          <p:cNvSpPr>
            <a:spLocks noChangeShapeType="1"/>
          </p:cNvSpPr>
          <p:nvPr/>
        </p:nvSpPr>
        <p:spPr bwMode="auto">
          <a:xfrm>
            <a:off x="54779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7" name="Line 51"/>
          <p:cNvSpPr>
            <a:spLocks noChangeShapeType="1"/>
          </p:cNvSpPr>
          <p:nvPr/>
        </p:nvSpPr>
        <p:spPr bwMode="auto">
          <a:xfrm>
            <a:off x="62780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8" name="Line 59"/>
          <p:cNvSpPr>
            <a:spLocks noChangeShapeType="1"/>
          </p:cNvSpPr>
          <p:nvPr/>
        </p:nvSpPr>
        <p:spPr bwMode="auto">
          <a:xfrm flipV="1">
            <a:off x="905934" y="2033588"/>
            <a:ext cx="0" cy="1943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9" name="Line 61"/>
          <p:cNvSpPr>
            <a:spLocks noChangeShapeType="1"/>
          </p:cNvSpPr>
          <p:nvPr/>
        </p:nvSpPr>
        <p:spPr bwMode="auto">
          <a:xfrm>
            <a:off x="3077634" y="3005138"/>
            <a:ext cx="10287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0" name="Line 58"/>
          <p:cNvSpPr>
            <a:spLocks noChangeShapeType="1"/>
          </p:cNvSpPr>
          <p:nvPr/>
        </p:nvSpPr>
        <p:spPr bwMode="auto">
          <a:xfrm>
            <a:off x="3877734" y="3592513"/>
            <a:ext cx="8001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1" name="Line 57"/>
          <p:cNvSpPr>
            <a:spLocks noChangeShapeType="1"/>
          </p:cNvSpPr>
          <p:nvPr/>
        </p:nvSpPr>
        <p:spPr bwMode="auto">
          <a:xfrm>
            <a:off x="4787371" y="4310063"/>
            <a:ext cx="6858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2" name="Line 56"/>
          <p:cNvSpPr>
            <a:spLocks noChangeShapeType="1"/>
          </p:cNvSpPr>
          <p:nvPr/>
        </p:nvSpPr>
        <p:spPr bwMode="auto">
          <a:xfrm>
            <a:off x="5473171" y="4905375"/>
            <a:ext cx="80486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3" name="Line 50"/>
          <p:cNvSpPr>
            <a:spLocks noChangeShapeType="1"/>
          </p:cNvSpPr>
          <p:nvPr/>
        </p:nvSpPr>
        <p:spPr bwMode="auto">
          <a:xfrm>
            <a:off x="4534959" y="6092825"/>
            <a:ext cx="1371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4" name="WordArt 60"/>
          <p:cNvSpPr>
            <a:spLocks noChangeArrowheads="1" noChangeShapeType="1" noTextEdit="1"/>
          </p:cNvSpPr>
          <p:nvPr/>
        </p:nvSpPr>
        <p:spPr bwMode="auto">
          <a:xfrm rot="5400000">
            <a:off x="-179916" y="2941638"/>
            <a:ext cx="1828800" cy="114300"/>
          </a:xfrm>
          <a:prstGeom prst="rect">
            <a:avLst/>
          </a:prstGeom>
          <a:extLst>
            <a:ext uri="{AF507438-7753-43E0-B8FC-AC1667EBCBE1}">
              <a14:hiddenEffects xmlns:a14="http://schemas.microsoft.com/office/drawing/2010/main">
                <a:effectLst/>
              </a14:hiddenEffects>
            </a:ext>
          </a:extLst>
        </p:spPr>
        <p:txBody>
          <a:bodyPr vert="wordArtVert" wrap="none" fromWordArt="1">
            <a:prstTxWarp prst="textPlain">
              <a:avLst>
                <a:gd name="adj" fmla="val 50000"/>
              </a:avLst>
            </a:prstTxWarp>
          </a:bodyPr>
          <a:lstStyle/>
          <a:p>
            <a:pPr algn="ctr" rtl="0" fontAlgn="auto">
              <a:buNone/>
            </a:pPr>
            <a:r>
              <a:rPr lang="en-US" sz="3600" b="1" kern="10" spc="0" smtClean="0">
                <a:ln w="9525">
                  <a:solidFill>
                    <a:srgbClr val="000000"/>
                  </a:solidFill>
                  <a:round/>
                  <a:headEnd/>
                  <a:tailEnd/>
                </a:ln>
                <a:solidFill>
                  <a:srgbClr val="808080"/>
                </a:solidFill>
                <a:effectLst/>
                <a:latin typeface="Times New Roman" panose="02020603050405020304" pitchFamily="18" charset="0"/>
                <a:cs typeface="Times New Roman" panose="02020603050405020304" pitchFamily="18" charset="0"/>
              </a:rPr>
              <a:t>Activities</a:t>
            </a:r>
            <a:endParaRPr lang="en-US" sz="3600" b="1" kern="10" spc="0">
              <a:ln w="9525">
                <a:solidFill>
                  <a:srgbClr val="000000"/>
                </a:solidFill>
                <a:round/>
                <a:headEnd/>
                <a:tailEnd/>
              </a:ln>
              <a:solidFill>
                <a:srgbClr val="808080"/>
              </a:solidFill>
              <a:effectLst/>
              <a:latin typeface="Times New Roman" panose="02020603050405020304" pitchFamily="18" charset="0"/>
              <a:cs typeface="Times New Roman" panose="02020603050405020304" pitchFamily="18" charset="0"/>
            </a:endParaRPr>
          </a:p>
        </p:txBody>
      </p:sp>
      <p:sp>
        <p:nvSpPr>
          <p:cNvPr id="65" name="WordArt 49"/>
          <p:cNvSpPr>
            <a:spLocks noChangeArrowheads="1" noChangeShapeType="1" noTextEdit="1"/>
          </p:cNvSpPr>
          <p:nvPr/>
        </p:nvSpPr>
        <p:spPr bwMode="auto">
          <a:xfrm>
            <a:off x="4420659" y="6210300"/>
            <a:ext cx="1600200" cy="2286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l" rtl="0">
              <a:buNone/>
            </a:pPr>
            <a:r>
              <a:rPr lang="en-US" sz="1800" kern="10" spc="0" dirty="0" smtClean="0">
                <a:ln w="12700">
                  <a:solidFill>
                    <a:srgbClr val="292929"/>
                  </a:solidFill>
                  <a:round/>
                  <a:headEnd/>
                  <a:tailEnd/>
                </a:ln>
                <a:solidFill>
                  <a:srgbClr val="5F5F5F"/>
                </a:solidFill>
                <a:effectLst/>
                <a:latin typeface="Times New Roman" panose="02020603050405020304" pitchFamily="18" charset="0"/>
                <a:cs typeface="Times New Roman" panose="02020603050405020304" pitchFamily="18" charset="0"/>
              </a:rPr>
              <a:t>Time (In Days)</a:t>
            </a:r>
            <a:endParaRPr lang="en-US" sz="1800" kern="10" spc="0" dirty="0">
              <a:ln w="12700">
                <a:solidFill>
                  <a:srgbClr val="292929"/>
                </a:solidFill>
                <a:round/>
                <a:headEnd/>
                <a:tailEnd/>
              </a:ln>
              <a:solidFill>
                <a:srgbClr val="5F5F5F"/>
              </a:solidFill>
              <a:effectLst/>
              <a:latin typeface="Times New Roman" panose="02020603050405020304" pitchFamily="18" charset="0"/>
              <a:cs typeface="Times New Roman" panose="02020603050405020304" pitchFamily="18" charset="0"/>
            </a:endParaRPr>
          </a:p>
        </p:txBody>
      </p:sp>
      <p:sp>
        <p:nvSpPr>
          <p:cNvPr id="67" name="Rectangle 64"/>
          <p:cNvSpPr>
            <a:spLocks noChangeArrowheads="1"/>
          </p:cNvSpPr>
          <p:nvPr/>
        </p:nvSpPr>
        <p:spPr bwMode="auto">
          <a:xfrm>
            <a:off x="1477434" y="151001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9" name="Rectangle 66"/>
          <p:cNvSpPr>
            <a:spLocks noChangeArrowheads="1"/>
          </p:cNvSpPr>
          <p:nvPr/>
        </p:nvSpPr>
        <p:spPr bwMode="auto">
          <a:xfrm>
            <a:off x="1477434" y="1694676"/>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0"/>
          <p:cNvSpPr>
            <a:spLocks noChangeArrowheads="1"/>
          </p:cNvSpPr>
          <p:nvPr/>
        </p:nvSpPr>
        <p:spPr bwMode="auto">
          <a:xfrm>
            <a:off x="1096434" y="5033974"/>
            <a:ext cx="578075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Nov’19</a:t>
            </a:r>
            <a:r>
              <a:rPr kumimoji="0" lang="en-US" altLang="en-US" sz="2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 Nov’19    20 Nov’19    30 Nov’19    10 Dec’19</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4" name="Rectangle 71"/>
          <p:cNvSpPr>
            <a:spLocks noChangeArrowheads="1"/>
          </p:cNvSpPr>
          <p:nvPr/>
        </p:nvSpPr>
        <p:spPr bwMode="auto">
          <a:xfrm>
            <a:off x="1477434" y="151001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5" name="Rectangle 72"/>
          <p:cNvSpPr>
            <a:spLocks noChangeArrowheads="1"/>
          </p:cNvSpPr>
          <p:nvPr/>
        </p:nvSpPr>
        <p:spPr bwMode="auto">
          <a:xfrm>
            <a:off x="1934634" y="1679288"/>
            <a:ext cx="229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7" name="Rectangle 76"/>
          <p:cNvSpPr/>
          <p:nvPr/>
        </p:nvSpPr>
        <p:spPr>
          <a:xfrm>
            <a:off x="2080841" y="1229795"/>
            <a:ext cx="2073260" cy="369332"/>
          </a:xfrm>
          <a:prstGeom prst="rect">
            <a:avLst/>
          </a:prstGeom>
        </p:spPr>
        <p:txBody>
          <a:bodyPr wrap="none">
            <a:spAutoFit/>
          </a:bodyPr>
          <a:lstStyle/>
          <a:p>
            <a:pPr lvl="0">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GANTT CHART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 name="Rectangle 77"/>
          <p:cNvSpPr/>
          <p:nvPr/>
        </p:nvSpPr>
        <p:spPr>
          <a:xfrm>
            <a:off x="1578681" y="2712463"/>
            <a:ext cx="1569215" cy="3046988"/>
          </a:xfrm>
          <a:prstGeom prst="rect">
            <a:avLst/>
          </a:prstGeom>
        </p:spPr>
        <p:txBody>
          <a:bodyPr wrap="square">
            <a:spAutoFit/>
          </a:bodyPr>
          <a:lstStyle/>
          <a:p>
            <a:pPr>
              <a:tabLst>
                <a:tab pos="457200" algn="l"/>
              </a:tabLst>
            </a:pPr>
            <a:r>
              <a:rPr lang="en-US" sz="1200" dirty="0" smtClean="0">
                <a:latin typeface="Times New Roman" panose="02020603050405020304" pitchFamily="18" charset="0"/>
                <a:cs typeface="Times New Roman" panose="02020603050405020304" pitchFamily="18" charset="0"/>
              </a:rPr>
              <a:t>Problem Statement</a:t>
            </a:r>
          </a:p>
          <a:p>
            <a:pPr>
              <a:tabLst>
                <a:tab pos="457200" algn="l"/>
              </a:tabLst>
            </a:pPr>
            <a:r>
              <a:rPr lang="en-US" sz="1200" dirty="0" smtClean="0">
                <a:latin typeface="Times New Roman" panose="02020603050405020304" pitchFamily="18" charset="0"/>
                <a:cs typeface="Times New Roman" panose="02020603050405020304" pitchFamily="18" charset="0"/>
              </a:rPr>
              <a:t>&amp; Analysis</a:t>
            </a: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endParaRPr lang="en-US" sz="1200" dirty="0" smtClean="0">
              <a:latin typeface="Times New Roman" panose="02020603050405020304" pitchFamily="18" charset="0"/>
              <a:cs typeface="Times New Roman" panose="02020603050405020304" pitchFamily="18" charset="0"/>
            </a:endParaRPr>
          </a:p>
          <a:p>
            <a:pPr>
              <a:tabLst>
                <a:tab pos="457200" algn="l"/>
              </a:tabLst>
            </a:pPr>
            <a:r>
              <a:rPr lang="en-US" sz="1200" dirty="0" smtClean="0">
                <a:latin typeface="Times New Roman" panose="02020603050405020304" pitchFamily="18" charset="0"/>
                <a:cs typeface="Times New Roman" panose="02020603050405020304" pitchFamily="18" charset="0"/>
              </a:rPr>
              <a:t>Feasibility Study</a:t>
            </a: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endParaRPr lang="en-US" sz="1200" dirty="0" smtClean="0">
              <a:latin typeface="Times New Roman" panose="02020603050405020304" pitchFamily="18" charset="0"/>
              <a:cs typeface="Times New Roman" panose="02020603050405020304" pitchFamily="18" charset="0"/>
            </a:endParaRP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r>
              <a:rPr lang="en-US" sz="1200" dirty="0" smtClean="0">
                <a:latin typeface="Times New Roman" panose="02020603050405020304" pitchFamily="18" charset="0"/>
                <a:cs typeface="Times New Roman" panose="02020603050405020304" pitchFamily="18" charset="0"/>
              </a:rPr>
              <a:t>Logical &amp; Concept</a:t>
            </a:r>
          </a:p>
          <a:p>
            <a:pPr>
              <a:tabLst>
                <a:tab pos="457200" algn="l"/>
              </a:tabLst>
            </a:pPr>
            <a:r>
              <a:rPr lang="en-US" sz="1200" dirty="0" smtClean="0">
                <a:latin typeface="Times New Roman" panose="02020603050405020304" pitchFamily="18" charset="0"/>
                <a:cs typeface="Times New Roman" panose="02020603050405020304" pitchFamily="18" charset="0"/>
              </a:rPr>
              <a:t>System Designing</a:t>
            </a: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endParaRPr lang="en-US" sz="1200" dirty="0" smtClean="0">
              <a:latin typeface="Times New Roman" panose="02020603050405020304" pitchFamily="18" charset="0"/>
              <a:cs typeface="Times New Roman" panose="02020603050405020304" pitchFamily="18" charset="0"/>
            </a:endParaRPr>
          </a:p>
          <a:p>
            <a:pPr>
              <a:tabLst>
                <a:tab pos="457200" algn="l"/>
              </a:tabLst>
            </a:pPr>
            <a:r>
              <a:rPr lang="en-US" sz="1200" dirty="0" smtClean="0">
                <a:latin typeface="Times New Roman" panose="02020603050405020304" pitchFamily="18" charset="0"/>
                <a:cs typeface="Times New Roman" panose="02020603050405020304" pitchFamily="18" charset="0"/>
              </a:rPr>
              <a:t>Coding, Testing &amp;</a:t>
            </a:r>
          </a:p>
          <a:p>
            <a:pPr>
              <a:tabLst>
                <a:tab pos="457200" algn="l"/>
              </a:tabLst>
            </a:pPr>
            <a:r>
              <a:rPr lang="en-US" sz="1200" dirty="0" smtClean="0">
                <a:latin typeface="Times New Roman" panose="02020603050405020304" pitchFamily="18" charset="0"/>
                <a:cs typeface="Times New Roman" panose="02020603050405020304" pitchFamily="18" charset="0"/>
              </a:rPr>
              <a:t>Documentation</a:t>
            </a:r>
            <a:endParaRPr lang="en-US" sz="12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tabLst>
                <a:tab pos="457200" algn="l"/>
              </a:tabLst>
            </a:pPr>
            <a:endPar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711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88758"/>
            <a:ext cx="9056213" cy="6232357"/>
          </a:xfrm>
        </p:spPr>
        <p:txBody>
          <a:bodyPr/>
          <a:lstStyle/>
          <a:p>
            <a:pPr marL="0" indent="0" algn="ctr">
              <a:buNone/>
            </a:pPr>
            <a:r>
              <a:rPr lang="en-US" u="sng" dirty="0" smtClean="0">
                <a:solidFill>
                  <a:schemeClr val="accent1"/>
                </a:solidFill>
                <a:latin typeface="Times New Roman" panose="02020603050405020304" pitchFamily="18" charset="0"/>
                <a:cs typeface="Times New Roman" panose="02020603050405020304" pitchFamily="18" charset="0"/>
              </a:rPr>
              <a:t>Input And Output Screen</a:t>
            </a: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lgn="ctr">
              <a:buNone/>
            </a:pPr>
            <a:r>
              <a:rPr lang="en-US" u="sng" dirty="0" smtClean="0">
                <a:latin typeface="Times New Roman" panose="02020603050405020304" pitchFamily="18" charset="0"/>
                <a:cs typeface="Times New Roman" panose="02020603050405020304" pitchFamily="18" charset="0"/>
              </a:rPr>
              <a:t>First Choice List</a:t>
            </a:r>
          </a:p>
          <a:p>
            <a:pPr marL="0" indent="0" algn="ctr">
              <a:buNone/>
            </a:pPr>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963" y="722408"/>
            <a:ext cx="7404952" cy="18764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333" y="3667708"/>
            <a:ext cx="5414211" cy="2410161"/>
          </a:xfrm>
          <a:prstGeom prst="rect">
            <a:avLst/>
          </a:prstGeom>
        </p:spPr>
      </p:pic>
    </p:spTree>
    <p:extLst>
      <p:ext uri="{BB962C8B-B14F-4D97-AF65-F5344CB8AC3E}">
        <p14:creationId xmlns:p14="http://schemas.microsoft.com/office/powerpoint/2010/main" val="2396394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0633"/>
            <a:ext cx="8596668" cy="5800730"/>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A: for adding new records.</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502" y="717499"/>
            <a:ext cx="4135218" cy="20738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526" y="3465030"/>
            <a:ext cx="7872284" cy="1323537"/>
          </a:xfrm>
          <a:prstGeom prst="rect">
            <a:avLst/>
          </a:prstGeom>
        </p:spPr>
      </p:pic>
    </p:spTree>
    <p:extLst>
      <p:ext uri="{BB962C8B-B14F-4D97-AF65-F5344CB8AC3E}">
        <p14:creationId xmlns:p14="http://schemas.microsoft.com/office/powerpoint/2010/main" val="259201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579</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Agency FB</vt:lpstr>
      <vt:lpstr>Algerian</vt:lpstr>
      <vt:lpstr>Arial</vt:lpstr>
      <vt:lpstr>Arial Black</vt:lpstr>
      <vt:lpstr>Times New Roman</vt:lpstr>
      <vt:lpstr>Trebuchet MS</vt:lpstr>
      <vt:lpstr>Wingdings</vt:lpstr>
      <vt:lpstr>Wingdings 3</vt:lpstr>
      <vt:lpstr>Facet</vt:lpstr>
      <vt:lpstr>Project Name : Telephone billing management with structure  programming language (C/C++). </vt:lpstr>
      <vt:lpstr>PowerPoint Presentation</vt:lpstr>
      <vt:lpstr>Introduction</vt:lpstr>
      <vt:lpstr>SUPPORTING LITERATURES</vt:lpstr>
      <vt:lpstr>DATA  FLOW  DIAGRAM</vt:lpstr>
      <vt:lpstr>Straight forward diagram </vt:lpstr>
      <vt:lpstr>PROJECT PLANNING AND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2020-02-25T10:26:50Z</dcterms:created>
  <dcterms:modified xsi:type="dcterms:W3CDTF">2020-02-25T17:00:59Z</dcterms:modified>
</cp:coreProperties>
</file>