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95" r:id="rId6"/>
    <p:sldId id="296" r:id="rId7"/>
    <p:sldId id="260" r:id="rId8"/>
    <p:sldId id="261" r:id="rId9"/>
    <p:sldId id="262" r:id="rId10"/>
    <p:sldId id="263" r:id="rId11"/>
    <p:sldId id="297" r:id="rId12"/>
    <p:sldId id="264" r:id="rId13"/>
    <p:sldId id="265" r:id="rId14"/>
    <p:sldId id="266" r:id="rId15"/>
    <p:sldId id="269" r:id="rId16"/>
    <p:sldId id="270"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756"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13B418EE-CFF2-42B2-91EC-C8940F00C4F3}" type="datetimeFigureOut">
              <a:rPr lang="en-US" smtClean="0"/>
              <a:t>10/26/2023</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B244382-8C55-434F-9EDD-26AD23813F00}" type="slidenum">
              <a:rPr lang="en-US" smtClean="0"/>
              <a:t>‹#›</a:t>
            </a:fld>
            <a:endParaRPr lang="en-US"/>
          </a:p>
        </p:txBody>
      </p:sp>
    </p:spTree>
    <p:extLst>
      <p:ext uri="{BB962C8B-B14F-4D97-AF65-F5344CB8AC3E}">
        <p14:creationId xmlns:p14="http://schemas.microsoft.com/office/powerpoint/2010/main" val="1950493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 security framework is a set of policies, guidelines, and best practices designed to manage an organization’s information security risks. As the name suggests, frameworks provide the supporting structure needed to protect internal data against cyber threats and vulnerabilities.</a:t>
            </a:r>
          </a:p>
          <a:p>
            <a:endParaRPr lang="en-US" dirty="0"/>
          </a:p>
        </p:txBody>
      </p:sp>
      <p:sp>
        <p:nvSpPr>
          <p:cNvPr id="4" name="Slide Number Placeholder 3"/>
          <p:cNvSpPr>
            <a:spLocks noGrp="1"/>
          </p:cNvSpPr>
          <p:nvPr>
            <p:ph type="sldNum" sz="quarter" idx="10"/>
          </p:nvPr>
        </p:nvSpPr>
        <p:spPr/>
        <p:txBody>
          <a:bodyPr/>
          <a:lstStyle/>
          <a:p>
            <a:fld id="{0B244382-8C55-434F-9EDD-26AD23813F00}" type="slidenum">
              <a:rPr lang="en-US" smtClean="0"/>
              <a:t>4</a:t>
            </a:fld>
            <a:endParaRPr lang="en-US"/>
          </a:p>
        </p:txBody>
      </p:sp>
    </p:spTree>
    <p:extLst>
      <p:ext uri="{BB962C8B-B14F-4D97-AF65-F5344CB8AC3E}">
        <p14:creationId xmlns:p14="http://schemas.microsoft.com/office/powerpoint/2010/main" val="883186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Federal Deposit Insurance Corporation</a:t>
            </a:r>
          </a:p>
          <a:p>
            <a:r>
              <a:rPr lang="en-US" sz="1200" b="0" i="0" kern="1200" dirty="0" smtClean="0">
                <a:solidFill>
                  <a:schemeClr val="tx1"/>
                </a:solidFill>
                <a:effectLst/>
                <a:latin typeface="+mn-lt"/>
                <a:ea typeface="+mn-ea"/>
                <a:cs typeface="+mn-cs"/>
              </a:rPr>
              <a:t>CAT: computer-adaptive test</a:t>
            </a:r>
            <a:endParaRPr lang="en-US" dirty="0"/>
          </a:p>
        </p:txBody>
      </p:sp>
      <p:sp>
        <p:nvSpPr>
          <p:cNvPr id="4" name="Slide Number Placeholder 3"/>
          <p:cNvSpPr>
            <a:spLocks noGrp="1"/>
          </p:cNvSpPr>
          <p:nvPr>
            <p:ph type="sldNum" sz="quarter" idx="10"/>
          </p:nvPr>
        </p:nvSpPr>
        <p:spPr/>
        <p:txBody>
          <a:bodyPr/>
          <a:lstStyle/>
          <a:p>
            <a:fld id="{0B244382-8C55-434F-9EDD-26AD23813F00}" type="slidenum">
              <a:rPr lang="en-US" smtClean="0"/>
              <a:t>9</a:t>
            </a:fld>
            <a:endParaRPr lang="en-US"/>
          </a:p>
        </p:txBody>
      </p:sp>
    </p:spTree>
    <p:extLst>
      <p:ext uri="{BB962C8B-B14F-4D97-AF65-F5344CB8AC3E}">
        <p14:creationId xmlns:p14="http://schemas.microsoft.com/office/powerpoint/2010/main" val="1264840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rlito"/>
                <a:cs typeface="Carlito"/>
              </a:defRPr>
            </a:lvl1pPr>
          </a:lstStyle>
          <a:p>
            <a:pPr marL="12700">
              <a:lnSpc>
                <a:spcPts val="1240"/>
              </a:lnSpc>
            </a:pPr>
            <a:r>
              <a:rPr spc="-10" dirty="0"/>
              <a:t>By: </a:t>
            </a:r>
            <a:r>
              <a:rPr spc="-5" dirty="0"/>
              <a:t>Kashif Aftab (Information</a:t>
            </a:r>
            <a:r>
              <a:rPr spc="-65" dirty="0"/>
              <a:t> </a:t>
            </a:r>
            <a:r>
              <a:rPr spc="-5" dirty="0"/>
              <a:t>Security)</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rlito"/>
                <a:cs typeface="Carlito"/>
              </a:defRPr>
            </a:lvl1pPr>
          </a:lstStyle>
          <a:p>
            <a:pPr marL="12700">
              <a:lnSpc>
                <a:spcPts val="1240"/>
              </a:lnSpc>
            </a:pPr>
            <a:r>
              <a:rPr spc="-10" dirty="0"/>
              <a:t>By: </a:t>
            </a:r>
            <a:r>
              <a:rPr spc="-5" dirty="0"/>
              <a:t>Kashif Aftab (Information</a:t>
            </a:r>
            <a:r>
              <a:rPr spc="-65" dirty="0"/>
              <a:t> </a:t>
            </a:r>
            <a:r>
              <a:rPr spc="-5" dirty="0"/>
              <a:t>Security)</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88888"/>
                </a:solidFill>
                <a:latin typeface="Carlito"/>
                <a:cs typeface="Carlito"/>
              </a:defRPr>
            </a:lvl1pPr>
          </a:lstStyle>
          <a:p>
            <a:pPr marL="12700">
              <a:lnSpc>
                <a:spcPts val="1240"/>
              </a:lnSpc>
            </a:pPr>
            <a:r>
              <a:rPr spc="-10" dirty="0"/>
              <a:t>By: </a:t>
            </a:r>
            <a:r>
              <a:rPr spc="-5" dirty="0"/>
              <a:t>Kashif Aftab (Information</a:t>
            </a:r>
            <a:r>
              <a:rPr spc="-65" dirty="0"/>
              <a:t> </a:t>
            </a:r>
            <a:r>
              <a:rPr spc="-5" dirty="0"/>
              <a:t>Security)</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88888"/>
                </a:solidFill>
                <a:latin typeface="Carlito"/>
                <a:cs typeface="Carlito"/>
              </a:defRPr>
            </a:lvl1pPr>
          </a:lstStyle>
          <a:p>
            <a:pPr marL="12700">
              <a:lnSpc>
                <a:spcPts val="1240"/>
              </a:lnSpc>
            </a:pPr>
            <a:r>
              <a:rPr spc="-10" dirty="0"/>
              <a:t>By: </a:t>
            </a:r>
            <a:r>
              <a:rPr spc="-5" dirty="0"/>
              <a:t>Kashif Aftab (Information</a:t>
            </a:r>
            <a:r>
              <a:rPr spc="-65" dirty="0"/>
              <a:t> </a:t>
            </a:r>
            <a:r>
              <a:rPr spc="-5" dirty="0"/>
              <a:t>Security)</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88888"/>
                </a:solidFill>
                <a:latin typeface="Carlito"/>
                <a:cs typeface="Carlito"/>
              </a:defRPr>
            </a:lvl1pPr>
          </a:lstStyle>
          <a:p>
            <a:pPr marL="12700">
              <a:lnSpc>
                <a:spcPts val="1240"/>
              </a:lnSpc>
            </a:pPr>
            <a:r>
              <a:rPr spc="-10" dirty="0"/>
              <a:t>By: </a:t>
            </a:r>
            <a:r>
              <a:rPr spc="-5" dirty="0"/>
              <a:t>Kashif Aftab (Information</a:t>
            </a:r>
            <a:r>
              <a:rPr spc="-65" dirty="0"/>
              <a:t> </a:t>
            </a:r>
            <a:r>
              <a:rPr spc="-5" dirty="0"/>
              <a:t>Security)</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053333" y="609676"/>
            <a:ext cx="6085332" cy="697230"/>
          </a:xfrm>
          <a:prstGeom prst="rect">
            <a:avLst/>
          </a:prstGeom>
        </p:spPr>
        <p:txBody>
          <a:bodyPr wrap="square" lIns="0" tIns="0" rIns="0" bIns="0">
            <a:spAutoFit/>
          </a:bodyPr>
          <a:lstStyle>
            <a:lvl1pPr>
              <a:defRPr sz="4400" b="0"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1109217" y="2304795"/>
            <a:ext cx="10187305" cy="39243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901946" y="6464985"/>
            <a:ext cx="2386965" cy="178434"/>
          </a:xfrm>
          <a:prstGeom prst="rect">
            <a:avLst/>
          </a:prstGeom>
        </p:spPr>
        <p:txBody>
          <a:bodyPr wrap="square" lIns="0" tIns="0" rIns="0" bIns="0">
            <a:spAutoFit/>
          </a:bodyPr>
          <a:lstStyle>
            <a:lvl1pPr>
              <a:defRPr sz="1200" b="0" i="0">
                <a:solidFill>
                  <a:srgbClr val="888888"/>
                </a:solidFill>
                <a:latin typeface="Carlito"/>
                <a:cs typeface="Carlito"/>
              </a:defRPr>
            </a:lvl1pPr>
          </a:lstStyle>
          <a:p>
            <a:pPr marL="12700">
              <a:lnSpc>
                <a:spcPts val="1240"/>
              </a:lnSpc>
            </a:pPr>
            <a:r>
              <a:rPr spc="-10" dirty="0"/>
              <a:t>By: </a:t>
            </a:r>
            <a:r>
              <a:rPr spc="-5" dirty="0"/>
              <a:t>Kashif Aftab (Information</a:t>
            </a:r>
            <a:r>
              <a:rPr spc="-65" dirty="0"/>
              <a:t> </a:t>
            </a:r>
            <a:r>
              <a:rPr spc="-5" dirty="0"/>
              <a:t>Security)</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10/26/2023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techtarget.com/searchsecurity/answer/What-are-the-core-components-of-a-cybersecurity-framework"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011367" y="1712779"/>
            <a:ext cx="6208121" cy="708336"/>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945383" y="1265654"/>
            <a:ext cx="6268085" cy="1147109"/>
          </a:xfrm>
          <a:prstGeom prst="rect">
            <a:avLst/>
          </a:prstGeom>
        </p:spPr>
        <p:txBody>
          <a:bodyPr vert="horz" wrap="square" lIns="0" tIns="221615" rIns="0" bIns="0" rtlCol="0">
            <a:spAutoFit/>
          </a:bodyPr>
          <a:lstStyle/>
          <a:p>
            <a:pPr algn="ctr">
              <a:lnSpc>
                <a:spcPct val="100000"/>
              </a:lnSpc>
              <a:spcBef>
                <a:spcPts val="1745"/>
              </a:spcBef>
            </a:pPr>
            <a:r>
              <a:rPr sz="6000" spc="-275" dirty="0"/>
              <a:t>Information</a:t>
            </a:r>
            <a:r>
              <a:rPr sz="6000" spc="-520" dirty="0"/>
              <a:t> </a:t>
            </a:r>
            <a:r>
              <a:rPr sz="6000" spc="-310" dirty="0" smtClean="0"/>
              <a:t>Security</a:t>
            </a:r>
            <a:endParaRPr sz="6000" dirty="0"/>
          </a:p>
        </p:txBody>
      </p:sp>
      <p:sp>
        <p:nvSpPr>
          <p:cNvPr id="4" name="object 4"/>
          <p:cNvSpPr/>
          <p:nvPr/>
        </p:nvSpPr>
        <p:spPr>
          <a:xfrm>
            <a:off x="448055" y="3081527"/>
            <a:ext cx="11260836" cy="3310128"/>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36444" y="0"/>
            <a:ext cx="11261090" cy="2091055"/>
            <a:chOff x="536444" y="0"/>
            <a:chExt cx="11261090" cy="2091055"/>
          </a:xfrm>
        </p:grpSpPr>
        <p:sp>
          <p:nvSpPr>
            <p:cNvPr id="3" name="object 3"/>
            <p:cNvSpPr/>
            <p:nvPr/>
          </p:nvSpPr>
          <p:spPr>
            <a:xfrm>
              <a:off x="536444" y="0"/>
              <a:ext cx="11260843" cy="209101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66927" y="0"/>
              <a:ext cx="11155680" cy="2011680"/>
            </a:xfrm>
            <a:custGeom>
              <a:avLst/>
              <a:gdLst/>
              <a:ahLst/>
              <a:cxnLst/>
              <a:rect l="l" t="t" r="r" b="b"/>
              <a:pathLst>
                <a:path w="11155680" h="2011680">
                  <a:moveTo>
                    <a:pt x="11155680" y="0"/>
                  </a:moveTo>
                  <a:lnTo>
                    <a:pt x="0" y="0"/>
                  </a:lnTo>
                  <a:lnTo>
                    <a:pt x="0" y="2011679"/>
                  </a:lnTo>
                  <a:lnTo>
                    <a:pt x="11155680" y="2011679"/>
                  </a:lnTo>
                  <a:lnTo>
                    <a:pt x="11155680" y="0"/>
                  </a:lnTo>
                  <a:close/>
                </a:path>
              </a:pathLst>
            </a:custGeom>
            <a:solidFill>
              <a:srgbClr val="FFFFFF"/>
            </a:solidFill>
          </p:spPr>
          <p:txBody>
            <a:bodyPr wrap="square" lIns="0" tIns="0" rIns="0" bIns="0" rtlCol="0"/>
            <a:lstStyle/>
            <a:p>
              <a:endParaRPr/>
            </a:p>
          </p:txBody>
        </p:sp>
      </p:grpSp>
      <p:sp>
        <p:nvSpPr>
          <p:cNvPr id="5" name="object 5"/>
          <p:cNvSpPr txBox="1">
            <a:spLocks noGrp="1"/>
          </p:cNvSpPr>
          <p:nvPr>
            <p:ph type="title"/>
          </p:nvPr>
        </p:nvSpPr>
        <p:spPr>
          <a:xfrm>
            <a:off x="557783" y="0"/>
            <a:ext cx="11168380" cy="2019300"/>
          </a:xfrm>
          <a:prstGeom prst="rect">
            <a:avLst/>
          </a:prstGeom>
          <a:ln w="9144">
            <a:solidFill>
              <a:srgbClr val="E0E0E0"/>
            </a:solidFill>
          </a:ln>
        </p:spPr>
        <p:txBody>
          <a:bodyPr vert="horz" wrap="square" lIns="0" tIns="3810" rIns="0" bIns="0" rtlCol="0">
            <a:spAutoFit/>
          </a:bodyPr>
          <a:lstStyle/>
          <a:p>
            <a:pPr>
              <a:lnSpc>
                <a:spcPct val="100000"/>
              </a:lnSpc>
              <a:spcBef>
                <a:spcPts val="30"/>
              </a:spcBef>
            </a:pPr>
            <a:endParaRPr sz="5250">
              <a:latin typeface="Times New Roman"/>
              <a:cs typeface="Times New Roman"/>
            </a:endParaRPr>
          </a:p>
          <a:p>
            <a:pPr marL="648970">
              <a:lnSpc>
                <a:spcPct val="100000"/>
              </a:lnSpc>
            </a:pPr>
            <a:r>
              <a:rPr sz="4000" spc="-240" dirty="0"/>
              <a:t>InfoSec:</a:t>
            </a:r>
            <a:r>
              <a:rPr sz="4000" spc="-355" dirty="0"/>
              <a:t> </a:t>
            </a:r>
            <a:r>
              <a:rPr sz="4000" spc="-190" dirty="0"/>
              <a:t>Benchmark</a:t>
            </a:r>
            <a:endParaRPr sz="4000"/>
          </a:p>
        </p:txBody>
      </p:sp>
      <p:sp>
        <p:nvSpPr>
          <p:cNvPr id="6" name="object 6"/>
          <p:cNvSpPr/>
          <p:nvPr/>
        </p:nvSpPr>
        <p:spPr>
          <a:xfrm>
            <a:off x="498348" y="758951"/>
            <a:ext cx="128270" cy="704215"/>
          </a:xfrm>
          <a:custGeom>
            <a:avLst/>
            <a:gdLst/>
            <a:ahLst/>
            <a:cxnLst/>
            <a:rect l="l" t="t" r="r" b="b"/>
            <a:pathLst>
              <a:path w="128270" h="704215">
                <a:moveTo>
                  <a:pt x="128015" y="0"/>
                </a:moveTo>
                <a:lnTo>
                  <a:pt x="0" y="0"/>
                </a:lnTo>
                <a:lnTo>
                  <a:pt x="0" y="704088"/>
                </a:lnTo>
                <a:lnTo>
                  <a:pt x="128015" y="704088"/>
                </a:lnTo>
                <a:lnTo>
                  <a:pt x="128015" y="0"/>
                </a:lnTo>
                <a:close/>
              </a:path>
            </a:pathLst>
          </a:custGeom>
          <a:solidFill>
            <a:srgbClr val="EC7C30"/>
          </a:solidFill>
        </p:spPr>
        <p:txBody>
          <a:bodyPr wrap="square" lIns="0" tIns="0" rIns="0" bIns="0" rtlCol="0"/>
          <a:lstStyle/>
          <a:p>
            <a:endParaRPr/>
          </a:p>
        </p:txBody>
      </p:sp>
      <p:sp>
        <p:nvSpPr>
          <p:cNvPr id="7" name="object 7"/>
          <p:cNvSpPr txBox="1"/>
          <p:nvPr/>
        </p:nvSpPr>
        <p:spPr>
          <a:xfrm>
            <a:off x="1194308" y="2896311"/>
            <a:ext cx="9904730" cy="2228850"/>
          </a:xfrm>
          <a:prstGeom prst="rect">
            <a:avLst/>
          </a:prstGeom>
        </p:spPr>
        <p:txBody>
          <a:bodyPr vert="horz" wrap="square" lIns="0" tIns="54610" rIns="0" bIns="0" rtlCol="0">
            <a:spAutoFit/>
          </a:bodyPr>
          <a:lstStyle/>
          <a:p>
            <a:pPr marL="241300" marR="5080" indent="-229235">
              <a:lnSpc>
                <a:spcPts val="2590"/>
              </a:lnSpc>
              <a:spcBef>
                <a:spcPts val="430"/>
              </a:spcBef>
              <a:buFont typeface="Arial"/>
              <a:buChar char="•"/>
              <a:tabLst>
                <a:tab pos="241935" algn="l"/>
              </a:tabLst>
            </a:pPr>
            <a:r>
              <a:rPr sz="2400" dirty="0">
                <a:latin typeface="Times New Roman"/>
                <a:cs typeface="Times New Roman"/>
              </a:rPr>
              <a:t>An </a:t>
            </a:r>
            <a:r>
              <a:rPr sz="2400" spc="-5" dirty="0">
                <a:latin typeface="Times New Roman"/>
                <a:cs typeface="Times New Roman"/>
              </a:rPr>
              <a:t>information </a:t>
            </a:r>
            <a:r>
              <a:rPr sz="2400" dirty="0">
                <a:latin typeface="Times New Roman"/>
                <a:cs typeface="Times New Roman"/>
              </a:rPr>
              <a:t>security </a:t>
            </a:r>
            <a:r>
              <a:rPr sz="2400" spc="-5" dirty="0">
                <a:latin typeface="Times New Roman"/>
                <a:cs typeface="Times New Roman"/>
              </a:rPr>
              <a:t>benchmark </a:t>
            </a:r>
            <a:r>
              <a:rPr sz="2400" dirty="0">
                <a:latin typeface="Times New Roman"/>
                <a:cs typeface="Times New Roman"/>
              </a:rPr>
              <a:t>is intended to help an </a:t>
            </a:r>
            <a:r>
              <a:rPr sz="2400" spc="-5" dirty="0">
                <a:latin typeface="Times New Roman"/>
                <a:cs typeface="Times New Roman"/>
              </a:rPr>
              <a:t>organization</a:t>
            </a:r>
            <a:r>
              <a:rPr sz="2400" spc="-114" dirty="0">
                <a:latin typeface="Times New Roman"/>
                <a:cs typeface="Times New Roman"/>
              </a:rPr>
              <a:t> </a:t>
            </a:r>
            <a:r>
              <a:rPr sz="2400" dirty="0">
                <a:latin typeface="Times New Roman"/>
                <a:cs typeface="Times New Roman"/>
              </a:rPr>
              <a:t>identify  their cybersecurity </a:t>
            </a:r>
            <a:r>
              <a:rPr sz="2400" spc="-5" dirty="0">
                <a:latin typeface="Times New Roman"/>
                <a:cs typeface="Times New Roman"/>
              </a:rPr>
              <a:t>capabilities </a:t>
            </a:r>
            <a:r>
              <a:rPr sz="2400" dirty="0">
                <a:latin typeface="Times New Roman"/>
                <a:cs typeface="Times New Roman"/>
              </a:rPr>
              <a:t>and </a:t>
            </a:r>
            <a:r>
              <a:rPr sz="2400" spc="-5" dirty="0">
                <a:latin typeface="Times New Roman"/>
                <a:cs typeface="Times New Roman"/>
              </a:rPr>
              <a:t>initiatives </a:t>
            </a:r>
            <a:r>
              <a:rPr sz="2400" dirty="0">
                <a:latin typeface="Times New Roman"/>
                <a:cs typeface="Times New Roman"/>
              </a:rPr>
              <a:t>and </a:t>
            </a:r>
            <a:r>
              <a:rPr sz="2400" spc="-5" dirty="0">
                <a:latin typeface="Times New Roman"/>
                <a:cs typeface="Times New Roman"/>
              </a:rPr>
              <a:t>compare </a:t>
            </a:r>
            <a:r>
              <a:rPr sz="2400" dirty="0">
                <a:latin typeface="Times New Roman"/>
                <a:cs typeface="Times New Roman"/>
              </a:rPr>
              <a:t>those </a:t>
            </a:r>
            <a:r>
              <a:rPr sz="2400" spc="-10" dirty="0">
                <a:latin typeface="Times New Roman"/>
                <a:cs typeface="Times New Roman"/>
              </a:rPr>
              <a:t>efforts </a:t>
            </a:r>
            <a:r>
              <a:rPr sz="2400" dirty="0">
                <a:latin typeface="Times New Roman"/>
                <a:cs typeface="Times New Roman"/>
              </a:rPr>
              <a:t>to  peers or </a:t>
            </a:r>
            <a:r>
              <a:rPr sz="2400" spc="-5" dirty="0">
                <a:latin typeface="Times New Roman"/>
                <a:cs typeface="Times New Roman"/>
              </a:rPr>
              <a:t>competitors </a:t>
            </a:r>
            <a:r>
              <a:rPr sz="2400" dirty="0">
                <a:latin typeface="Times New Roman"/>
                <a:cs typeface="Times New Roman"/>
              </a:rPr>
              <a:t>of the </a:t>
            </a:r>
            <a:r>
              <a:rPr sz="2400" spc="-5" dirty="0">
                <a:latin typeface="Times New Roman"/>
                <a:cs typeface="Times New Roman"/>
              </a:rPr>
              <a:t>same </a:t>
            </a:r>
            <a:r>
              <a:rPr sz="2400" dirty="0">
                <a:latin typeface="Times New Roman"/>
                <a:cs typeface="Times New Roman"/>
              </a:rPr>
              <a:t>sector or</a:t>
            </a:r>
            <a:r>
              <a:rPr sz="2400" spc="-70" dirty="0">
                <a:latin typeface="Times New Roman"/>
                <a:cs typeface="Times New Roman"/>
              </a:rPr>
              <a:t> </a:t>
            </a:r>
            <a:r>
              <a:rPr sz="2400" dirty="0">
                <a:latin typeface="Times New Roman"/>
                <a:cs typeface="Times New Roman"/>
              </a:rPr>
              <a:t>size.</a:t>
            </a:r>
            <a:endParaRPr sz="2400">
              <a:latin typeface="Times New Roman"/>
              <a:cs typeface="Times New Roman"/>
            </a:endParaRPr>
          </a:p>
          <a:p>
            <a:pPr>
              <a:lnSpc>
                <a:spcPct val="100000"/>
              </a:lnSpc>
              <a:spcBef>
                <a:spcPts val="20"/>
              </a:spcBef>
              <a:buFont typeface="Arial"/>
              <a:buChar char="•"/>
            </a:pPr>
            <a:endParaRPr sz="3550">
              <a:latin typeface="Times New Roman"/>
              <a:cs typeface="Times New Roman"/>
            </a:endParaRPr>
          </a:p>
          <a:p>
            <a:pPr marL="698500" marR="54610" lvl="1" indent="-228600">
              <a:lnSpc>
                <a:spcPts val="2590"/>
              </a:lnSpc>
              <a:buSzPct val="95833"/>
              <a:buFont typeface="Wingdings"/>
              <a:buChar char=""/>
              <a:tabLst>
                <a:tab pos="713105" algn="l"/>
              </a:tabLst>
            </a:pPr>
            <a:r>
              <a:rPr sz="2400" dirty="0">
                <a:latin typeface="Times New Roman"/>
                <a:cs typeface="Times New Roman"/>
              </a:rPr>
              <a:t>The </a:t>
            </a:r>
            <a:r>
              <a:rPr sz="2400" spc="-5" dirty="0">
                <a:latin typeface="Times New Roman"/>
                <a:cs typeface="Times New Roman"/>
              </a:rPr>
              <a:t>snapshot is </a:t>
            </a:r>
            <a:r>
              <a:rPr sz="2400" dirty="0">
                <a:latin typeface="Times New Roman"/>
                <a:cs typeface="Times New Roman"/>
              </a:rPr>
              <a:t>prepared either </a:t>
            </a:r>
            <a:r>
              <a:rPr sz="2400" spc="-5" dirty="0">
                <a:latin typeface="Times New Roman"/>
                <a:cs typeface="Times New Roman"/>
              </a:rPr>
              <a:t>internally </a:t>
            </a:r>
            <a:r>
              <a:rPr sz="2400" dirty="0">
                <a:latin typeface="Times New Roman"/>
                <a:cs typeface="Times New Roman"/>
              </a:rPr>
              <a:t>by the </a:t>
            </a:r>
            <a:r>
              <a:rPr sz="2400" spc="-5" dirty="0">
                <a:latin typeface="Times New Roman"/>
                <a:cs typeface="Times New Roman"/>
              </a:rPr>
              <a:t>organization </a:t>
            </a:r>
            <a:r>
              <a:rPr sz="2400" dirty="0">
                <a:latin typeface="Times New Roman"/>
                <a:cs typeface="Times New Roman"/>
              </a:rPr>
              <a:t>or by a</a:t>
            </a:r>
            <a:r>
              <a:rPr sz="2400" spc="-90" dirty="0">
                <a:latin typeface="Times New Roman"/>
                <a:cs typeface="Times New Roman"/>
              </a:rPr>
              <a:t> </a:t>
            </a:r>
            <a:r>
              <a:rPr sz="2400" dirty="0">
                <a:latin typeface="Times New Roman"/>
                <a:cs typeface="Times New Roman"/>
              </a:rPr>
              <a:t>thirth  party</a:t>
            </a:r>
            <a:endParaRPr sz="240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19200"/>
            <a:ext cx="11201399" cy="4431983"/>
          </a:xfrm>
        </p:spPr>
        <p:txBody>
          <a:bodyPr/>
          <a:lstStyle/>
          <a:p>
            <a:r>
              <a:rPr lang="en-US" sz="3200" dirty="0"/>
              <a:t>Benchmarking is the practice of comparing business processes and performance metrics to industry bests and best practices from other companies. Dimensions typically measured are quality, time and cost</a:t>
            </a:r>
            <a:r>
              <a:rPr lang="en-US" sz="3200" dirty="0" smtClean="0"/>
              <a:t>.</a:t>
            </a:r>
          </a:p>
          <a:p>
            <a:r>
              <a:rPr lang="en-US" sz="3200" dirty="0"/>
              <a:t>Benchmarking is used to measure performance using a specific indicator (cost per unit of measure, productivity per unit of measure, cycle time of x per unit of measure or defects per unit of measure) resulting in a metric of performance that is then compared to others.</a:t>
            </a:r>
          </a:p>
        </p:txBody>
      </p:sp>
    </p:spTree>
    <p:extLst>
      <p:ext uri="{BB962C8B-B14F-4D97-AF65-F5344CB8AC3E}">
        <p14:creationId xmlns:p14="http://schemas.microsoft.com/office/powerpoint/2010/main" val="1863175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4166870" cy="6858000"/>
          </a:xfrm>
          <a:custGeom>
            <a:avLst/>
            <a:gdLst/>
            <a:ahLst/>
            <a:cxnLst/>
            <a:rect l="l" t="t" r="r" b="b"/>
            <a:pathLst>
              <a:path w="4166870" h="6858000">
                <a:moveTo>
                  <a:pt x="2259203" y="0"/>
                </a:moveTo>
                <a:lnTo>
                  <a:pt x="0" y="0"/>
                </a:lnTo>
                <a:lnTo>
                  <a:pt x="0" y="6857999"/>
                </a:lnTo>
                <a:lnTo>
                  <a:pt x="2259203" y="6857999"/>
                </a:lnTo>
                <a:lnTo>
                  <a:pt x="2387473" y="6775778"/>
                </a:lnTo>
                <a:lnTo>
                  <a:pt x="2427059" y="6748686"/>
                </a:lnTo>
                <a:lnTo>
                  <a:pt x="2466306" y="6721137"/>
                </a:lnTo>
                <a:lnTo>
                  <a:pt x="2505209" y="6693136"/>
                </a:lnTo>
                <a:lnTo>
                  <a:pt x="2543765" y="6664686"/>
                </a:lnTo>
                <a:lnTo>
                  <a:pt x="2581969" y="6635792"/>
                </a:lnTo>
                <a:lnTo>
                  <a:pt x="2619817" y="6606457"/>
                </a:lnTo>
                <a:lnTo>
                  <a:pt x="2657307" y="6576685"/>
                </a:lnTo>
                <a:lnTo>
                  <a:pt x="2694433" y="6546479"/>
                </a:lnTo>
                <a:lnTo>
                  <a:pt x="2731193" y="6515844"/>
                </a:lnTo>
                <a:lnTo>
                  <a:pt x="2767582" y="6484784"/>
                </a:lnTo>
                <a:lnTo>
                  <a:pt x="2803597" y="6453301"/>
                </a:lnTo>
                <a:lnTo>
                  <a:pt x="2839233" y="6421401"/>
                </a:lnTo>
                <a:lnTo>
                  <a:pt x="2874488" y="6389086"/>
                </a:lnTo>
                <a:lnTo>
                  <a:pt x="2909356" y="6356362"/>
                </a:lnTo>
                <a:lnTo>
                  <a:pt x="2943835" y="6323230"/>
                </a:lnTo>
                <a:lnTo>
                  <a:pt x="2977921" y="6289696"/>
                </a:lnTo>
                <a:lnTo>
                  <a:pt x="3011609" y="6255763"/>
                </a:lnTo>
                <a:lnTo>
                  <a:pt x="3044896" y="6221435"/>
                </a:lnTo>
                <a:lnTo>
                  <a:pt x="3077778" y="6186716"/>
                </a:lnTo>
                <a:lnTo>
                  <a:pt x="3110252" y="6151609"/>
                </a:lnTo>
                <a:lnTo>
                  <a:pt x="3142313" y="6116118"/>
                </a:lnTo>
                <a:lnTo>
                  <a:pt x="3173957" y="6080248"/>
                </a:lnTo>
                <a:lnTo>
                  <a:pt x="3205181" y="6044002"/>
                </a:lnTo>
                <a:lnTo>
                  <a:pt x="3235982" y="6007384"/>
                </a:lnTo>
                <a:lnTo>
                  <a:pt x="3266354" y="5970397"/>
                </a:lnTo>
                <a:lnTo>
                  <a:pt x="3296295" y="5933046"/>
                </a:lnTo>
                <a:lnTo>
                  <a:pt x="3325800" y="5895333"/>
                </a:lnTo>
                <a:lnTo>
                  <a:pt x="3354866" y="5857265"/>
                </a:lnTo>
                <a:lnTo>
                  <a:pt x="3383489" y="5818842"/>
                </a:lnTo>
                <a:lnTo>
                  <a:pt x="3411665" y="5780071"/>
                </a:lnTo>
                <a:lnTo>
                  <a:pt x="3439390" y="5740954"/>
                </a:lnTo>
                <a:lnTo>
                  <a:pt x="3466661" y="5701496"/>
                </a:lnTo>
                <a:lnTo>
                  <a:pt x="3493474" y="5661700"/>
                </a:lnTo>
                <a:lnTo>
                  <a:pt x="3519824" y="5621569"/>
                </a:lnTo>
                <a:lnTo>
                  <a:pt x="3545708" y="5581109"/>
                </a:lnTo>
                <a:lnTo>
                  <a:pt x="3571122" y="5540322"/>
                </a:lnTo>
                <a:lnTo>
                  <a:pt x="3596063" y="5499213"/>
                </a:lnTo>
                <a:lnTo>
                  <a:pt x="3620526" y="5457784"/>
                </a:lnTo>
                <a:lnTo>
                  <a:pt x="3644508" y="5416041"/>
                </a:lnTo>
                <a:lnTo>
                  <a:pt x="3668005" y="5373987"/>
                </a:lnTo>
                <a:lnTo>
                  <a:pt x="3691013" y="5331626"/>
                </a:lnTo>
                <a:lnTo>
                  <a:pt x="3713528" y="5288961"/>
                </a:lnTo>
                <a:lnTo>
                  <a:pt x="3735547" y="5245996"/>
                </a:lnTo>
                <a:lnTo>
                  <a:pt x="3757066" y="5202736"/>
                </a:lnTo>
                <a:lnTo>
                  <a:pt x="3778080" y="5159183"/>
                </a:lnTo>
                <a:lnTo>
                  <a:pt x="3798586" y="5115342"/>
                </a:lnTo>
                <a:lnTo>
                  <a:pt x="3818580" y="5071217"/>
                </a:lnTo>
                <a:lnTo>
                  <a:pt x="3838059" y="5026811"/>
                </a:lnTo>
                <a:lnTo>
                  <a:pt x="3857019" y="4982129"/>
                </a:lnTo>
                <a:lnTo>
                  <a:pt x="3875455" y="4937174"/>
                </a:lnTo>
                <a:lnTo>
                  <a:pt x="3893364" y="4891949"/>
                </a:lnTo>
                <a:lnTo>
                  <a:pt x="3910742" y="4846459"/>
                </a:lnTo>
                <a:lnTo>
                  <a:pt x="3927585" y="4800708"/>
                </a:lnTo>
                <a:lnTo>
                  <a:pt x="3943890" y="4754699"/>
                </a:lnTo>
                <a:lnTo>
                  <a:pt x="3959653" y="4708436"/>
                </a:lnTo>
                <a:lnTo>
                  <a:pt x="3974869" y="4661923"/>
                </a:lnTo>
                <a:lnTo>
                  <a:pt x="3989536" y="4615164"/>
                </a:lnTo>
                <a:lnTo>
                  <a:pt x="4003649" y="4568162"/>
                </a:lnTo>
                <a:lnTo>
                  <a:pt x="4017204" y="4520922"/>
                </a:lnTo>
                <a:lnTo>
                  <a:pt x="4030197" y="4473447"/>
                </a:lnTo>
                <a:lnTo>
                  <a:pt x="4042626" y="4425741"/>
                </a:lnTo>
                <a:lnTo>
                  <a:pt x="4054485" y="4377808"/>
                </a:lnTo>
                <a:lnTo>
                  <a:pt x="4065772" y="4329652"/>
                </a:lnTo>
                <a:lnTo>
                  <a:pt x="4076481" y="4281276"/>
                </a:lnTo>
                <a:lnTo>
                  <a:pt x="4086611" y="4232684"/>
                </a:lnTo>
                <a:lnTo>
                  <a:pt x="4096156" y="4183881"/>
                </a:lnTo>
                <a:lnTo>
                  <a:pt x="4105112" y="4134870"/>
                </a:lnTo>
                <a:lnTo>
                  <a:pt x="4113477" y="4085654"/>
                </a:lnTo>
                <a:lnTo>
                  <a:pt x="4121246" y="4036238"/>
                </a:lnTo>
                <a:lnTo>
                  <a:pt x="4128416" y="3986625"/>
                </a:lnTo>
                <a:lnTo>
                  <a:pt x="4134982" y="3936819"/>
                </a:lnTo>
                <a:lnTo>
                  <a:pt x="4140941" y="3886825"/>
                </a:lnTo>
                <a:lnTo>
                  <a:pt x="4146289" y="3836645"/>
                </a:lnTo>
                <a:lnTo>
                  <a:pt x="4151022" y="3786284"/>
                </a:lnTo>
                <a:lnTo>
                  <a:pt x="4155136" y="3735745"/>
                </a:lnTo>
                <a:lnTo>
                  <a:pt x="4158628" y="3685033"/>
                </a:lnTo>
                <a:lnTo>
                  <a:pt x="4161493" y="3634151"/>
                </a:lnTo>
                <a:lnTo>
                  <a:pt x="4163728" y="3583103"/>
                </a:lnTo>
                <a:lnTo>
                  <a:pt x="4165330" y="3531892"/>
                </a:lnTo>
                <a:lnTo>
                  <a:pt x="4166293" y="3480523"/>
                </a:lnTo>
                <a:lnTo>
                  <a:pt x="4166616" y="3429000"/>
                </a:lnTo>
                <a:lnTo>
                  <a:pt x="4166293" y="3377476"/>
                </a:lnTo>
                <a:lnTo>
                  <a:pt x="4165330" y="3326107"/>
                </a:lnTo>
                <a:lnTo>
                  <a:pt x="4163728" y="3274897"/>
                </a:lnTo>
                <a:lnTo>
                  <a:pt x="4161493" y="3223849"/>
                </a:lnTo>
                <a:lnTo>
                  <a:pt x="4158628" y="3172967"/>
                </a:lnTo>
                <a:lnTo>
                  <a:pt x="4155136" y="3122255"/>
                </a:lnTo>
                <a:lnTo>
                  <a:pt x="4151022" y="3071716"/>
                </a:lnTo>
                <a:lnTo>
                  <a:pt x="4146289" y="3021356"/>
                </a:lnTo>
                <a:lnTo>
                  <a:pt x="4140941" y="2971176"/>
                </a:lnTo>
                <a:lnTo>
                  <a:pt x="4134982" y="2921182"/>
                </a:lnTo>
                <a:lnTo>
                  <a:pt x="4128416" y="2871377"/>
                </a:lnTo>
                <a:lnTo>
                  <a:pt x="4121246" y="2821765"/>
                </a:lnTo>
                <a:lnTo>
                  <a:pt x="4113477" y="2772349"/>
                </a:lnTo>
                <a:lnTo>
                  <a:pt x="4105112" y="2723134"/>
                </a:lnTo>
                <a:lnTo>
                  <a:pt x="4096156" y="2674123"/>
                </a:lnTo>
                <a:lnTo>
                  <a:pt x="4086611" y="2625320"/>
                </a:lnTo>
                <a:lnTo>
                  <a:pt x="4076481" y="2576729"/>
                </a:lnTo>
                <a:lnTo>
                  <a:pt x="4065772" y="2528354"/>
                </a:lnTo>
                <a:lnTo>
                  <a:pt x="4054485" y="2480198"/>
                </a:lnTo>
                <a:lnTo>
                  <a:pt x="4042626" y="2432266"/>
                </a:lnTo>
                <a:lnTo>
                  <a:pt x="4030197" y="2384560"/>
                </a:lnTo>
                <a:lnTo>
                  <a:pt x="4017204" y="2337086"/>
                </a:lnTo>
                <a:lnTo>
                  <a:pt x="4003649" y="2289846"/>
                </a:lnTo>
                <a:lnTo>
                  <a:pt x="3989536" y="2242846"/>
                </a:lnTo>
                <a:lnTo>
                  <a:pt x="3974869" y="2196087"/>
                </a:lnTo>
                <a:lnTo>
                  <a:pt x="3959653" y="2149575"/>
                </a:lnTo>
                <a:lnTo>
                  <a:pt x="3943890" y="2103312"/>
                </a:lnTo>
                <a:lnTo>
                  <a:pt x="3927585" y="2057304"/>
                </a:lnTo>
                <a:lnTo>
                  <a:pt x="3910742" y="2011553"/>
                </a:lnTo>
                <a:lnTo>
                  <a:pt x="3893364" y="1966064"/>
                </a:lnTo>
                <a:lnTo>
                  <a:pt x="3875455" y="1920840"/>
                </a:lnTo>
                <a:lnTo>
                  <a:pt x="3857019" y="1875885"/>
                </a:lnTo>
                <a:lnTo>
                  <a:pt x="3838059" y="1831203"/>
                </a:lnTo>
                <a:lnTo>
                  <a:pt x="3818580" y="1786797"/>
                </a:lnTo>
                <a:lnTo>
                  <a:pt x="3798586" y="1742673"/>
                </a:lnTo>
                <a:lnTo>
                  <a:pt x="3778080" y="1698832"/>
                </a:lnTo>
                <a:lnTo>
                  <a:pt x="3757066" y="1655280"/>
                </a:lnTo>
                <a:lnTo>
                  <a:pt x="3735547" y="1612020"/>
                </a:lnTo>
                <a:lnTo>
                  <a:pt x="3713528" y="1569055"/>
                </a:lnTo>
                <a:lnTo>
                  <a:pt x="3691013" y="1526391"/>
                </a:lnTo>
                <a:lnTo>
                  <a:pt x="3668005" y="1484029"/>
                </a:lnTo>
                <a:lnTo>
                  <a:pt x="3644508" y="1441975"/>
                </a:lnTo>
                <a:lnTo>
                  <a:pt x="3620526" y="1400232"/>
                </a:lnTo>
                <a:lnTo>
                  <a:pt x="3596063" y="1358804"/>
                </a:lnTo>
                <a:lnTo>
                  <a:pt x="3571122" y="1317694"/>
                </a:lnTo>
                <a:lnTo>
                  <a:pt x="3545708" y="1276907"/>
                </a:lnTo>
                <a:lnTo>
                  <a:pt x="3519824" y="1236446"/>
                </a:lnTo>
                <a:lnTo>
                  <a:pt x="3493474" y="1196316"/>
                </a:lnTo>
                <a:lnTo>
                  <a:pt x="3466661" y="1156519"/>
                </a:lnTo>
                <a:lnTo>
                  <a:pt x="3439390" y="1117060"/>
                </a:lnTo>
                <a:lnTo>
                  <a:pt x="3411665" y="1077943"/>
                </a:lnTo>
                <a:lnTo>
                  <a:pt x="3383489" y="1039171"/>
                </a:lnTo>
                <a:lnTo>
                  <a:pt x="3354866" y="1000748"/>
                </a:lnTo>
                <a:lnTo>
                  <a:pt x="3325800" y="962678"/>
                </a:lnTo>
                <a:lnTo>
                  <a:pt x="3296295" y="924965"/>
                </a:lnTo>
                <a:lnTo>
                  <a:pt x="3266354" y="887613"/>
                </a:lnTo>
                <a:lnTo>
                  <a:pt x="3235982" y="850625"/>
                </a:lnTo>
                <a:lnTo>
                  <a:pt x="3205181" y="814006"/>
                </a:lnTo>
                <a:lnTo>
                  <a:pt x="3173957" y="777758"/>
                </a:lnTo>
                <a:lnTo>
                  <a:pt x="3142313" y="741886"/>
                </a:lnTo>
                <a:lnTo>
                  <a:pt x="3110252" y="706395"/>
                </a:lnTo>
                <a:lnTo>
                  <a:pt x="3077778" y="671286"/>
                </a:lnTo>
                <a:lnTo>
                  <a:pt x="3044896" y="636565"/>
                </a:lnTo>
                <a:lnTo>
                  <a:pt x="3011609" y="602235"/>
                </a:lnTo>
                <a:lnTo>
                  <a:pt x="2977921" y="568300"/>
                </a:lnTo>
                <a:lnTo>
                  <a:pt x="2943835" y="534764"/>
                </a:lnTo>
                <a:lnTo>
                  <a:pt x="2909356" y="501631"/>
                </a:lnTo>
                <a:lnTo>
                  <a:pt x="2874488" y="468903"/>
                </a:lnTo>
                <a:lnTo>
                  <a:pt x="2839233" y="436586"/>
                </a:lnTo>
                <a:lnTo>
                  <a:pt x="2803597" y="404684"/>
                </a:lnTo>
                <a:lnTo>
                  <a:pt x="2767582" y="373198"/>
                </a:lnTo>
                <a:lnTo>
                  <a:pt x="2731193" y="342135"/>
                </a:lnTo>
                <a:lnTo>
                  <a:pt x="2694433" y="311497"/>
                </a:lnTo>
                <a:lnTo>
                  <a:pt x="2657307" y="281288"/>
                </a:lnTo>
                <a:lnTo>
                  <a:pt x="2619817" y="251513"/>
                </a:lnTo>
                <a:lnTo>
                  <a:pt x="2581969" y="222174"/>
                </a:lnTo>
                <a:lnTo>
                  <a:pt x="2543765" y="193276"/>
                </a:lnTo>
                <a:lnTo>
                  <a:pt x="2505209" y="164823"/>
                </a:lnTo>
                <a:lnTo>
                  <a:pt x="2466306" y="136818"/>
                </a:lnTo>
                <a:lnTo>
                  <a:pt x="2427059" y="109265"/>
                </a:lnTo>
                <a:lnTo>
                  <a:pt x="2387473" y="82169"/>
                </a:lnTo>
                <a:lnTo>
                  <a:pt x="2259203" y="0"/>
                </a:lnTo>
                <a:close/>
              </a:path>
            </a:pathLst>
          </a:custGeom>
          <a:solidFill>
            <a:srgbClr val="EC7C30"/>
          </a:solidFill>
        </p:spPr>
        <p:txBody>
          <a:bodyPr wrap="square" lIns="0" tIns="0" rIns="0" bIns="0" rtlCol="0"/>
          <a:lstStyle/>
          <a:p>
            <a:endParaRPr/>
          </a:p>
        </p:txBody>
      </p:sp>
      <p:sp>
        <p:nvSpPr>
          <p:cNvPr id="3" name="object 3"/>
          <p:cNvSpPr txBox="1"/>
          <p:nvPr/>
        </p:nvSpPr>
        <p:spPr>
          <a:xfrm>
            <a:off x="765759" y="2681986"/>
            <a:ext cx="3039745" cy="1300480"/>
          </a:xfrm>
          <a:prstGeom prst="rect">
            <a:avLst/>
          </a:prstGeom>
        </p:spPr>
        <p:txBody>
          <a:bodyPr vert="horz" wrap="square" lIns="0" tIns="13335" rIns="0" bIns="0" rtlCol="0">
            <a:spAutoFit/>
          </a:bodyPr>
          <a:lstStyle/>
          <a:p>
            <a:pPr marL="12700">
              <a:lnSpc>
                <a:spcPts val="5015"/>
              </a:lnSpc>
              <a:spcBef>
                <a:spcPts val="105"/>
              </a:spcBef>
            </a:pPr>
            <a:r>
              <a:rPr sz="4400" b="1" dirty="0">
                <a:solidFill>
                  <a:srgbClr val="FFFFFF"/>
                </a:solidFill>
                <a:latin typeface="Times New Roman"/>
                <a:cs typeface="Times New Roman"/>
              </a:rPr>
              <a:t>CIS</a:t>
            </a:r>
            <a:endParaRPr sz="4400">
              <a:latin typeface="Times New Roman"/>
              <a:cs typeface="Times New Roman"/>
            </a:endParaRPr>
          </a:p>
          <a:p>
            <a:pPr marL="12700">
              <a:lnSpc>
                <a:spcPts val="5015"/>
              </a:lnSpc>
            </a:pPr>
            <a:r>
              <a:rPr sz="4400" b="1" dirty="0">
                <a:solidFill>
                  <a:srgbClr val="FFFFFF"/>
                </a:solidFill>
                <a:latin typeface="Times New Roman"/>
                <a:cs typeface="Times New Roman"/>
              </a:rPr>
              <a:t>Benchmarks</a:t>
            </a:r>
            <a:endParaRPr sz="4400">
              <a:latin typeface="Times New Roman"/>
              <a:cs typeface="Times New Roman"/>
            </a:endParaRPr>
          </a:p>
        </p:txBody>
      </p:sp>
      <p:sp>
        <p:nvSpPr>
          <p:cNvPr id="4" name="object 4"/>
          <p:cNvSpPr/>
          <p:nvPr/>
        </p:nvSpPr>
        <p:spPr>
          <a:xfrm>
            <a:off x="9592818" y="4498085"/>
            <a:ext cx="2042160" cy="2042160"/>
          </a:xfrm>
          <a:custGeom>
            <a:avLst/>
            <a:gdLst/>
            <a:ahLst/>
            <a:cxnLst/>
            <a:rect l="l" t="t" r="r" b="b"/>
            <a:pathLst>
              <a:path w="2042159" h="2042159">
                <a:moveTo>
                  <a:pt x="0" y="2042159"/>
                </a:moveTo>
                <a:lnTo>
                  <a:pt x="48205" y="2041602"/>
                </a:lnTo>
                <a:lnTo>
                  <a:pt x="96136" y="2039937"/>
                </a:lnTo>
                <a:lnTo>
                  <a:pt x="143781" y="2037177"/>
                </a:lnTo>
                <a:lnTo>
                  <a:pt x="191128" y="2033334"/>
                </a:lnTo>
                <a:lnTo>
                  <a:pt x="238165" y="2028420"/>
                </a:lnTo>
                <a:lnTo>
                  <a:pt x="284878" y="2022449"/>
                </a:lnTo>
                <a:lnTo>
                  <a:pt x="331257" y="2015431"/>
                </a:lnTo>
                <a:lnTo>
                  <a:pt x="377288" y="2007379"/>
                </a:lnTo>
                <a:lnTo>
                  <a:pt x="422959" y="1998307"/>
                </a:lnTo>
                <a:lnTo>
                  <a:pt x="468258" y="1988224"/>
                </a:lnTo>
                <a:lnTo>
                  <a:pt x="513174" y="1977145"/>
                </a:lnTo>
                <a:lnTo>
                  <a:pt x="557693" y="1965081"/>
                </a:lnTo>
                <a:lnTo>
                  <a:pt x="601803" y="1952045"/>
                </a:lnTo>
                <a:lnTo>
                  <a:pt x="645493" y="1938048"/>
                </a:lnTo>
                <a:lnTo>
                  <a:pt x="688749" y="1923104"/>
                </a:lnTo>
                <a:lnTo>
                  <a:pt x="731560" y="1907224"/>
                </a:lnTo>
                <a:lnTo>
                  <a:pt x="773913" y="1890420"/>
                </a:lnTo>
                <a:lnTo>
                  <a:pt x="815796" y="1872705"/>
                </a:lnTo>
                <a:lnTo>
                  <a:pt x="857198" y="1854092"/>
                </a:lnTo>
                <a:lnTo>
                  <a:pt x="898104" y="1834591"/>
                </a:lnTo>
                <a:lnTo>
                  <a:pt x="938504" y="1814216"/>
                </a:lnTo>
                <a:lnTo>
                  <a:pt x="978385" y="1792979"/>
                </a:lnTo>
                <a:lnTo>
                  <a:pt x="1017735" y="1770893"/>
                </a:lnTo>
                <a:lnTo>
                  <a:pt x="1056541" y="1747968"/>
                </a:lnTo>
                <a:lnTo>
                  <a:pt x="1094792" y="1724219"/>
                </a:lnTo>
                <a:lnTo>
                  <a:pt x="1132475" y="1699656"/>
                </a:lnTo>
                <a:lnTo>
                  <a:pt x="1169577" y="1674292"/>
                </a:lnTo>
                <a:lnTo>
                  <a:pt x="1206087" y="1648140"/>
                </a:lnTo>
                <a:lnTo>
                  <a:pt x="1241992" y="1621211"/>
                </a:lnTo>
                <a:lnTo>
                  <a:pt x="1277280" y="1593518"/>
                </a:lnTo>
                <a:lnTo>
                  <a:pt x="1311939" y="1565074"/>
                </a:lnTo>
                <a:lnTo>
                  <a:pt x="1345957" y="1535890"/>
                </a:lnTo>
                <a:lnTo>
                  <a:pt x="1379320" y="1505978"/>
                </a:lnTo>
                <a:lnTo>
                  <a:pt x="1412018" y="1475352"/>
                </a:lnTo>
                <a:lnTo>
                  <a:pt x="1444037" y="1444023"/>
                </a:lnTo>
                <a:lnTo>
                  <a:pt x="1475366" y="1412003"/>
                </a:lnTo>
                <a:lnTo>
                  <a:pt x="1505992" y="1379305"/>
                </a:lnTo>
                <a:lnTo>
                  <a:pt x="1535903" y="1345941"/>
                </a:lnTo>
                <a:lnTo>
                  <a:pt x="1565086" y="1311924"/>
                </a:lnTo>
                <a:lnTo>
                  <a:pt x="1593530" y="1277264"/>
                </a:lnTo>
                <a:lnTo>
                  <a:pt x="1621223" y="1241976"/>
                </a:lnTo>
                <a:lnTo>
                  <a:pt x="1648151" y="1206071"/>
                </a:lnTo>
                <a:lnTo>
                  <a:pt x="1674302" y="1169560"/>
                </a:lnTo>
                <a:lnTo>
                  <a:pt x="1699666" y="1132458"/>
                </a:lnTo>
                <a:lnTo>
                  <a:pt x="1724228" y="1094775"/>
                </a:lnTo>
                <a:lnTo>
                  <a:pt x="1747977" y="1056524"/>
                </a:lnTo>
                <a:lnTo>
                  <a:pt x="1770901" y="1017718"/>
                </a:lnTo>
                <a:lnTo>
                  <a:pt x="1792987" y="978368"/>
                </a:lnTo>
                <a:lnTo>
                  <a:pt x="1814224" y="938487"/>
                </a:lnTo>
                <a:lnTo>
                  <a:pt x="1834598" y="898088"/>
                </a:lnTo>
                <a:lnTo>
                  <a:pt x="1854098" y="857181"/>
                </a:lnTo>
                <a:lnTo>
                  <a:pt x="1872711" y="815780"/>
                </a:lnTo>
                <a:lnTo>
                  <a:pt x="1890425" y="773897"/>
                </a:lnTo>
                <a:lnTo>
                  <a:pt x="1907228" y="731544"/>
                </a:lnTo>
                <a:lnTo>
                  <a:pt x="1923108" y="688734"/>
                </a:lnTo>
                <a:lnTo>
                  <a:pt x="1938052" y="645478"/>
                </a:lnTo>
                <a:lnTo>
                  <a:pt x="1952048" y="601789"/>
                </a:lnTo>
                <a:lnTo>
                  <a:pt x="1965084" y="557679"/>
                </a:lnTo>
                <a:lnTo>
                  <a:pt x="1977148" y="513161"/>
                </a:lnTo>
                <a:lnTo>
                  <a:pt x="1988226" y="468247"/>
                </a:lnTo>
                <a:lnTo>
                  <a:pt x="1998308" y="422948"/>
                </a:lnTo>
                <a:lnTo>
                  <a:pt x="2007381" y="377277"/>
                </a:lnTo>
                <a:lnTo>
                  <a:pt x="2015432" y="331247"/>
                </a:lnTo>
                <a:lnTo>
                  <a:pt x="2022449" y="284870"/>
                </a:lnTo>
                <a:lnTo>
                  <a:pt x="2028421" y="238158"/>
                </a:lnTo>
                <a:lnTo>
                  <a:pt x="2033334" y="191122"/>
                </a:lnTo>
                <a:lnTo>
                  <a:pt x="2037177" y="143777"/>
                </a:lnTo>
                <a:lnTo>
                  <a:pt x="2039937" y="96133"/>
                </a:lnTo>
                <a:lnTo>
                  <a:pt x="2041602" y="48203"/>
                </a:lnTo>
                <a:lnTo>
                  <a:pt x="2042159" y="0"/>
                </a:lnTo>
              </a:path>
            </a:pathLst>
          </a:custGeom>
          <a:ln w="126492">
            <a:solidFill>
              <a:srgbClr val="FFC000"/>
            </a:solidFill>
            <a:prstDash val="lgDash"/>
          </a:ln>
        </p:spPr>
        <p:txBody>
          <a:bodyPr wrap="square" lIns="0" tIns="0" rIns="0" bIns="0" rtlCol="0"/>
          <a:lstStyle/>
          <a:p>
            <a:endParaRPr/>
          </a:p>
        </p:txBody>
      </p:sp>
      <p:sp>
        <p:nvSpPr>
          <p:cNvPr id="5" name="object 5"/>
          <p:cNvSpPr txBox="1"/>
          <p:nvPr/>
        </p:nvSpPr>
        <p:spPr>
          <a:xfrm>
            <a:off x="4526660" y="2188210"/>
            <a:ext cx="6320155" cy="2329180"/>
          </a:xfrm>
          <a:prstGeom prst="rect">
            <a:avLst/>
          </a:prstGeom>
        </p:spPr>
        <p:txBody>
          <a:bodyPr vert="horz" wrap="square" lIns="0" tIns="54610" rIns="0" bIns="0" rtlCol="0">
            <a:spAutoFit/>
          </a:bodyPr>
          <a:lstStyle/>
          <a:p>
            <a:pPr marL="241300" marR="154940" indent="-228600">
              <a:lnSpc>
                <a:spcPct val="90000"/>
              </a:lnSpc>
              <a:spcBef>
                <a:spcPts val="430"/>
              </a:spcBef>
              <a:buFont typeface="Arial"/>
              <a:buChar char="•"/>
              <a:tabLst>
                <a:tab pos="241300" algn="l"/>
              </a:tabLst>
            </a:pPr>
            <a:r>
              <a:rPr sz="2800" spc="-5" dirty="0">
                <a:latin typeface="Times New Roman"/>
                <a:cs typeface="Times New Roman"/>
              </a:rPr>
              <a:t>The center </a:t>
            </a:r>
            <a:r>
              <a:rPr sz="2800" dirty="0">
                <a:latin typeface="Times New Roman"/>
                <a:cs typeface="Times New Roman"/>
              </a:rPr>
              <a:t>for </a:t>
            </a:r>
            <a:r>
              <a:rPr sz="2800" spc="-5" dirty="0">
                <a:latin typeface="Times New Roman"/>
                <a:cs typeface="Times New Roman"/>
              </a:rPr>
              <a:t>internet security (CIS)  Benchmarks are </a:t>
            </a:r>
            <a:r>
              <a:rPr sz="2800" dirty="0">
                <a:latin typeface="Times New Roman"/>
                <a:cs typeface="Times New Roman"/>
              </a:rPr>
              <a:t>consensus-based </a:t>
            </a:r>
            <a:r>
              <a:rPr sz="2800" spc="-5" dirty="0">
                <a:latin typeface="Times New Roman"/>
                <a:cs typeface="Times New Roman"/>
              </a:rPr>
              <a:t>best  practices </a:t>
            </a:r>
            <a:r>
              <a:rPr sz="2800" dirty="0">
                <a:latin typeface="Times New Roman"/>
                <a:cs typeface="Times New Roman"/>
              </a:rPr>
              <a:t>for </a:t>
            </a:r>
            <a:r>
              <a:rPr sz="2800" spc="-5" dirty="0">
                <a:latin typeface="Times New Roman"/>
                <a:cs typeface="Times New Roman"/>
              </a:rPr>
              <a:t>the secure </a:t>
            </a:r>
            <a:r>
              <a:rPr sz="2800" dirty="0">
                <a:latin typeface="Times New Roman"/>
                <a:cs typeface="Times New Roman"/>
              </a:rPr>
              <a:t>configuration </a:t>
            </a:r>
            <a:r>
              <a:rPr sz="2800" spc="-5" dirty="0">
                <a:latin typeface="Times New Roman"/>
                <a:cs typeface="Times New Roman"/>
              </a:rPr>
              <a:t>of</a:t>
            </a:r>
            <a:r>
              <a:rPr sz="2800" spc="-75" dirty="0">
                <a:latin typeface="Times New Roman"/>
                <a:cs typeface="Times New Roman"/>
              </a:rPr>
              <a:t> </a:t>
            </a:r>
            <a:r>
              <a:rPr sz="2800" spc="-5" dirty="0">
                <a:latin typeface="Times New Roman"/>
                <a:cs typeface="Times New Roman"/>
              </a:rPr>
              <a:t>a  </a:t>
            </a:r>
            <a:r>
              <a:rPr sz="2800" spc="-10" dirty="0">
                <a:latin typeface="Times New Roman"/>
                <a:cs typeface="Times New Roman"/>
              </a:rPr>
              <a:t>target</a:t>
            </a:r>
            <a:r>
              <a:rPr sz="2800" spc="-20" dirty="0">
                <a:latin typeface="Times New Roman"/>
                <a:cs typeface="Times New Roman"/>
              </a:rPr>
              <a:t> </a:t>
            </a:r>
            <a:r>
              <a:rPr sz="2800" spc="-5" dirty="0">
                <a:latin typeface="Times New Roman"/>
                <a:cs typeface="Times New Roman"/>
              </a:rPr>
              <a:t>sytem.</a:t>
            </a:r>
            <a:endParaRPr sz="2800">
              <a:latin typeface="Times New Roman"/>
              <a:cs typeface="Times New Roman"/>
            </a:endParaRPr>
          </a:p>
          <a:p>
            <a:pPr marL="698500" marR="5080" lvl="1" indent="-228600">
              <a:lnSpc>
                <a:spcPts val="2590"/>
              </a:lnSpc>
              <a:spcBef>
                <a:spcPts val="560"/>
              </a:spcBef>
              <a:buSzPct val="95833"/>
              <a:buFont typeface="Wingdings"/>
              <a:buChar char=""/>
              <a:tabLst>
                <a:tab pos="713105" algn="l"/>
              </a:tabLst>
            </a:pPr>
            <a:r>
              <a:rPr sz="2400" spc="-5" dirty="0">
                <a:latin typeface="Times New Roman"/>
                <a:cs typeface="Times New Roman"/>
              </a:rPr>
              <a:t>CIS benchmarks </a:t>
            </a:r>
            <a:r>
              <a:rPr sz="2400" dirty="0">
                <a:latin typeface="Times New Roman"/>
                <a:cs typeface="Times New Roman"/>
              </a:rPr>
              <a:t>are widely accepted by the  </a:t>
            </a:r>
            <a:r>
              <a:rPr sz="2400" spc="-5" dirty="0">
                <a:latin typeface="Times New Roman"/>
                <a:cs typeface="Times New Roman"/>
              </a:rPr>
              <a:t>government </a:t>
            </a:r>
            <a:r>
              <a:rPr sz="2400" dirty="0">
                <a:latin typeface="Times New Roman"/>
                <a:cs typeface="Times New Roman"/>
              </a:rPr>
              <a:t>,business ,industry and</a:t>
            </a:r>
            <a:r>
              <a:rPr sz="2400" spc="-50" dirty="0">
                <a:latin typeface="Times New Roman"/>
                <a:cs typeface="Times New Roman"/>
              </a:rPr>
              <a:t> </a:t>
            </a:r>
            <a:r>
              <a:rPr sz="2400" spc="-5" dirty="0">
                <a:latin typeface="Times New Roman"/>
                <a:cs typeface="Times New Roman"/>
              </a:rPr>
              <a:t>academia.</a:t>
            </a:r>
            <a:endParaRPr sz="240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762" y="0"/>
            <a:ext cx="12198985" cy="1975485"/>
            <a:chOff x="-4762" y="0"/>
            <a:chExt cx="12198985" cy="1975485"/>
          </a:xfrm>
        </p:grpSpPr>
        <p:sp>
          <p:nvSpPr>
            <p:cNvPr id="3" name="object 3"/>
            <p:cNvSpPr/>
            <p:nvPr/>
          </p:nvSpPr>
          <p:spPr>
            <a:xfrm>
              <a:off x="0" y="0"/>
              <a:ext cx="12191999" cy="197059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0"/>
              <a:ext cx="12189460" cy="1899285"/>
            </a:xfrm>
            <a:custGeom>
              <a:avLst/>
              <a:gdLst/>
              <a:ahLst/>
              <a:cxnLst/>
              <a:rect l="l" t="t" r="r" b="b"/>
              <a:pathLst>
                <a:path w="12189460" h="1899285">
                  <a:moveTo>
                    <a:pt x="12188952" y="0"/>
                  </a:moveTo>
                  <a:lnTo>
                    <a:pt x="0" y="0"/>
                  </a:lnTo>
                  <a:lnTo>
                    <a:pt x="0" y="1634236"/>
                  </a:lnTo>
                  <a:lnTo>
                    <a:pt x="835672" y="1707007"/>
                  </a:lnTo>
                  <a:lnTo>
                    <a:pt x="1069975" y="1724445"/>
                  </a:lnTo>
                  <a:lnTo>
                    <a:pt x="1401653" y="1747554"/>
                  </a:lnTo>
                  <a:lnTo>
                    <a:pt x="1737474" y="1769121"/>
                  </a:lnTo>
                  <a:lnTo>
                    <a:pt x="2077306" y="1789122"/>
                  </a:lnTo>
                  <a:lnTo>
                    <a:pt x="2421016" y="1807532"/>
                  </a:lnTo>
                  <a:lnTo>
                    <a:pt x="2768471" y="1824327"/>
                  </a:lnTo>
                  <a:lnTo>
                    <a:pt x="3119538" y="1839484"/>
                  </a:lnTo>
                  <a:lnTo>
                    <a:pt x="3474085" y="1852979"/>
                  </a:lnTo>
                  <a:lnTo>
                    <a:pt x="3831979" y="1864787"/>
                  </a:lnTo>
                  <a:lnTo>
                    <a:pt x="4193087" y="1874885"/>
                  </a:lnTo>
                  <a:lnTo>
                    <a:pt x="4557278" y="1883249"/>
                  </a:lnTo>
                  <a:lnTo>
                    <a:pt x="4924417" y="1889855"/>
                  </a:lnTo>
                  <a:lnTo>
                    <a:pt x="5294372" y="1894679"/>
                  </a:lnTo>
                  <a:lnTo>
                    <a:pt x="5667011" y="1897697"/>
                  </a:lnTo>
                  <a:lnTo>
                    <a:pt x="6042200" y="1898885"/>
                  </a:lnTo>
                  <a:lnTo>
                    <a:pt x="6418046" y="1898224"/>
                  </a:lnTo>
                  <a:lnTo>
                    <a:pt x="6791427" y="1895726"/>
                  </a:lnTo>
                  <a:lnTo>
                    <a:pt x="7162163" y="1891416"/>
                  </a:lnTo>
                  <a:lnTo>
                    <a:pt x="7530120" y="1885317"/>
                  </a:lnTo>
                  <a:lnTo>
                    <a:pt x="7895166" y="1877453"/>
                  </a:lnTo>
                  <a:lnTo>
                    <a:pt x="8257169" y="1867848"/>
                  </a:lnTo>
                  <a:lnTo>
                    <a:pt x="8615996" y="1856526"/>
                  </a:lnTo>
                  <a:lnTo>
                    <a:pt x="8971513" y="1843510"/>
                  </a:lnTo>
                  <a:lnTo>
                    <a:pt x="9323589" y="1828826"/>
                  </a:lnTo>
                  <a:lnTo>
                    <a:pt x="9672090" y="1812496"/>
                  </a:lnTo>
                  <a:lnTo>
                    <a:pt x="10016885" y="1794545"/>
                  </a:lnTo>
                  <a:lnTo>
                    <a:pt x="10357840" y="1774997"/>
                  </a:lnTo>
                  <a:lnTo>
                    <a:pt x="10694822" y="1753875"/>
                  </a:lnTo>
                  <a:lnTo>
                    <a:pt x="11027700" y="1731204"/>
                  </a:lnTo>
                  <a:lnTo>
                    <a:pt x="11356340" y="1707007"/>
                  </a:lnTo>
                  <a:lnTo>
                    <a:pt x="12188952" y="1634489"/>
                  </a:lnTo>
                  <a:lnTo>
                    <a:pt x="12188952" y="0"/>
                  </a:lnTo>
                  <a:close/>
                </a:path>
              </a:pathLst>
            </a:custGeom>
            <a:solidFill>
              <a:srgbClr val="FFFFFF"/>
            </a:solidFill>
          </p:spPr>
          <p:txBody>
            <a:bodyPr wrap="square" lIns="0" tIns="0" rIns="0" bIns="0" rtlCol="0"/>
            <a:lstStyle/>
            <a:p>
              <a:endParaRPr/>
            </a:p>
          </p:txBody>
        </p:sp>
        <p:sp>
          <p:nvSpPr>
            <p:cNvPr id="5" name="object 5"/>
            <p:cNvSpPr/>
            <p:nvPr/>
          </p:nvSpPr>
          <p:spPr>
            <a:xfrm>
              <a:off x="0" y="0"/>
              <a:ext cx="12189460" cy="1899285"/>
            </a:xfrm>
            <a:custGeom>
              <a:avLst/>
              <a:gdLst/>
              <a:ahLst/>
              <a:cxnLst/>
              <a:rect l="l" t="t" r="r" b="b"/>
              <a:pathLst>
                <a:path w="12189460" h="1899285">
                  <a:moveTo>
                    <a:pt x="0" y="0"/>
                  </a:moveTo>
                  <a:lnTo>
                    <a:pt x="12188952" y="0"/>
                  </a:lnTo>
                  <a:lnTo>
                    <a:pt x="12188952" y="1634489"/>
                  </a:lnTo>
                  <a:lnTo>
                    <a:pt x="11356340" y="1707007"/>
                  </a:lnTo>
                  <a:lnTo>
                    <a:pt x="11309655" y="1710556"/>
                  </a:lnTo>
                  <a:lnTo>
                    <a:pt x="11262883" y="1714074"/>
                  </a:lnTo>
                  <a:lnTo>
                    <a:pt x="11216021" y="1717562"/>
                  </a:lnTo>
                  <a:lnTo>
                    <a:pt x="11169072" y="1721019"/>
                  </a:lnTo>
                  <a:lnTo>
                    <a:pt x="11122035" y="1724445"/>
                  </a:lnTo>
                  <a:lnTo>
                    <a:pt x="11074911" y="1727840"/>
                  </a:lnTo>
                  <a:lnTo>
                    <a:pt x="11027700" y="1731204"/>
                  </a:lnTo>
                  <a:lnTo>
                    <a:pt x="10980402" y="1734536"/>
                  </a:lnTo>
                  <a:lnTo>
                    <a:pt x="10933018" y="1737838"/>
                  </a:lnTo>
                  <a:lnTo>
                    <a:pt x="10885549" y="1741108"/>
                  </a:lnTo>
                  <a:lnTo>
                    <a:pt x="10837994" y="1744347"/>
                  </a:lnTo>
                  <a:lnTo>
                    <a:pt x="10790355" y="1747554"/>
                  </a:lnTo>
                  <a:lnTo>
                    <a:pt x="10742631" y="1750730"/>
                  </a:lnTo>
                  <a:lnTo>
                    <a:pt x="10694822" y="1753875"/>
                  </a:lnTo>
                  <a:lnTo>
                    <a:pt x="10646930" y="1756988"/>
                  </a:lnTo>
                  <a:lnTo>
                    <a:pt x="10598955" y="1760069"/>
                  </a:lnTo>
                  <a:lnTo>
                    <a:pt x="10550896" y="1763118"/>
                  </a:lnTo>
                  <a:lnTo>
                    <a:pt x="10502755" y="1766136"/>
                  </a:lnTo>
                  <a:lnTo>
                    <a:pt x="10454532" y="1769121"/>
                  </a:lnTo>
                  <a:lnTo>
                    <a:pt x="10406226" y="1772075"/>
                  </a:lnTo>
                  <a:lnTo>
                    <a:pt x="10357840" y="1774997"/>
                  </a:lnTo>
                  <a:lnTo>
                    <a:pt x="10309372" y="1777886"/>
                  </a:lnTo>
                  <a:lnTo>
                    <a:pt x="10260824" y="1780744"/>
                  </a:lnTo>
                  <a:lnTo>
                    <a:pt x="10212195" y="1783569"/>
                  </a:lnTo>
                  <a:lnTo>
                    <a:pt x="10163486" y="1786362"/>
                  </a:lnTo>
                  <a:lnTo>
                    <a:pt x="10114698" y="1789122"/>
                  </a:lnTo>
                  <a:lnTo>
                    <a:pt x="10065831" y="1791850"/>
                  </a:lnTo>
                  <a:lnTo>
                    <a:pt x="10016885" y="1794545"/>
                  </a:lnTo>
                  <a:lnTo>
                    <a:pt x="9967861" y="1797208"/>
                  </a:lnTo>
                  <a:lnTo>
                    <a:pt x="9918758" y="1799838"/>
                  </a:lnTo>
                  <a:lnTo>
                    <a:pt x="9869578" y="1802436"/>
                  </a:lnTo>
                  <a:lnTo>
                    <a:pt x="9820321" y="1805000"/>
                  </a:lnTo>
                  <a:lnTo>
                    <a:pt x="9770987" y="1807532"/>
                  </a:lnTo>
                  <a:lnTo>
                    <a:pt x="9721577" y="1810031"/>
                  </a:lnTo>
                  <a:lnTo>
                    <a:pt x="9672090" y="1812496"/>
                  </a:lnTo>
                  <a:lnTo>
                    <a:pt x="9622528" y="1814929"/>
                  </a:lnTo>
                  <a:lnTo>
                    <a:pt x="9572891" y="1817328"/>
                  </a:lnTo>
                  <a:lnTo>
                    <a:pt x="9523179" y="1819695"/>
                  </a:lnTo>
                  <a:lnTo>
                    <a:pt x="9473392" y="1822028"/>
                  </a:lnTo>
                  <a:lnTo>
                    <a:pt x="9423531" y="1824327"/>
                  </a:lnTo>
                  <a:lnTo>
                    <a:pt x="9373597" y="1826593"/>
                  </a:lnTo>
                  <a:lnTo>
                    <a:pt x="9323589" y="1828826"/>
                  </a:lnTo>
                  <a:lnTo>
                    <a:pt x="9273508" y="1831025"/>
                  </a:lnTo>
                  <a:lnTo>
                    <a:pt x="9223355" y="1833190"/>
                  </a:lnTo>
                  <a:lnTo>
                    <a:pt x="9173129" y="1835322"/>
                  </a:lnTo>
                  <a:lnTo>
                    <a:pt x="9122832" y="1837420"/>
                  </a:lnTo>
                  <a:lnTo>
                    <a:pt x="9072463" y="1839484"/>
                  </a:lnTo>
                  <a:lnTo>
                    <a:pt x="9022023" y="1841514"/>
                  </a:lnTo>
                  <a:lnTo>
                    <a:pt x="8971513" y="1843510"/>
                  </a:lnTo>
                  <a:lnTo>
                    <a:pt x="8920932" y="1845472"/>
                  </a:lnTo>
                  <a:lnTo>
                    <a:pt x="8870282" y="1847400"/>
                  </a:lnTo>
                  <a:lnTo>
                    <a:pt x="8819562" y="1849294"/>
                  </a:lnTo>
                  <a:lnTo>
                    <a:pt x="8768773" y="1851154"/>
                  </a:lnTo>
                  <a:lnTo>
                    <a:pt x="8717915" y="1852979"/>
                  </a:lnTo>
                  <a:lnTo>
                    <a:pt x="8666989" y="1854769"/>
                  </a:lnTo>
                  <a:lnTo>
                    <a:pt x="8615996" y="1856526"/>
                  </a:lnTo>
                  <a:lnTo>
                    <a:pt x="8564934" y="1858247"/>
                  </a:lnTo>
                  <a:lnTo>
                    <a:pt x="8513806" y="1859934"/>
                  </a:lnTo>
                  <a:lnTo>
                    <a:pt x="8462610" y="1861587"/>
                  </a:lnTo>
                  <a:lnTo>
                    <a:pt x="8411349" y="1863204"/>
                  </a:lnTo>
                  <a:lnTo>
                    <a:pt x="8360021" y="1864787"/>
                  </a:lnTo>
                  <a:lnTo>
                    <a:pt x="8308628" y="1866335"/>
                  </a:lnTo>
                  <a:lnTo>
                    <a:pt x="8257169" y="1867848"/>
                  </a:lnTo>
                  <a:lnTo>
                    <a:pt x="8205646" y="1869326"/>
                  </a:lnTo>
                  <a:lnTo>
                    <a:pt x="8154058" y="1870768"/>
                  </a:lnTo>
                  <a:lnTo>
                    <a:pt x="8102406" y="1872176"/>
                  </a:lnTo>
                  <a:lnTo>
                    <a:pt x="8050691" y="1873548"/>
                  </a:lnTo>
                  <a:lnTo>
                    <a:pt x="7998912" y="1874885"/>
                  </a:lnTo>
                  <a:lnTo>
                    <a:pt x="7947070" y="1876187"/>
                  </a:lnTo>
                  <a:lnTo>
                    <a:pt x="7895166" y="1877453"/>
                  </a:lnTo>
                  <a:lnTo>
                    <a:pt x="7843200" y="1878683"/>
                  </a:lnTo>
                  <a:lnTo>
                    <a:pt x="7791172" y="1879878"/>
                  </a:lnTo>
                  <a:lnTo>
                    <a:pt x="7739083" y="1881038"/>
                  </a:lnTo>
                  <a:lnTo>
                    <a:pt x="7686933" y="1882161"/>
                  </a:lnTo>
                  <a:lnTo>
                    <a:pt x="7634722" y="1883249"/>
                  </a:lnTo>
                  <a:lnTo>
                    <a:pt x="7582451" y="1884301"/>
                  </a:lnTo>
                  <a:lnTo>
                    <a:pt x="7530120" y="1885317"/>
                  </a:lnTo>
                  <a:lnTo>
                    <a:pt x="7477730" y="1886297"/>
                  </a:lnTo>
                  <a:lnTo>
                    <a:pt x="7425281" y="1887241"/>
                  </a:lnTo>
                  <a:lnTo>
                    <a:pt x="7372773" y="1888148"/>
                  </a:lnTo>
                  <a:lnTo>
                    <a:pt x="7320207" y="1889020"/>
                  </a:lnTo>
                  <a:lnTo>
                    <a:pt x="7267583" y="1889855"/>
                  </a:lnTo>
                  <a:lnTo>
                    <a:pt x="7214901" y="1890654"/>
                  </a:lnTo>
                  <a:lnTo>
                    <a:pt x="7162163" y="1891416"/>
                  </a:lnTo>
                  <a:lnTo>
                    <a:pt x="7109367" y="1892142"/>
                  </a:lnTo>
                  <a:lnTo>
                    <a:pt x="7056516" y="1892831"/>
                  </a:lnTo>
                  <a:lnTo>
                    <a:pt x="7003608" y="1893484"/>
                  </a:lnTo>
                  <a:lnTo>
                    <a:pt x="6950645" y="1894100"/>
                  </a:lnTo>
                  <a:lnTo>
                    <a:pt x="6897627" y="1894679"/>
                  </a:lnTo>
                  <a:lnTo>
                    <a:pt x="6844554" y="1895221"/>
                  </a:lnTo>
                  <a:lnTo>
                    <a:pt x="6791427" y="1895726"/>
                  </a:lnTo>
                  <a:lnTo>
                    <a:pt x="6738246" y="1896195"/>
                  </a:lnTo>
                  <a:lnTo>
                    <a:pt x="6685011" y="1896626"/>
                  </a:lnTo>
                  <a:lnTo>
                    <a:pt x="6631723" y="1897020"/>
                  </a:lnTo>
                  <a:lnTo>
                    <a:pt x="6578382" y="1897377"/>
                  </a:lnTo>
                  <a:lnTo>
                    <a:pt x="6524988" y="1897697"/>
                  </a:lnTo>
                  <a:lnTo>
                    <a:pt x="6471543" y="1897979"/>
                  </a:lnTo>
                  <a:lnTo>
                    <a:pt x="6418046" y="1898224"/>
                  </a:lnTo>
                  <a:lnTo>
                    <a:pt x="6364497" y="1898431"/>
                  </a:lnTo>
                  <a:lnTo>
                    <a:pt x="6310898" y="1898601"/>
                  </a:lnTo>
                  <a:lnTo>
                    <a:pt x="6257248" y="1898733"/>
                  </a:lnTo>
                  <a:lnTo>
                    <a:pt x="6203548" y="1898828"/>
                  </a:lnTo>
                  <a:lnTo>
                    <a:pt x="6149799" y="1898885"/>
                  </a:lnTo>
                  <a:lnTo>
                    <a:pt x="6096000" y="1898903"/>
                  </a:lnTo>
                  <a:lnTo>
                    <a:pt x="6042200" y="1898885"/>
                  </a:lnTo>
                  <a:lnTo>
                    <a:pt x="5988451" y="1898828"/>
                  </a:lnTo>
                  <a:lnTo>
                    <a:pt x="5934751" y="1898733"/>
                  </a:lnTo>
                  <a:lnTo>
                    <a:pt x="5881101" y="1898601"/>
                  </a:lnTo>
                  <a:lnTo>
                    <a:pt x="5827502" y="1898431"/>
                  </a:lnTo>
                  <a:lnTo>
                    <a:pt x="5773953" y="1898224"/>
                  </a:lnTo>
                  <a:lnTo>
                    <a:pt x="5720456" y="1897979"/>
                  </a:lnTo>
                  <a:lnTo>
                    <a:pt x="5667011" y="1897697"/>
                  </a:lnTo>
                  <a:lnTo>
                    <a:pt x="5613617" y="1897377"/>
                  </a:lnTo>
                  <a:lnTo>
                    <a:pt x="5560276" y="1897020"/>
                  </a:lnTo>
                  <a:lnTo>
                    <a:pt x="5506988" y="1896626"/>
                  </a:lnTo>
                  <a:lnTo>
                    <a:pt x="5453753" y="1896195"/>
                  </a:lnTo>
                  <a:lnTo>
                    <a:pt x="5400572" y="1895726"/>
                  </a:lnTo>
                  <a:lnTo>
                    <a:pt x="5347445" y="1895221"/>
                  </a:lnTo>
                  <a:lnTo>
                    <a:pt x="5294372" y="1894679"/>
                  </a:lnTo>
                  <a:lnTo>
                    <a:pt x="5241354" y="1894100"/>
                  </a:lnTo>
                  <a:lnTo>
                    <a:pt x="5188391" y="1893484"/>
                  </a:lnTo>
                  <a:lnTo>
                    <a:pt x="5135483" y="1892831"/>
                  </a:lnTo>
                  <a:lnTo>
                    <a:pt x="5082632" y="1892142"/>
                  </a:lnTo>
                  <a:lnTo>
                    <a:pt x="5029837" y="1891416"/>
                  </a:lnTo>
                  <a:lnTo>
                    <a:pt x="4977098" y="1890654"/>
                  </a:lnTo>
                  <a:lnTo>
                    <a:pt x="4924417" y="1889855"/>
                  </a:lnTo>
                  <a:lnTo>
                    <a:pt x="4871793" y="1889020"/>
                  </a:lnTo>
                  <a:lnTo>
                    <a:pt x="4819227" y="1888148"/>
                  </a:lnTo>
                  <a:lnTo>
                    <a:pt x="4766719" y="1887241"/>
                  </a:lnTo>
                  <a:lnTo>
                    <a:pt x="4714269" y="1886297"/>
                  </a:lnTo>
                  <a:lnTo>
                    <a:pt x="4661879" y="1885317"/>
                  </a:lnTo>
                  <a:lnTo>
                    <a:pt x="4609549" y="1884301"/>
                  </a:lnTo>
                  <a:lnTo>
                    <a:pt x="4557278" y="1883249"/>
                  </a:lnTo>
                  <a:lnTo>
                    <a:pt x="4505067" y="1882161"/>
                  </a:lnTo>
                  <a:lnTo>
                    <a:pt x="4452916" y="1881038"/>
                  </a:lnTo>
                  <a:lnTo>
                    <a:pt x="4400827" y="1879878"/>
                  </a:lnTo>
                  <a:lnTo>
                    <a:pt x="4348799" y="1878683"/>
                  </a:lnTo>
                  <a:lnTo>
                    <a:pt x="4296833" y="1877453"/>
                  </a:lnTo>
                  <a:lnTo>
                    <a:pt x="4244929" y="1876187"/>
                  </a:lnTo>
                  <a:lnTo>
                    <a:pt x="4193087" y="1874885"/>
                  </a:lnTo>
                  <a:lnTo>
                    <a:pt x="4141309" y="1873548"/>
                  </a:lnTo>
                  <a:lnTo>
                    <a:pt x="4089593" y="1872176"/>
                  </a:lnTo>
                  <a:lnTo>
                    <a:pt x="4037942" y="1870768"/>
                  </a:lnTo>
                  <a:lnTo>
                    <a:pt x="3986354" y="1869326"/>
                  </a:lnTo>
                  <a:lnTo>
                    <a:pt x="3934831" y="1867848"/>
                  </a:lnTo>
                  <a:lnTo>
                    <a:pt x="3883372" y="1866335"/>
                  </a:lnTo>
                  <a:lnTo>
                    <a:pt x="3831979" y="1864787"/>
                  </a:lnTo>
                  <a:lnTo>
                    <a:pt x="3780651" y="1863204"/>
                  </a:lnTo>
                  <a:lnTo>
                    <a:pt x="3729390" y="1861587"/>
                  </a:lnTo>
                  <a:lnTo>
                    <a:pt x="3678195" y="1859934"/>
                  </a:lnTo>
                  <a:lnTo>
                    <a:pt x="3627066" y="1858247"/>
                  </a:lnTo>
                  <a:lnTo>
                    <a:pt x="3576005" y="1856526"/>
                  </a:lnTo>
                  <a:lnTo>
                    <a:pt x="3525011" y="1854769"/>
                  </a:lnTo>
                  <a:lnTo>
                    <a:pt x="3474085" y="1852979"/>
                  </a:lnTo>
                  <a:lnTo>
                    <a:pt x="3423227" y="1851154"/>
                  </a:lnTo>
                  <a:lnTo>
                    <a:pt x="3372438" y="1849294"/>
                  </a:lnTo>
                  <a:lnTo>
                    <a:pt x="3321719" y="1847400"/>
                  </a:lnTo>
                  <a:lnTo>
                    <a:pt x="3271068" y="1845472"/>
                  </a:lnTo>
                  <a:lnTo>
                    <a:pt x="3220488" y="1843510"/>
                  </a:lnTo>
                  <a:lnTo>
                    <a:pt x="3169978" y="1841514"/>
                  </a:lnTo>
                  <a:lnTo>
                    <a:pt x="3119538" y="1839484"/>
                  </a:lnTo>
                  <a:lnTo>
                    <a:pt x="3069169" y="1837420"/>
                  </a:lnTo>
                  <a:lnTo>
                    <a:pt x="3018872" y="1835322"/>
                  </a:lnTo>
                  <a:lnTo>
                    <a:pt x="2968647" y="1833190"/>
                  </a:lnTo>
                  <a:lnTo>
                    <a:pt x="2918493" y="1831025"/>
                  </a:lnTo>
                  <a:lnTo>
                    <a:pt x="2868413" y="1828826"/>
                  </a:lnTo>
                  <a:lnTo>
                    <a:pt x="2818405" y="1826593"/>
                  </a:lnTo>
                  <a:lnTo>
                    <a:pt x="2768471" y="1824327"/>
                  </a:lnTo>
                  <a:lnTo>
                    <a:pt x="2718610" y="1822028"/>
                  </a:lnTo>
                  <a:lnTo>
                    <a:pt x="2668823" y="1819695"/>
                  </a:lnTo>
                  <a:lnTo>
                    <a:pt x="2619111" y="1817328"/>
                  </a:lnTo>
                  <a:lnTo>
                    <a:pt x="2569474" y="1814929"/>
                  </a:lnTo>
                  <a:lnTo>
                    <a:pt x="2519912" y="1812496"/>
                  </a:lnTo>
                  <a:lnTo>
                    <a:pt x="2470426" y="1810031"/>
                  </a:lnTo>
                  <a:lnTo>
                    <a:pt x="2421016" y="1807532"/>
                  </a:lnTo>
                  <a:lnTo>
                    <a:pt x="2371682" y="1805000"/>
                  </a:lnTo>
                  <a:lnTo>
                    <a:pt x="2322425" y="1802436"/>
                  </a:lnTo>
                  <a:lnTo>
                    <a:pt x="2273245" y="1799838"/>
                  </a:lnTo>
                  <a:lnTo>
                    <a:pt x="2224143" y="1797208"/>
                  </a:lnTo>
                  <a:lnTo>
                    <a:pt x="2175119" y="1794545"/>
                  </a:lnTo>
                  <a:lnTo>
                    <a:pt x="2126173" y="1791850"/>
                  </a:lnTo>
                  <a:lnTo>
                    <a:pt x="2077306" y="1789122"/>
                  </a:lnTo>
                  <a:lnTo>
                    <a:pt x="2028518" y="1786362"/>
                  </a:lnTo>
                  <a:lnTo>
                    <a:pt x="1979810" y="1783569"/>
                  </a:lnTo>
                  <a:lnTo>
                    <a:pt x="1931181" y="1780744"/>
                  </a:lnTo>
                  <a:lnTo>
                    <a:pt x="1882633" y="1777886"/>
                  </a:lnTo>
                  <a:lnTo>
                    <a:pt x="1834166" y="1774997"/>
                  </a:lnTo>
                  <a:lnTo>
                    <a:pt x="1785779" y="1772075"/>
                  </a:lnTo>
                  <a:lnTo>
                    <a:pt x="1737474" y="1769121"/>
                  </a:lnTo>
                  <a:lnTo>
                    <a:pt x="1689251" y="1766136"/>
                  </a:lnTo>
                  <a:lnTo>
                    <a:pt x="1641110" y="1763118"/>
                  </a:lnTo>
                  <a:lnTo>
                    <a:pt x="1593052" y="1760069"/>
                  </a:lnTo>
                  <a:lnTo>
                    <a:pt x="1545077" y="1756988"/>
                  </a:lnTo>
                  <a:lnTo>
                    <a:pt x="1497185" y="1753875"/>
                  </a:lnTo>
                  <a:lnTo>
                    <a:pt x="1449377" y="1750730"/>
                  </a:lnTo>
                  <a:lnTo>
                    <a:pt x="1401653" y="1747554"/>
                  </a:lnTo>
                  <a:lnTo>
                    <a:pt x="1354014" y="1744347"/>
                  </a:lnTo>
                  <a:lnTo>
                    <a:pt x="1306459" y="1741108"/>
                  </a:lnTo>
                  <a:lnTo>
                    <a:pt x="1258990" y="1737838"/>
                  </a:lnTo>
                  <a:lnTo>
                    <a:pt x="1211607" y="1734536"/>
                  </a:lnTo>
                  <a:lnTo>
                    <a:pt x="1164310" y="1731204"/>
                  </a:lnTo>
                  <a:lnTo>
                    <a:pt x="1117099" y="1727840"/>
                  </a:lnTo>
                  <a:lnTo>
                    <a:pt x="1069975" y="1724445"/>
                  </a:lnTo>
                  <a:lnTo>
                    <a:pt x="1022938" y="1721019"/>
                  </a:lnTo>
                  <a:lnTo>
                    <a:pt x="975989" y="1717562"/>
                  </a:lnTo>
                  <a:lnTo>
                    <a:pt x="929128" y="1714074"/>
                  </a:lnTo>
                  <a:lnTo>
                    <a:pt x="882356" y="1710556"/>
                  </a:lnTo>
                  <a:lnTo>
                    <a:pt x="835672" y="1707007"/>
                  </a:lnTo>
                  <a:lnTo>
                    <a:pt x="0" y="1634236"/>
                  </a:lnTo>
                  <a:lnTo>
                    <a:pt x="0" y="0"/>
                  </a:lnTo>
                  <a:close/>
                </a:path>
              </a:pathLst>
            </a:custGeom>
            <a:ln w="9144">
              <a:solidFill>
                <a:srgbClr val="E6E6E6"/>
              </a:solidFill>
            </a:ln>
          </p:spPr>
          <p:txBody>
            <a:bodyPr wrap="square" lIns="0" tIns="0" rIns="0" bIns="0" rtlCol="0"/>
            <a:lstStyle/>
            <a:p>
              <a:endParaRPr/>
            </a:p>
          </p:txBody>
        </p:sp>
        <p:sp>
          <p:nvSpPr>
            <p:cNvPr id="6" name="object 6"/>
            <p:cNvSpPr/>
            <p:nvPr/>
          </p:nvSpPr>
          <p:spPr>
            <a:xfrm>
              <a:off x="0" y="0"/>
              <a:ext cx="12192000" cy="1891664"/>
            </a:xfrm>
            <a:custGeom>
              <a:avLst/>
              <a:gdLst/>
              <a:ahLst/>
              <a:cxnLst/>
              <a:rect l="l" t="t" r="r" b="b"/>
              <a:pathLst>
                <a:path w="12192000" h="1891664">
                  <a:moveTo>
                    <a:pt x="12192000" y="0"/>
                  </a:moveTo>
                  <a:lnTo>
                    <a:pt x="0" y="0"/>
                  </a:lnTo>
                  <a:lnTo>
                    <a:pt x="0" y="1626489"/>
                  </a:lnTo>
                  <a:lnTo>
                    <a:pt x="835888" y="1699260"/>
                  </a:lnTo>
                  <a:lnTo>
                    <a:pt x="1070251" y="1716715"/>
                  </a:lnTo>
                  <a:lnTo>
                    <a:pt x="1402013" y="1739847"/>
                  </a:lnTo>
                  <a:lnTo>
                    <a:pt x="1737917" y="1761432"/>
                  </a:lnTo>
                  <a:lnTo>
                    <a:pt x="2077832" y="1781448"/>
                  </a:lnTo>
                  <a:lnTo>
                    <a:pt x="2421624" y="1799871"/>
                  </a:lnTo>
                  <a:lnTo>
                    <a:pt x="2769163" y="1816678"/>
                  </a:lnTo>
                  <a:lnTo>
                    <a:pt x="3120314" y="1831843"/>
                  </a:lnTo>
                  <a:lnTo>
                    <a:pt x="3474946" y="1845345"/>
                  </a:lnTo>
                  <a:lnTo>
                    <a:pt x="3832926" y="1857158"/>
                  </a:lnTo>
                  <a:lnTo>
                    <a:pt x="4194123" y="1867260"/>
                  </a:lnTo>
                  <a:lnTo>
                    <a:pt x="4558403" y="1875626"/>
                  </a:lnTo>
                  <a:lnTo>
                    <a:pt x="4925634" y="1882234"/>
                  </a:lnTo>
                  <a:lnTo>
                    <a:pt x="5295683" y="1887058"/>
                  </a:lnTo>
                  <a:lnTo>
                    <a:pt x="5668420" y="1890077"/>
                  </a:lnTo>
                  <a:lnTo>
                    <a:pt x="6043710" y="1891265"/>
                  </a:lnTo>
                  <a:lnTo>
                    <a:pt x="6419656" y="1890604"/>
                  </a:lnTo>
                  <a:lnTo>
                    <a:pt x="6793136" y="1888106"/>
                  </a:lnTo>
                  <a:lnTo>
                    <a:pt x="7163966" y="1883795"/>
                  </a:lnTo>
                  <a:lnTo>
                    <a:pt x="7532016" y="1877695"/>
                  </a:lnTo>
                  <a:lnTo>
                    <a:pt x="7897152" y="1869828"/>
                  </a:lnTo>
                  <a:lnTo>
                    <a:pt x="8259242" y="1860220"/>
                  </a:lnTo>
                  <a:lnTo>
                    <a:pt x="8618154" y="1848893"/>
                  </a:lnTo>
                  <a:lnTo>
                    <a:pt x="8973755" y="1835872"/>
                  </a:lnTo>
                  <a:lnTo>
                    <a:pt x="9325913" y="1821179"/>
                  </a:lnTo>
                  <a:lnTo>
                    <a:pt x="9674495" y="1804839"/>
                  </a:lnTo>
                  <a:lnTo>
                    <a:pt x="10019369" y="1786876"/>
                  </a:lnTo>
                  <a:lnTo>
                    <a:pt x="10360402" y="1767312"/>
                  </a:lnTo>
                  <a:lnTo>
                    <a:pt x="10697462" y="1746173"/>
                  </a:lnTo>
                  <a:lnTo>
                    <a:pt x="11030417" y="1723480"/>
                  </a:lnTo>
                  <a:lnTo>
                    <a:pt x="11359134" y="1699260"/>
                  </a:lnTo>
                  <a:lnTo>
                    <a:pt x="12192000" y="1626742"/>
                  </a:lnTo>
                  <a:lnTo>
                    <a:pt x="12192000" y="0"/>
                  </a:lnTo>
                  <a:close/>
                </a:path>
              </a:pathLst>
            </a:custGeom>
            <a:solidFill>
              <a:srgbClr val="FFFFFF"/>
            </a:solidFill>
          </p:spPr>
          <p:txBody>
            <a:bodyPr wrap="square" lIns="0" tIns="0" rIns="0" bIns="0" rtlCol="0"/>
            <a:lstStyle/>
            <a:p>
              <a:endParaRPr/>
            </a:p>
          </p:txBody>
        </p:sp>
      </p:grpSp>
      <p:sp>
        <p:nvSpPr>
          <p:cNvPr id="7" name="object 7"/>
          <p:cNvSpPr txBox="1">
            <a:spLocks noGrp="1"/>
          </p:cNvSpPr>
          <p:nvPr>
            <p:ph type="title"/>
          </p:nvPr>
        </p:nvSpPr>
        <p:spPr>
          <a:xfrm>
            <a:off x="916939" y="513334"/>
            <a:ext cx="4965065" cy="635000"/>
          </a:xfrm>
          <a:prstGeom prst="rect">
            <a:avLst/>
          </a:prstGeom>
        </p:spPr>
        <p:txBody>
          <a:bodyPr vert="horz" wrap="square" lIns="0" tIns="12065" rIns="0" bIns="0" rtlCol="0">
            <a:spAutoFit/>
          </a:bodyPr>
          <a:lstStyle/>
          <a:p>
            <a:pPr marL="12700">
              <a:lnSpc>
                <a:spcPct val="100000"/>
              </a:lnSpc>
              <a:spcBef>
                <a:spcPts val="95"/>
              </a:spcBef>
            </a:pPr>
            <a:r>
              <a:rPr sz="4000" spc="-240" dirty="0"/>
              <a:t>InfoSec: </a:t>
            </a:r>
            <a:r>
              <a:rPr sz="4000" spc="-5" dirty="0">
                <a:latin typeface="Times New Roman"/>
                <a:cs typeface="Times New Roman"/>
              </a:rPr>
              <a:t>Session</a:t>
            </a:r>
            <a:r>
              <a:rPr sz="4000" spc="-135" dirty="0">
                <a:latin typeface="Times New Roman"/>
                <a:cs typeface="Times New Roman"/>
              </a:rPr>
              <a:t> </a:t>
            </a:r>
            <a:r>
              <a:rPr sz="4000" spc="-5" dirty="0">
                <a:latin typeface="Times New Roman"/>
                <a:cs typeface="Times New Roman"/>
              </a:rPr>
              <a:t>Review</a:t>
            </a:r>
            <a:endParaRPr sz="4000">
              <a:latin typeface="Times New Roman"/>
              <a:cs typeface="Times New Roman"/>
            </a:endParaRPr>
          </a:p>
        </p:txBody>
      </p:sp>
      <p:sp>
        <p:nvSpPr>
          <p:cNvPr id="8" name="object 8"/>
          <p:cNvSpPr/>
          <p:nvPr/>
        </p:nvSpPr>
        <p:spPr>
          <a:xfrm>
            <a:off x="0" y="524255"/>
            <a:ext cx="128270" cy="704215"/>
          </a:xfrm>
          <a:custGeom>
            <a:avLst/>
            <a:gdLst/>
            <a:ahLst/>
            <a:cxnLst/>
            <a:rect l="l" t="t" r="r" b="b"/>
            <a:pathLst>
              <a:path w="128270" h="704215">
                <a:moveTo>
                  <a:pt x="128016" y="0"/>
                </a:moveTo>
                <a:lnTo>
                  <a:pt x="0" y="0"/>
                </a:lnTo>
                <a:lnTo>
                  <a:pt x="0" y="704088"/>
                </a:lnTo>
                <a:lnTo>
                  <a:pt x="128016" y="704088"/>
                </a:lnTo>
                <a:lnTo>
                  <a:pt x="128016" y="0"/>
                </a:lnTo>
                <a:close/>
              </a:path>
            </a:pathLst>
          </a:custGeom>
          <a:solidFill>
            <a:srgbClr val="EC7C30"/>
          </a:solidFill>
        </p:spPr>
        <p:txBody>
          <a:bodyPr wrap="square" lIns="0" tIns="0" rIns="0" bIns="0" rtlCol="0"/>
          <a:lstStyle/>
          <a:p>
            <a:endParaRPr/>
          </a:p>
        </p:txBody>
      </p:sp>
      <p:sp>
        <p:nvSpPr>
          <p:cNvPr id="9" name="object 9"/>
          <p:cNvSpPr txBox="1"/>
          <p:nvPr/>
        </p:nvSpPr>
        <p:spPr>
          <a:xfrm>
            <a:off x="916939" y="2437385"/>
            <a:ext cx="10332085" cy="1663064"/>
          </a:xfrm>
          <a:prstGeom prst="rect">
            <a:avLst/>
          </a:prstGeom>
        </p:spPr>
        <p:txBody>
          <a:bodyPr vert="horz" wrap="square" lIns="0" tIns="43815" rIns="0" bIns="0" rtlCol="0">
            <a:spAutoFit/>
          </a:bodyPr>
          <a:lstStyle/>
          <a:p>
            <a:pPr marL="241300" indent="-228600">
              <a:lnSpc>
                <a:spcPct val="100000"/>
              </a:lnSpc>
              <a:spcBef>
                <a:spcPts val="345"/>
              </a:spcBef>
              <a:buFont typeface="Arial"/>
              <a:buChar char="•"/>
              <a:tabLst>
                <a:tab pos="240665" algn="l"/>
                <a:tab pos="241300" algn="l"/>
              </a:tabLst>
            </a:pPr>
            <a:r>
              <a:rPr sz="2200" spc="-5" dirty="0">
                <a:latin typeface="Times New Roman"/>
                <a:cs typeface="Times New Roman"/>
              </a:rPr>
              <a:t>Implementing Best</a:t>
            </a:r>
            <a:r>
              <a:rPr sz="2200" spc="30" dirty="0">
                <a:latin typeface="Times New Roman"/>
                <a:cs typeface="Times New Roman"/>
              </a:rPr>
              <a:t> </a:t>
            </a:r>
            <a:r>
              <a:rPr sz="2200" spc="-5" dirty="0">
                <a:latin typeface="Times New Roman"/>
                <a:cs typeface="Times New Roman"/>
              </a:rPr>
              <a:t>Practices</a:t>
            </a:r>
            <a:endParaRPr sz="2200">
              <a:latin typeface="Times New Roman"/>
              <a:cs typeface="Times New Roman"/>
            </a:endParaRPr>
          </a:p>
          <a:p>
            <a:pPr marL="698500" marR="5080" lvl="1" indent="-228600">
              <a:lnSpc>
                <a:spcPts val="2380"/>
              </a:lnSpc>
              <a:spcBef>
                <a:spcPts val="535"/>
              </a:spcBef>
              <a:buFont typeface="Arial"/>
              <a:buChar char="•"/>
              <a:tabLst>
                <a:tab pos="698500" algn="l"/>
                <a:tab pos="699135" algn="l"/>
              </a:tabLst>
            </a:pPr>
            <a:r>
              <a:rPr sz="2200" spc="-60" dirty="0">
                <a:latin typeface="Times New Roman"/>
                <a:cs typeface="Times New Roman"/>
              </a:rPr>
              <a:t>Your </a:t>
            </a:r>
            <a:r>
              <a:rPr sz="2200" spc="-5" dirty="0">
                <a:latin typeface="Times New Roman"/>
                <a:cs typeface="Times New Roman"/>
              </a:rPr>
              <a:t>company plans to migrate to windows server 2019 </a:t>
            </a:r>
            <a:r>
              <a:rPr sz="2200" spc="-60" dirty="0">
                <a:latin typeface="Times New Roman"/>
                <a:cs typeface="Times New Roman"/>
              </a:rPr>
              <a:t>.You </a:t>
            </a:r>
            <a:r>
              <a:rPr sz="2200" spc="-5" dirty="0">
                <a:latin typeface="Times New Roman"/>
                <a:cs typeface="Times New Roman"/>
              </a:rPr>
              <a:t>are tasked with advising  the migration </a:t>
            </a:r>
            <a:r>
              <a:rPr sz="2200" spc="-10" dirty="0">
                <a:latin typeface="Times New Roman"/>
                <a:cs typeface="Times New Roman"/>
              </a:rPr>
              <a:t>team. </a:t>
            </a:r>
            <a:r>
              <a:rPr sz="2200" spc="-60" dirty="0">
                <a:latin typeface="Times New Roman"/>
                <a:cs typeface="Times New Roman"/>
              </a:rPr>
              <a:t>Your </a:t>
            </a:r>
            <a:r>
              <a:rPr sz="2200" spc="-5" dirty="0">
                <a:latin typeface="Times New Roman"/>
                <a:cs typeface="Times New Roman"/>
              </a:rPr>
              <a:t>objective is to endure that the servers are configured</a:t>
            </a:r>
            <a:r>
              <a:rPr sz="2200" spc="105" dirty="0">
                <a:latin typeface="Times New Roman"/>
                <a:cs typeface="Times New Roman"/>
              </a:rPr>
              <a:t> </a:t>
            </a:r>
            <a:r>
              <a:rPr sz="2200" spc="-5" dirty="0">
                <a:latin typeface="Times New Roman"/>
                <a:cs typeface="Times New Roman"/>
              </a:rPr>
              <a:t>in</a:t>
            </a:r>
            <a:endParaRPr sz="2200">
              <a:latin typeface="Times New Roman"/>
              <a:cs typeface="Times New Roman"/>
            </a:endParaRPr>
          </a:p>
          <a:p>
            <a:pPr marL="698500">
              <a:lnSpc>
                <a:spcPts val="2205"/>
              </a:lnSpc>
            </a:pPr>
            <a:r>
              <a:rPr sz="2200" spc="-5" dirty="0">
                <a:latin typeface="Times New Roman"/>
                <a:cs typeface="Times New Roman"/>
              </a:rPr>
              <a:t>accordance </a:t>
            </a:r>
            <a:r>
              <a:rPr sz="2200" spc="-10" dirty="0">
                <a:latin typeface="Times New Roman"/>
                <a:cs typeface="Times New Roman"/>
              </a:rPr>
              <a:t>with </a:t>
            </a:r>
            <a:r>
              <a:rPr sz="2200" spc="-5" dirty="0">
                <a:latin typeface="Times New Roman"/>
                <a:cs typeface="Times New Roman"/>
              </a:rPr>
              <a:t>industry recommendation and best practices .However </a:t>
            </a:r>
            <a:r>
              <a:rPr sz="2200" dirty="0">
                <a:latin typeface="Times New Roman"/>
                <a:cs typeface="Times New Roman"/>
              </a:rPr>
              <a:t>you</a:t>
            </a:r>
            <a:r>
              <a:rPr sz="2200" spc="80" dirty="0">
                <a:latin typeface="Times New Roman"/>
                <a:cs typeface="Times New Roman"/>
              </a:rPr>
              <a:t> </a:t>
            </a:r>
            <a:r>
              <a:rPr sz="2200" spc="-5" dirty="0">
                <a:latin typeface="Times New Roman"/>
                <a:cs typeface="Times New Roman"/>
              </a:rPr>
              <a:t>don’t</a:t>
            </a:r>
            <a:endParaRPr sz="2200">
              <a:latin typeface="Times New Roman"/>
              <a:cs typeface="Times New Roman"/>
            </a:endParaRPr>
          </a:p>
          <a:p>
            <a:pPr marL="698500">
              <a:lnSpc>
                <a:spcPts val="2510"/>
              </a:lnSpc>
            </a:pPr>
            <a:r>
              <a:rPr sz="2200" spc="-5" dirty="0">
                <a:latin typeface="Times New Roman"/>
                <a:cs typeface="Times New Roman"/>
              </a:rPr>
              <a:t>want to cause any unnecessary disruption. What is </a:t>
            </a:r>
            <a:r>
              <a:rPr sz="2200" dirty="0">
                <a:latin typeface="Times New Roman"/>
                <a:cs typeface="Times New Roman"/>
              </a:rPr>
              <a:t>your </a:t>
            </a:r>
            <a:r>
              <a:rPr sz="2200" spc="-5" dirty="0">
                <a:latin typeface="Times New Roman"/>
                <a:cs typeface="Times New Roman"/>
              </a:rPr>
              <a:t>process</a:t>
            </a:r>
            <a:r>
              <a:rPr sz="2200" spc="-40" dirty="0">
                <a:latin typeface="Times New Roman"/>
                <a:cs typeface="Times New Roman"/>
              </a:rPr>
              <a:t> </a:t>
            </a:r>
            <a:r>
              <a:rPr sz="2200" spc="-5" dirty="0">
                <a:latin typeface="Times New Roman"/>
                <a:cs typeface="Times New Roman"/>
              </a:rPr>
              <a:t>?</a:t>
            </a:r>
            <a:endParaRPr sz="220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36444" y="0"/>
            <a:ext cx="11261090" cy="2091055"/>
            <a:chOff x="536444" y="0"/>
            <a:chExt cx="11261090" cy="2091055"/>
          </a:xfrm>
        </p:grpSpPr>
        <p:sp>
          <p:nvSpPr>
            <p:cNvPr id="3" name="object 3"/>
            <p:cNvSpPr/>
            <p:nvPr/>
          </p:nvSpPr>
          <p:spPr>
            <a:xfrm>
              <a:off x="536444" y="0"/>
              <a:ext cx="11260843" cy="209101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66927" y="0"/>
              <a:ext cx="11155680" cy="2011680"/>
            </a:xfrm>
            <a:custGeom>
              <a:avLst/>
              <a:gdLst/>
              <a:ahLst/>
              <a:cxnLst/>
              <a:rect l="l" t="t" r="r" b="b"/>
              <a:pathLst>
                <a:path w="11155680" h="2011680">
                  <a:moveTo>
                    <a:pt x="11155680" y="0"/>
                  </a:moveTo>
                  <a:lnTo>
                    <a:pt x="0" y="0"/>
                  </a:lnTo>
                  <a:lnTo>
                    <a:pt x="0" y="2011679"/>
                  </a:lnTo>
                  <a:lnTo>
                    <a:pt x="11155680" y="2011679"/>
                  </a:lnTo>
                  <a:lnTo>
                    <a:pt x="11155680" y="0"/>
                  </a:lnTo>
                  <a:close/>
                </a:path>
              </a:pathLst>
            </a:custGeom>
            <a:solidFill>
              <a:srgbClr val="FFFFFF"/>
            </a:solidFill>
          </p:spPr>
          <p:txBody>
            <a:bodyPr wrap="square" lIns="0" tIns="0" rIns="0" bIns="0" rtlCol="0"/>
            <a:lstStyle/>
            <a:p>
              <a:endParaRPr/>
            </a:p>
          </p:txBody>
        </p:sp>
      </p:grpSp>
      <p:sp>
        <p:nvSpPr>
          <p:cNvPr id="5" name="object 5"/>
          <p:cNvSpPr txBox="1">
            <a:spLocks noGrp="1"/>
          </p:cNvSpPr>
          <p:nvPr>
            <p:ph type="title"/>
          </p:nvPr>
        </p:nvSpPr>
        <p:spPr>
          <a:xfrm>
            <a:off x="557783" y="0"/>
            <a:ext cx="11168380" cy="2019300"/>
          </a:xfrm>
          <a:prstGeom prst="rect">
            <a:avLst/>
          </a:prstGeom>
          <a:ln w="9144">
            <a:solidFill>
              <a:srgbClr val="E0E0E0"/>
            </a:solidFill>
          </a:ln>
        </p:spPr>
        <p:txBody>
          <a:bodyPr vert="horz" wrap="square" lIns="0" tIns="6985" rIns="0" bIns="0" rtlCol="0">
            <a:spAutoFit/>
          </a:bodyPr>
          <a:lstStyle/>
          <a:p>
            <a:pPr>
              <a:lnSpc>
                <a:spcPct val="100000"/>
              </a:lnSpc>
              <a:spcBef>
                <a:spcPts val="55"/>
              </a:spcBef>
            </a:pPr>
            <a:endParaRPr sz="5250">
              <a:latin typeface="Times New Roman"/>
              <a:cs typeface="Times New Roman"/>
            </a:endParaRPr>
          </a:p>
          <a:p>
            <a:pPr marL="648970">
              <a:lnSpc>
                <a:spcPct val="100000"/>
              </a:lnSpc>
            </a:pPr>
            <a:r>
              <a:rPr sz="4000" spc="-240" dirty="0"/>
              <a:t>InfoSec: </a:t>
            </a:r>
            <a:r>
              <a:rPr sz="4000" dirty="0">
                <a:latin typeface="Times New Roman"/>
                <a:cs typeface="Times New Roman"/>
              </a:rPr>
              <a:t>Session</a:t>
            </a:r>
            <a:r>
              <a:rPr sz="4000" spc="-110" dirty="0">
                <a:latin typeface="Times New Roman"/>
                <a:cs typeface="Times New Roman"/>
              </a:rPr>
              <a:t> </a:t>
            </a:r>
            <a:r>
              <a:rPr sz="4000" spc="-5" dirty="0">
                <a:latin typeface="Times New Roman"/>
                <a:cs typeface="Times New Roman"/>
              </a:rPr>
              <a:t>Review</a:t>
            </a:r>
            <a:endParaRPr sz="4000">
              <a:latin typeface="Times New Roman"/>
              <a:cs typeface="Times New Roman"/>
            </a:endParaRPr>
          </a:p>
        </p:txBody>
      </p:sp>
      <p:sp>
        <p:nvSpPr>
          <p:cNvPr id="6" name="object 6"/>
          <p:cNvSpPr/>
          <p:nvPr/>
        </p:nvSpPr>
        <p:spPr>
          <a:xfrm>
            <a:off x="498348" y="758951"/>
            <a:ext cx="128270" cy="704215"/>
          </a:xfrm>
          <a:custGeom>
            <a:avLst/>
            <a:gdLst/>
            <a:ahLst/>
            <a:cxnLst/>
            <a:rect l="l" t="t" r="r" b="b"/>
            <a:pathLst>
              <a:path w="128270" h="704215">
                <a:moveTo>
                  <a:pt x="128015" y="0"/>
                </a:moveTo>
                <a:lnTo>
                  <a:pt x="0" y="0"/>
                </a:lnTo>
                <a:lnTo>
                  <a:pt x="0" y="704088"/>
                </a:lnTo>
                <a:lnTo>
                  <a:pt x="128015" y="704088"/>
                </a:lnTo>
                <a:lnTo>
                  <a:pt x="128015" y="0"/>
                </a:lnTo>
                <a:close/>
              </a:path>
            </a:pathLst>
          </a:custGeom>
          <a:solidFill>
            <a:srgbClr val="EC7C30"/>
          </a:solidFill>
        </p:spPr>
        <p:txBody>
          <a:bodyPr wrap="square" lIns="0" tIns="0" rIns="0" bIns="0" rtlCol="0"/>
          <a:lstStyle/>
          <a:p>
            <a:endParaRPr/>
          </a:p>
        </p:txBody>
      </p:sp>
      <p:sp>
        <p:nvSpPr>
          <p:cNvPr id="8" name="object 8"/>
          <p:cNvSpPr txBox="1"/>
          <p:nvPr/>
        </p:nvSpPr>
        <p:spPr>
          <a:xfrm>
            <a:off x="626619" y="2465323"/>
            <a:ext cx="10498581" cy="2266646"/>
          </a:xfrm>
          <a:prstGeom prst="rect">
            <a:avLst/>
          </a:prstGeom>
        </p:spPr>
        <p:txBody>
          <a:bodyPr vert="horz" wrap="square" lIns="0" tIns="12065" rIns="0" bIns="0" rtlCol="0">
            <a:spAutoFit/>
          </a:bodyPr>
          <a:lstStyle/>
          <a:p>
            <a:pPr marL="241300" indent="-229235">
              <a:lnSpc>
                <a:spcPts val="2510"/>
              </a:lnSpc>
              <a:spcBef>
                <a:spcPts val="95"/>
              </a:spcBef>
              <a:buFont typeface="Arial"/>
              <a:buChar char="•"/>
              <a:tabLst>
                <a:tab pos="241300" algn="l"/>
                <a:tab pos="241935" algn="l"/>
              </a:tabLst>
            </a:pPr>
            <a:r>
              <a:rPr sz="2200" spc="-10" dirty="0">
                <a:latin typeface="Carlito"/>
                <a:cs typeface="Carlito"/>
              </a:rPr>
              <a:t>Start by compiling your </a:t>
            </a:r>
            <a:r>
              <a:rPr sz="2200" spc="-15" dirty="0">
                <a:latin typeface="Carlito"/>
                <a:cs typeface="Carlito"/>
              </a:rPr>
              <a:t>organization </a:t>
            </a:r>
            <a:r>
              <a:rPr sz="2200" spc="-5" dirty="0">
                <a:latin typeface="Carlito"/>
                <a:cs typeface="Carlito"/>
              </a:rPr>
              <a:t>server </a:t>
            </a:r>
            <a:r>
              <a:rPr sz="2200" spc="-15" dirty="0">
                <a:latin typeface="Carlito"/>
                <a:cs typeface="Carlito"/>
              </a:rPr>
              <a:t>standard </a:t>
            </a:r>
            <a:r>
              <a:rPr sz="2200" spc="-5" dirty="0">
                <a:latin typeface="Carlito"/>
                <a:cs typeface="Carlito"/>
              </a:rPr>
              <a:t>and</a:t>
            </a:r>
            <a:r>
              <a:rPr sz="2200" spc="25" dirty="0">
                <a:latin typeface="Carlito"/>
                <a:cs typeface="Carlito"/>
              </a:rPr>
              <a:t> </a:t>
            </a:r>
            <a:r>
              <a:rPr sz="2200" spc="-5" dirty="0" smtClean="0">
                <a:latin typeface="Carlito"/>
                <a:cs typeface="Carlito"/>
              </a:rPr>
              <a:t>baselines</a:t>
            </a:r>
            <a:endParaRPr sz="2200" dirty="0">
              <a:latin typeface="Carlito"/>
              <a:cs typeface="Carlito"/>
            </a:endParaRPr>
          </a:p>
          <a:p>
            <a:pPr marL="241300">
              <a:lnSpc>
                <a:spcPts val="2510"/>
              </a:lnSpc>
            </a:pPr>
            <a:r>
              <a:rPr lang="en-US" sz="2200" spc="-10" dirty="0" smtClean="0">
                <a:latin typeface="Carlito"/>
                <a:cs typeface="Carlito"/>
              </a:rPr>
              <a:t>(Know </a:t>
            </a:r>
            <a:r>
              <a:rPr sz="2200" spc="-10" dirty="0" smtClean="0">
                <a:latin typeface="Carlito"/>
                <a:cs typeface="Carlito"/>
              </a:rPr>
              <a:t>what </a:t>
            </a:r>
            <a:r>
              <a:rPr sz="2200" spc="-15" dirty="0">
                <a:latin typeface="Carlito"/>
                <a:cs typeface="Carlito"/>
              </a:rPr>
              <a:t>you </a:t>
            </a:r>
            <a:r>
              <a:rPr sz="2200" spc="-10" dirty="0">
                <a:latin typeface="Carlito"/>
                <a:cs typeface="Carlito"/>
              </a:rPr>
              <a:t>currently</a:t>
            </a:r>
            <a:r>
              <a:rPr sz="2200" spc="5" dirty="0">
                <a:latin typeface="Carlito"/>
                <a:cs typeface="Carlito"/>
              </a:rPr>
              <a:t> </a:t>
            </a:r>
            <a:r>
              <a:rPr sz="2200" spc="-10" dirty="0">
                <a:latin typeface="Carlito"/>
                <a:cs typeface="Carlito"/>
              </a:rPr>
              <a:t>do).</a:t>
            </a:r>
            <a:endParaRPr sz="2200" dirty="0">
              <a:latin typeface="Carlito"/>
              <a:cs typeface="Carlito"/>
            </a:endParaRPr>
          </a:p>
          <a:p>
            <a:pPr marL="241300" marR="292735" indent="-229235">
              <a:lnSpc>
                <a:spcPts val="2380"/>
              </a:lnSpc>
              <a:spcBef>
                <a:spcPts val="1030"/>
              </a:spcBef>
              <a:buFont typeface="Arial"/>
              <a:buChar char="•"/>
              <a:tabLst>
                <a:tab pos="241300" algn="l"/>
                <a:tab pos="241935" algn="l"/>
              </a:tabLst>
            </a:pPr>
            <a:r>
              <a:rPr sz="2200" spc="-65" dirty="0">
                <a:latin typeface="Carlito"/>
                <a:cs typeface="Carlito"/>
              </a:rPr>
              <a:t>Take </a:t>
            </a:r>
            <a:r>
              <a:rPr sz="2200" spc="-15" dirty="0">
                <a:latin typeface="Carlito"/>
                <a:cs typeface="Carlito"/>
              </a:rPr>
              <a:t>advantage </a:t>
            </a:r>
            <a:r>
              <a:rPr sz="2200" dirty="0">
                <a:latin typeface="Carlito"/>
                <a:cs typeface="Carlito"/>
              </a:rPr>
              <a:t>of </a:t>
            </a:r>
            <a:r>
              <a:rPr sz="2200" spc="-5" dirty="0">
                <a:latin typeface="Carlito"/>
                <a:cs typeface="Carlito"/>
              </a:rPr>
              <a:t>the </a:t>
            </a:r>
            <a:r>
              <a:rPr sz="2200" spc="-10" dirty="0">
                <a:latin typeface="Carlito"/>
                <a:cs typeface="Carlito"/>
              </a:rPr>
              <a:t>research </a:t>
            </a:r>
            <a:r>
              <a:rPr sz="2200" spc="-5" dirty="0">
                <a:latin typeface="Carlito"/>
                <a:cs typeface="Carlito"/>
              </a:rPr>
              <a:t>and </a:t>
            </a:r>
            <a:r>
              <a:rPr sz="2200" spc="-10" dirty="0">
                <a:latin typeface="Carlito"/>
                <a:cs typeface="Carlito"/>
              </a:rPr>
              <a:t>work that </a:t>
            </a:r>
            <a:r>
              <a:rPr sz="2200" spc="-5" dirty="0">
                <a:latin typeface="Carlito"/>
                <a:cs typeface="Carlito"/>
              </a:rPr>
              <a:t>has already </a:t>
            </a:r>
            <a:r>
              <a:rPr sz="2200" spc="-10" dirty="0">
                <a:latin typeface="Carlito"/>
                <a:cs typeface="Carlito"/>
              </a:rPr>
              <a:t>been done.eg. </a:t>
            </a:r>
            <a:r>
              <a:rPr sz="2200" spc="-5" dirty="0">
                <a:latin typeface="Carlito"/>
                <a:cs typeface="Carlito"/>
              </a:rPr>
              <a:t>CIS,  </a:t>
            </a:r>
            <a:r>
              <a:rPr sz="2200" spc="-10" dirty="0">
                <a:latin typeface="Carlito"/>
                <a:cs typeface="Carlito"/>
              </a:rPr>
              <a:t>Publication </a:t>
            </a:r>
            <a:r>
              <a:rPr sz="2200" spc="-15" dirty="0">
                <a:latin typeface="Carlito"/>
                <a:cs typeface="Carlito"/>
              </a:rPr>
              <a:t>etc.</a:t>
            </a:r>
            <a:endParaRPr sz="2200" dirty="0">
              <a:latin typeface="Carlito"/>
              <a:cs typeface="Carlito"/>
            </a:endParaRPr>
          </a:p>
          <a:p>
            <a:pPr marL="241300" indent="-229235">
              <a:lnSpc>
                <a:spcPct val="100000"/>
              </a:lnSpc>
              <a:spcBef>
                <a:spcPts val="690"/>
              </a:spcBef>
              <a:buFont typeface="Arial"/>
              <a:buChar char="•"/>
              <a:tabLst>
                <a:tab pos="241300" algn="l"/>
                <a:tab pos="241935" algn="l"/>
              </a:tabLst>
            </a:pPr>
            <a:r>
              <a:rPr sz="2200" spc="-10" dirty="0">
                <a:latin typeface="Carlito"/>
                <a:cs typeface="Carlito"/>
              </a:rPr>
              <a:t>Determine </a:t>
            </a:r>
            <a:r>
              <a:rPr sz="2200" spc="-5" dirty="0">
                <a:latin typeface="Carlito"/>
                <a:cs typeface="Carlito"/>
              </a:rPr>
              <a:t>which </a:t>
            </a:r>
            <a:r>
              <a:rPr sz="2200" spc="-15" dirty="0">
                <a:latin typeface="Carlito"/>
                <a:cs typeface="Carlito"/>
              </a:rPr>
              <a:t>setting </a:t>
            </a:r>
            <a:r>
              <a:rPr sz="2200" spc="-5" dirty="0">
                <a:latin typeface="Carlito"/>
                <a:cs typeface="Carlito"/>
              </a:rPr>
              <a:t>align with </a:t>
            </a:r>
            <a:r>
              <a:rPr sz="2200" spc="-15" dirty="0">
                <a:latin typeface="Carlito"/>
                <a:cs typeface="Carlito"/>
              </a:rPr>
              <a:t>organizational </a:t>
            </a:r>
            <a:r>
              <a:rPr sz="2200" spc="-10" dirty="0">
                <a:latin typeface="Carlito"/>
                <a:cs typeface="Carlito"/>
              </a:rPr>
              <a:t>objectives </a:t>
            </a:r>
            <a:r>
              <a:rPr sz="2200" spc="-5" dirty="0">
                <a:latin typeface="Carlito"/>
                <a:cs typeface="Carlito"/>
              </a:rPr>
              <a:t>and</a:t>
            </a:r>
            <a:r>
              <a:rPr sz="2200" spc="145" dirty="0">
                <a:latin typeface="Carlito"/>
                <a:cs typeface="Carlito"/>
              </a:rPr>
              <a:t> </a:t>
            </a:r>
            <a:r>
              <a:rPr sz="2200" spc="-10" dirty="0">
                <a:latin typeface="Carlito"/>
                <a:cs typeface="Carlito"/>
              </a:rPr>
              <a:t>requirements.</a:t>
            </a:r>
            <a:endParaRPr sz="2200" dirty="0">
              <a:latin typeface="Carlito"/>
              <a:cs typeface="Carlito"/>
            </a:endParaRPr>
          </a:p>
          <a:p>
            <a:pPr marL="241300" indent="-229235">
              <a:lnSpc>
                <a:spcPct val="100000"/>
              </a:lnSpc>
              <a:spcBef>
                <a:spcPts val="750"/>
              </a:spcBef>
              <a:buFont typeface="Arial"/>
              <a:buChar char="•"/>
              <a:tabLst>
                <a:tab pos="241300" algn="l"/>
                <a:tab pos="241935" algn="l"/>
              </a:tabLst>
            </a:pPr>
            <a:r>
              <a:rPr sz="2200" spc="-10" dirty="0">
                <a:latin typeface="Carlito"/>
                <a:cs typeface="Carlito"/>
              </a:rPr>
              <a:t>Follow </a:t>
            </a:r>
            <a:r>
              <a:rPr sz="2200" spc="-15" dirty="0">
                <a:latin typeface="Carlito"/>
                <a:cs typeface="Carlito"/>
              </a:rPr>
              <a:t>configuration </a:t>
            </a:r>
            <a:r>
              <a:rPr sz="2200" spc="-10" dirty="0">
                <a:latin typeface="Carlito"/>
                <a:cs typeface="Carlito"/>
              </a:rPr>
              <a:t>management </a:t>
            </a:r>
            <a:r>
              <a:rPr sz="2200" spc="-5" dirty="0">
                <a:latin typeface="Carlito"/>
                <a:cs typeface="Carlito"/>
              </a:rPr>
              <a:t>and </a:t>
            </a:r>
            <a:r>
              <a:rPr sz="2200" spc="-15" dirty="0">
                <a:latin typeface="Carlito"/>
                <a:cs typeface="Carlito"/>
              </a:rPr>
              <a:t>change control</a:t>
            </a:r>
            <a:r>
              <a:rPr sz="2200" spc="90" dirty="0">
                <a:latin typeface="Carlito"/>
                <a:cs typeface="Carlito"/>
              </a:rPr>
              <a:t> </a:t>
            </a:r>
            <a:r>
              <a:rPr sz="2200" spc="-10" dirty="0">
                <a:latin typeface="Carlito"/>
                <a:cs typeface="Carlito"/>
              </a:rPr>
              <a:t>process.</a:t>
            </a:r>
            <a:endParaRPr sz="2200" dirty="0">
              <a:latin typeface="Carlito"/>
              <a:cs typeface="Carli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36444" y="0"/>
            <a:ext cx="11261090" cy="2091055"/>
            <a:chOff x="536444" y="0"/>
            <a:chExt cx="11261090" cy="2091055"/>
          </a:xfrm>
        </p:grpSpPr>
        <p:sp>
          <p:nvSpPr>
            <p:cNvPr id="3" name="object 3"/>
            <p:cNvSpPr/>
            <p:nvPr/>
          </p:nvSpPr>
          <p:spPr>
            <a:xfrm>
              <a:off x="536444" y="0"/>
              <a:ext cx="11260843" cy="209101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66927" y="0"/>
              <a:ext cx="11155680" cy="2011680"/>
            </a:xfrm>
            <a:custGeom>
              <a:avLst/>
              <a:gdLst/>
              <a:ahLst/>
              <a:cxnLst/>
              <a:rect l="l" t="t" r="r" b="b"/>
              <a:pathLst>
                <a:path w="11155680" h="2011680">
                  <a:moveTo>
                    <a:pt x="11155680" y="0"/>
                  </a:moveTo>
                  <a:lnTo>
                    <a:pt x="0" y="0"/>
                  </a:lnTo>
                  <a:lnTo>
                    <a:pt x="0" y="2011679"/>
                  </a:lnTo>
                  <a:lnTo>
                    <a:pt x="11155680" y="2011679"/>
                  </a:lnTo>
                  <a:lnTo>
                    <a:pt x="11155680" y="0"/>
                  </a:lnTo>
                  <a:close/>
                </a:path>
              </a:pathLst>
            </a:custGeom>
            <a:solidFill>
              <a:srgbClr val="FFFFFF"/>
            </a:solidFill>
          </p:spPr>
          <p:txBody>
            <a:bodyPr wrap="square" lIns="0" tIns="0" rIns="0" bIns="0" rtlCol="0"/>
            <a:lstStyle/>
            <a:p>
              <a:endParaRPr/>
            </a:p>
          </p:txBody>
        </p:sp>
      </p:grpSp>
      <p:sp>
        <p:nvSpPr>
          <p:cNvPr id="5" name="object 5"/>
          <p:cNvSpPr txBox="1">
            <a:spLocks noGrp="1"/>
          </p:cNvSpPr>
          <p:nvPr>
            <p:ph type="title"/>
          </p:nvPr>
        </p:nvSpPr>
        <p:spPr>
          <a:xfrm>
            <a:off x="557783" y="0"/>
            <a:ext cx="11168380" cy="2019300"/>
          </a:xfrm>
          <a:prstGeom prst="rect">
            <a:avLst/>
          </a:prstGeom>
          <a:ln w="9144">
            <a:solidFill>
              <a:srgbClr val="E0E0E0"/>
            </a:solidFill>
          </a:ln>
        </p:spPr>
        <p:txBody>
          <a:bodyPr vert="horz" wrap="square" lIns="0" tIns="6985" rIns="0" bIns="0" rtlCol="0">
            <a:spAutoFit/>
          </a:bodyPr>
          <a:lstStyle/>
          <a:p>
            <a:pPr>
              <a:lnSpc>
                <a:spcPct val="100000"/>
              </a:lnSpc>
              <a:spcBef>
                <a:spcPts val="55"/>
              </a:spcBef>
            </a:pPr>
            <a:endParaRPr sz="5250" dirty="0">
              <a:latin typeface="Times New Roman"/>
              <a:cs typeface="Times New Roman"/>
            </a:endParaRPr>
          </a:p>
          <a:p>
            <a:pPr marL="648970">
              <a:lnSpc>
                <a:spcPct val="100000"/>
              </a:lnSpc>
            </a:pPr>
            <a:r>
              <a:rPr sz="4000" b="1" dirty="0">
                <a:latin typeface="Times New Roman"/>
                <a:cs typeface="Times New Roman"/>
              </a:rPr>
              <a:t>InfoSec :Corporate</a:t>
            </a:r>
            <a:r>
              <a:rPr sz="4000" b="1" spc="5" dirty="0">
                <a:latin typeface="Times New Roman"/>
                <a:cs typeface="Times New Roman"/>
              </a:rPr>
              <a:t> </a:t>
            </a:r>
            <a:r>
              <a:rPr sz="4000" b="1" dirty="0">
                <a:latin typeface="Times New Roman"/>
                <a:cs typeface="Times New Roman"/>
              </a:rPr>
              <a:t>Governance</a:t>
            </a:r>
            <a:endParaRPr sz="4000" dirty="0">
              <a:latin typeface="Times New Roman"/>
              <a:cs typeface="Times New Roman"/>
            </a:endParaRPr>
          </a:p>
        </p:txBody>
      </p:sp>
      <p:sp>
        <p:nvSpPr>
          <p:cNvPr id="6" name="object 6"/>
          <p:cNvSpPr/>
          <p:nvPr/>
        </p:nvSpPr>
        <p:spPr>
          <a:xfrm>
            <a:off x="498348" y="758951"/>
            <a:ext cx="128270" cy="704215"/>
          </a:xfrm>
          <a:custGeom>
            <a:avLst/>
            <a:gdLst/>
            <a:ahLst/>
            <a:cxnLst/>
            <a:rect l="l" t="t" r="r" b="b"/>
            <a:pathLst>
              <a:path w="128270" h="704215">
                <a:moveTo>
                  <a:pt x="128015" y="0"/>
                </a:moveTo>
                <a:lnTo>
                  <a:pt x="0" y="0"/>
                </a:lnTo>
                <a:lnTo>
                  <a:pt x="0" y="704088"/>
                </a:lnTo>
                <a:lnTo>
                  <a:pt x="128015" y="704088"/>
                </a:lnTo>
                <a:lnTo>
                  <a:pt x="128015" y="0"/>
                </a:lnTo>
                <a:close/>
              </a:path>
            </a:pathLst>
          </a:custGeom>
          <a:solidFill>
            <a:srgbClr val="EC7C30"/>
          </a:solidFill>
        </p:spPr>
        <p:txBody>
          <a:bodyPr wrap="square" lIns="0" tIns="0" rIns="0" bIns="0" rtlCol="0"/>
          <a:lstStyle/>
          <a:p>
            <a:endParaRPr/>
          </a:p>
        </p:txBody>
      </p:sp>
      <p:sp>
        <p:nvSpPr>
          <p:cNvPr id="7" name="object 7"/>
          <p:cNvSpPr txBox="1"/>
          <p:nvPr/>
        </p:nvSpPr>
        <p:spPr>
          <a:xfrm>
            <a:off x="1184655" y="2019300"/>
            <a:ext cx="9964420" cy="3028393"/>
          </a:xfrm>
          <a:prstGeom prst="rect">
            <a:avLst/>
          </a:prstGeom>
        </p:spPr>
        <p:txBody>
          <a:bodyPr vert="horz" wrap="square" lIns="0" tIns="12065" rIns="0" bIns="0" rtlCol="0">
            <a:spAutoFit/>
          </a:bodyPr>
          <a:lstStyle/>
          <a:p>
            <a:pPr marL="241300" indent="-229235">
              <a:lnSpc>
                <a:spcPct val="100000"/>
              </a:lnSpc>
              <a:spcBef>
                <a:spcPts val="95"/>
              </a:spcBef>
              <a:buFont typeface="Arial"/>
              <a:buChar char="•"/>
              <a:tabLst>
                <a:tab pos="241300" algn="l"/>
                <a:tab pos="241935" algn="l"/>
              </a:tabLst>
            </a:pPr>
            <a:r>
              <a:rPr sz="2200" spc="-5" dirty="0">
                <a:latin typeface="Times New Roman"/>
                <a:cs typeface="Times New Roman"/>
              </a:rPr>
              <a:t>Corporate governance is </a:t>
            </a:r>
            <a:r>
              <a:rPr sz="2200" dirty="0">
                <a:latin typeface="Times New Roman"/>
                <a:cs typeface="Times New Roman"/>
              </a:rPr>
              <a:t>the </a:t>
            </a:r>
            <a:r>
              <a:rPr sz="2200" spc="-5" dirty="0">
                <a:latin typeface="Times New Roman"/>
                <a:cs typeface="Times New Roman"/>
              </a:rPr>
              <a:t>system </a:t>
            </a:r>
            <a:r>
              <a:rPr sz="2200" dirty="0">
                <a:latin typeface="Times New Roman"/>
                <a:cs typeface="Times New Roman"/>
              </a:rPr>
              <a:t>by </a:t>
            </a:r>
            <a:r>
              <a:rPr sz="2200" spc="-5" dirty="0">
                <a:latin typeface="Times New Roman"/>
                <a:cs typeface="Times New Roman"/>
              </a:rPr>
              <a:t>which organizations are directed and</a:t>
            </a:r>
            <a:r>
              <a:rPr sz="2200" spc="110" dirty="0">
                <a:latin typeface="Times New Roman"/>
                <a:cs typeface="Times New Roman"/>
              </a:rPr>
              <a:t> </a:t>
            </a:r>
            <a:r>
              <a:rPr sz="2200" spc="-5" dirty="0">
                <a:latin typeface="Times New Roman"/>
                <a:cs typeface="Times New Roman"/>
              </a:rPr>
              <a:t>controlled</a:t>
            </a:r>
            <a:endParaRPr sz="2200" dirty="0">
              <a:latin typeface="Times New Roman"/>
              <a:cs typeface="Times New Roman"/>
            </a:endParaRPr>
          </a:p>
          <a:p>
            <a:pPr>
              <a:lnSpc>
                <a:spcPct val="100000"/>
              </a:lnSpc>
              <a:buFont typeface="Arial"/>
              <a:buChar char="•"/>
            </a:pPr>
            <a:endParaRPr sz="3400" dirty="0">
              <a:latin typeface="Times New Roman"/>
              <a:cs typeface="Times New Roman"/>
            </a:endParaRPr>
          </a:p>
          <a:p>
            <a:pPr marL="698500" marR="1137285" lvl="1" indent="-228600">
              <a:lnSpc>
                <a:spcPts val="2380"/>
              </a:lnSpc>
              <a:buFont typeface="Arial"/>
              <a:buChar char="•"/>
              <a:tabLst>
                <a:tab pos="698500" algn="l"/>
                <a:tab pos="699135" algn="l"/>
              </a:tabLst>
            </a:pPr>
            <a:r>
              <a:rPr sz="2200" spc="-5" dirty="0">
                <a:latin typeface="Times New Roman"/>
                <a:cs typeface="Times New Roman"/>
              </a:rPr>
              <a:t>Governance structure and principle identify the distribution of rights and  </a:t>
            </a:r>
            <a:r>
              <a:rPr sz="2200" spc="-5" dirty="0" smtClean="0">
                <a:latin typeface="Times New Roman"/>
                <a:cs typeface="Times New Roman"/>
              </a:rPr>
              <a:t>responsibility</a:t>
            </a:r>
            <a:endParaRPr lang="en-US" sz="2200" spc="-5" dirty="0" smtClean="0">
              <a:latin typeface="Times New Roman"/>
              <a:cs typeface="Times New Roman"/>
            </a:endParaRPr>
          </a:p>
          <a:p>
            <a:pPr marL="698500" marR="1137285" lvl="1" indent="-228600">
              <a:lnSpc>
                <a:spcPts val="2380"/>
              </a:lnSpc>
              <a:buFont typeface="Arial"/>
              <a:buChar char="•"/>
              <a:tabLst>
                <a:tab pos="698500" algn="l"/>
                <a:tab pos="699135" algn="l"/>
              </a:tabLst>
            </a:pPr>
            <a:r>
              <a:rPr lang="en-US" sz="2200" dirty="0">
                <a:latin typeface="Times New Roman" panose="02020603050405020304" pitchFamily="18" charset="0"/>
                <a:cs typeface="Times New Roman" panose="02020603050405020304" pitchFamily="18" charset="0"/>
              </a:rPr>
              <a:t>Corporate governance is the system of rules, practices and processes by which a company is directed and controlled. Corporate Governance refers to the way in which companies are governed and to what purpose. It identifies who has power and accountability, and who makes decisions.</a:t>
            </a:r>
            <a:endParaRPr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36444" y="0"/>
            <a:ext cx="11261090" cy="2097405"/>
            <a:chOff x="536444" y="0"/>
            <a:chExt cx="11261090" cy="2097405"/>
          </a:xfrm>
        </p:grpSpPr>
        <p:sp>
          <p:nvSpPr>
            <p:cNvPr id="3" name="object 3"/>
            <p:cNvSpPr/>
            <p:nvPr/>
          </p:nvSpPr>
          <p:spPr>
            <a:xfrm>
              <a:off x="536444" y="0"/>
              <a:ext cx="11260843" cy="209705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66927" y="0"/>
              <a:ext cx="11155680" cy="2011680"/>
            </a:xfrm>
            <a:custGeom>
              <a:avLst/>
              <a:gdLst/>
              <a:ahLst/>
              <a:cxnLst/>
              <a:rect l="l" t="t" r="r" b="b"/>
              <a:pathLst>
                <a:path w="11155680" h="2011680">
                  <a:moveTo>
                    <a:pt x="11155680" y="0"/>
                  </a:moveTo>
                  <a:lnTo>
                    <a:pt x="0" y="0"/>
                  </a:lnTo>
                  <a:lnTo>
                    <a:pt x="0" y="2011679"/>
                  </a:lnTo>
                  <a:lnTo>
                    <a:pt x="11155680" y="2011679"/>
                  </a:lnTo>
                  <a:lnTo>
                    <a:pt x="11155680" y="0"/>
                  </a:lnTo>
                  <a:close/>
                </a:path>
              </a:pathLst>
            </a:custGeom>
            <a:solidFill>
              <a:srgbClr val="FFFFFF"/>
            </a:solidFill>
          </p:spPr>
          <p:txBody>
            <a:bodyPr wrap="square" lIns="0" tIns="0" rIns="0" bIns="0" rtlCol="0"/>
            <a:lstStyle/>
            <a:p>
              <a:endParaRPr/>
            </a:p>
          </p:txBody>
        </p:sp>
      </p:grpSp>
      <p:sp>
        <p:nvSpPr>
          <p:cNvPr id="5" name="object 5"/>
          <p:cNvSpPr txBox="1">
            <a:spLocks noGrp="1"/>
          </p:cNvSpPr>
          <p:nvPr>
            <p:ph type="title"/>
          </p:nvPr>
        </p:nvSpPr>
        <p:spPr>
          <a:xfrm>
            <a:off x="557783" y="7620"/>
            <a:ext cx="11168380" cy="2018030"/>
          </a:xfrm>
          <a:prstGeom prst="rect">
            <a:avLst/>
          </a:prstGeom>
          <a:ln w="9144">
            <a:solidFill>
              <a:srgbClr val="DEDEDE"/>
            </a:solidFill>
          </a:ln>
        </p:spPr>
        <p:txBody>
          <a:bodyPr vert="horz" wrap="square" lIns="0" tIns="6350" rIns="0" bIns="0" rtlCol="0">
            <a:spAutoFit/>
          </a:bodyPr>
          <a:lstStyle/>
          <a:p>
            <a:pPr>
              <a:lnSpc>
                <a:spcPct val="100000"/>
              </a:lnSpc>
              <a:spcBef>
                <a:spcPts val="50"/>
              </a:spcBef>
            </a:pPr>
            <a:endParaRPr sz="5200">
              <a:latin typeface="Times New Roman"/>
              <a:cs typeface="Times New Roman"/>
            </a:endParaRPr>
          </a:p>
          <a:p>
            <a:pPr marL="648970">
              <a:lnSpc>
                <a:spcPct val="100000"/>
              </a:lnSpc>
              <a:spcBef>
                <a:spcPts val="5"/>
              </a:spcBef>
            </a:pPr>
            <a:r>
              <a:rPr sz="4000" b="1" dirty="0">
                <a:latin typeface="Times New Roman"/>
                <a:cs typeface="Times New Roman"/>
              </a:rPr>
              <a:t>InfoSec :Corporate</a:t>
            </a:r>
            <a:r>
              <a:rPr sz="4000" b="1" spc="5" dirty="0">
                <a:latin typeface="Times New Roman"/>
                <a:cs typeface="Times New Roman"/>
              </a:rPr>
              <a:t> </a:t>
            </a:r>
            <a:r>
              <a:rPr sz="4000" b="1" dirty="0">
                <a:latin typeface="Times New Roman"/>
                <a:cs typeface="Times New Roman"/>
              </a:rPr>
              <a:t>Governance</a:t>
            </a:r>
            <a:endParaRPr sz="4000">
              <a:latin typeface="Times New Roman"/>
              <a:cs typeface="Times New Roman"/>
            </a:endParaRPr>
          </a:p>
        </p:txBody>
      </p:sp>
      <p:sp>
        <p:nvSpPr>
          <p:cNvPr id="6" name="object 6"/>
          <p:cNvSpPr/>
          <p:nvPr/>
        </p:nvSpPr>
        <p:spPr>
          <a:xfrm>
            <a:off x="498348" y="758951"/>
            <a:ext cx="128270" cy="704215"/>
          </a:xfrm>
          <a:custGeom>
            <a:avLst/>
            <a:gdLst/>
            <a:ahLst/>
            <a:cxnLst/>
            <a:rect l="l" t="t" r="r" b="b"/>
            <a:pathLst>
              <a:path w="128270" h="704215">
                <a:moveTo>
                  <a:pt x="128015" y="0"/>
                </a:moveTo>
                <a:lnTo>
                  <a:pt x="0" y="0"/>
                </a:lnTo>
                <a:lnTo>
                  <a:pt x="0" y="704088"/>
                </a:lnTo>
                <a:lnTo>
                  <a:pt x="128015" y="704088"/>
                </a:lnTo>
                <a:lnTo>
                  <a:pt x="128015" y="0"/>
                </a:lnTo>
                <a:close/>
              </a:path>
            </a:pathLst>
          </a:custGeom>
          <a:solidFill>
            <a:srgbClr val="EC7C30"/>
          </a:solidFill>
        </p:spPr>
        <p:txBody>
          <a:bodyPr wrap="square" lIns="0" tIns="0" rIns="0" bIns="0" rtlCol="0"/>
          <a:lstStyle/>
          <a:p>
            <a:endParaRPr/>
          </a:p>
        </p:txBody>
      </p:sp>
      <p:graphicFrame>
        <p:nvGraphicFramePr>
          <p:cNvPr id="7" name="object 7"/>
          <p:cNvGraphicFramePr>
            <a:graphicFrameLocks noGrp="1"/>
          </p:cNvGraphicFramePr>
          <p:nvPr>
            <p:extLst>
              <p:ext uri="{D42A27DB-BD31-4B8C-83A1-F6EECF244321}">
                <p14:modId xmlns:p14="http://schemas.microsoft.com/office/powerpoint/2010/main" val="4145073001"/>
              </p:ext>
            </p:extLst>
          </p:nvPr>
        </p:nvGraphicFramePr>
        <p:xfrm>
          <a:off x="1057846" y="2011680"/>
          <a:ext cx="10168254" cy="3925770"/>
        </p:xfrm>
        <a:graphic>
          <a:graphicData uri="http://schemas.openxmlformats.org/drawingml/2006/table">
            <a:tbl>
              <a:tblPr firstRow="1" bandRow="1">
                <a:tableStyleId>{2D5ABB26-0587-4C30-8999-92F81FD0307C}</a:tableStyleId>
              </a:tblPr>
              <a:tblGrid>
                <a:gridCol w="2563495">
                  <a:extLst>
                    <a:ext uri="{9D8B030D-6E8A-4147-A177-3AD203B41FA5}">
                      <a16:colId xmlns:a16="http://schemas.microsoft.com/office/drawing/2014/main" val="20000"/>
                    </a:ext>
                  </a:extLst>
                </a:gridCol>
                <a:gridCol w="7604759">
                  <a:extLst>
                    <a:ext uri="{9D8B030D-6E8A-4147-A177-3AD203B41FA5}">
                      <a16:colId xmlns:a16="http://schemas.microsoft.com/office/drawing/2014/main" val="20001"/>
                    </a:ext>
                  </a:extLst>
                </a:gridCol>
              </a:tblGrid>
              <a:tr h="415289">
                <a:tc>
                  <a:txBody>
                    <a:bodyPr/>
                    <a:lstStyle/>
                    <a:p>
                      <a:pPr marL="13970">
                        <a:lnSpc>
                          <a:spcPts val="2600"/>
                        </a:lnSpc>
                        <a:spcBef>
                          <a:spcPts val="570"/>
                        </a:spcBef>
                      </a:pPr>
                      <a:r>
                        <a:rPr sz="2200" b="1" spc="-5" dirty="0">
                          <a:latin typeface="Times New Roman"/>
                          <a:cs typeface="Times New Roman"/>
                        </a:rPr>
                        <a:t>Objectives</a:t>
                      </a:r>
                      <a:endParaRPr sz="2200">
                        <a:latin typeface="Times New Roman"/>
                        <a:cs typeface="Times New Roman"/>
                      </a:endParaRPr>
                    </a:p>
                  </a:txBody>
                  <a:tcPr marL="0" marR="0" marT="72390" marB="0">
                    <a:lnL w="12700">
                      <a:solidFill>
                        <a:srgbClr val="000000"/>
                      </a:solidFill>
                      <a:prstDash val="solid"/>
                    </a:lnL>
                    <a:lnR w="6350">
                      <a:solidFill>
                        <a:srgbClr val="000000"/>
                      </a:solidFill>
                      <a:prstDash val="solid"/>
                    </a:lnR>
                    <a:lnT w="12700">
                      <a:solidFill>
                        <a:srgbClr val="000000"/>
                      </a:solidFill>
                      <a:prstDash val="solid"/>
                    </a:lnT>
                    <a:lnB w="12700">
                      <a:solidFill>
                        <a:srgbClr val="000000"/>
                      </a:solidFill>
                      <a:prstDash val="solid"/>
                    </a:lnB>
                  </a:tcPr>
                </a:tc>
                <a:tc>
                  <a:txBody>
                    <a:bodyPr/>
                    <a:lstStyle/>
                    <a:p>
                      <a:pPr marL="13970">
                        <a:lnSpc>
                          <a:spcPts val="2600"/>
                        </a:lnSpc>
                        <a:spcBef>
                          <a:spcPts val="570"/>
                        </a:spcBef>
                      </a:pPr>
                      <a:r>
                        <a:rPr sz="2200" b="1" spc="-5" dirty="0">
                          <a:latin typeface="Times New Roman"/>
                          <a:cs typeface="Times New Roman"/>
                        </a:rPr>
                        <a:t>Outcome</a:t>
                      </a:r>
                      <a:endParaRPr sz="2200">
                        <a:latin typeface="Times New Roman"/>
                        <a:cs typeface="Times New Roman"/>
                      </a:endParaRPr>
                    </a:p>
                  </a:txBody>
                  <a:tcPr marL="0" marR="0" marT="72390" marB="0">
                    <a:lnL w="63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749935">
                <a:tc>
                  <a:txBody>
                    <a:bodyPr/>
                    <a:lstStyle/>
                    <a:p>
                      <a:pPr>
                        <a:lnSpc>
                          <a:spcPct val="100000"/>
                        </a:lnSpc>
                        <a:spcBef>
                          <a:spcPts val="40"/>
                        </a:spcBef>
                      </a:pPr>
                      <a:endParaRPr sz="2750">
                        <a:latin typeface="Times New Roman"/>
                        <a:cs typeface="Times New Roman"/>
                      </a:endParaRPr>
                    </a:p>
                    <a:p>
                      <a:pPr marL="13970">
                        <a:lnSpc>
                          <a:spcPts val="2600"/>
                        </a:lnSpc>
                        <a:spcBef>
                          <a:spcPts val="5"/>
                        </a:spcBef>
                      </a:pPr>
                      <a:r>
                        <a:rPr sz="2200" spc="-5" dirty="0">
                          <a:latin typeface="Times New Roman"/>
                          <a:cs typeface="Times New Roman"/>
                        </a:rPr>
                        <a:t>Strategic</a:t>
                      </a:r>
                      <a:r>
                        <a:rPr sz="2200" spc="-120" dirty="0">
                          <a:latin typeface="Times New Roman"/>
                          <a:cs typeface="Times New Roman"/>
                        </a:rPr>
                        <a:t> </a:t>
                      </a:r>
                      <a:r>
                        <a:rPr sz="2200" spc="-5" dirty="0">
                          <a:latin typeface="Times New Roman"/>
                          <a:cs typeface="Times New Roman"/>
                        </a:rPr>
                        <a:t>Alignment</a:t>
                      </a:r>
                      <a:endParaRPr sz="2200">
                        <a:latin typeface="Times New Roman"/>
                        <a:cs typeface="Times New Roman"/>
                      </a:endParaRPr>
                    </a:p>
                  </a:txBody>
                  <a:tcPr marL="0" marR="0" marT="5080" marB="0">
                    <a:lnL w="12700">
                      <a:solidFill>
                        <a:srgbClr val="000000"/>
                      </a:solidFill>
                      <a:prstDash val="solid"/>
                    </a:lnL>
                    <a:lnR w="6350">
                      <a:solidFill>
                        <a:srgbClr val="000000"/>
                      </a:solidFill>
                      <a:prstDash val="solid"/>
                    </a:lnR>
                    <a:lnT w="12700">
                      <a:solidFill>
                        <a:srgbClr val="000000"/>
                      </a:solidFill>
                      <a:prstDash val="solid"/>
                    </a:lnT>
                    <a:lnB w="6350">
                      <a:solidFill>
                        <a:srgbClr val="000000"/>
                      </a:solidFill>
                      <a:prstDash val="solid"/>
                    </a:lnB>
                  </a:tcPr>
                </a:tc>
                <a:tc>
                  <a:txBody>
                    <a:bodyPr/>
                    <a:lstStyle/>
                    <a:p>
                      <a:pPr marL="13970" marR="208279">
                        <a:lnSpc>
                          <a:spcPct val="100000"/>
                        </a:lnSpc>
                        <a:spcBef>
                          <a:spcPts val="565"/>
                        </a:spcBef>
                      </a:pPr>
                      <a:r>
                        <a:rPr sz="2200" spc="-5" dirty="0">
                          <a:latin typeface="Times New Roman"/>
                          <a:cs typeface="Times New Roman"/>
                        </a:rPr>
                        <a:t>Aligning departmental strategies with business strategy to support  organizational</a:t>
                      </a:r>
                      <a:r>
                        <a:rPr sz="2200" spc="-10" dirty="0">
                          <a:latin typeface="Times New Roman"/>
                          <a:cs typeface="Times New Roman"/>
                        </a:rPr>
                        <a:t> </a:t>
                      </a:r>
                      <a:r>
                        <a:rPr sz="2200" spc="-5" dirty="0">
                          <a:latin typeface="Times New Roman"/>
                          <a:cs typeface="Times New Roman"/>
                        </a:rPr>
                        <a:t>goals</a:t>
                      </a:r>
                      <a:endParaRPr sz="2200">
                        <a:latin typeface="Times New Roman"/>
                        <a:cs typeface="Times New Roman"/>
                      </a:endParaRPr>
                    </a:p>
                  </a:txBody>
                  <a:tcPr marL="0" marR="0" marT="71755" marB="0">
                    <a:lnL w="6350">
                      <a:solidFill>
                        <a:srgbClr val="000000"/>
                      </a:solidFill>
                      <a:prstDash val="solid"/>
                    </a:lnL>
                    <a:lnR w="12700">
                      <a:solidFill>
                        <a:srgbClr val="000000"/>
                      </a:solidFill>
                      <a:prstDash val="solid"/>
                    </a:lnR>
                    <a:lnT w="1270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415416">
                <a:tc>
                  <a:txBody>
                    <a:bodyPr/>
                    <a:lstStyle/>
                    <a:p>
                      <a:pPr marL="13970">
                        <a:lnSpc>
                          <a:spcPts val="2600"/>
                        </a:lnSpc>
                        <a:spcBef>
                          <a:spcPts val="570"/>
                        </a:spcBef>
                      </a:pPr>
                      <a:r>
                        <a:rPr sz="2200" spc="-5" dirty="0">
                          <a:latin typeface="Times New Roman"/>
                          <a:cs typeface="Times New Roman"/>
                        </a:rPr>
                        <a:t>Risk</a:t>
                      </a:r>
                      <a:r>
                        <a:rPr sz="2200" spc="-20" dirty="0">
                          <a:latin typeface="Times New Roman"/>
                          <a:cs typeface="Times New Roman"/>
                        </a:rPr>
                        <a:t> </a:t>
                      </a:r>
                      <a:r>
                        <a:rPr sz="2200" spc="-5" dirty="0">
                          <a:latin typeface="Times New Roman"/>
                          <a:cs typeface="Times New Roman"/>
                        </a:rPr>
                        <a:t>Management</a:t>
                      </a:r>
                      <a:endParaRPr sz="2200">
                        <a:latin typeface="Times New Roman"/>
                        <a:cs typeface="Times New Roman"/>
                      </a:endParaRPr>
                    </a:p>
                  </a:txBody>
                  <a:tcPr marL="0" marR="0" marT="72390" marB="0">
                    <a:lnL w="1270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3970">
                        <a:lnSpc>
                          <a:spcPts val="2600"/>
                        </a:lnSpc>
                        <a:spcBef>
                          <a:spcPts val="570"/>
                        </a:spcBef>
                      </a:pPr>
                      <a:r>
                        <a:rPr sz="2200" spc="-5" dirty="0">
                          <a:latin typeface="Times New Roman"/>
                          <a:cs typeface="Times New Roman"/>
                        </a:rPr>
                        <a:t>Mitigate risk to an acceptable</a:t>
                      </a:r>
                      <a:r>
                        <a:rPr sz="2200" spc="5" dirty="0">
                          <a:latin typeface="Times New Roman"/>
                          <a:cs typeface="Times New Roman"/>
                        </a:rPr>
                        <a:t> </a:t>
                      </a:r>
                      <a:r>
                        <a:rPr sz="2200" spc="-5" dirty="0">
                          <a:latin typeface="Times New Roman"/>
                          <a:cs typeface="Times New Roman"/>
                        </a:rPr>
                        <a:t>level</a:t>
                      </a:r>
                      <a:endParaRPr sz="2200">
                        <a:latin typeface="Times New Roman"/>
                        <a:cs typeface="Times New Roman"/>
                      </a:endParaRPr>
                    </a:p>
                  </a:txBody>
                  <a:tcPr marL="0" marR="0" marT="72390" marB="0">
                    <a:lnL w="6350">
                      <a:solidFill>
                        <a:srgbClr val="000000"/>
                      </a:solidFill>
                      <a:prstDash val="solid"/>
                    </a:lnL>
                    <a:lnR w="1270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r h="415289">
                <a:tc>
                  <a:txBody>
                    <a:bodyPr/>
                    <a:lstStyle/>
                    <a:p>
                      <a:pPr marL="13970">
                        <a:lnSpc>
                          <a:spcPts val="2595"/>
                        </a:lnSpc>
                        <a:spcBef>
                          <a:spcPts val="570"/>
                        </a:spcBef>
                      </a:pPr>
                      <a:r>
                        <a:rPr sz="2200" spc="-50" dirty="0">
                          <a:latin typeface="Times New Roman"/>
                          <a:cs typeface="Times New Roman"/>
                        </a:rPr>
                        <a:t>Value</a:t>
                      </a:r>
                      <a:r>
                        <a:rPr sz="2200" spc="-15" dirty="0">
                          <a:latin typeface="Times New Roman"/>
                          <a:cs typeface="Times New Roman"/>
                        </a:rPr>
                        <a:t> </a:t>
                      </a:r>
                      <a:r>
                        <a:rPr sz="2200" spc="-5" dirty="0">
                          <a:latin typeface="Times New Roman"/>
                          <a:cs typeface="Times New Roman"/>
                        </a:rPr>
                        <a:t>Delivery</a:t>
                      </a:r>
                      <a:endParaRPr sz="2200">
                        <a:latin typeface="Times New Roman"/>
                        <a:cs typeface="Times New Roman"/>
                      </a:endParaRPr>
                    </a:p>
                  </a:txBody>
                  <a:tcPr marL="0" marR="0" marT="72390" marB="0">
                    <a:lnL w="1270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3970">
                        <a:lnSpc>
                          <a:spcPts val="2595"/>
                        </a:lnSpc>
                        <a:spcBef>
                          <a:spcPts val="570"/>
                        </a:spcBef>
                      </a:pPr>
                      <a:r>
                        <a:rPr sz="2200" spc="-5" dirty="0">
                          <a:latin typeface="Times New Roman"/>
                          <a:cs typeface="Times New Roman"/>
                        </a:rPr>
                        <a:t>Optimize Investment in support of business</a:t>
                      </a:r>
                      <a:r>
                        <a:rPr sz="2200" spc="45" dirty="0">
                          <a:latin typeface="Times New Roman"/>
                          <a:cs typeface="Times New Roman"/>
                        </a:rPr>
                        <a:t> </a:t>
                      </a:r>
                      <a:r>
                        <a:rPr sz="2200" spc="-5" dirty="0">
                          <a:latin typeface="Times New Roman"/>
                          <a:cs typeface="Times New Roman"/>
                        </a:rPr>
                        <a:t>objective</a:t>
                      </a:r>
                      <a:endParaRPr sz="2200">
                        <a:latin typeface="Times New Roman"/>
                        <a:cs typeface="Times New Roman"/>
                      </a:endParaRPr>
                    </a:p>
                  </a:txBody>
                  <a:tcPr marL="0" marR="0" marT="72390" marB="0">
                    <a:lnL w="6350">
                      <a:solidFill>
                        <a:srgbClr val="000000"/>
                      </a:solidFill>
                      <a:prstDash val="solid"/>
                    </a:lnL>
                    <a:lnR w="1270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3"/>
                  </a:ext>
                </a:extLst>
              </a:tr>
              <a:tr h="749935">
                <a:tc>
                  <a:txBody>
                    <a:bodyPr/>
                    <a:lstStyle/>
                    <a:p>
                      <a:pPr marL="13970">
                        <a:lnSpc>
                          <a:spcPct val="100000"/>
                        </a:lnSpc>
                        <a:spcBef>
                          <a:spcPts val="570"/>
                        </a:spcBef>
                      </a:pPr>
                      <a:r>
                        <a:rPr sz="2200" spc="-5" dirty="0">
                          <a:latin typeface="Times New Roman"/>
                          <a:cs typeface="Times New Roman"/>
                        </a:rPr>
                        <a:t>Resource</a:t>
                      </a:r>
                      <a:endParaRPr sz="2200">
                        <a:latin typeface="Times New Roman"/>
                        <a:cs typeface="Times New Roman"/>
                      </a:endParaRPr>
                    </a:p>
                    <a:p>
                      <a:pPr marL="13970">
                        <a:lnSpc>
                          <a:spcPts val="2595"/>
                        </a:lnSpc>
                      </a:pPr>
                      <a:r>
                        <a:rPr sz="2200" spc="-5" dirty="0">
                          <a:latin typeface="Times New Roman"/>
                          <a:cs typeface="Times New Roman"/>
                        </a:rPr>
                        <a:t>Management</a:t>
                      </a:r>
                      <a:endParaRPr sz="2200">
                        <a:latin typeface="Times New Roman"/>
                        <a:cs typeface="Times New Roman"/>
                      </a:endParaRPr>
                    </a:p>
                  </a:txBody>
                  <a:tcPr marL="0" marR="0" marT="72390" marB="0">
                    <a:lnL w="1270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spcBef>
                          <a:spcPts val="45"/>
                        </a:spcBef>
                      </a:pPr>
                      <a:endParaRPr sz="2750">
                        <a:latin typeface="Times New Roman"/>
                        <a:cs typeface="Times New Roman"/>
                      </a:endParaRPr>
                    </a:p>
                    <a:p>
                      <a:pPr marL="13970">
                        <a:lnSpc>
                          <a:spcPts val="2595"/>
                        </a:lnSpc>
                      </a:pPr>
                      <a:r>
                        <a:rPr sz="2200" spc="-5" dirty="0">
                          <a:latin typeface="Times New Roman"/>
                          <a:cs typeface="Times New Roman"/>
                        </a:rPr>
                        <a:t>Efficient and efective use of</a:t>
                      </a:r>
                      <a:r>
                        <a:rPr sz="2200" spc="35" dirty="0">
                          <a:latin typeface="Times New Roman"/>
                          <a:cs typeface="Times New Roman"/>
                        </a:rPr>
                        <a:t> </a:t>
                      </a:r>
                      <a:r>
                        <a:rPr sz="2200" spc="-5" dirty="0">
                          <a:latin typeface="Times New Roman"/>
                          <a:cs typeface="Times New Roman"/>
                        </a:rPr>
                        <a:t>resources</a:t>
                      </a:r>
                      <a:endParaRPr sz="2200">
                        <a:latin typeface="Times New Roman"/>
                        <a:cs typeface="Times New Roman"/>
                      </a:endParaRPr>
                    </a:p>
                  </a:txBody>
                  <a:tcPr marL="0" marR="0" marT="5715" marB="0">
                    <a:lnL w="6350">
                      <a:solidFill>
                        <a:srgbClr val="000000"/>
                      </a:solidFill>
                      <a:prstDash val="solid"/>
                    </a:lnL>
                    <a:lnR w="1270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4"/>
                  </a:ext>
                </a:extLst>
              </a:tr>
              <a:tr h="749871">
                <a:tc>
                  <a:txBody>
                    <a:bodyPr/>
                    <a:lstStyle/>
                    <a:p>
                      <a:pPr marL="13970" marR="1026160">
                        <a:lnSpc>
                          <a:spcPct val="100000"/>
                        </a:lnSpc>
                        <a:spcBef>
                          <a:spcPts val="570"/>
                        </a:spcBef>
                      </a:pPr>
                      <a:r>
                        <a:rPr sz="2200" spc="-5" dirty="0">
                          <a:latin typeface="Times New Roman"/>
                          <a:cs typeface="Times New Roman"/>
                        </a:rPr>
                        <a:t>Performance  </a:t>
                      </a:r>
                      <a:r>
                        <a:rPr sz="2200" dirty="0">
                          <a:latin typeface="Times New Roman"/>
                          <a:cs typeface="Times New Roman"/>
                        </a:rPr>
                        <a:t>Measure</a:t>
                      </a:r>
                      <a:r>
                        <a:rPr sz="2200" spc="-20" dirty="0">
                          <a:latin typeface="Times New Roman"/>
                          <a:cs typeface="Times New Roman"/>
                        </a:rPr>
                        <a:t>m</a:t>
                      </a:r>
                      <a:r>
                        <a:rPr sz="2200" dirty="0">
                          <a:latin typeface="Times New Roman"/>
                          <a:cs typeface="Times New Roman"/>
                        </a:rPr>
                        <a:t>ent</a:t>
                      </a:r>
                      <a:endParaRPr sz="2200">
                        <a:latin typeface="Times New Roman"/>
                        <a:cs typeface="Times New Roman"/>
                      </a:endParaRPr>
                    </a:p>
                  </a:txBody>
                  <a:tcPr marL="0" marR="0" marT="72390" marB="0">
                    <a:lnL w="1270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spcBef>
                          <a:spcPts val="45"/>
                        </a:spcBef>
                      </a:pPr>
                      <a:endParaRPr sz="2750" dirty="0">
                        <a:latin typeface="Times New Roman"/>
                        <a:cs typeface="Times New Roman"/>
                      </a:endParaRPr>
                    </a:p>
                    <a:p>
                      <a:pPr marL="13970">
                        <a:lnSpc>
                          <a:spcPts val="2595"/>
                        </a:lnSpc>
                        <a:spcBef>
                          <a:spcPts val="5"/>
                        </a:spcBef>
                      </a:pPr>
                      <a:r>
                        <a:rPr sz="2200" spc="-5" dirty="0">
                          <a:latin typeface="Times New Roman"/>
                          <a:cs typeface="Times New Roman"/>
                        </a:rPr>
                        <a:t>Monitoring and reporting on</a:t>
                      </a:r>
                      <a:r>
                        <a:rPr sz="2200" dirty="0">
                          <a:latin typeface="Times New Roman"/>
                          <a:cs typeface="Times New Roman"/>
                        </a:rPr>
                        <a:t> </a:t>
                      </a:r>
                      <a:r>
                        <a:rPr sz="2200" spc="-5" dirty="0">
                          <a:latin typeface="Times New Roman"/>
                          <a:cs typeface="Times New Roman"/>
                        </a:rPr>
                        <a:t>achivements</a:t>
                      </a:r>
                      <a:endParaRPr sz="2200" dirty="0">
                        <a:latin typeface="Times New Roman"/>
                        <a:cs typeface="Times New Roman"/>
                      </a:endParaRPr>
                    </a:p>
                  </a:txBody>
                  <a:tcPr marL="0" marR="0" marT="5715" marB="0">
                    <a:lnL w="6350">
                      <a:solidFill>
                        <a:srgbClr val="000000"/>
                      </a:solidFill>
                      <a:prstDash val="solid"/>
                    </a:lnL>
                    <a:lnR w="1270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5"/>
                  </a:ext>
                </a:extLst>
              </a:tr>
              <a:tr h="415366">
                <a:tc>
                  <a:txBody>
                    <a:bodyPr/>
                    <a:lstStyle/>
                    <a:p>
                      <a:pPr marL="13970">
                        <a:lnSpc>
                          <a:spcPts val="2595"/>
                        </a:lnSpc>
                        <a:spcBef>
                          <a:spcPts val="575"/>
                        </a:spcBef>
                      </a:pPr>
                      <a:r>
                        <a:rPr sz="2200" spc="-5" dirty="0">
                          <a:latin typeface="Times New Roman"/>
                          <a:cs typeface="Times New Roman"/>
                        </a:rPr>
                        <a:t>Process</a:t>
                      </a:r>
                      <a:r>
                        <a:rPr sz="2200" spc="-15" dirty="0">
                          <a:latin typeface="Times New Roman"/>
                          <a:cs typeface="Times New Roman"/>
                        </a:rPr>
                        <a:t> </a:t>
                      </a:r>
                      <a:r>
                        <a:rPr sz="2200" spc="-5" dirty="0">
                          <a:latin typeface="Times New Roman"/>
                          <a:cs typeface="Times New Roman"/>
                        </a:rPr>
                        <a:t>Integration</a:t>
                      </a:r>
                      <a:endParaRPr sz="2200">
                        <a:latin typeface="Times New Roman"/>
                        <a:cs typeface="Times New Roman"/>
                      </a:endParaRPr>
                    </a:p>
                  </a:txBody>
                  <a:tcPr marL="0" marR="0" marT="73025" marB="0">
                    <a:lnL w="12700">
                      <a:solidFill>
                        <a:srgbClr val="000000"/>
                      </a:solidFill>
                      <a:prstDash val="solid"/>
                    </a:lnL>
                    <a:lnR w="6350">
                      <a:solidFill>
                        <a:srgbClr val="000000"/>
                      </a:solidFill>
                      <a:prstDash val="solid"/>
                    </a:lnR>
                    <a:lnT w="6350">
                      <a:solidFill>
                        <a:srgbClr val="000000"/>
                      </a:solidFill>
                      <a:prstDash val="solid"/>
                    </a:lnT>
                    <a:lnB w="12700">
                      <a:solidFill>
                        <a:srgbClr val="000000"/>
                      </a:solidFill>
                      <a:prstDash val="solid"/>
                    </a:lnB>
                  </a:tcPr>
                </a:tc>
                <a:tc>
                  <a:txBody>
                    <a:bodyPr/>
                    <a:lstStyle/>
                    <a:p>
                      <a:pPr marL="13970">
                        <a:lnSpc>
                          <a:spcPts val="2595"/>
                        </a:lnSpc>
                        <a:spcBef>
                          <a:spcPts val="575"/>
                        </a:spcBef>
                      </a:pPr>
                      <a:r>
                        <a:rPr sz="2200" spc="-5" dirty="0">
                          <a:latin typeface="Times New Roman"/>
                          <a:cs typeface="Times New Roman"/>
                        </a:rPr>
                        <a:t>Achive operational synergies and</a:t>
                      </a:r>
                      <a:r>
                        <a:rPr sz="2200" spc="-25" dirty="0">
                          <a:latin typeface="Times New Roman"/>
                          <a:cs typeface="Times New Roman"/>
                        </a:rPr>
                        <a:t> </a:t>
                      </a:r>
                      <a:r>
                        <a:rPr sz="2200" spc="-20" dirty="0">
                          <a:latin typeface="Times New Roman"/>
                          <a:cs typeface="Times New Roman"/>
                        </a:rPr>
                        <a:t>efficiency.</a:t>
                      </a:r>
                      <a:endParaRPr sz="2200" dirty="0">
                        <a:latin typeface="Times New Roman"/>
                        <a:cs typeface="Times New Roman"/>
                      </a:endParaRPr>
                    </a:p>
                  </a:txBody>
                  <a:tcPr marL="0" marR="0" marT="73025" marB="0">
                    <a:lnL w="6350">
                      <a:solidFill>
                        <a:srgbClr val="000000"/>
                      </a:solidFill>
                      <a:prstDash val="solid"/>
                    </a:lnL>
                    <a:lnR w="12700">
                      <a:solidFill>
                        <a:srgbClr val="000000"/>
                      </a:solidFill>
                      <a:prstDash val="solid"/>
                    </a:lnR>
                    <a:lnT w="635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762" y="0"/>
            <a:ext cx="4951095" cy="6867525"/>
            <a:chOff x="-4762" y="0"/>
            <a:chExt cx="4951095" cy="6867525"/>
          </a:xfrm>
        </p:grpSpPr>
        <p:sp>
          <p:nvSpPr>
            <p:cNvPr id="3" name="object 3"/>
            <p:cNvSpPr/>
            <p:nvPr/>
          </p:nvSpPr>
          <p:spPr>
            <a:xfrm>
              <a:off x="3605910" y="0"/>
              <a:ext cx="1340230" cy="685799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0"/>
              <a:ext cx="4819015" cy="6858000"/>
            </a:xfrm>
            <a:custGeom>
              <a:avLst/>
              <a:gdLst/>
              <a:ahLst/>
              <a:cxnLst/>
              <a:rect l="l" t="t" r="r" b="b"/>
              <a:pathLst>
                <a:path w="4819015" h="6858000">
                  <a:moveTo>
                    <a:pt x="3605911" y="0"/>
                  </a:moveTo>
                  <a:lnTo>
                    <a:pt x="0" y="0"/>
                  </a:lnTo>
                  <a:lnTo>
                    <a:pt x="0" y="6857999"/>
                  </a:lnTo>
                  <a:lnTo>
                    <a:pt x="3605911" y="6857999"/>
                  </a:lnTo>
                  <a:lnTo>
                    <a:pt x="3668903" y="6788730"/>
                  </a:lnTo>
                  <a:lnTo>
                    <a:pt x="3697951" y="6753210"/>
                  </a:lnTo>
                  <a:lnTo>
                    <a:pt x="3726691" y="6717324"/>
                  </a:lnTo>
                  <a:lnTo>
                    <a:pt x="3755121" y="6681075"/>
                  </a:lnTo>
                  <a:lnTo>
                    <a:pt x="3783238" y="6644466"/>
                  </a:lnTo>
                  <a:lnTo>
                    <a:pt x="3811039" y="6607500"/>
                  </a:lnTo>
                  <a:lnTo>
                    <a:pt x="3838522" y="6570181"/>
                  </a:lnTo>
                  <a:lnTo>
                    <a:pt x="3865684" y="6532511"/>
                  </a:lnTo>
                  <a:lnTo>
                    <a:pt x="3892522" y="6494494"/>
                  </a:lnTo>
                  <a:lnTo>
                    <a:pt x="3919035" y="6456132"/>
                  </a:lnTo>
                  <a:lnTo>
                    <a:pt x="3945219" y="6417430"/>
                  </a:lnTo>
                  <a:lnTo>
                    <a:pt x="3971071" y="6378390"/>
                  </a:lnTo>
                  <a:lnTo>
                    <a:pt x="3996590" y="6339015"/>
                  </a:lnTo>
                  <a:lnTo>
                    <a:pt x="4021772" y="6299308"/>
                  </a:lnTo>
                  <a:lnTo>
                    <a:pt x="4046616" y="6259273"/>
                  </a:lnTo>
                  <a:lnTo>
                    <a:pt x="4071117" y="6218913"/>
                  </a:lnTo>
                  <a:lnTo>
                    <a:pt x="4095275" y="6178231"/>
                  </a:lnTo>
                  <a:lnTo>
                    <a:pt x="4119086" y="6137229"/>
                  </a:lnTo>
                  <a:lnTo>
                    <a:pt x="4142547" y="6095912"/>
                  </a:lnTo>
                  <a:lnTo>
                    <a:pt x="4165656" y="6054282"/>
                  </a:lnTo>
                  <a:lnTo>
                    <a:pt x="4188411" y="6012342"/>
                  </a:lnTo>
                  <a:lnTo>
                    <a:pt x="4210808" y="5970096"/>
                  </a:lnTo>
                  <a:lnTo>
                    <a:pt x="4232846" y="5927547"/>
                  </a:lnTo>
                  <a:lnTo>
                    <a:pt x="4254521" y="5884697"/>
                  </a:lnTo>
                  <a:lnTo>
                    <a:pt x="4275832" y="5841550"/>
                  </a:lnTo>
                  <a:lnTo>
                    <a:pt x="4296774" y="5798110"/>
                  </a:lnTo>
                  <a:lnTo>
                    <a:pt x="4317347" y="5754379"/>
                  </a:lnTo>
                  <a:lnTo>
                    <a:pt x="4337547" y="5710360"/>
                  </a:lnTo>
                  <a:lnTo>
                    <a:pt x="4357371" y="5666057"/>
                  </a:lnTo>
                  <a:lnTo>
                    <a:pt x="4376818" y="5621472"/>
                  </a:lnTo>
                  <a:lnTo>
                    <a:pt x="4395884" y="5576610"/>
                  </a:lnTo>
                  <a:lnTo>
                    <a:pt x="4414566" y="5531472"/>
                  </a:lnTo>
                  <a:lnTo>
                    <a:pt x="4432863" y="5486062"/>
                  </a:lnTo>
                  <a:lnTo>
                    <a:pt x="4450772" y="5440384"/>
                  </a:lnTo>
                  <a:lnTo>
                    <a:pt x="4468290" y="5394440"/>
                  </a:lnTo>
                  <a:lnTo>
                    <a:pt x="4485414" y="5348234"/>
                  </a:lnTo>
                  <a:lnTo>
                    <a:pt x="4502142" y="5301769"/>
                  </a:lnTo>
                  <a:lnTo>
                    <a:pt x="4518472" y="5255047"/>
                  </a:lnTo>
                  <a:lnTo>
                    <a:pt x="4534400" y="5208072"/>
                  </a:lnTo>
                  <a:lnTo>
                    <a:pt x="4549924" y="5160848"/>
                  </a:lnTo>
                  <a:lnTo>
                    <a:pt x="4565041" y="5113377"/>
                  </a:lnTo>
                  <a:lnTo>
                    <a:pt x="4579750" y="5065662"/>
                  </a:lnTo>
                  <a:lnTo>
                    <a:pt x="4594047" y="5017707"/>
                  </a:lnTo>
                  <a:lnTo>
                    <a:pt x="4607929" y="4969514"/>
                  </a:lnTo>
                  <a:lnTo>
                    <a:pt x="4621395" y="4921088"/>
                  </a:lnTo>
                  <a:lnTo>
                    <a:pt x="4634441" y="4872430"/>
                  </a:lnTo>
                  <a:lnTo>
                    <a:pt x="4647065" y="4823545"/>
                  </a:lnTo>
                  <a:lnTo>
                    <a:pt x="4659265" y="4774434"/>
                  </a:lnTo>
                  <a:lnTo>
                    <a:pt x="4671037" y="4725103"/>
                  </a:lnTo>
                  <a:lnTo>
                    <a:pt x="4682379" y="4675553"/>
                  </a:lnTo>
                  <a:lnTo>
                    <a:pt x="4693289" y="4625787"/>
                  </a:lnTo>
                  <a:lnTo>
                    <a:pt x="4703764" y="4575810"/>
                  </a:lnTo>
                  <a:lnTo>
                    <a:pt x="4713801" y="4525623"/>
                  </a:lnTo>
                  <a:lnTo>
                    <a:pt x="4723398" y="4475231"/>
                  </a:lnTo>
                  <a:lnTo>
                    <a:pt x="4732552" y="4424636"/>
                  </a:lnTo>
                  <a:lnTo>
                    <a:pt x="4741261" y="4373841"/>
                  </a:lnTo>
                  <a:lnTo>
                    <a:pt x="4749521" y="4322850"/>
                  </a:lnTo>
                  <a:lnTo>
                    <a:pt x="4757331" y="4271666"/>
                  </a:lnTo>
                  <a:lnTo>
                    <a:pt x="4764688" y="4220292"/>
                  </a:lnTo>
                  <a:lnTo>
                    <a:pt x="4771589" y="4168730"/>
                  </a:lnTo>
                  <a:lnTo>
                    <a:pt x="4778032" y="4116985"/>
                  </a:lnTo>
                  <a:lnTo>
                    <a:pt x="4784013" y="4065059"/>
                  </a:lnTo>
                  <a:lnTo>
                    <a:pt x="4789531" y="4012956"/>
                  </a:lnTo>
                  <a:lnTo>
                    <a:pt x="4794583" y="3960678"/>
                  </a:lnTo>
                  <a:lnTo>
                    <a:pt x="4799165" y="3908229"/>
                  </a:lnTo>
                  <a:lnTo>
                    <a:pt x="4803277" y="3855612"/>
                  </a:lnTo>
                  <a:lnTo>
                    <a:pt x="4806915" y="3802830"/>
                  </a:lnTo>
                  <a:lnTo>
                    <a:pt x="4810075" y="3749886"/>
                  </a:lnTo>
                  <a:lnTo>
                    <a:pt x="4812757" y="3696783"/>
                  </a:lnTo>
                  <a:lnTo>
                    <a:pt x="4814957" y="3643525"/>
                  </a:lnTo>
                  <a:lnTo>
                    <a:pt x="4816673" y="3590114"/>
                  </a:lnTo>
                  <a:lnTo>
                    <a:pt x="4817901" y="3536554"/>
                  </a:lnTo>
                  <a:lnTo>
                    <a:pt x="4818641" y="3482848"/>
                  </a:lnTo>
                  <a:lnTo>
                    <a:pt x="4818888" y="3429000"/>
                  </a:lnTo>
                  <a:lnTo>
                    <a:pt x="4818641" y="3375151"/>
                  </a:lnTo>
                  <a:lnTo>
                    <a:pt x="4817901" y="3321445"/>
                  </a:lnTo>
                  <a:lnTo>
                    <a:pt x="4816673" y="3267885"/>
                  </a:lnTo>
                  <a:lnTo>
                    <a:pt x="4814957" y="3214474"/>
                  </a:lnTo>
                  <a:lnTo>
                    <a:pt x="4812757" y="3161216"/>
                  </a:lnTo>
                  <a:lnTo>
                    <a:pt x="4810075" y="3108114"/>
                  </a:lnTo>
                  <a:lnTo>
                    <a:pt x="4806915" y="3055170"/>
                  </a:lnTo>
                  <a:lnTo>
                    <a:pt x="4803277" y="3002388"/>
                  </a:lnTo>
                  <a:lnTo>
                    <a:pt x="4799165" y="2949771"/>
                  </a:lnTo>
                  <a:lnTo>
                    <a:pt x="4794583" y="2897322"/>
                  </a:lnTo>
                  <a:lnTo>
                    <a:pt x="4789531" y="2845045"/>
                  </a:lnTo>
                  <a:lnTo>
                    <a:pt x="4784013" y="2792941"/>
                  </a:lnTo>
                  <a:lnTo>
                    <a:pt x="4778032" y="2741016"/>
                  </a:lnTo>
                  <a:lnTo>
                    <a:pt x="4771589" y="2689271"/>
                  </a:lnTo>
                  <a:lnTo>
                    <a:pt x="4764688" y="2637709"/>
                  </a:lnTo>
                  <a:lnTo>
                    <a:pt x="4757331" y="2586335"/>
                  </a:lnTo>
                  <a:lnTo>
                    <a:pt x="4749521" y="2535151"/>
                  </a:lnTo>
                  <a:lnTo>
                    <a:pt x="4741261" y="2484160"/>
                  </a:lnTo>
                  <a:lnTo>
                    <a:pt x="4732552" y="2433366"/>
                  </a:lnTo>
                  <a:lnTo>
                    <a:pt x="4723398" y="2382771"/>
                  </a:lnTo>
                  <a:lnTo>
                    <a:pt x="4713801" y="2332379"/>
                  </a:lnTo>
                  <a:lnTo>
                    <a:pt x="4703764" y="2282193"/>
                  </a:lnTo>
                  <a:lnTo>
                    <a:pt x="4693289" y="2232215"/>
                  </a:lnTo>
                  <a:lnTo>
                    <a:pt x="4682379" y="2182450"/>
                  </a:lnTo>
                  <a:lnTo>
                    <a:pt x="4671037" y="2132900"/>
                  </a:lnTo>
                  <a:lnTo>
                    <a:pt x="4659265" y="2083568"/>
                  </a:lnTo>
                  <a:lnTo>
                    <a:pt x="4647065" y="2034458"/>
                  </a:lnTo>
                  <a:lnTo>
                    <a:pt x="4634441" y="1985573"/>
                  </a:lnTo>
                  <a:lnTo>
                    <a:pt x="4621395" y="1936915"/>
                  </a:lnTo>
                  <a:lnTo>
                    <a:pt x="4607929" y="1888489"/>
                  </a:lnTo>
                  <a:lnTo>
                    <a:pt x="4594047" y="1840296"/>
                  </a:lnTo>
                  <a:lnTo>
                    <a:pt x="4579750" y="1792341"/>
                  </a:lnTo>
                  <a:lnTo>
                    <a:pt x="4565041" y="1744626"/>
                  </a:lnTo>
                  <a:lnTo>
                    <a:pt x="4549924" y="1697154"/>
                  </a:lnTo>
                  <a:lnTo>
                    <a:pt x="4534400" y="1649930"/>
                  </a:lnTo>
                  <a:lnTo>
                    <a:pt x="4518472" y="1602955"/>
                  </a:lnTo>
                  <a:lnTo>
                    <a:pt x="4502142" y="1556233"/>
                  </a:lnTo>
                  <a:lnTo>
                    <a:pt x="4485414" y="1509767"/>
                  </a:lnTo>
                  <a:lnTo>
                    <a:pt x="4468290" y="1463560"/>
                  </a:lnTo>
                  <a:lnTo>
                    <a:pt x="4450772" y="1417616"/>
                  </a:lnTo>
                  <a:lnTo>
                    <a:pt x="4432863" y="1371937"/>
                  </a:lnTo>
                  <a:lnTo>
                    <a:pt x="4414566" y="1326527"/>
                  </a:lnTo>
                  <a:lnTo>
                    <a:pt x="4395884" y="1281389"/>
                  </a:lnTo>
                  <a:lnTo>
                    <a:pt x="4376818" y="1236526"/>
                  </a:lnTo>
                  <a:lnTo>
                    <a:pt x="4357371" y="1191941"/>
                  </a:lnTo>
                  <a:lnTo>
                    <a:pt x="4337547" y="1147637"/>
                  </a:lnTo>
                  <a:lnTo>
                    <a:pt x="4317347" y="1103617"/>
                  </a:lnTo>
                  <a:lnTo>
                    <a:pt x="4296774" y="1059885"/>
                  </a:lnTo>
                  <a:lnTo>
                    <a:pt x="4275832" y="1016443"/>
                  </a:lnTo>
                  <a:lnTo>
                    <a:pt x="4254521" y="973296"/>
                  </a:lnTo>
                  <a:lnTo>
                    <a:pt x="4232846" y="930445"/>
                  </a:lnTo>
                  <a:lnTo>
                    <a:pt x="4210808" y="887894"/>
                  </a:lnTo>
                  <a:lnTo>
                    <a:pt x="4188411" y="845647"/>
                  </a:lnTo>
                  <a:lnTo>
                    <a:pt x="4165656" y="803706"/>
                  </a:lnTo>
                  <a:lnTo>
                    <a:pt x="4142547" y="762074"/>
                  </a:lnTo>
                  <a:lnTo>
                    <a:pt x="4119086" y="720756"/>
                  </a:lnTo>
                  <a:lnTo>
                    <a:pt x="4095275" y="679753"/>
                  </a:lnTo>
                  <a:lnTo>
                    <a:pt x="4071117" y="639068"/>
                  </a:lnTo>
                  <a:lnTo>
                    <a:pt x="4046616" y="598706"/>
                  </a:lnTo>
                  <a:lnTo>
                    <a:pt x="4021772" y="558669"/>
                  </a:lnTo>
                  <a:lnTo>
                    <a:pt x="3996590" y="518961"/>
                  </a:lnTo>
                  <a:lnTo>
                    <a:pt x="3971071" y="479584"/>
                  </a:lnTo>
                  <a:lnTo>
                    <a:pt x="3945219" y="440542"/>
                  </a:lnTo>
                  <a:lnTo>
                    <a:pt x="3919035" y="401837"/>
                  </a:lnTo>
                  <a:lnTo>
                    <a:pt x="3892522" y="363473"/>
                  </a:lnTo>
                  <a:lnTo>
                    <a:pt x="3865684" y="325454"/>
                  </a:lnTo>
                  <a:lnTo>
                    <a:pt x="3838522" y="287781"/>
                  </a:lnTo>
                  <a:lnTo>
                    <a:pt x="3811039" y="250459"/>
                  </a:lnTo>
                  <a:lnTo>
                    <a:pt x="3783238" y="213491"/>
                  </a:lnTo>
                  <a:lnTo>
                    <a:pt x="3755121" y="176879"/>
                  </a:lnTo>
                  <a:lnTo>
                    <a:pt x="3726691" y="140627"/>
                  </a:lnTo>
                  <a:lnTo>
                    <a:pt x="3697951" y="104738"/>
                  </a:lnTo>
                  <a:lnTo>
                    <a:pt x="3668903" y="69215"/>
                  </a:lnTo>
                  <a:lnTo>
                    <a:pt x="3605911" y="0"/>
                  </a:lnTo>
                  <a:close/>
                </a:path>
              </a:pathLst>
            </a:custGeom>
            <a:solidFill>
              <a:srgbClr val="FFFFFF"/>
            </a:solidFill>
          </p:spPr>
          <p:txBody>
            <a:bodyPr wrap="square" lIns="0" tIns="0" rIns="0" bIns="0" rtlCol="0"/>
            <a:lstStyle/>
            <a:p>
              <a:endParaRPr/>
            </a:p>
          </p:txBody>
        </p:sp>
        <p:sp>
          <p:nvSpPr>
            <p:cNvPr id="5" name="object 5"/>
            <p:cNvSpPr/>
            <p:nvPr/>
          </p:nvSpPr>
          <p:spPr>
            <a:xfrm>
              <a:off x="0" y="0"/>
              <a:ext cx="4819015" cy="6858000"/>
            </a:xfrm>
            <a:custGeom>
              <a:avLst/>
              <a:gdLst/>
              <a:ahLst/>
              <a:cxnLst/>
              <a:rect l="l" t="t" r="r" b="b"/>
              <a:pathLst>
                <a:path w="4819015" h="6858000">
                  <a:moveTo>
                    <a:pt x="0" y="0"/>
                  </a:moveTo>
                  <a:lnTo>
                    <a:pt x="3605911" y="0"/>
                  </a:lnTo>
                  <a:lnTo>
                    <a:pt x="3668903" y="69215"/>
                  </a:lnTo>
                  <a:lnTo>
                    <a:pt x="3697951" y="104738"/>
                  </a:lnTo>
                  <a:lnTo>
                    <a:pt x="3726691" y="140627"/>
                  </a:lnTo>
                  <a:lnTo>
                    <a:pt x="3755121" y="176879"/>
                  </a:lnTo>
                  <a:lnTo>
                    <a:pt x="3783238" y="213491"/>
                  </a:lnTo>
                  <a:lnTo>
                    <a:pt x="3811039" y="250459"/>
                  </a:lnTo>
                  <a:lnTo>
                    <a:pt x="3838522" y="287781"/>
                  </a:lnTo>
                  <a:lnTo>
                    <a:pt x="3865684" y="325454"/>
                  </a:lnTo>
                  <a:lnTo>
                    <a:pt x="3892522" y="363473"/>
                  </a:lnTo>
                  <a:lnTo>
                    <a:pt x="3919035" y="401837"/>
                  </a:lnTo>
                  <a:lnTo>
                    <a:pt x="3945219" y="440542"/>
                  </a:lnTo>
                  <a:lnTo>
                    <a:pt x="3971071" y="479584"/>
                  </a:lnTo>
                  <a:lnTo>
                    <a:pt x="3996590" y="518961"/>
                  </a:lnTo>
                  <a:lnTo>
                    <a:pt x="4021772" y="558669"/>
                  </a:lnTo>
                  <a:lnTo>
                    <a:pt x="4046616" y="598706"/>
                  </a:lnTo>
                  <a:lnTo>
                    <a:pt x="4071117" y="639068"/>
                  </a:lnTo>
                  <a:lnTo>
                    <a:pt x="4095275" y="679753"/>
                  </a:lnTo>
                  <a:lnTo>
                    <a:pt x="4119086" y="720756"/>
                  </a:lnTo>
                  <a:lnTo>
                    <a:pt x="4142547" y="762074"/>
                  </a:lnTo>
                  <a:lnTo>
                    <a:pt x="4165656" y="803706"/>
                  </a:lnTo>
                  <a:lnTo>
                    <a:pt x="4188411" y="845647"/>
                  </a:lnTo>
                  <a:lnTo>
                    <a:pt x="4210808" y="887894"/>
                  </a:lnTo>
                  <a:lnTo>
                    <a:pt x="4232846" y="930445"/>
                  </a:lnTo>
                  <a:lnTo>
                    <a:pt x="4254521" y="973296"/>
                  </a:lnTo>
                  <a:lnTo>
                    <a:pt x="4275832" y="1016443"/>
                  </a:lnTo>
                  <a:lnTo>
                    <a:pt x="4296774" y="1059885"/>
                  </a:lnTo>
                  <a:lnTo>
                    <a:pt x="4317347" y="1103617"/>
                  </a:lnTo>
                  <a:lnTo>
                    <a:pt x="4337547" y="1147637"/>
                  </a:lnTo>
                  <a:lnTo>
                    <a:pt x="4357371" y="1191941"/>
                  </a:lnTo>
                  <a:lnTo>
                    <a:pt x="4376818" y="1236526"/>
                  </a:lnTo>
                  <a:lnTo>
                    <a:pt x="4395884" y="1281389"/>
                  </a:lnTo>
                  <a:lnTo>
                    <a:pt x="4414566" y="1326527"/>
                  </a:lnTo>
                  <a:lnTo>
                    <a:pt x="4432863" y="1371937"/>
                  </a:lnTo>
                  <a:lnTo>
                    <a:pt x="4450772" y="1417616"/>
                  </a:lnTo>
                  <a:lnTo>
                    <a:pt x="4468290" y="1463560"/>
                  </a:lnTo>
                  <a:lnTo>
                    <a:pt x="4485414" y="1509767"/>
                  </a:lnTo>
                  <a:lnTo>
                    <a:pt x="4502142" y="1556233"/>
                  </a:lnTo>
                  <a:lnTo>
                    <a:pt x="4518472" y="1602955"/>
                  </a:lnTo>
                  <a:lnTo>
                    <a:pt x="4534400" y="1649930"/>
                  </a:lnTo>
                  <a:lnTo>
                    <a:pt x="4549924" y="1697154"/>
                  </a:lnTo>
                  <a:lnTo>
                    <a:pt x="4565041" y="1744626"/>
                  </a:lnTo>
                  <a:lnTo>
                    <a:pt x="4579750" y="1792341"/>
                  </a:lnTo>
                  <a:lnTo>
                    <a:pt x="4594047" y="1840296"/>
                  </a:lnTo>
                  <a:lnTo>
                    <a:pt x="4607929" y="1888489"/>
                  </a:lnTo>
                  <a:lnTo>
                    <a:pt x="4621395" y="1936915"/>
                  </a:lnTo>
                  <a:lnTo>
                    <a:pt x="4634441" y="1985573"/>
                  </a:lnTo>
                  <a:lnTo>
                    <a:pt x="4647065" y="2034458"/>
                  </a:lnTo>
                  <a:lnTo>
                    <a:pt x="4659265" y="2083568"/>
                  </a:lnTo>
                  <a:lnTo>
                    <a:pt x="4671037" y="2132900"/>
                  </a:lnTo>
                  <a:lnTo>
                    <a:pt x="4682379" y="2182450"/>
                  </a:lnTo>
                  <a:lnTo>
                    <a:pt x="4693289" y="2232215"/>
                  </a:lnTo>
                  <a:lnTo>
                    <a:pt x="4703764" y="2282193"/>
                  </a:lnTo>
                  <a:lnTo>
                    <a:pt x="4713801" y="2332379"/>
                  </a:lnTo>
                  <a:lnTo>
                    <a:pt x="4723398" y="2382771"/>
                  </a:lnTo>
                  <a:lnTo>
                    <a:pt x="4732552" y="2433366"/>
                  </a:lnTo>
                  <a:lnTo>
                    <a:pt x="4741261" y="2484160"/>
                  </a:lnTo>
                  <a:lnTo>
                    <a:pt x="4749521" y="2535151"/>
                  </a:lnTo>
                  <a:lnTo>
                    <a:pt x="4757331" y="2586335"/>
                  </a:lnTo>
                  <a:lnTo>
                    <a:pt x="4764688" y="2637709"/>
                  </a:lnTo>
                  <a:lnTo>
                    <a:pt x="4771589" y="2689271"/>
                  </a:lnTo>
                  <a:lnTo>
                    <a:pt x="4778032" y="2741016"/>
                  </a:lnTo>
                  <a:lnTo>
                    <a:pt x="4784013" y="2792941"/>
                  </a:lnTo>
                  <a:lnTo>
                    <a:pt x="4789531" y="2845045"/>
                  </a:lnTo>
                  <a:lnTo>
                    <a:pt x="4794583" y="2897322"/>
                  </a:lnTo>
                  <a:lnTo>
                    <a:pt x="4799165" y="2949771"/>
                  </a:lnTo>
                  <a:lnTo>
                    <a:pt x="4803277" y="3002388"/>
                  </a:lnTo>
                  <a:lnTo>
                    <a:pt x="4806915" y="3055170"/>
                  </a:lnTo>
                  <a:lnTo>
                    <a:pt x="4810075" y="3108114"/>
                  </a:lnTo>
                  <a:lnTo>
                    <a:pt x="4812757" y="3161216"/>
                  </a:lnTo>
                  <a:lnTo>
                    <a:pt x="4814957" y="3214474"/>
                  </a:lnTo>
                  <a:lnTo>
                    <a:pt x="4816673" y="3267885"/>
                  </a:lnTo>
                  <a:lnTo>
                    <a:pt x="4817901" y="3321445"/>
                  </a:lnTo>
                  <a:lnTo>
                    <a:pt x="4818641" y="3375151"/>
                  </a:lnTo>
                  <a:lnTo>
                    <a:pt x="4818888" y="3429000"/>
                  </a:lnTo>
                  <a:lnTo>
                    <a:pt x="4818641" y="3482848"/>
                  </a:lnTo>
                  <a:lnTo>
                    <a:pt x="4817901" y="3536554"/>
                  </a:lnTo>
                  <a:lnTo>
                    <a:pt x="4816673" y="3590114"/>
                  </a:lnTo>
                  <a:lnTo>
                    <a:pt x="4814957" y="3643525"/>
                  </a:lnTo>
                  <a:lnTo>
                    <a:pt x="4812757" y="3696783"/>
                  </a:lnTo>
                  <a:lnTo>
                    <a:pt x="4810075" y="3749886"/>
                  </a:lnTo>
                  <a:lnTo>
                    <a:pt x="4806915" y="3802830"/>
                  </a:lnTo>
                  <a:lnTo>
                    <a:pt x="4803277" y="3855612"/>
                  </a:lnTo>
                  <a:lnTo>
                    <a:pt x="4799165" y="3908229"/>
                  </a:lnTo>
                  <a:lnTo>
                    <a:pt x="4794583" y="3960678"/>
                  </a:lnTo>
                  <a:lnTo>
                    <a:pt x="4789531" y="4012956"/>
                  </a:lnTo>
                  <a:lnTo>
                    <a:pt x="4784013" y="4065059"/>
                  </a:lnTo>
                  <a:lnTo>
                    <a:pt x="4778032" y="4116985"/>
                  </a:lnTo>
                  <a:lnTo>
                    <a:pt x="4771589" y="4168730"/>
                  </a:lnTo>
                  <a:lnTo>
                    <a:pt x="4764688" y="4220292"/>
                  </a:lnTo>
                  <a:lnTo>
                    <a:pt x="4757331" y="4271666"/>
                  </a:lnTo>
                  <a:lnTo>
                    <a:pt x="4749521" y="4322850"/>
                  </a:lnTo>
                  <a:lnTo>
                    <a:pt x="4741261" y="4373841"/>
                  </a:lnTo>
                  <a:lnTo>
                    <a:pt x="4732552" y="4424636"/>
                  </a:lnTo>
                  <a:lnTo>
                    <a:pt x="4723398" y="4475231"/>
                  </a:lnTo>
                  <a:lnTo>
                    <a:pt x="4713801" y="4525623"/>
                  </a:lnTo>
                  <a:lnTo>
                    <a:pt x="4703764" y="4575810"/>
                  </a:lnTo>
                  <a:lnTo>
                    <a:pt x="4693289" y="4625787"/>
                  </a:lnTo>
                  <a:lnTo>
                    <a:pt x="4682379" y="4675553"/>
                  </a:lnTo>
                  <a:lnTo>
                    <a:pt x="4671037" y="4725103"/>
                  </a:lnTo>
                  <a:lnTo>
                    <a:pt x="4659265" y="4774434"/>
                  </a:lnTo>
                  <a:lnTo>
                    <a:pt x="4647065" y="4823545"/>
                  </a:lnTo>
                  <a:lnTo>
                    <a:pt x="4634441" y="4872430"/>
                  </a:lnTo>
                  <a:lnTo>
                    <a:pt x="4621395" y="4921088"/>
                  </a:lnTo>
                  <a:lnTo>
                    <a:pt x="4607929" y="4969514"/>
                  </a:lnTo>
                  <a:lnTo>
                    <a:pt x="4594047" y="5017707"/>
                  </a:lnTo>
                  <a:lnTo>
                    <a:pt x="4579750" y="5065662"/>
                  </a:lnTo>
                  <a:lnTo>
                    <a:pt x="4565041" y="5113377"/>
                  </a:lnTo>
                  <a:lnTo>
                    <a:pt x="4549924" y="5160848"/>
                  </a:lnTo>
                  <a:lnTo>
                    <a:pt x="4534400" y="5208072"/>
                  </a:lnTo>
                  <a:lnTo>
                    <a:pt x="4518472" y="5255047"/>
                  </a:lnTo>
                  <a:lnTo>
                    <a:pt x="4502142" y="5301769"/>
                  </a:lnTo>
                  <a:lnTo>
                    <a:pt x="4485414" y="5348234"/>
                  </a:lnTo>
                  <a:lnTo>
                    <a:pt x="4468290" y="5394440"/>
                  </a:lnTo>
                  <a:lnTo>
                    <a:pt x="4450772" y="5440384"/>
                  </a:lnTo>
                  <a:lnTo>
                    <a:pt x="4432863" y="5486062"/>
                  </a:lnTo>
                  <a:lnTo>
                    <a:pt x="4414566" y="5531472"/>
                  </a:lnTo>
                  <a:lnTo>
                    <a:pt x="4395884" y="5576610"/>
                  </a:lnTo>
                  <a:lnTo>
                    <a:pt x="4376818" y="5621472"/>
                  </a:lnTo>
                  <a:lnTo>
                    <a:pt x="4357371" y="5666057"/>
                  </a:lnTo>
                  <a:lnTo>
                    <a:pt x="4337547" y="5710360"/>
                  </a:lnTo>
                  <a:lnTo>
                    <a:pt x="4317347" y="5754379"/>
                  </a:lnTo>
                  <a:lnTo>
                    <a:pt x="4296774" y="5798110"/>
                  </a:lnTo>
                  <a:lnTo>
                    <a:pt x="4275832" y="5841550"/>
                  </a:lnTo>
                  <a:lnTo>
                    <a:pt x="4254521" y="5884697"/>
                  </a:lnTo>
                  <a:lnTo>
                    <a:pt x="4232846" y="5927547"/>
                  </a:lnTo>
                  <a:lnTo>
                    <a:pt x="4210808" y="5970096"/>
                  </a:lnTo>
                  <a:lnTo>
                    <a:pt x="4188411" y="6012342"/>
                  </a:lnTo>
                  <a:lnTo>
                    <a:pt x="4165656" y="6054282"/>
                  </a:lnTo>
                  <a:lnTo>
                    <a:pt x="4142547" y="6095912"/>
                  </a:lnTo>
                  <a:lnTo>
                    <a:pt x="4119086" y="6137229"/>
                  </a:lnTo>
                  <a:lnTo>
                    <a:pt x="4095275" y="6178231"/>
                  </a:lnTo>
                  <a:lnTo>
                    <a:pt x="4071117" y="6218913"/>
                  </a:lnTo>
                  <a:lnTo>
                    <a:pt x="4046616" y="6259273"/>
                  </a:lnTo>
                  <a:lnTo>
                    <a:pt x="4021772" y="6299308"/>
                  </a:lnTo>
                  <a:lnTo>
                    <a:pt x="3996590" y="6339015"/>
                  </a:lnTo>
                  <a:lnTo>
                    <a:pt x="3971071" y="6378390"/>
                  </a:lnTo>
                  <a:lnTo>
                    <a:pt x="3945219" y="6417430"/>
                  </a:lnTo>
                  <a:lnTo>
                    <a:pt x="3919035" y="6456132"/>
                  </a:lnTo>
                  <a:lnTo>
                    <a:pt x="3892522" y="6494494"/>
                  </a:lnTo>
                  <a:lnTo>
                    <a:pt x="3865684" y="6532511"/>
                  </a:lnTo>
                  <a:lnTo>
                    <a:pt x="3838522" y="6570181"/>
                  </a:lnTo>
                  <a:lnTo>
                    <a:pt x="3811039" y="6607500"/>
                  </a:lnTo>
                  <a:lnTo>
                    <a:pt x="3783238" y="6644466"/>
                  </a:lnTo>
                  <a:lnTo>
                    <a:pt x="3755121" y="6681075"/>
                  </a:lnTo>
                  <a:lnTo>
                    <a:pt x="3726691" y="6717324"/>
                  </a:lnTo>
                  <a:lnTo>
                    <a:pt x="3697951" y="6753210"/>
                  </a:lnTo>
                  <a:lnTo>
                    <a:pt x="3668903" y="6788730"/>
                  </a:lnTo>
                  <a:lnTo>
                    <a:pt x="3605911" y="6857999"/>
                  </a:lnTo>
                  <a:lnTo>
                    <a:pt x="0" y="6857999"/>
                  </a:lnTo>
                  <a:lnTo>
                    <a:pt x="0" y="0"/>
                  </a:lnTo>
                  <a:close/>
                </a:path>
              </a:pathLst>
            </a:custGeom>
            <a:ln w="9144">
              <a:solidFill>
                <a:srgbClr val="EEEEEE"/>
              </a:solidFill>
            </a:ln>
          </p:spPr>
          <p:txBody>
            <a:bodyPr wrap="square" lIns="0" tIns="0" rIns="0" bIns="0" rtlCol="0"/>
            <a:lstStyle/>
            <a:p>
              <a:endParaRPr/>
            </a:p>
          </p:txBody>
        </p:sp>
        <p:sp>
          <p:nvSpPr>
            <p:cNvPr id="6" name="object 6"/>
            <p:cNvSpPr/>
            <p:nvPr/>
          </p:nvSpPr>
          <p:spPr>
            <a:xfrm>
              <a:off x="0" y="0"/>
              <a:ext cx="4811395" cy="6858000"/>
            </a:xfrm>
            <a:custGeom>
              <a:avLst/>
              <a:gdLst/>
              <a:ahLst/>
              <a:cxnLst/>
              <a:rect l="l" t="t" r="r" b="b"/>
              <a:pathLst>
                <a:path w="4811395" h="6858000">
                  <a:moveTo>
                    <a:pt x="3598291" y="0"/>
                  </a:moveTo>
                  <a:lnTo>
                    <a:pt x="0" y="0"/>
                  </a:lnTo>
                  <a:lnTo>
                    <a:pt x="0" y="6857999"/>
                  </a:lnTo>
                  <a:lnTo>
                    <a:pt x="3598291" y="6857999"/>
                  </a:lnTo>
                  <a:lnTo>
                    <a:pt x="3661283" y="6788730"/>
                  </a:lnTo>
                  <a:lnTo>
                    <a:pt x="3690331" y="6753210"/>
                  </a:lnTo>
                  <a:lnTo>
                    <a:pt x="3719071" y="6717324"/>
                  </a:lnTo>
                  <a:lnTo>
                    <a:pt x="3747501" y="6681075"/>
                  </a:lnTo>
                  <a:lnTo>
                    <a:pt x="3775618" y="6644466"/>
                  </a:lnTo>
                  <a:lnTo>
                    <a:pt x="3803419" y="6607500"/>
                  </a:lnTo>
                  <a:lnTo>
                    <a:pt x="3830902" y="6570181"/>
                  </a:lnTo>
                  <a:lnTo>
                    <a:pt x="3858064" y="6532511"/>
                  </a:lnTo>
                  <a:lnTo>
                    <a:pt x="3884902" y="6494494"/>
                  </a:lnTo>
                  <a:lnTo>
                    <a:pt x="3911415" y="6456132"/>
                  </a:lnTo>
                  <a:lnTo>
                    <a:pt x="3937599" y="6417430"/>
                  </a:lnTo>
                  <a:lnTo>
                    <a:pt x="3963451" y="6378390"/>
                  </a:lnTo>
                  <a:lnTo>
                    <a:pt x="3988970" y="6339015"/>
                  </a:lnTo>
                  <a:lnTo>
                    <a:pt x="4014152" y="6299308"/>
                  </a:lnTo>
                  <a:lnTo>
                    <a:pt x="4038996" y="6259273"/>
                  </a:lnTo>
                  <a:lnTo>
                    <a:pt x="4063497" y="6218913"/>
                  </a:lnTo>
                  <a:lnTo>
                    <a:pt x="4087655" y="6178231"/>
                  </a:lnTo>
                  <a:lnTo>
                    <a:pt x="4111466" y="6137229"/>
                  </a:lnTo>
                  <a:lnTo>
                    <a:pt x="4134927" y="6095912"/>
                  </a:lnTo>
                  <a:lnTo>
                    <a:pt x="4158036" y="6054282"/>
                  </a:lnTo>
                  <a:lnTo>
                    <a:pt x="4180791" y="6012342"/>
                  </a:lnTo>
                  <a:lnTo>
                    <a:pt x="4203188" y="5970096"/>
                  </a:lnTo>
                  <a:lnTo>
                    <a:pt x="4225226" y="5927547"/>
                  </a:lnTo>
                  <a:lnTo>
                    <a:pt x="4246901" y="5884697"/>
                  </a:lnTo>
                  <a:lnTo>
                    <a:pt x="4268212" y="5841550"/>
                  </a:lnTo>
                  <a:lnTo>
                    <a:pt x="4289154" y="5798110"/>
                  </a:lnTo>
                  <a:lnTo>
                    <a:pt x="4309727" y="5754379"/>
                  </a:lnTo>
                  <a:lnTo>
                    <a:pt x="4329927" y="5710360"/>
                  </a:lnTo>
                  <a:lnTo>
                    <a:pt x="4349751" y="5666057"/>
                  </a:lnTo>
                  <a:lnTo>
                    <a:pt x="4369198" y="5621472"/>
                  </a:lnTo>
                  <a:lnTo>
                    <a:pt x="4388264" y="5576610"/>
                  </a:lnTo>
                  <a:lnTo>
                    <a:pt x="4406946" y="5531472"/>
                  </a:lnTo>
                  <a:lnTo>
                    <a:pt x="4425243" y="5486062"/>
                  </a:lnTo>
                  <a:lnTo>
                    <a:pt x="4443152" y="5440384"/>
                  </a:lnTo>
                  <a:lnTo>
                    <a:pt x="4460670" y="5394440"/>
                  </a:lnTo>
                  <a:lnTo>
                    <a:pt x="4477794" y="5348234"/>
                  </a:lnTo>
                  <a:lnTo>
                    <a:pt x="4494522" y="5301769"/>
                  </a:lnTo>
                  <a:lnTo>
                    <a:pt x="4510852" y="5255047"/>
                  </a:lnTo>
                  <a:lnTo>
                    <a:pt x="4526780" y="5208072"/>
                  </a:lnTo>
                  <a:lnTo>
                    <a:pt x="4542304" y="5160848"/>
                  </a:lnTo>
                  <a:lnTo>
                    <a:pt x="4557421" y="5113377"/>
                  </a:lnTo>
                  <a:lnTo>
                    <a:pt x="4572130" y="5065662"/>
                  </a:lnTo>
                  <a:lnTo>
                    <a:pt x="4586427" y="5017707"/>
                  </a:lnTo>
                  <a:lnTo>
                    <a:pt x="4600309" y="4969514"/>
                  </a:lnTo>
                  <a:lnTo>
                    <a:pt x="4613775" y="4921088"/>
                  </a:lnTo>
                  <a:lnTo>
                    <a:pt x="4626821" y="4872430"/>
                  </a:lnTo>
                  <a:lnTo>
                    <a:pt x="4639445" y="4823545"/>
                  </a:lnTo>
                  <a:lnTo>
                    <a:pt x="4651645" y="4774434"/>
                  </a:lnTo>
                  <a:lnTo>
                    <a:pt x="4663417" y="4725103"/>
                  </a:lnTo>
                  <a:lnTo>
                    <a:pt x="4674759" y="4675553"/>
                  </a:lnTo>
                  <a:lnTo>
                    <a:pt x="4685669" y="4625787"/>
                  </a:lnTo>
                  <a:lnTo>
                    <a:pt x="4696144" y="4575810"/>
                  </a:lnTo>
                  <a:lnTo>
                    <a:pt x="4706181" y="4525623"/>
                  </a:lnTo>
                  <a:lnTo>
                    <a:pt x="4715778" y="4475231"/>
                  </a:lnTo>
                  <a:lnTo>
                    <a:pt x="4724932" y="4424636"/>
                  </a:lnTo>
                  <a:lnTo>
                    <a:pt x="4733641" y="4373841"/>
                  </a:lnTo>
                  <a:lnTo>
                    <a:pt x="4741901" y="4322850"/>
                  </a:lnTo>
                  <a:lnTo>
                    <a:pt x="4749711" y="4271666"/>
                  </a:lnTo>
                  <a:lnTo>
                    <a:pt x="4757068" y="4220292"/>
                  </a:lnTo>
                  <a:lnTo>
                    <a:pt x="4763969" y="4168730"/>
                  </a:lnTo>
                  <a:lnTo>
                    <a:pt x="4770412" y="4116985"/>
                  </a:lnTo>
                  <a:lnTo>
                    <a:pt x="4776393" y="4065059"/>
                  </a:lnTo>
                  <a:lnTo>
                    <a:pt x="4781911" y="4012956"/>
                  </a:lnTo>
                  <a:lnTo>
                    <a:pt x="4786963" y="3960678"/>
                  </a:lnTo>
                  <a:lnTo>
                    <a:pt x="4791545" y="3908229"/>
                  </a:lnTo>
                  <a:lnTo>
                    <a:pt x="4795657" y="3855612"/>
                  </a:lnTo>
                  <a:lnTo>
                    <a:pt x="4799295" y="3802830"/>
                  </a:lnTo>
                  <a:lnTo>
                    <a:pt x="4802455" y="3749886"/>
                  </a:lnTo>
                  <a:lnTo>
                    <a:pt x="4805137" y="3696783"/>
                  </a:lnTo>
                  <a:lnTo>
                    <a:pt x="4807337" y="3643525"/>
                  </a:lnTo>
                  <a:lnTo>
                    <a:pt x="4809053" y="3590114"/>
                  </a:lnTo>
                  <a:lnTo>
                    <a:pt x="4810281" y="3536554"/>
                  </a:lnTo>
                  <a:lnTo>
                    <a:pt x="4811021" y="3482848"/>
                  </a:lnTo>
                  <a:lnTo>
                    <a:pt x="4811268" y="3429000"/>
                  </a:lnTo>
                  <a:lnTo>
                    <a:pt x="4811021" y="3375151"/>
                  </a:lnTo>
                  <a:lnTo>
                    <a:pt x="4810281" y="3321445"/>
                  </a:lnTo>
                  <a:lnTo>
                    <a:pt x="4809053" y="3267885"/>
                  </a:lnTo>
                  <a:lnTo>
                    <a:pt x="4807337" y="3214474"/>
                  </a:lnTo>
                  <a:lnTo>
                    <a:pt x="4805137" y="3161216"/>
                  </a:lnTo>
                  <a:lnTo>
                    <a:pt x="4802455" y="3108114"/>
                  </a:lnTo>
                  <a:lnTo>
                    <a:pt x="4799295" y="3055170"/>
                  </a:lnTo>
                  <a:lnTo>
                    <a:pt x="4795657" y="3002388"/>
                  </a:lnTo>
                  <a:lnTo>
                    <a:pt x="4791545" y="2949771"/>
                  </a:lnTo>
                  <a:lnTo>
                    <a:pt x="4786963" y="2897322"/>
                  </a:lnTo>
                  <a:lnTo>
                    <a:pt x="4781911" y="2845045"/>
                  </a:lnTo>
                  <a:lnTo>
                    <a:pt x="4776393" y="2792941"/>
                  </a:lnTo>
                  <a:lnTo>
                    <a:pt x="4770412" y="2741016"/>
                  </a:lnTo>
                  <a:lnTo>
                    <a:pt x="4763969" y="2689271"/>
                  </a:lnTo>
                  <a:lnTo>
                    <a:pt x="4757068" y="2637709"/>
                  </a:lnTo>
                  <a:lnTo>
                    <a:pt x="4749711" y="2586335"/>
                  </a:lnTo>
                  <a:lnTo>
                    <a:pt x="4741901" y="2535151"/>
                  </a:lnTo>
                  <a:lnTo>
                    <a:pt x="4733641" y="2484160"/>
                  </a:lnTo>
                  <a:lnTo>
                    <a:pt x="4724932" y="2433366"/>
                  </a:lnTo>
                  <a:lnTo>
                    <a:pt x="4715778" y="2382771"/>
                  </a:lnTo>
                  <a:lnTo>
                    <a:pt x="4706181" y="2332379"/>
                  </a:lnTo>
                  <a:lnTo>
                    <a:pt x="4696144" y="2282193"/>
                  </a:lnTo>
                  <a:lnTo>
                    <a:pt x="4685669" y="2232215"/>
                  </a:lnTo>
                  <a:lnTo>
                    <a:pt x="4674759" y="2182450"/>
                  </a:lnTo>
                  <a:lnTo>
                    <a:pt x="4663417" y="2132900"/>
                  </a:lnTo>
                  <a:lnTo>
                    <a:pt x="4651645" y="2083568"/>
                  </a:lnTo>
                  <a:lnTo>
                    <a:pt x="4639445" y="2034458"/>
                  </a:lnTo>
                  <a:lnTo>
                    <a:pt x="4626821" y="1985573"/>
                  </a:lnTo>
                  <a:lnTo>
                    <a:pt x="4613775" y="1936915"/>
                  </a:lnTo>
                  <a:lnTo>
                    <a:pt x="4600309" y="1888489"/>
                  </a:lnTo>
                  <a:lnTo>
                    <a:pt x="4586427" y="1840296"/>
                  </a:lnTo>
                  <a:lnTo>
                    <a:pt x="4572130" y="1792341"/>
                  </a:lnTo>
                  <a:lnTo>
                    <a:pt x="4557421" y="1744626"/>
                  </a:lnTo>
                  <a:lnTo>
                    <a:pt x="4542304" y="1697154"/>
                  </a:lnTo>
                  <a:lnTo>
                    <a:pt x="4526780" y="1649930"/>
                  </a:lnTo>
                  <a:lnTo>
                    <a:pt x="4510852" y="1602955"/>
                  </a:lnTo>
                  <a:lnTo>
                    <a:pt x="4494522" y="1556233"/>
                  </a:lnTo>
                  <a:lnTo>
                    <a:pt x="4477794" y="1509767"/>
                  </a:lnTo>
                  <a:lnTo>
                    <a:pt x="4460670" y="1463560"/>
                  </a:lnTo>
                  <a:lnTo>
                    <a:pt x="4443152" y="1417616"/>
                  </a:lnTo>
                  <a:lnTo>
                    <a:pt x="4425243" y="1371937"/>
                  </a:lnTo>
                  <a:lnTo>
                    <a:pt x="4406946" y="1326527"/>
                  </a:lnTo>
                  <a:lnTo>
                    <a:pt x="4388264" y="1281389"/>
                  </a:lnTo>
                  <a:lnTo>
                    <a:pt x="4369198" y="1236526"/>
                  </a:lnTo>
                  <a:lnTo>
                    <a:pt x="4349751" y="1191941"/>
                  </a:lnTo>
                  <a:lnTo>
                    <a:pt x="4329927" y="1147637"/>
                  </a:lnTo>
                  <a:lnTo>
                    <a:pt x="4309727" y="1103617"/>
                  </a:lnTo>
                  <a:lnTo>
                    <a:pt x="4289154" y="1059885"/>
                  </a:lnTo>
                  <a:lnTo>
                    <a:pt x="4268212" y="1016443"/>
                  </a:lnTo>
                  <a:lnTo>
                    <a:pt x="4246901" y="973296"/>
                  </a:lnTo>
                  <a:lnTo>
                    <a:pt x="4225226" y="930445"/>
                  </a:lnTo>
                  <a:lnTo>
                    <a:pt x="4203188" y="887894"/>
                  </a:lnTo>
                  <a:lnTo>
                    <a:pt x="4180791" y="845647"/>
                  </a:lnTo>
                  <a:lnTo>
                    <a:pt x="4158036" y="803706"/>
                  </a:lnTo>
                  <a:lnTo>
                    <a:pt x="4134927" y="762074"/>
                  </a:lnTo>
                  <a:lnTo>
                    <a:pt x="4111466" y="720756"/>
                  </a:lnTo>
                  <a:lnTo>
                    <a:pt x="4087655" y="679753"/>
                  </a:lnTo>
                  <a:lnTo>
                    <a:pt x="4063497" y="639068"/>
                  </a:lnTo>
                  <a:lnTo>
                    <a:pt x="4038996" y="598706"/>
                  </a:lnTo>
                  <a:lnTo>
                    <a:pt x="4014152" y="558669"/>
                  </a:lnTo>
                  <a:lnTo>
                    <a:pt x="3988970" y="518961"/>
                  </a:lnTo>
                  <a:lnTo>
                    <a:pt x="3963451" y="479584"/>
                  </a:lnTo>
                  <a:lnTo>
                    <a:pt x="3937599" y="440542"/>
                  </a:lnTo>
                  <a:lnTo>
                    <a:pt x="3911415" y="401837"/>
                  </a:lnTo>
                  <a:lnTo>
                    <a:pt x="3884902" y="363473"/>
                  </a:lnTo>
                  <a:lnTo>
                    <a:pt x="3858064" y="325454"/>
                  </a:lnTo>
                  <a:lnTo>
                    <a:pt x="3830902" y="287781"/>
                  </a:lnTo>
                  <a:lnTo>
                    <a:pt x="3803419" y="250459"/>
                  </a:lnTo>
                  <a:lnTo>
                    <a:pt x="3775618" y="213491"/>
                  </a:lnTo>
                  <a:lnTo>
                    <a:pt x="3747501" y="176879"/>
                  </a:lnTo>
                  <a:lnTo>
                    <a:pt x="3719071" y="140627"/>
                  </a:lnTo>
                  <a:lnTo>
                    <a:pt x="3690331" y="104738"/>
                  </a:lnTo>
                  <a:lnTo>
                    <a:pt x="3661283" y="69215"/>
                  </a:lnTo>
                  <a:lnTo>
                    <a:pt x="3598291" y="0"/>
                  </a:lnTo>
                  <a:close/>
                </a:path>
              </a:pathLst>
            </a:custGeom>
            <a:solidFill>
              <a:srgbClr val="FFFFFF"/>
            </a:solidFill>
          </p:spPr>
          <p:txBody>
            <a:bodyPr wrap="square" lIns="0" tIns="0" rIns="0" bIns="0" rtlCol="0"/>
            <a:lstStyle/>
            <a:p>
              <a:endParaRPr/>
            </a:p>
          </p:txBody>
        </p:sp>
      </p:grpSp>
      <p:sp>
        <p:nvSpPr>
          <p:cNvPr id="7" name="object 7"/>
          <p:cNvSpPr txBox="1"/>
          <p:nvPr/>
        </p:nvSpPr>
        <p:spPr>
          <a:xfrm>
            <a:off x="700531" y="2825876"/>
            <a:ext cx="3180080" cy="1082675"/>
          </a:xfrm>
          <a:prstGeom prst="rect">
            <a:avLst/>
          </a:prstGeom>
        </p:spPr>
        <p:txBody>
          <a:bodyPr vert="horz" wrap="square" lIns="0" tIns="12065" rIns="0" bIns="0" rtlCol="0">
            <a:spAutoFit/>
          </a:bodyPr>
          <a:lstStyle/>
          <a:p>
            <a:pPr marL="12700">
              <a:lnSpc>
                <a:spcPts val="4640"/>
              </a:lnSpc>
              <a:spcBef>
                <a:spcPts val="95"/>
              </a:spcBef>
            </a:pPr>
            <a:r>
              <a:rPr sz="4000" spc="-225" dirty="0">
                <a:latin typeface="Trebuchet MS"/>
                <a:cs typeface="Trebuchet MS"/>
              </a:rPr>
              <a:t>InfoSec:</a:t>
            </a:r>
            <a:endParaRPr sz="4000">
              <a:latin typeface="Trebuchet MS"/>
              <a:cs typeface="Trebuchet MS"/>
            </a:endParaRPr>
          </a:p>
          <a:p>
            <a:pPr marL="104139">
              <a:lnSpc>
                <a:spcPts val="3679"/>
              </a:lnSpc>
            </a:pPr>
            <a:r>
              <a:rPr sz="3200" dirty="0">
                <a:latin typeface="Times New Roman"/>
                <a:cs typeface="Times New Roman"/>
              </a:rPr>
              <a:t>General</a:t>
            </a:r>
            <a:r>
              <a:rPr sz="3200" spc="-75" dirty="0">
                <a:latin typeface="Times New Roman"/>
                <a:cs typeface="Times New Roman"/>
              </a:rPr>
              <a:t> </a:t>
            </a:r>
            <a:r>
              <a:rPr sz="3200" dirty="0">
                <a:latin typeface="Times New Roman"/>
                <a:cs typeface="Times New Roman"/>
              </a:rPr>
              <a:t>Definition</a:t>
            </a:r>
            <a:endParaRPr sz="3200">
              <a:latin typeface="Times New Roman"/>
              <a:cs typeface="Times New Roman"/>
            </a:endParaRPr>
          </a:p>
        </p:txBody>
      </p:sp>
      <p:sp>
        <p:nvSpPr>
          <p:cNvPr id="8" name="object 8"/>
          <p:cNvSpPr/>
          <p:nvPr/>
        </p:nvSpPr>
        <p:spPr>
          <a:xfrm>
            <a:off x="0" y="3081527"/>
            <a:ext cx="128270" cy="704215"/>
          </a:xfrm>
          <a:custGeom>
            <a:avLst/>
            <a:gdLst/>
            <a:ahLst/>
            <a:cxnLst/>
            <a:rect l="l" t="t" r="r" b="b"/>
            <a:pathLst>
              <a:path w="128270" h="704214">
                <a:moveTo>
                  <a:pt x="128016" y="0"/>
                </a:moveTo>
                <a:lnTo>
                  <a:pt x="0" y="0"/>
                </a:lnTo>
                <a:lnTo>
                  <a:pt x="0" y="704088"/>
                </a:lnTo>
                <a:lnTo>
                  <a:pt x="128016" y="704088"/>
                </a:lnTo>
                <a:lnTo>
                  <a:pt x="128016" y="0"/>
                </a:lnTo>
                <a:close/>
              </a:path>
            </a:pathLst>
          </a:custGeom>
          <a:solidFill>
            <a:srgbClr val="EC7C30"/>
          </a:solidFill>
        </p:spPr>
        <p:txBody>
          <a:bodyPr wrap="square" lIns="0" tIns="0" rIns="0" bIns="0" rtlCol="0"/>
          <a:lstStyle/>
          <a:p>
            <a:endParaRPr/>
          </a:p>
        </p:txBody>
      </p:sp>
      <p:grpSp>
        <p:nvGrpSpPr>
          <p:cNvPr id="9" name="object 9"/>
          <p:cNvGrpSpPr/>
          <p:nvPr/>
        </p:nvGrpSpPr>
        <p:grpSpPr>
          <a:xfrm>
            <a:off x="5303520" y="678180"/>
            <a:ext cx="6364605" cy="760730"/>
            <a:chOff x="5303520" y="678180"/>
            <a:chExt cx="6364605" cy="760730"/>
          </a:xfrm>
        </p:grpSpPr>
        <p:sp>
          <p:nvSpPr>
            <p:cNvPr id="10" name="object 10"/>
            <p:cNvSpPr/>
            <p:nvPr/>
          </p:nvSpPr>
          <p:spPr>
            <a:xfrm>
              <a:off x="5303520" y="678180"/>
              <a:ext cx="6364605" cy="760730"/>
            </a:xfrm>
            <a:custGeom>
              <a:avLst/>
              <a:gdLst/>
              <a:ahLst/>
              <a:cxnLst/>
              <a:rect l="l" t="t" r="r" b="b"/>
              <a:pathLst>
                <a:path w="6364605" h="760730">
                  <a:moveTo>
                    <a:pt x="6288151" y="0"/>
                  </a:moveTo>
                  <a:lnTo>
                    <a:pt x="76072" y="0"/>
                  </a:lnTo>
                  <a:lnTo>
                    <a:pt x="46452" y="5974"/>
                  </a:lnTo>
                  <a:lnTo>
                    <a:pt x="22272" y="22272"/>
                  </a:lnTo>
                  <a:lnTo>
                    <a:pt x="5974" y="46452"/>
                  </a:lnTo>
                  <a:lnTo>
                    <a:pt x="0" y="76073"/>
                  </a:lnTo>
                  <a:lnTo>
                    <a:pt x="0" y="684403"/>
                  </a:lnTo>
                  <a:lnTo>
                    <a:pt x="5974" y="714023"/>
                  </a:lnTo>
                  <a:lnTo>
                    <a:pt x="22272" y="738203"/>
                  </a:lnTo>
                  <a:lnTo>
                    <a:pt x="46452" y="754501"/>
                  </a:lnTo>
                  <a:lnTo>
                    <a:pt x="76072" y="760476"/>
                  </a:lnTo>
                  <a:lnTo>
                    <a:pt x="6288151" y="760476"/>
                  </a:lnTo>
                  <a:lnTo>
                    <a:pt x="6317771" y="754501"/>
                  </a:lnTo>
                  <a:lnTo>
                    <a:pt x="6341951" y="738203"/>
                  </a:lnTo>
                  <a:lnTo>
                    <a:pt x="6358249" y="714023"/>
                  </a:lnTo>
                  <a:lnTo>
                    <a:pt x="6364224" y="684403"/>
                  </a:lnTo>
                  <a:lnTo>
                    <a:pt x="6364224" y="76073"/>
                  </a:lnTo>
                  <a:lnTo>
                    <a:pt x="6358249" y="46452"/>
                  </a:lnTo>
                  <a:lnTo>
                    <a:pt x="6341951" y="22272"/>
                  </a:lnTo>
                  <a:lnTo>
                    <a:pt x="6317771" y="5974"/>
                  </a:lnTo>
                  <a:lnTo>
                    <a:pt x="6288151" y="0"/>
                  </a:lnTo>
                  <a:close/>
                </a:path>
              </a:pathLst>
            </a:custGeom>
            <a:solidFill>
              <a:srgbClr val="F1F1F1"/>
            </a:solidFill>
          </p:spPr>
          <p:txBody>
            <a:bodyPr wrap="square" lIns="0" tIns="0" rIns="0" bIns="0" rtlCol="0"/>
            <a:lstStyle/>
            <a:p>
              <a:endParaRPr/>
            </a:p>
          </p:txBody>
        </p:sp>
        <p:sp>
          <p:nvSpPr>
            <p:cNvPr id="11" name="object 11"/>
            <p:cNvSpPr/>
            <p:nvPr/>
          </p:nvSpPr>
          <p:spPr>
            <a:xfrm>
              <a:off x="5533644" y="848868"/>
              <a:ext cx="417575" cy="419100"/>
            </a:xfrm>
            <a:prstGeom prst="rect">
              <a:avLst/>
            </a:prstGeom>
            <a:blipFill>
              <a:blip r:embed="rId3" cstate="print"/>
              <a:stretch>
                <a:fillRect/>
              </a:stretch>
            </a:blipFill>
          </p:spPr>
          <p:txBody>
            <a:bodyPr wrap="square" lIns="0" tIns="0" rIns="0" bIns="0" rtlCol="0"/>
            <a:lstStyle/>
            <a:p>
              <a:endParaRPr/>
            </a:p>
          </p:txBody>
        </p:sp>
      </p:grpSp>
      <p:grpSp>
        <p:nvGrpSpPr>
          <p:cNvPr id="12" name="object 12"/>
          <p:cNvGrpSpPr/>
          <p:nvPr/>
        </p:nvGrpSpPr>
        <p:grpSpPr>
          <a:xfrm>
            <a:off x="5303520" y="1629155"/>
            <a:ext cx="6364605" cy="759460"/>
            <a:chOff x="5303520" y="1629155"/>
            <a:chExt cx="6364605" cy="759460"/>
          </a:xfrm>
        </p:grpSpPr>
        <p:sp>
          <p:nvSpPr>
            <p:cNvPr id="13" name="object 13"/>
            <p:cNvSpPr/>
            <p:nvPr/>
          </p:nvSpPr>
          <p:spPr>
            <a:xfrm>
              <a:off x="5303520" y="1629155"/>
              <a:ext cx="6364605" cy="759460"/>
            </a:xfrm>
            <a:custGeom>
              <a:avLst/>
              <a:gdLst/>
              <a:ahLst/>
              <a:cxnLst/>
              <a:rect l="l" t="t" r="r" b="b"/>
              <a:pathLst>
                <a:path w="6364605" h="759460">
                  <a:moveTo>
                    <a:pt x="6288278" y="0"/>
                  </a:moveTo>
                  <a:lnTo>
                    <a:pt x="75945" y="0"/>
                  </a:lnTo>
                  <a:lnTo>
                    <a:pt x="46398" y="5972"/>
                  </a:lnTo>
                  <a:lnTo>
                    <a:pt x="22256" y="22256"/>
                  </a:lnTo>
                  <a:lnTo>
                    <a:pt x="5972" y="46398"/>
                  </a:lnTo>
                  <a:lnTo>
                    <a:pt x="0" y="75946"/>
                  </a:lnTo>
                  <a:lnTo>
                    <a:pt x="0" y="683006"/>
                  </a:lnTo>
                  <a:lnTo>
                    <a:pt x="5972" y="712553"/>
                  </a:lnTo>
                  <a:lnTo>
                    <a:pt x="22256" y="736695"/>
                  </a:lnTo>
                  <a:lnTo>
                    <a:pt x="46398" y="752979"/>
                  </a:lnTo>
                  <a:lnTo>
                    <a:pt x="75945" y="758952"/>
                  </a:lnTo>
                  <a:lnTo>
                    <a:pt x="6288278" y="758952"/>
                  </a:lnTo>
                  <a:lnTo>
                    <a:pt x="6317825" y="752979"/>
                  </a:lnTo>
                  <a:lnTo>
                    <a:pt x="6341967" y="736695"/>
                  </a:lnTo>
                  <a:lnTo>
                    <a:pt x="6358251" y="712553"/>
                  </a:lnTo>
                  <a:lnTo>
                    <a:pt x="6364224" y="683006"/>
                  </a:lnTo>
                  <a:lnTo>
                    <a:pt x="6364224" y="75946"/>
                  </a:lnTo>
                  <a:lnTo>
                    <a:pt x="6358251" y="46398"/>
                  </a:lnTo>
                  <a:lnTo>
                    <a:pt x="6341967" y="22256"/>
                  </a:lnTo>
                  <a:lnTo>
                    <a:pt x="6317825" y="5972"/>
                  </a:lnTo>
                  <a:lnTo>
                    <a:pt x="6288278" y="0"/>
                  </a:lnTo>
                  <a:close/>
                </a:path>
              </a:pathLst>
            </a:custGeom>
            <a:solidFill>
              <a:srgbClr val="F1F1F1"/>
            </a:solidFill>
          </p:spPr>
          <p:txBody>
            <a:bodyPr wrap="square" lIns="0" tIns="0" rIns="0" bIns="0" rtlCol="0"/>
            <a:lstStyle/>
            <a:p>
              <a:endParaRPr/>
            </a:p>
          </p:txBody>
        </p:sp>
        <p:sp>
          <p:nvSpPr>
            <p:cNvPr id="14" name="object 14"/>
            <p:cNvSpPr/>
            <p:nvPr/>
          </p:nvSpPr>
          <p:spPr>
            <a:xfrm>
              <a:off x="5533644" y="1799843"/>
              <a:ext cx="417575" cy="417575"/>
            </a:xfrm>
            <a:prstGeom prst="rect">
              <a:avLst/>
            </a:prstGeom>
            <a:blipFill>
              <a:blip r:embed="rId4" cstate="print"/>
              <a:stretch>
                <a:fillRect/>
              </a:stretch>
            </a:blipFill>
          </p:spPr>
          <p:txBody>
            <a:bodyPr wrap="square" lIns="0" tIns="0" rIns="0" bIns="0" rtlCol="0"/>
            <a:lstStyle/>
            <a:p>
              <a:endParaRPr/>
            </a:p>
          </p:txBody>
        </p:sp>
      </p:grpSp>
      <p:sp>
        <p:nvSpPr>
          <p:cNvPr id="15" name="object 15"/>
          <p:cNvSpPr txBox="1"/>
          <p:nvPr/>
        </p:nvSpPr>
        <p:spPr>
          <a:xfrm>
            <a:off x="6249670" y="872490"/>
            <a:ext cx="4412615" cy="1397635"/>
          </a:xfrm>
          <a:prstGeom prst="rect">
            <a:avLst/>
          </a:prstGeom>
        </p:spPr>
        <p:txBody>
          <a:bodyPr vert="horz" wrap="square" lIns="0" tIns="12065" rIns="0" bIns="0" rtlCol="0">
            <a:spAutoFit/>
          </a:bodyPr>
          <a:lstStyle/>
          <a:p>
            <a:pPr marL="12700">
              <a:lnSpc>
                <a:spcPct val="100000"/>
              </a:lnSpc>
              <a:spcBef>
                <a:spcPts val="95"/>
              </a:spcBef>
            </a:pPr>
            <a:r>
              <a:rPr sz="1900" b="1" spc="-5" dirty="0">
                <a:latin typeface="Carlito"/>
                <a:cs typeface="Carlito"/>
              </a:rPr>
              <a:t>Asset</a:t>
            </a:r>
            <a:r>
              <a:rPr sz="1900" spc="-5" dirty="0">
                <a:latin typeface="Carlito"/>
                <a:cs typeface="Carlito"/>
              </a:rPr>
              <a:t>: Anything of </a:t>
            </a:r>
            <a:r>
              <a:rPr sz="1900" spc="-25" dirty="0">
                <a:latin typeface="Carlito"/>
                <a:cs typeface="Carlito"/>
              </a:rPr>
              <a:t>Value </a:t>
            </a:r>
            <a:r>
              <a:rPr sz="1900" spc="-15" dirty="0">
                <a:latin typeface="Carlito"/>
                <a:cs typeface="Carlito"/>
              </a:rPr>
              <a:t>to </a:t>
            </a:r>
            <a:r>
              <a:rPr sz="1900" spc="-5" dirty="0">
                <a:latin typeface="Carlito"/>
                <a:cs typeface="Carlito"/>
              </a:rPr>
              <a:t>the</a:t>
            </a:r>
            <a:r>
              <a:rPr sz="1900" spc="40" dirty="0">
                <a:latin typeface="Carlito"/>
                <a:cs typeface="Carlito"/>
              </a:rPr>
              <a:t> </a:t>
            </a:r>
            <a:r>
              <a:rPr sz="1900" spc="-15" dirty="0">
                <a:latin typeface="Carlito"/>
                <a:cs typeface="Carlito"/>
              </a:rPr>
              <a:t>company</a:t>
            </a:r>
            <a:endParaRPr sz="1900" dirty="0">
              <a:latin typeface="Carlito"/>
              <a:cs typeface="Carlito"/>
            </a:endParaRPr>
          </a:p>
          <a:p>
            <a:pPr>
              <a:lnSpc>
                <a:spcPct val="100000"/>
              </a:lnSpc>
            </a:pPr>
            <a:endParaRPr sz="1900" dirty="0">
              <a:latin typeface="Carlito"/>
              <a:cs typeface="Carlito"/>
            </a:endParaRPr>
          </a:p>
          <a:p>
            <a:pPr>
              <a:lnSpc>
                <a:spcPct val="100000"/>
              </a:lnSpc>
              <a:spcBef>
                <a:spcPts val="5"/>
              </a:spcBef>
            </a:pPr>
            <a:endParaRPr sz="1500" dirty="0">
              <a:latin typeface="Carlito"/>
              <a:cs typeface="Carlito"/>
            </a:endParaRPr>
          </a:p>
          <a:p>
            <a:pPr marL="12700">
              <a:lnSpc>
                <a:spcPts val="2185"/>
              </a:lnSpc>
            </a:pPr>
            <a:r>
              <a:rPr sz="1900" b="1" spc="-10" dirty="0">
                <a:latin typeface="Carlito"/>
                <a:cs typeface="Carlito"/>
              </a:rPr>
              <a:t>Vulnerability: </a:t>
            </a:r>
            <a:r>
              <a:rPr sz="1900" spc="-5" dirty="0">
                <a:latin typeface="Carlito"/>
                <a:cs typeface="Carlito"/>
              </a:rPr>
              <a:t>A weakness; the absence of</a:t>
            </a:r>
            <a:r>
              <a:rPr sz="1900" spc="5" dirty="0">
                <a:latin typeface="Carlito"/>
                <a:cs typeface="Carlito"/>
              </a:rPr>
              <a:t> </a:t>
            </a:r>
            <a:r>
              <a:rPr sz="1900" spc="-5" dirty="0" smtClean="0">
                <a:latin typeface="Carlito"/>
                <a:cs typeface="Carlito"/>
              </a:rPr>
              <a:t>a</a:t>
            </a:r>
            <a:r>
              <a:rPr lang="en-US" sz="1900" dirty="0">
                <a:latin typeface="Carlito"/>
                <a:cs typeface="Carlito"/>
              </a:rPr>
              <a:t> </a:t>
            </a:r>
            <a:r>
              <a:rPr sz="1900" spc="-15" dirty="0" smtClean="0">
                <a:latin typeface="Carlito"/>
                <a:cs typeface="Carlito"/>
              </a:rPr>
              <a:t>safeguard</a:t>
            </a:r>
            <a:endParaRPr sz="1900" dirty="0">
              <a:latin typeface="Carlito"/>
              <a:cs typeface="Carlito"/>
            </a:endParaRPr>
          </a:p>
        </p:txBody>
      </p:sp>
      <p:grpSp>
        <p:nvGrpSpPr>
          <p:cNvPr id="16" name="object 16"/>
          <p:cNvGrpSpPr/>
          <p:nvPr/>
        </p:nvGrpSpPr>
        <p:grpSpPr>
          <a:xfrm>
            <a:off x="5303520" y="2578607"/>
            <a:ext cx="6364605" cy="760730"/>
            <a:chOff x="5303520" y="2578607"/>
            <a:chExt cx="6364605" cy="760730"/>
          </a:xfrm>
        </p:grpSpPr>
        <p:sp>
          <p:nvSpPr>
            <p:cNvPr id="17" name="object 17"/>
            <p:cNvSpPr/>
            <p:nvPr/>
          </p:nvSpPr>
          <p:spPr>
            <a:xfrm>
              <a:off x="5303520" y="2578607"/>
              <a:ext cx="6364605" cy="760730"/>
            </a:xfrm>
            <a:custGeom>
              <a:avLst/>
              <a:gdLst/>
              <a:ahLst/>
              <a:cxnLst/>
              <a:rect l="l" t="t" r="r" b="b"/>
              <a:pathLst>
                <a:path w="6364605" h="760729">
                  <a:moveTo>
                    <a:pt x="6288151" y="0"/>
                  </a:moveTo>
                  <a:lnTo>
                    <a:pt x="76072" y="0"/>
                  </a:lnTo>
                  <a:lnTo>
                    <a:pt x="46452" y="5974"/>
                  </a:lnTo>
                  <a:lnTo>
                    <a:pt x="22272" y="22272"/>
                  </a:lnTo>
                  <a:lnTo>
                    <a:pt x="5974" y="46452"/>
                  </a:lnTo>
                  <a:lnTo>
                    <a:pt x="0" y="76072"/>
                  </a:lnTo>
                  <a:lnTo>
                    <a:pt x="0" y="684402"/>
                  </a:lnTo>
                  <a:lnTo>
                    <a:pt x="5974" y="714023"/>
                  </a:lnTo>
                  <a:lnTo>
                    <a:pt x="22272" y="738203"/>
                  </a:lnTo>
                  <a:lnTo>
                    <a:pt x="46452" y="754501"/>
                  </a:lnTo>
                  <a:lnTo>
                    <a:pt x="76072" y="760476"/>
                  </a:lnTo>
                  <a:lnTo>
                    <a:pt x="6288151" y="760476"/>
                  </a:lnTo>
                  <a:lnTo>
                    <a:pt x="6317771" y="754501"/>
                  </a:lnTo>
                  <a:lnTo>
                    <a:pt x="6341951" y="738203"/>
                  </a:lnTo>
                  <a:lnTo>
                    <a:pt x="6358249" y="714023"/>
                  </a:lnTo>
                  <a:lnTo>
                    <a:pt x="6364224" y="684402"/>
                  </a:lnTo>
                  <a:lnTo>
                    <a:pt x="6364224" y="76072"/>
                  </a:lnTo>
                  <a:lnTo>
                    <a:pt x="6358249" y="46452"/>
                  </a:lnTo>
                  <a:lnTo>
                    <a:pt x="6341951" y="22272"/>
                  </a:lnTo>
                  <a:lnTo>
                    <a:pt x="6317771" y="5974"/>
                  </a:lnTo>
                  <a:lnTo>
                    <a:pt x="6288151" y="0"/>
                  </a:lnTo>
                  <a:close/>
                </a:path>
              </a:pathLst>
            </a:custGeom>
            <a:solidFill>
              <a:srgbClr val="F1F1F1"/>
            </a:solidFill>
          </p:spPr>
          <p:txBody>
            <a:bodyPr wrap="square" lIns="0" tIns="0" rIns="0" bIns="0" rtlCol="0"/>
            <a:lstStyle/>
            <a:p>
              <a:endParaRPr/>
            </a:p>
          </p:txBody>
        </p:sp>
        <p:sp>
          <p:nvSpPr>
            <p:cNvPr id="18" name="object 18"/>
            <p:cNvSpPr/>
            <p:nvPr/>
          </p:nvSpPr>
          <p:spPr>
            <a:xfrm>
              <a:off x="5533644" y="2749295"/>
              <a:ext cx="417575" cy="417575"/>
            </a:xfrm>
            <a:prstGeom prst="rect">
              <a:avLst/>
            </a:prstGeom>
            <a:blipFill>
              <a:blip r:embed="rId5" cstate="print"/>
              <a:stretch>
                <a:fillRect/>
              </a:stretch>
            </a:blipFill>
          </p:spPr>
          <p:txBody>
            <a:bodyPr wrap="square" lIns="0" tIns="0" rIns="0" bIns="0" rtlCol="0"/>
            <a:lstStyle/>
            <a:p>
              <a:endParaRPr/>
            </a:p>
          </p:txBody>
        </p:sp>
      </p:grpSp>
      <p:sp>
        <p:nvSpPr>
          <p:cNvPr id="19" name="object 19"/>
          <p:cNvSpPr txBox="1"/>
          <p:nvPr/>
        </p:nvSpPr>
        <p:spPr>
          <a:xfrm>
            <a:off x="6249670" y="2640329"/>
            <a:ext cx="5170170" cy="579755"/>
          </a:xfrm>
          <a:prstGeom prst="rect">
            <a:avLst/>
          </a:prstGeom>
        </p:spPr>
        <p:txBody>
          <a:bodyPr vert="horz" wrap="square" lIns="0" tIns="40640" rIns="0" bIns="0" rtlCol="0">
            <a:spAutoFit/>
          </a:bodyPr>
          <a:lstStyle/>
          <a:p>
            <a:pPr marL="12700" marR="5080">
              <a:lnSpc>
                <a:spcPts val="2090"/>
              </a:lnSpc>
              <a:spcBef>
                <a:spcPts val="320"/>
              </a:spcBef>
            </a:pPr>
            <a:r>
              <a:rPr sz="1900" b="1" spc="-10" dirty="0">
                <a:latin typeface="Carlito"/>
                <a:cs typeface="Carlito"/>
              </a:rPr>
              <a:t>Threat: </a:t>
            </a:r>
            <a:r>
              <a:rPr sz="1900" spc="-5" dirty="0">
                <a:latin typeface="Carlito"/>
                <a:cs typeface="Carlito"/>
              </a:rPr>
              <a:t>Something that </a:t>
            </a:r>
            <a:r>
              <a:rPr sz="1900" spc="-10" dirty="0">
                <a:latin typeface="Carlito"/>
                <a:cs typeface="Carlito"/>
              </a:rPr>
              <a:t>could pose loss </a:t>
            </a:r>
            <a:r>
              <a:rPr sz="1900" spc="-15" dirty="0">
                <a:latin typeface="Carlito"/>
                <a:cs typeface="Carlito"/>
              </a:rPr>
              <a:t>to </a:t>
            </a:r>
            <a:r>
              <a:rPr sz="1900" spc="-5" dirty="0">
                <a:latin typeface="Carlito"/>
                <a:cs typeface="Carlito"/>
              </a:rPr>
              <a:t>all or part  of an</a:t>
            </a:r>
            <a:r>
              <a:rPr sz="1900" dirty="0">
                <a:latin typeface="Carlito"/>
                <a:cs typeface="Carlito"/>
              </a:rPr>
              <a:t> </a:t>
            </a:r>
            <a:r>
              <a:rPr sz="1900" spc="-5" dirty="0">
                <a:latin typeface="Carlito"/>
                <a:cs typeface="Carlito"/>
              </a:rPr>
              <a:t>asset</a:t>
            </a:r>
            <a:endParaRPr sz="1900">
              <a:latin typeface="Carlito"/>
              <a:cs typeface="Carlito"/>
            </a:endParaRPr>
          </a:p>
        </p:txBody>
      </p:sp>
      <p:grpSp>
        <p:nvGrpSpPr>
          <p:cNvPr id="20" name="object 20"/>
          <p:cNvGrpSpPr/>
          <p:nvPr/>
        </p:nvGrpSpPr>
        <p:grpSpPr>
          <a:xfrm>
            <a:off x="5303520" y="3528059"/>
            <a:ext cx="6364605" cy="760730"/>
            <a:chOff x="5303520" y="3528059"/>
            <a:chExt cx="6364605" cy="760730"/>
          </a:xfrm>
        </p:grpSpPr>
        <p:sp>
          <p:nvSpPr>
            <p:cNvPr id="21" name="object 21"/>
            <p:cNvSpPr/>
            <p:nvPr/>
          </p:nvSpPr>
          <p:spPr>
            <a:xfrm>
              <a:off x="5303520" y="3528059"/>
              <a:ext cx="6364605" cy="760730"/>
            </a:xfrm>
            <a:custGeom>
              <a:avLst/>
              <a:gdLst/>
              <a:ahLst/>
              <a:cxnLst/>
              <a:rect l="l" t="t" r="r" b="b"/>
              <a:pathLst>
                <a:path w="6364605" h="760729">
                  <a:moveTo>
                    <a:pt x="6288151" y="0"/>
                  </a:moveTo>
                  <a:lnTo>
                    <a:pt x="76072" y="0"/>
                  </a:lnTo>
                  <a:lnTo>
                    <a:pt x="46452" y="5974"/>
                  </a:lnTo>
                  <a:lnTo>
                    <a:pt x="22272" y="22272"/>
                  </a:lnTo>
                  <a:lnTo>
                    <a:pt x="5974" y="46452"/>
                  </a:lnTo>
                  <a:lnTo>
                    <a:pt x="0" y="76073"/>
                  </a:lnTo>
                  <a:lnTo>
                    <a:pt x="0" y="684402"/>
                  </a:lnTo>
                  <a:lnTo>
                    <a:pt x="5974" y="714023"/>
                  </a:lnTo>
                  <a:lnTo>
                    <a:pt x="22272" y="738203"/>
                  </a:lnTo>
                  <a:lnTo>
                    <a:pt x="46452" y="754501"/>
                  </a:lnTo>
                  <a:lnTo>
                    <a:pt x="76072" y="760476"/>
                  </a:lnTo>
                  <a:lnTo>
                    <a:pt x="6288151" y="760476"/>
                  </a:lnTo>
                  <a:lnTo>
                    <a:pt x="6317771" y="754501"/>
                  </a:lnTo>
                  <a:lnTo>
                    <a:pt x="6341951" y="738203"/>
                  </a:lnTo>
                  <a:lnTo>
                    <a:pt x="6358249" y="714023"/>
                  </a:lnTo>
                  <a:lnTo>
                    <a:pt x="6364224" y="684402"/>
                  </a:lnTo>
                  <a:lnTo>
                    <a:pt x="6364224" y="76073"/>
                  </a:lnTo>
                  <a:lnTo>
                    <a:pt x="6358249" y="46452"/>
                  </a:lnTo>
                  <a:lnTo>
                    <a:pt x="6341951" y="22272"/>
                  </a:lnTo>
                  <a:lnTo>
                    <a:pt x="6317771" y="5974"/>
                  </a:lnTo>
                  <a:lnTo>
                    <a:pt x="6288151" y="0"/>
                  </a:lnTo>
                  <a:close/>
                </a:path>
              </a:pathLst>
            </a:custGeom>
            <a:solidFill>
              <a:srgbClr val="F1F1F1"/>
            </a:solidFill>
          </p:spPr>
          <p:txBody>
            <a:bodyPr wrap="square" lIns="0" tIns="0" rIns="0" bIns="0" rtlCol="0"/>
            <a:lstStyle/>
            <a:p>
              <a:endParaRPr/>
            </a:p>
          </p:txBody>
        </p:sp>
        <p:sp>
          <p:nvSpPr>
            <p:cNvPr id="22" name="object 22"/>
            <p:cNvSpPr/>
            <p:nvPr/>
          </p:nvSpPr>
          <p:spPr>
            <a:xfrm>
              <a:off x="5533644" y="3700271"/>
              <a:ext cx="417575" cy="417575"/>
            </a:xfrm>
            <a:prstGeom prst="rect">
              <a:avLst/>
            </a:prstGeom>
            <a:blipFill>
              <a:blip r:embed="rId6" cstate="print"/>
              <a:stretch>
                <a:fillRect/>
              </a:stretch>
            </a:blipFill>
          </p:spPr>
          <p:txBody>
            <a:bodyPr wrap="square" lIns="0" tIns="0" rIns="0" bIns="0" rtlCol="0"/>
            <a:lstStyle/>
            <a:p>
              <a:endParaRPr/>
            </a:p>
          </p:txBody>
        </p:sp>
      </p:grpSp>
      <p:sp>
        <p:nvSpPr>
          <p:cNvPr id="23" name="object 23"/>
          <p:cNvSpPr txBox="1"/>
          <p:nvPr/>
        </p:nvSpPr>
        <p:spPr>
          <a:xfrm>
            <a:off x="6249670" y="3723259"/>
            <a:ext cx="4112260" cy="314960"/>
          </a:xfrm>
          <a:prstGeom prst="rect">
            <a:avLst/>
          </a:prstGeom>
        </p:spPr>
        <p:txBody>
          <a:bodyPr vert="horz" wrap="square" lIns="0" tIns="12065" rIns="0" bIns="0" rtlCol="0">
            <a:spAutoFit/>
          </a:bodyPr>
          <a:lstStyle/>
          <a:p>
            <a:pPr marL="12700">
              <a:lnSpc>
                <a:spcPct val="100000"/>
              </a:lnSpc>
              <a:spcBef>
                <a:spcPts val="95"/>
              </a:spcBef>
            </a:pPr>
            <a:r>
              <a:rPr sz="1900" b="1" spc="-15" dirty="0">
                <a:latin typeface="Carlito"/>
                <a:cs typeface="Carlito"/>
              </a:rPr>
              <a:t>Threat </a:t>
            </a:r>
            <a:r>
              <a:rPr sz="1900" b="1" spc="-10" dirty="0">
                <a:latin typeface="Carlito"/>
                <a:cs typeface="Carlito"/>
              </a:rPr>
              <a:t>Agent: </a:t>
            </a:r>
            <a:r>
              <a:rPr sz="1900" spc="-5" dirty="0">
                <a:latin typeface="Carlito"/>
                <a:cs typeface="Carlito"/>
              </a:rPr>
              <a:t>What carries </a:t>
            </a:r>
            <a:r>
              <a:rPr sz="1900" spc="-10" dirty="0">
                <a:latin typeface="Carlito"/>
                <a:cs typeface="Carlito"/>
              </a:rPr>
              <a:t>out </a:t>
            </a:r>
            <a:r>
              <a:rPr sz="1900" spc="-5" dirty="0">
                <a:latin typeface="Carlito"/>
                <a:cs typeface="Carlito"/>
              </a:rPr>
              <a:t>the</a:t>
            </a:r>
            <a:r>
              <a:rPr sz="1900" spc="45" dirty="0">
                <a:latin typeface="Carlito"/>
                <a:cs typeface="Carlito"/>
              </a:rPr>
              <a:t> </a:t>
            </a:r>
            <a:r>
              <a:rPr sz="1900" spc="-15" dirty="0">
                <a:latin typeface="Carlito"/>
                <a:cs typeface="Carlito"/>
              </a:rPr>
              <a:t>attack</a:t>
            </a:r>
            <a:endParaRPr sz="1900">
              <a:latin typeface="Carlito"/>
              <a:cs typeface="Carlito"/>
            </a:endParaRPr>
          </a:p>
        </p:txBody>
      </p:sp>
      <p:grpSp>
        <p:nvGrpSpPr>
          <p:cNvPr id="24" name="object 24"/>
          <p:cNvGrpSpPr/>
          <p:nvPr/>
        </p:nvGrpSpPr>
        <p:grpSpPr>
          <a:xfrm>
            <a:off x="5303520" y="4479035"/>
            <a:ext cx="6364605" cy="759460"/>
            <a:chOff x="5303520" y="4479035"/>
            <a:chExt cx="6364605" cy="759460"/>
          </a:xfrm>
        </p:grpSpPr>
        <p:sp>
          <p:nvSpPr>
            <p:cNvPr id="25" name="object 25"/>
            <p:cNvSpPr/>
            <p:nvPr/>
          </p:nvSpPr>
          <p:spPr>
            <a:xfrm>
              <a:off x="5303520" y="4479035"/>
              <a:ext cx="6364605" cy="759460"/>
            </a:xfrm>
            <a:custGeom>
              <a:avLst/>
              <a:gdLst/>
              <a:ahLst/>
              <a:cxnLst/>
              <a:rect l="l" t="t" r="r" b="b"/>
              <a:pathLst>
                <a:path w="6364605" h="759460">
                  <a:moveTo>
                    <a:pt x="6288278" y="0"/>
                  </a:moveTo>
                  <a:lnTo>
                    <a:pt x="75945" y="0"/>
                  </a:lnTo>
                  <a:lnTo>
                    <a:pt x="46398" y="5972"/>
                  </a:lnTo>
                  <a:lnTo>
                    <a:pt x="22256" y="22256"/>
                  </a:lnTo>
                  <a:lnTo>
                    <a:pt x="5972" y="46398"/>
                  </a:lnTo>
                  <a:lnTo>
                    <a:pt x="0" y="75945"/>
                  </a:lnTo>
                  <a:lnTo>
                    <a:pt x="0" y="683006"/>
                  </a:lnTo>
                  <a:lnTo>
                    <a:pt x="5972" y="712553"/>
                  </a:lnTo>
                  <a:lnTo>
                    <a:pt x="22256" y="736695"/>
                  </a:lnTo>
                  <a:lnTo>
                    <a:pt x="46398" y="752979"/>
                  </a:lnTo>
                  <a:lnTo>
                    <a:pt x="75945" y="758951"/>
                  </a:lnTo>
                  <a:lnTo>
                    <a:pt x="6288278" y="758951"/>
                  </a:lnTo>
                  <a:lnTo>
                    <a:pt x="6317825" y="752979"/>
                  </a:lnTo>
                  <a:lnTo>
                    <a:pt x="6341967" y="736695"/>
                  </a:lnTo>
                  <a:lnTo>
                    <a:pt x="6358251" y="712553"/>
                  </a:lnTo>
                  <a:lnTo>
                    <a:pt x="6364224" y="683006"/>
                  </a:lnTo>
                  <a:lnTo>
                    <a:pt x="6364224" y="75945"/>
                  </a:lnTo>
                  <a:lnTo>
                    <a:pt x="6358251" y="46398"/>
                  </a:lnTo>
                  <a:lnTo>
                    <a:pt x="6341967" y="22256"/>
                  </a:lnTo>
                  <a:lnTo>
                    <a:pt x="6317825" y="5972"/>
                  </a:lnTo>
                  <a:lnTo>
                    <a:pt x="6288278" y="0"/>
                  </a:lnTo>
                  <a:close/>
                </a:path>
              </a:pathLst>
            </a:custGeom>
            <a:solidFill>
              <a:srgbClr val="F1F1F1"/>
            </a:solidFill>
          </p:spPr>
          <p:txBody>
            <a:bodyPr wrap="square" lIns="0" tIns="0" rIns="0" bIns="0" rtlCol="0"/>
            <a:lstStyle/>
            <a:p>
              <a:endParaRPr/>
            </a:p>
          </p:txBody>
        </p:sp>
        <p:sp>
          <p:nvSpPr>
            <p:cNvPr id="26" name="object 26"/>
            <p:cNvSpPr/>
            <p:nvPr/>
          </p:nvSpPr>
          <p:spPr>
            <a:xfrm>
              <a:off x="5533644" y="4649723"/>
              <a:ext cx="417575" cy="417575"/>
            </a:xfrm>
            <a:prstGeom prst="rect">
              <a:avLst/>
            </a:prstGeom>
            <a:blipFill>
              <a:blip r:embed="rId7" cstate="print"/>
              <a:stretch>
                <a:fillRect/>
              </a:stretch>
            </a:blipFill>
          </p:spPr>
          <p:txBody>
            <a:bodyPr wrap="square" lIns="0" tIns="0" rIns="0" bIns="0" rtlCol="0"/>
            <a:lstStyle/>
            <a:p>
              <a:endParaRPr/>
            </a:p>
          </p:txBody>
        </p:sp>
      </p:grpSp>
      <p:grpSp>
        <p:nvGrpSpPr>
          <p:cNvPr id="27" name="object 27"/>
          <p:cNvGrpSpPr/>
          <p:nvPr/>
        </p:nvGrpSpPr>
        <p:grpSpPr>
          <a:xfrm>
            <a:off x="5303520" y="5428488"/>
            <a:ext cx="6364605" cy="760730"/>
            <a:chOff x="5303520" y="5428488"/>
            <a:chExt cx="6364605" cy="760730"/>
          </a:xfrm>
        </p:grpSpPr>
        <p:sp>
          <p:nvSpPr>
            <p:cNvPr id="28" name="object 28"/>
            <p:cNvSpPr/>
            <p:nvPr/>
          </p:nvSpPr>
          <p:spPr>
            <a:xfrm>
              <a:off x="5303520" y="5428488"/>
              <a:ext cx="6364605" cy="760730"/>
            </a:xfrm>
            <a:custGeom>
              <a:avLst/>
              <a:gdLst/>
              <a:ahLst/>
              <a:cxnLst/>
              <a:rect l="l" t="t" r="r" b="b"/>
              <a:pathLst>
                <a:path w="6364605" h="760729">
                  <a:moveTo>
                    <a:pt x="6288151" y="0"/>
                  </a:moveTo>
                  <a:lnTo>
                    <a:pt x="76072" y="0"/>
                  </a:lnTo>
                  <a:lnTo>
                    <a:pt x="46452" y="5974"/>
                  </a:lnTo>
                  <a:lnTo>
                    <a:pt x="22272" y="22272"/>
                  </a:lnTo>
                  <a:lnTo>
                    <a:pt x="5974" y="46452"/>
                  </a:lnTo>
                  <a:lnTo>
                    <a:pt x="0" y="76073"/>
                  </a:lnTo>
                  <a:lnTo>
                    <a:pt x="0" y="684428"/>
                  </a:lnTo>
                  <a:lnTo>
                    <a:pt x="5974" y="714029"/>
                  </a:lnTo>
                  <a:lnTo>
                    <a:pt x="22272" y="738201"/>
                  </a:lnTo>
                  <a:lnTo>
                    <a:pt x="46452" y="754499"/>
                  </a:lnTo>
                  <a:lnTo>
                    <a:pt x="76072" y="760476"/>
                  </a:lnTo>
                  <a:lnTo>
                    <a:pt x="6288151" y="760476"/>
                  </a:lnTo>
                  <a:lnTo>
                    <a:pt x="6317771" y="754499"/>
                  </a:lnTo>
                  <a:lnTo>
                    <a:pt x="6341951" y="738201"/>
                  </a:lnTo>
                  <a:lnTo>
                    <a:pt x="6358249" y="714029"/>
                  </a:lnTo>
                  <a:lnTo>
                    <a:pt x="6364224" y="684428"/>
                  </a:lnTo>
                  <a:lnTo>
                    <a:pt x="6364224" y="76073"/>
                  </a:lnTo>
                  <a:lnTo>
                    <a:pt x="6358249" y="46452"/>
                  </a:lnTo>
                  <a:lnTo>
                    <a:pt x="6341951" y="22272"/>
                  </a:lnTo>
                  <a:lnTo>
                    <a:pt x="6317771" y="5974"/>
                  </a:lnTo>
                  <a:lnTo>
                    <a:pt x="6288151" y="0"/>
                  </a:lnTo>
                  <a:close/>
                </a:path>
              </a:pathLst>
            </a:custGeom>
            <a:solidFill>
              <a:srgbClr val="F1F1F1"/>
            </a:solidFill>
          </p:spPr>
          <p:txBody>
            <a:bodyPr wrap="square" lIns="0" tIns="0" rIns="0" bIns="0" rtlCol="0"/>
            <a:lstStyle/>
            <a:p>
              <a:endParaRPr/>
            </a:p>
          </p:txBody>
        </p:sp>
        <p:sp>
          <p:nvSpPr>
            <p:cNvPr id="29" name="object 29"/>
            <p:cNvSpPr/>
            <p:nvPr/>
          </p:nvSpPr>
          <p:spPr>
            <a:xfrm>
              <a:off x="5533644" y="5599176"/>
              <a:ext cx="417575" cy="419100"/>
            </a:xfrm>
            <a:prstGeom prst="rect">
              <a:avLst/>
            </a:prstGeom>
            <a:blipFill>
              <a:blip r:embed="rId8" cstate="print"/>
              <a:stretch>
                <a:fillRect/>
              </a:stretch>
            </a:blipFill>
          </p:spPr>
          <p:txBody>
            <a:bodyPr wrap="square" lIns="0" tIns="0" rIns="0" bIns="0" rtlCol="0"/>
            <a:lstStyle/>
            <a:p>
              <a:endParaRPr/>
            </a:p>
          </p:txBody>
        </p:sp>
      </p:grpSp>
      <p:sp>
        <p:nvSpPr>
          <p:cNvPr id="30" name="object 30"/>
          <p:cNvSpPr txBox="1"/>
          <p:nvPr/>
        </p:nvSpPr>
        <p:spPr>
          <a:xfrm>
            <a:off x="6249670" y="4673600"/>
            <a:ext cx="4481830" cy="1264920"/>
          </a:xfrm>
          <a:prstGeom prst="rect">
            <a:avLst/>
          </a:prstGeom>
        </p:spPr>
        <p:txBody>
          <a:bodyPr vert="horz" wrap="square" lIns="0" tIns="12065" rIns="0" bIns="0" rtlCol="0">
            <a:spAutoFit/>
          </a:bodyPr>
          <a:lstStyle/>
          <a:p>
            <a:pPr marL="12700">
              <a:lnSpc>
                <a:spcPct val="100000"/>
              </a:lnSpc>
              <a:spcBef>
                <a:spcPts val="95"/>
              </a:spcBef>
            </a:pPr>
            <a:r>
              <a:rPr sz="1900" b="1" spc="-5" dirty="0">
                <a:latin typeface="Carlito"/>
                <a:cs typeface="Carlito"/>
              </a:rPr>
              <a:t>Exploit: </a:t>
            </a:r>
            <a:r>
              <a:rPr sz="1900" spc="-5" dirty="0">
                <a:latin typeface="Carlito"/>
                <a:cs typeface="Carlito"/>
              </a:rPr>
              <a:t>An </a:t>
            </a:r>
            <a:r>
              <a:rPr sz="1900" spc="-10" dirty="0">
                <a:latin typeface="Carlito"/>
                <a:cs typeface="Carlito"/>
              </a:rPr>
              <a:t>instance </a:t>
            </a:r>
            <a:r>
              <a:rPr sz="1900" spc="-5" dirty="0">
                <a:latin typeface="Carlito"/>
                <a:cs typeface="Carlito"/>
              </a:rPr>
              <a:t>of</a:t>
            </a:r>
            <a:r>
              <a:rPr sz="1900" spc="35" dirty="0">
                <a:latin typeface="Carlito"/>
                <a:cs typeface="Carlito"/>
              </a:rPr>
              <a:t> </a:t>
            </a:r>
            <a:r>
              <a:rPr sz="1900" spc="-15" dirty="0">
                <a:latin typeface="Carlito"/>
                <a:cs typeface="Carlito"/>
              </a:rPr>
              <a:t>compromise</a:t>
            </a:r>
            <a:endParaRPr sz="1900">
              <a:latin typeface="Carlito"/>
              <a:cs typeface="Carlito"/>
            </a:endParaRPr>
          </a:p>
          <a:p>
            <a:pPr>
              <a:lnSpc>
                <a:spcPct val="100000"/>
              </a:lnSpc>
            </a:pPr>
            <a:endParaRPr sz="1900">
              <a:latin typeface="Carlito"/>
              <a:cs typeface="Carlito"/>
            </a:endParaRPr>
          </a:p>
          <a:p>
            <a:pPr>
              <a:lnSpc>
                <a:spcPct val="100000"/>
              </a:lnSpc>
              <a:spcBef>
                <a:spcPts val="10"/>
              </a:spcBef>
            </a:pPr>
            <a:endParaRPr sz="2350">
              <a:latin typeface="Carlito"/>
              <a:cs typeface="Carlito"/>
            </a:endParaRPr>
          </a:p>
          <a:p>
            <a:pPr marL="12700">
              <a:lnSpc>
                <a:spcPct val="100000"/>
              </a:lnSpc>
            </a:pPr>
            <a:r>
              <a:rPr sz="1900" b="1" spc="-5" dirty="0">
                <a:latin typeface="Carlito"/>
                <a:cs typeface="Carlito"/>
              </a:rPr>
              <a:t>Risk: </a:t>
            </a:r>
            <a:r>
              <a:rPr sz="1900" spc="-10" dirty="0">
                <a:latin typeface="Carlito"/>
                <a:cs typeface="Carlito"/>
              </a:rPr>
              <a:t>The probability </a:t>
            </a:r>
            <a:r>
              <a:rPr sz="1900" spc="-5" dirty="0">
                <a:latin typeface="Carlito"/>
                <a:cs typeface="Carlito"/>
              </a:rPr>
              <a:t>of a </a:t>
            </a:r>
            <a:r>
              <a:rPr sz="1900" spc="-10" dirty="0">
                <a:latin typeface="Carlito"/>
                <a:cs typeface="Carlito"/>
              </a:rPr>
              <a:t>threat</a:t>
            </a:r>
            <a:r>
              <a:rPr sz="1900" spc="80" dirty="0">
                <a:latin typeface="Carlito"/>
                <a:cs typeface="Carlito"/>
              </a:rPr>
              <a:t> </a:t>
            </a:r>
            <a:r>
              <a:rPr sz="1900" spc="-10" dirty="0">
                <a:latin typeface="Carlito"/>
                <a:cs typeface="Carlito"/>
              </a:rPr>
              <a:t>materializing</a:t>
            </a:r>
            <a:endParaRPr sz="1900">
              <a:latin typeface="Carlito"/>
              <a:cs typeface="Carli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762" y="0"/>
            <a:ext cx="5077460" cy="6867525"/>
            <a:chOff x="-4762" y="0"/>
            <a:chExt cx="5077460" cy="6867525"/>
          </a:xfrm>
        </p:grpSpPr>
        <p:sp>
          <p:nvSpPr>
            <p:cNvPr id="3" name="object 3"/>
            <p:cNvSpPr/>
            <p:nvPr/>
          </p:nvSpPr>
          <p:spPr>
            <a:xfrm>
              <a:off x="4110228" y="0"/>
              <a:ext cx="962405" cy="685799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0"/>
              <a:ext cx="4959350" cy="6858000"/>
            </a:xfrm>
            <a:custGeom>
              <a:avLst/>
              <a:gdLst/>
              <a:ahLst/>
              <a:cxnLst/>
              <a:rect l="l" t="t" r="r" b="b"/>
              <a:pathLst>
                <a:path w="4959350" h="6858000">
                  <a:moveTo>
                    <a:pt x="4110228" y="0"/>
                  </a:moveTo>
                  <a:lnTo>
                    <a:pt x="0" y="0"/>
                  </a:lnTo>
                  <a:lnTo>
                    <a:pt x="0" y="6857999"/>
                  </a:lnTo>
                  <a:lnTo>
                    <a:pt x="4110228" y="6857999"/>
                  </a:lnTo>
                  <a:lnTo>
                    <a:pt x="4179062" y="6734632"/>
                  </a:lnTo>
                  <a:lnTo>
                    <a:pt x="4200548" y="6693821"/>
                  </a:lnTo>
                  <a:lnTo>
                    <a:pt x="4221773" y="6652723"/>
                  </a:lnTo>
                  <a:lnTo>
                    <a:pt x="4242735" y="6611342"/>
                  </a:lnTo>
                  <a:lnTo>
                    <a:pt x="4263433" y="6569680"/>
                  </a:lnTo>
                  <a:lnTo>
                    <a:pt x="4283864" y="6527739"/>
                  </a:lnTo>
                  <a:lnTo>
                    <a:pt x="4304028" y="6485521"/>
                  </a:lnTo>
                  <a:lnTo>
                    <a:pt x="4323921" y="6443029"/>
                  </a:lnTo>
                  <a:lnTo>
                    <a:pt x="4343544" y="6400266"/>
                  </a:lnTo>
                  <a:lnTo>
                    <a:pt x="4362893" y="6357233"/>
                  </a:lnTo>
                  <a:lnTo>
                    <a:pt x="4381967" y="6313934"/>
                  </a:lnTo>
                  <a:lnTo>
                    <a:pt x="4400765" y="6270370"/>
                  </a:lnTo>
                  <a:lnTo>
                    <a:pt x="4419284" y="6226544"/>
                  </a:lnTo>
                  <a:lnTo>
                    <a:pt x="4437523" y="6182459"/>
                  </a:lnTo>
                  <a:lnTo>
                    <a:pt x="4455481" y="6138117"/>
                  </a:lnTo>
                  <a:lnTo>
                    <a:pt x="4473155" y="6093520"/>
                  </a:lnTo>
                  <a:lnTo>
                    <a:pt x="4490544" y="6048670"/>
                  </a:lnTo>
                  <a:lnTo>
                    <a:pt x="4507646" y="6003571"/>
                  </a:lnTo>
                  <a:lnTo>
                    <a:pt x="4524460" y="5958225"/>
                  </a:lnTo>
                  <a:lnTo>
                    <a:pt x="4540983" y="5912633"/>
                  </a:lnTo>
                  <a:lnTo>
                    <a:pt x="4557214" y="5866799"/>
                  </a:lnTo>
                  <a:lnTo>
                    <a:pt x="4573151" y="5820725"/>
                  </a:lnTo>
                  <a:lnTo>
                    <a:pt x="4588792" y="5774413"/>
                  </a:lnTo>
                  <a:lnTo>
                    <a:pt x="4604137" y="5727866"/>
                  </a:lnTo>
                  <a:lnTo>
                    <a:pt x="4619182" y="5681086"/>
                  </a:lnTo>
                  <a:lnTo>
                    <a:pt x="4633927" y="5634076"/>
                  </a:lnTo>
                  <a:lnTo>
                    <a:pt x="4648370" y="5586837"/>
                  </a:lnTo>
                  <a:lnTo>
                    <a:pt x="4662508" y="5539373"/>
                  </a:lnTo>
                  <a:lnTo>
                    <a:pt x="4676340" y="5491686"/>
                  </a:lnTo>
                  <a:lnTo>
                    <a:pt x="4689865" y="5443778"/>
                  </a:lnTo>
                  <a:lnTo>
                    <a:pt x="4703081" y="5395652"/>
                  </a:lnTo>
                  <a:lnTo>
                    <a:pt x="4715985" y="5347309"/>
                  </a:lnTo>
                  <a:lnTo>
                    <a:pt x="4728577" y="5298754"/>
                  </a:lnTo>
                  <a:lnTo>
                    <a:pt x="4740854" y="5249987"/>
                  </a:lnTo>
                  <a:lnTo>
                    <a:pt x="4752816" y="5201011"/>
                  </a:lnTo>
                  <a:lnTo>
                    <a:pt x="4764459" y="5151830"/>
                  </a:lnTo>
                  <a:lnTo>
                    <a:pt x="4775783" y="5102444"/>
                  </a:lnTo>
                  <a:lnTo>
                    <a:pt x="4786785" y="5052857"/>
                  </a:lnTo>
                  <a:lnTo>
                    <a:pt x="4797465" y="5003072"/>
                  </a:lnTo>
                  <a:lnTo>
                    <a:pt x="4807819" y="4953089"/>
                  </a:lnTo>
                  <a:lnTo>
                    <a:pt x="4817847" y="4902913"/>
                  </a:lnTo>
                  <a:lnTo>
                    <a:pt x="4827547" y="4852545"/>
                  </a:lnTo>
                  <a:lnTo>
                    <a:pt x="4836917" y="4801987"/>
                  </a:lnTo>
                  <a:lnTo>
                    <a:pt x="4845956" y="4751243"/>
                  </a:lnTo>
                  <a:lnTo>
                    <a:pt x="4854661" y="4700314"/>
                  </a:lnTo>
                  <a:lnTo>
                    <a:pt x="4863031" y="4649204"/>
                  </a:lnTo>
                  <a:lnTo>
                    <a:pt x="4871064" y="4597914"/>
                  </a:lnTo>
                  <a:lnTo>
                    <a:pt x="4878758" y="4546446"/>
                  </a:lnTo>
                  <a:lnTo>
                    <a:pt x="4886113" y="4494804"/>
                  </a:lnTo>
                  <a:lnTo>
                    <a:pt x="4893125" y="4442990"/>
                  </a:lnTo>
                  <a:lnTo>
                    <a:pt x="4899793" y="4391005"/>
                  </a:lnTo>
                  <a:lnTo>
                    <a:pt x="4906117" y="4338854"/>
                  </a:lnTo>
                  <a:lnTo>
                    <a:pt x="4912093" y="4286537"/>
                  </a:lnTo>
                  <a:lnTo>
                    <a:pt x="4917720" y="4234057"/>
                  </a:lnTo>
                  <a:lnTo>
                    <a:pt x="4922997" y="4181418"/>
                  </a:lnTo>
                  <a:lnTo>
                    <a:pt x="4927921" y="4128620"/>
                  </a:lnTo>
                  <a:lnTo>
                    <a:pt x="4932491" y="4075668"/>
                  </a:lnTo>
                  <a:lnTo>
                    <a:pt x="4936706" y="4022562"/>
                  </a:lnTo>
                  <a:lnTo>
                    <a:pt x="4940563" y="3969306"/>
                  </a:lnTo>
                  <a:lnTo>
                    <a:pt x="4944061" y="3915902"/>
                  </a:lnTo>
                  <a:lnTo>
                    <a:pt x="4947198" y="3862352"/>
                  </a:lnTo>
                  <a:lnTo>
                    <a:pt x="4949972" y="3808659"/>
                  </a:lnTo>
                  <a:lnTo>
                    <a:pt x="4952382" y="3754825"/>
                  </a:lnTo>
                  <a:lnTo>
                    <a:pt x="4954427" y="3700852"/>
                  </a:lnTo>
                  <a:lnTo>
                    <a:pt x="4956103" y="3646744"/>
                  </a:lnTo>
                  <a:lnTo>
                    <a:pt x="4957410" y="3592502"/>
                  </a:lnTo>
                  <a:lnTo>
                    <a:pt x="4958345" y="3538129"/>
                  </a:lnTo>
                  <a:lnTo>
                    <a:pt x="4958908" y="3483627"/>
                  </a:lnTo>
                  <a:lnTo>
                    <a:pt x="4959096" y="3429000"/>
                  </a:lnTo>
                  <a:lnTo>
                    <a:pt x="4958908" y="3374372"/>
                  </a:lnTo>
                  <a:lnTo>
                    <a:pt x="4958345" y="3319870"/>
                  </a:lnTo>
                  <a:lnTo>
                    <a:pt x="4957410" y="3265497"/>
                  </a:lnTo>
                  <a:lnTo>
                    <a:pt x="4956103" y="3211255"/>
                  </a:lnTo>
                  <a:lnTo>
                    <a:pt x="4954427" y="3157147"/>
                  </a:lnTo>
                  <a:lnTo>
                    <a:pt x="4952382" y="3103175"/>
                  </a:lnTo>
                  <a:lnTo>
                    <a:pt x="4949972" y="3049342"/>
                  </a:lnTo>
                  <a:lnTo>
                    <a:pt x="4947198" y="2995649"/>
                  </a:lnTo>
                  <a:lnTo>
                    <a:pt x="4944061" y="2942099"/>
                  </a:lnTo>
                  <a:lnTo>
                    <a:pt x="4940563" y="2888696"/>
                  </a:lnTo>
                  <a:lnTo>
                    <a:pt x="4936706" y="2835440"/>
                  </a:lnTo>
                  <a:lnTo>
                    <a:pt x="4932491" y="2782335"/>
                  </a:lnTo>
                  <a:lnTo>
                    <a:pt x="4927921" y="2729383"/>
                  </a:lnTo>
                  <a:lnTo>
                    <a:pt x="4922997" y="2676586"/>
                  </a:lnTo>
                  <a:lnTo>
                    <a:pt x="4917720" y="2623947"/>
                  </a:lnTo>
                  <a:lnTo>
                    <a:pt x="4912093" y="2571468"/>
                  </a:lnTo>
                  <a:lnTo>
                    <a:pt x="4906117" y="2519152"/>
                  </a:lnTo>
                  <a:lnTo>
                    <a:pt x="4899793" y="2467000"/>
                  </a:lnTo>
                  <a:lnTo>
                    <a:pt x="4893125" y="2415017"/>
                  </a:lnTo>
                  <a:lnTo>
                    <a:pt x="4886113" y="2363203"/>
                  </a:lnTo>
                  <a:lnTo>
                    <a:pt x="4878758" y="2311561"/>
                  </a:lnTo>
                  <a:lnTo>
                    <a:pt x="4871064" y="2260094"/>
                  </a:lnTo>
                  <a:lnTo>
                    <a:pt x="4863031" y="2208805"/>
                  </a:lnTo>
                  <a:lnTo>
                    <a:pt x="4854661" y="2157695"/>
                  </a:lnTo>
                  <a:lnTo>
                    <a:pt x="4845956" y="2106766"/>
                  </a:lnTo>
                  <a:lnTo>
                    <a:pt x="4836917" y="2056023"/>
                  </a:lnTo>
                  <a:lnTo>
                    <a:pt x="4827547" y="2005466"/>
                  </a:lnTo>
                  <a:lnTo>
                    <a:pt x="4817847" y="1955098"/>
                  </a:lnTo>
                  <a:lnTo>
                    <a:pt x="4807819" y="1904922"/>
                  </a:lnTo>
                  <a:lnTo>
                    <a:pt x="4797465" y="1854940"/>
                  </a:lnTo>
                  <a:lnTo>
                    <a:pt x="4786785" y="1805154"/>
                  </a:lnTo>
                  <a:lnTo>
                    <a:pt x="4775783" y="1755567"/>
                  </a:lnTo>
                  <a:lnTo>
                    <a:pt x="4764459" y="1706182"/>
                  </a:lnTo>
                  <a:lnTo>
                    <a:pt x="4752816" y="1657000"/>
                  </a:lnTo>
                  <a:lnTo>
                    <a:pt x="4740854" y="1608025"/>
                  </a:lnTo>
                  <a:lnTo>
                    <a:pt x="4728577" y="1559258"/>
                  </a:lnTo>
                  <a:lnTo>
                    <a:pt x="4715985" y="1510702"/>
                  </a:lnTo>
                  <a:lnTo>
                    <a:pt x="4703081" y="1462359"/>
                  </a:lnTo>
                  <a:lnTo>
                    <a:pt x="4689865" y="1414233"/>
                  </a:lnTo>
                  <a:lnTo>
                    <a:pt x="4676340" y="1366324"/>
                  </a:lnTo>
                  <a:lnTo>
                    <a:pt x="4662508" y="1318637"/>
                  </a:lnTo>
                  <a:lnTo>
                    <a:pt x="4648370" y="1271172"/>
                  </a:lnTo>
                  <a:lnTo>
                    <a:pt x="4633927" y="1223933"/>
                  </a:lnTo>
                  <a:lnTo>
                    <a:pt x="4619182" y="1176921"/>
                  </a:lnTo>
                  <a:lnTo>
                    <a:pt x="4604137" y="1130141"/>
                  </a:lnTo>
                  <a:lnTo>
                    <a:pt x="4588792" y="1083592"/>
                  </a:lnTo>
                  <a:lnTo>
                    <a:pt x="4573151" y="1037279"/>
                  </a:lnTo>
                  <a:lnTo>
                    <a:pt x="4557214" y="991204"/>
                  </a:lnTo>
                  <a:lnTo>
                    <a:pt x="4540983" y="945369"/>
                  </a:lnTo>
                  <a:lnTo>
                    <a:pt x="4524460" y="899776"/>
                  </a:lnTo>
                  <a:lnTo>
                    <a:pt x="4507646" y="854428"/>
                  </a:lnTo>
                  <a:lnTo>
                    <a:pt x="4490544" y="809327"/>
                  </a:lnTo>
                  <a:lnTo>
                    <a:pt x="4473155" y="764476"/>
                  </a:lnTo>
                  <a:lnTo>
                    <a:pt x="4455481" y="719877"/>
                  </a:lnTo>
                  <a:lnTo>
                    <a:pt x="4437523" y="675532"/>
                  </a:lnTo>
                  <a:lnTo>
                    <a:pt x="4419284" y="631445"/>
                  </a:lnTo>
                  <a:lnTo>
                    <a:pt x="4400765" y="587617"/>
                  </a:lnTo>
                  <a:lnTo>
                    <a:pt x="4381967" y="544050"/>
                  </a:lnTo>
                  <a:lnTo>
                    <a:pt x="4362893" y="500748"/>
                  </a:lnTo>
                  <a:lnTo>
                    <a:pt x="4343544" y="457712"/>
                  </a:lnTo>
                  <a:lnTo>
                    <a:pt x="4323921" y="414946"/>
                  </a:lnTo>
                  <a:lnTo>
                    <a:pt x="4304028" y="372451"/>
                  </a:lnTo>
                  <a:lnTo>
                    <a:pt x="4283864" y="330230"/>
                  </a:lnTo>
                  <a:lnTo>
                    <a:pt x="4263433" y="288285"/>
                  </a:lnTo>
                  <a:lnTo>
                    <a:pt x="4242735" y="246619"/>
                  </a:lnTo>
                  <a:lnTo>
                    <a:pt x="4221773" y="205234"/>
                  </a:lnTo>
                  <a:lnTo>
                    <a:pt x="4200548" y="164132"/>
                  </a:lnTo>
                  <a:lnTo>
                    <a:pt x="4179062" y="123317"/>
                  </a:lnTo>
                  <a:lnTo>
                    <a:pt x="4110228" y="0"/>
                  </a:lnTo>
                  <a:close/>
                </a:path>
              </a:pathLst>
            </a:custGeom>
            <a:solidFill>
              <a:srgbClr val="FFFFFF"/>
            </a:solidFill>
          </p:spPr>
          <p:txBody>
            <a:bodyPr wrap="square" lIns="0" tIns="0" rIns="0" bIns="0" rtlCol="0"/>
            <a:lstStyle/>
            <a:p>
              <a:endParaRPr/>
            </a:p>
          </p:txBody>
        </p:sp>
        <p:sp>
          <p:nvSpPr>
            <p:cNvPr id="5" name="object 5"/>
            <p:cNvSpPr/>
            <p:nvPr/>
          </p:nvSpPr>
          <p:spPr>
            <a:xfrm>
              <a:off x="0" y="0"/>
              <a:ext cx="4959350" cy="6858000"/>
            </a:xfrm>
            <a:custGeom>
              <a:avLst/>
              <a:gdLst/>
              <a:ahLst/>
              <a:cxnLst/>
              <a:rect l="l" t="t" r="r" b="b"/>
              <a:pathLst>
                <a:path w="4959350" h="6858000">
                  <a:moveTo>
                    <a:pt x="0" y="0"/>
                  </a:moveTo>
                  <a:lnTo>
                    <a:pt x="4110228" y="0"/>
                  </a:lnTo>
                  <a:lnTo>
                    <a:pt x="4179062" y="123317"/>
                  </a:lnTo>
                  <a:lnTo>
                    <a:pt x="4200548" y="164132"/>
                  </a:lnTo>
                  <a:lnTo>
                    <a:pt x="4221773" y="205234"/>
                  </a:lnTo>
                  <a:lnTo>
                    <a:pt x="4242735" y="246619"/>
                  </a:lnTo>
                  <a:lnTo>
                    <a:pt x="4263433" y="288285"/>
                  </a:lnTo>
                  <a:lnTo>
                    <a:pt x="4283864" y="330230"/>
                  </a:lnTo>
                  <a:lnTo>
                    <a:pt x="4304028" y="372451"/>
                  </a:lnTo>
                  <a:lnTo>
                    <a:pt x="4323921" y="414946"/>
                  </a:lnTo>
                  <a:lnTo>
                    <a:pt x="4343544" y="457712"/>
                  </a:lnTo>
                  <a:lnTo>
                    <a:pt x="4362893" y="500748"/>
                  </a:lnTo>
                  <a:lnTo>
                    <a:pt x="4381967" y="544050"/>
                  </a:lnTo>
                  <a:lnTo>
                    <a:pt x="4400765" y="587617"/>
                  </a:lnTo>
                  <a:lnTo>
                    <a:pt x="4419284" y="631445"/>
                  </a:lnTo>
                  <a:lnTo>
                    <a:pt x="4437523" y="675532"/>
                  </a:lnTo>
                  <a:lnTo>
                    <a:pt x="4455481" y="719877"/>
                  </a:lnTo>
                  <a:lnTo>
                    <a:pt x="4473155" y="764476"/>
                  </a:lnTo>
                  <a:lnTo>
                    <a:pt x="4490544" y="809327"/>
                  </a:lnTo>
                  <a:lnTo>
                    <a:pt x="4507646" y="854428"/>
                  </a:lnTo>
                  <a:lnTo>
                    <a:pt x="4524460" y="899776"/>
                  </a:lnTo>
                  <a:lnTo>
                    <a:pt x="4540983" y="945369"/>
                  </a:lnTo>
                  <a:lnTo>
                    <a:pt x="4557214" y="991204"/>
                  </a:lnTo>
                  <a:lnTo>
                    <a:pt x="4573151" y="1037279"/>
                  </a:lnTo>
                  <a:lnTo>
                    <a:pt x="4588792" y="1083592"/>
                  </a:lnTo>
                  <a:lnTo>
                    <a:pt x="4604137" y="1130141"/>
                  </a:lnTo>
                  <a:lnTo>
                    <a:pt x="4619182" y="1176921"/>
                  </a:lnTo>
                  <a:lnTo>
                    <a:pt x="4633927" y="1223933"/>
                  </a:lnTo>
                  <a:lnTo>
                    <a:pt x="4648370" y="1271172"/>
                  </a:lnTo>
                  <a:lnTo>
                    <a:pt x="4662508" y="1318637"/>
                  </a:lnTo>
                  <a:lnTo>
                    <a:pt x="4676340" y="1366324"/>
                  </a:lnTo>
                  <a:lnTo>
                    <a:pt x="4689865" y="1414233"/>
                  </a:lnTo>
                  <a:lnTo>
                    <a:pt x="4703081" y="1462359"/>
                  </a:lnTo>
                  <a:lnTo>
                    <a:pt x="4715985" y="1510702"/>
                  </a:lnTo>
                  <a:lnTo>
                    <a:pt x="4728577" y="1559258"/>
                  </a:lnTo>
                  <a:lnTo>
                    <a:pt x="4740854" y="1608025"/>
                  </a:lnTo>
                  <a:lnTo>
                    <a:pt x="4752816" y="1657000"/>
                  </a:lnTo>
                  <a:lnTo>
                    <a:pt x="4764459" y="1706182"/>
                  </a:lnTo>
                  <a:lnTo>
                    <a:pt x="4775783" y="1755567"/>
                  </a:lnTo>
                  <a:lnTo>
                    <a:pt x="4786785" y="1805154"/>
                  </a:lnTo>
                  <a:lnTo>
                    <a:pt x="4797465" y="1854940"/>
                  </a:lnTo>
                  <a:lnTo>
                    <a:pt x="4807819" y="1904922"/>
                  </a:lnTo>
                  <a:lnTo>
                    <a:pt x="4817847" y="1955098"/>
                  </a:lnTo>
                  <a:lnTo>
                    <a:pt x="4827547" y="2005466"/>
                  </a:lnTo>
                  <a:lnTo>
                    <a:pt x="4836917" y="2056023"/>
                  </a:lnTo>
                  <a:lnTo>
                    <a:pt x="4845956" y="2106766"/>
                  </a:lnTo>
                  <a:lnTo>
                    <a:pt x="4854661" y="2157695"/>
                  </a:lnTo>
                  <a:lnTo>
                    <a:pt x="4863031" y="2208805"/>
                  </a:lnTo>
                  <a:lnTo>
                    <a:pt x="4871064" y="2260094"/>
                  </a:lnTo>
                  <a:lnTo>
                    <a:pt x="4878758" y="2311561"/>
                  </a:lnTo>
                  <a:lnTo>
                    <a:pt x="4886113" y="2363203"/>
                  </a:lnTo>
                  <a:lnTo>
                    <a:pt x="4893125" y="2415017"/>
                  </a:lnTo>
                  <a:lnTo>
                    <a:pt x="4899793" y="2467000"/>
                  </a:lnTo>
                  <a:lnTo>
                    <a:pt x="4906117" y="2519152"/>
                  </a:lnTo>
                  <a:lnTo>
                    <a:pt x="4912093" y="2571468"/>
                  </a:lnTo>
                  <a:lnTo>
                    <a:pt x="4917720" y="2623947"/>
                  </a:lnTo>
                  <a:lnTo>
                    <a:pt x="4922997" y="2676586"/>
                  </a:lnTo>
                  <a:lnTo>
                    <a:pt x="4927921" y="2729383"/>
                  </a:lnTo>
                  <a:lnTo>
                    <a:pt x="4932491" y="2782335"/>
                  </a:lnTo>
                  <a:lnTo>
                    <a:pt x="4936706" y="2835440"/>
                  </a:lnTo>
                  <a:lnTo>
                    <a:pt x="4940563" y="2888696"/>
                  </a:lnTo>
                  <a:lnTo>
                    <a:pt x="4944061" y="2942099"/>
                  </a:lnTo>
                  <a:lnTo>
                    <a:pt x="4947198" y="2995649"/>
                  </a:lnTo>
                  <a:lnTo>
                    <a:pt x="4949972" y="3049342"/>
                  </a:lnTo>
                  <a:lnTo>
                    <a:pt x="4952382" y="3103175"/>
                  </a:lnTo>
                  <a:lnTo>
                    <a:pt x="4954427" y="3157147"/>
                  </a:lnTo>
                  <a:lnTo>
                    <a:pt x="4956103" y="3211255"/>
                  </a:lnTo>
                  <a:lnTo>
                    <a:pt x="4957410" y="3265497"/>
                  </a:lnTo>
                  <a:lnTo>
                    <a:pt x="4958345" y="3319870"/>
                  </a:lnTo>
                  <a:lnTo>
                    <a:pt x="4958908" y="3374372"/>
                  </a:lnTo>
                  <a:lnTo>
                    <a:pt x="4959096" y="3429000"/>
                  </a:lnTo>
                  <a:lnTo>
                    <a:pt x="4958908" y="3483627"/>
                  </a:lnTo>
                  <a:lnTo>
                    <a:pt x="4958345" y="3538129"/>
                  </a:lnTo>
                  <a:lnTo>
                    <a:pt x="4957410" y="3592502"/>
                  </a:lnTo>
                  <a:lnTo>
                    <a:pt x="4956103" y="3646744"/>
                  </a:lnTo>
                  <a:lnTo>
                    <a:pt x="4954427" y="3700852"/>
                  </a:lnTo>
                  <a:lnTo>
                    <a:pt x="4952382" y="3754825"/>
                  </a:lnTo>
                  <a:lnTo>
                    <a:pt x="4949972" y="3808659"/>
                  </a:lnTo>
                  <a:lnTo>
                    <a:pt x="4947198" y="3862352"/>
                  </a:lnTo>
                  <a:lnTo>
                    <a:pt x="4944061" y="3915902"/>
                  </a:lnTo>
                  <a:lnTo>
                    <a:pt x="4940563" y="3969306"/>
                  </a:lnTo>
                  <a:lnTo>
                    <a:pt x="4936706" y="4022562"/>
                  </a:lnTo>
                  <a:lnTo>
                    <a:pt x="4932491" y="4075668"/>
                  </a:lnTo>
                  <a:lnTo>
                    <a:pt x="4927921" y="4128620"/>
                  </a:lnTo>
                  <a:lnTo>
                    <a:pt x="4922997" y="4181418"/>
                  </a:lnTo>
                  <a:lnTo>
                    <a:pt x="4917720" y="4234057"/>
                  </a:lnTo>
                  <a:lnTo>
                    <a:pt x="4912093" y="4286537"/>
                  </a:lnTo>
                  <a:lnTo>
                    <a:pt x="4906117" y="4338854"/>
                  </a:lnTo>
                  <a:lnTo>
                    <a:pt x="4899793" y="4391005"/>
                  </a:lnTo>
                  <a:lnTo>
                    <a:pt x="4893125" y="4442990"/>
                  </a:lnTo>
                  <a:lnTo>
                    <a:pt x="4886113" y="4494804"/>
                  </a:lnTo>
                  <a:lnTo>
                    <a:pt x="4878758" y="4546446"/>
                  </a:lnTo>
                  <a:lnTo>
                    <a:pt x="4871064" y="4597914"/>
                  </a:lnTo>
                  <a:lnTo>
                    <a:pt x="4863031" y="4649204"/>
                  </a:lnTo>
                  <a:lnTo>
                    <a:pt x="4854661" y="4700314"/>
                  </a:lnTo>
                  <a:lnTo>
                    <a:pt x="4845956" y="4751243"/>
                  </a:lnTo>
                  <a:lnTo>
                    <a:pt x="4836917" y="4801987"/>
                  </a:lnTo>
                  <a:lnTo>
                    <a:pt x="4827547" y="4852545"/>
                  </a:lnTo>
                  <a:lnTo>
                    <a:pt x="4817847" y="4902913"/>
                  </a:lnTo>
                  <a:lnTo>
                    <a:pt x="4807819" y="4953089"/>
                  </a:lnTo>
                  <a:lnTo>
                    <a:pt x="4797465" y="5003072"/>
                  </a:lnTo>
                  <a:lnTo>
                    <a:pt x="4786785" y="5052857"/>
                  </a:lnTo>
                  <a:lnTo>
                    <a:pt x="4775783" y="5102444"/>
                  </a:lnTo>
                  <a:lnTo>
                    <a:pt x="4764459" y="5151830"/>
                  </a:lnTo>
                  <a:lnTo>
                    <a:pt x="4752816" y="5201011"/>
                  </a:lnTo>
                  <a:lnTo>
                    <a:pt x="4740854" y="5249987"/>
                  </a:lnTo>
                  <a:lnTo>
                    <a:pt x="4728577" y="5298754"/>
                  </a:lnTo>
                  <a:lnTo>
                    <a:pt x="4715985" y="5347309"/>
                  </a:lnTo>
                  <a:lnTo>
                    <a:pt x="4703081" y="5395652"/>
                  </a:lnTo>
                  <a:lnTo>
                    <a:pt x="4689865" y="5443778"/>
                  </a:lnTo>
                  <a:lnTo>
                    <a:pt x="4676340" y="5491686"/>
                  </a:lnTo>
                  <a:lnTo>
                    <a:pt x="4662508" y="5539373"/>
                  </a:lnTo>
                  <a:lnTo>
                    <a:pt x="4648370" y="5586837"/>
                  </a:lnTo>
                  <a:lnTo>
                    <a:pt x="4633927" y="5634076"/>
                  </a:lnTo>
                  <a:lnTo>
                    <a:pt x="4619182" y="5681086"/>
                  </a:lnTo>
                  <a:lnTo>
                    <a:pt x="4604137" y="5727866"/>
                  </a:lnTo>
                  <a:lnTo>
                    <a:pt x="4588792" y="5774413"/>
                  </a:lnTo>
                  <a:lnTo>
                    <a:pt x="4573151" y="5820725"/>
                  </a:lnTo>
                  <a:lnTo>
                    <a:pt x="4557214" y="5866799"/>
                  </a:lnTo>
                  <a:lnTo>
                    <a:pt x="4540983" y="5912633"/>
                  </a:lnTo>
                  <a:lnTo>
                    <a:pt x="4524460" y="5958225"/>
                  </a:lnTo>
                  <a:lnTo>
                    <a:pt x="4507646" y="6003571"/>
                  </a:lnTo>
                  <a:lnTo>
                    <a:pt x="4490544" y="6048670"/>
                  </a:lnTo>
                  <a:lnTo>
                    <a:pt x="4473155" y="6093520"/>
                  </a:lnTo>
                  <a:lnTo>
                    <a:pt x="4455481" y="6138117"/>
                  </a:lnTo>
                  <a:lnTo>
                    <a:pt x="4437523" y="6182459"/>
                  </a:lnTo>
                  <a:lnTo>
                    <a:pt x="4419284" y="6226544"/>
                  </a:lnTo>
                  <a:lnTo>
                    <a:pt x="4400765" y="6270370"/>
                  </a:lnTo>
                  <a:lnTo>
                    <a:pt x="4381967" y="6313934"/>
                  </a:lnTo>
                  <a:lnTo>
                    <a:pt x="4362893" y="6357233"/>
                  </a:lnTo>
                  <a:lnTo>
                    <a:pt x="4343544" y="6400266"/>
                  </a:lnTo>
                  <a:lnTo>
                    <a:pt x="4323921" y="6443029"/>
                  </a:lnTo>
                  <a:lnTo>
                    <a:pt x="4304028" y="6485521"/>
                  </a:lnTo>
                  <a:lnTo>
                    <a:pt x="4283864" y="6527739"/>
                  </a:lnTo>
                  <a:lnTo>
                    <a:pt x="4263433" y="6569680"/>
                  </a:lnTo>
                  <a:lnTo>
                    <a:pt x="4242735" y="6611342"/>
                  </a:lnTo>
                  <a:lnTo>
                    <a:pt x="4221773" y="6652723"/>
                  </a:lnTo>
                  <a:lnTo>
                    <a:pt x="4200548" y="6693821"/>
                  </a:lnTo>
                  <a:lnTo>
                    <a:pt x="4179062" y="6734632"/>
                  </a:lnTo>
                  <a:lnTo>
                    <a:pt x="4110228" y="6857999"/>
                  </a:lnTo>
                  <a:lnTo>
                    <a:pt x="0" y="6857999"/>
                  </a:lnTo>
                  <a:lnTo>
                    <a:pt x="0" y="0"/>
                  </a:lnTo>
                  <a:close/>
                </a:path>
              </a:pathLst>
            </a:custGeom>
            <a:ln w="9144">
              <a:solidFill>
                <a:srgbClr val="E6E6E6"/>
              </a:solidFill>
            </a:ln>
          </p:spPr>
          <p:txBody>
            <a:bodyPr wrap="square" lIns="0" tIns="0" rIns="0" bIns="0" rtlCol="0"/>
            <a:lstStyle/>
            <a:p>
              <a:endParaRPr/>
            </a:p>
          </p:txBody>
        </p:sp>
        <p:sp>
          <p:nvSpPr>
            <p:cNvPr id="6" name="object 6"/>
            <p:cNvSpPr/>
            <p:nvPr/>
          </p:nvSpPr>
          <p:spPr>
            <a:xfrm>
              <a:off x="0" y="0"/>
              <a:ext cx="4948555" cy="6858000"/>
            </a:xfrm>
            <a:custGeom>
              <a:avLst/>
              <a:gdLst/>
              <a:ahLst/>
              <a:cxnLst/>
              <a:rect l="l" t="t" r="r" b="b"/>
              <a:pathLst>
                <a:path w="4948555" h="6858000">
                  <a:moveTo>
                    <a:pt x="4099560" y="0"/>
                  </a:moveTo>
                  <a:lnTo>
                    <a:pt x="0" y="0"/>
                  </a:lnTo>
                  <a:lnTo>
                    <a:pt x="0" y="6857999"/>
                  </a:lnTo>
                  <a:lnTo>
                    <a:pt x="4099560" y="6857999"/>
                  </a:lnTo>
                  <a:lnTo>
                    <a:pt x="4168521" y="6734632"/>
                  </a:lnTo>
                  <a:lnTo>
                    <a:pt x="4190001" y="6693821"/>
                  </a:lnTo>
                  <a:lnTo>
                    <a:pt x="4211221" y="6652723"/>
                  </a:lnTo>
                  <a:lnTo>
                    <a:pt x="4232178" y="6611342"/>
                  </a:lnTo>
                  <a:lnTo>
                    <a:pt x="4252871" y="6569680"/>
                  </a:lnTo>
                  <a:lnTo>
                    <a:pt x="4273297" y="6527739"/>
                  </a:lnTo>
                  <a:lnTo>
                    <a:pt x="4293456" y="6485521"/>
                  </a:lnTo>
                  <a:lnTo>
                    <a:pt x="4313345" y="6443029"/>
                  </a:lnTo>
                  <a:lnTo>
                    <a:pt x="4332963" y="6400266"/>
                  </a:lnTo>
                  <a:lnTo>
                    <a:pt x="4352308" y="6357233"/>
                  </a:lnTo>
                  <a:lnTo>
                    <a:pt x="4371378" y="6313934"/>
                  </a:lnTo>
                  <a:lnTo>
                    <a:pt x="4390172" y="6270370"/>
                  </a:lnTo>
                  <a:lnTo>
                    <a:pt x="4408687" y="6226544"/>
                  </a:lnTo>
                  <a:lnTo>
                    <a:pt x="4426923" y="6182459"/>
                  </a:lnTo>
                  <a:lnTo>
                    <a:pt x="4444877" y="6138117"/>
                  </a:lnTo>
                  <a:lnTo>
                    <a:pt x="4462547" y="6093520"/>
                  </a:lnTo>
                  <a:lnTo>
                    <a:pt x="4479933" y="6048670"/>
                  </a:lnTo>
                  <a:lnTo>
                    <a:pt x="4497032" y="6003571"/>
                  </a:lnTo>
                  <a:lnTo>
                    <a:pt x="4513842" y="5958225"/>
                  </a:lnTo>
                  <a:lnTo>
                    <a:pt x="4530362" y="5912633"/>
                  </a:lnTo>
                  <a:lnTo>
                    <a:pt x="4546590" y="5866799"/>
                  </a:lnTo>
                  <a:lnTo>
                    <a:pt x="4562525" y="5820725"/>
                  </a:lnTo>
                  <a:lnTo>
                    <a:pt x="4578164" y="5774413"/>
                  </a:lnTo>
                  <a:lnTo>
                    <a:pt x="4593506" y="5727866"/>
                  </a:lnTo>
                  <a:lnTo>
                    <a:pt x="4608549" y="5681086"/>
                  </a:lnTo>
                  <a:lnTo>
                    <a:pt x="4623291" y="5634076"/>
                  </a:lnTo>
                  <a:lnTo>
                    <a:pt x="4637731" y="5586837"/>
                  </a:lnTo>
                  <a:lnTo>
                    <a:pt x="4651868" y="5539373"/>
                  </a:lnTo>
                  <a:lnTo>
                    <a:pt x="4665698" y="5491686"/>
                  </a:lnTo>
                  <a:lnTo>
                    <a:pt x="4679221" y="5443778"/>
                  </a:lnTo>
                  <a:lnTo>
                    <a:pt x="4692435" y="5395652"/>
                  </a:lnTo>
                  <a:lnTo>
                    <a:pt x="4705338" y="5347309"/>
                  </a:lnTo>
                  <a:lnTo>
                    <a:pt x="4717928" y="5298754"/>
                  </a:lnTo>
                  <a:lnTo>
                    <a:pt x="4730204" y="5249987"/>
                  </a:lnTo>
                  <a:lnTo>
                    <a:pt x="4742164" y="5201011"/>
                  </a:lnTo>
                  <a:lnTo>
                    <a:pt x="4753806" y="5151830"/>
                  </a:lnTo>
                  <a:lnTo>
                    <a:pt x="4765128" y="5102444"/>
                  </a:lnTo>
                  <a:lnTo>
                    <a:pt x="4776129" y="5052857"/>
                  </a:lnTo>
                  <a:lnTo>
                    <a:pt x="4786808" y="5003072"/>
                  </a:lnTo>
                  <a:lnTo>
                    <a:pt x="4797161" y="4953089"/>
                  </a:lnTo>
                  <a:lnTo>
                    <a:pt x="4807188" y="4902913"/>
                  </a:lnTo>
                  <a:lnTo>
                    <a:pt x="4816887" y="4852545"/>
                  </a:lnTo>
                  <a:lnTo>
                    <a:pt x="4826256" y="4801987"/>
                  </a:lnTo>
                  <a:lnTo>
                    <a:pt x="4835294" y="4751243"/>
                  </a:lnTo>
                  <a:lnTo>
                    <a:pt x="4843998" y="4700314"/>
                  </a:lnTo>
                  <a:lnTo>
                    <a:pt x="4852368" y="4649204"/>
                  </a:lnTo>
                  <a:lnTo>
                    <a:pt x="4860400" y="4597914"/>
                  </a:lnTo>
                  <a:lnTo>
                    <a:pt x="4868094" y="4546446"/>
                  </a:lnTo>
                  <a:lnTo>
                    <a:pt x="4875448" y="4494804"/>
                  </a:lnTo>
                  <a:lnTo>
                    <a:pt x="4882460" y="4442990"/>
                  </a:lnTo>
                  <a:lnTo>
                    <a:pt x="4889128" y="4391005"/>
                  </a:lnTo>
                  <a:lnTo>
                    <a:pt x="4895451" y="4338854"/>
                  </a:lnTo>
                  <a:lnTo>
                    <a:pt x="4901426" y="4286537"/>
                  </a:lnTo>
                  <a:lnTo>
                    <a:pt x="4907053" y="4234057"/>
                  </a:lnTo>
                  <a:lnTo>
                    <a:pt x="4912330" y="4181418"/>
                  </a:lnTo>
                  <a:lnTo>
                    <a:pt x="4917254" y="4128620"/>
                  </a:lnTo>
                  <a:lnTo>
                    <a:pt x="4921824" y="4075668"/>
                  </a:lnTo>
                  <a:lnTo>
                    <a:pt x="4926038" y="4022562"/>
                  </a:lnTo>
                  <a:lnTo>
                    <a:pt x="4929895" y="3969306"/>
                  </a:lnTo>
                  <a:lnTo>
                    <a:pt x="4933393" y="3915902"/>
                  </a:lnTo>
                  <a:lnTo>
                    <a:pt x="4936530" y="3862352"/>
                  </a:lnTo>
                  <a:lnTo>
                    <a:pt x="4939305" y="3808659"/>
                  </a:lnTo>
                  <a:lnTo>
                    <a:pt x="4941715" y="3754825"/>
                  </a:lnTo>
                  <a:lnTo>
                    <a:pt x="4943759" y="3700852"/>
                  </a:lnTo>
                  <a:lnTo>
                    <a:pt x="4945435" y="3646744"/>
                  </a:lnTo>
                  <a:lnTo>
                    <a:pt x="4946742" y="3592502"/>
                  </a:lnTo>
                  <a:lnTo>
                    <a:pt x="4947677" y="3538129"/>
                  </a:lnTo>
                  <a:lnTo>
                    <a:pt x="4948240" y="3483627"/>
                  </a:lnTo>
                  <a:lnTo>
                    <a:pt x="4948428" y="3429000"/>
                  </a:lnTo>
                  <a:lnTo>
                    <a:pt x="4948240" y="3374372"/>
                  </a:lnTo>
                  <a:lnTo>
                    <a:pt x="4947677" y="3319870"/>
                  </a:lnTo>
                  <a:lnTo>
                    <a:pt x="4946742" y="3265497"/>
                  </a:lnTo>
                  <a:lnTo>
                    <a:pt x="4945435" y="3211255"/>
                  </a:lnTo>
                  <a:lnTo>
                    <a:pt x="4943759" y="3157147"/>
                  </a:lnTo>
                  <a:lnTo>
                    <a:pt x="4941715" y="3103175"/>
                  </a:lnTo>
                  <a:lnTo>
                    <a:pt x="4939305" y="3049342"/>
                  </a:lnTo>
                  <a:lnTo>
                    <a:pt x="4936530" y="2995649"/>
                  </a:lnTo>
                  <a:lnTo>
                    <a:pt x="4933393" y="2942099"/>
                  </a:lnTo>
                  <a:lnTo>
                    <a:pt x="4929895" y="2888696"/>
                  </a:lnTo>
                  <a:lnTo>
                    <a:pt x="4926038" y="2835440"/>
                  </a:lnTo>
                  <a:lnTo>
                    <a:pt x="4921824" y="2782335"/>
                  </a:lnTo>
                  <a:lnTo>
                    <a:pt x="4917254" y="2729383"/>
                  </a:lnTo>
                  <a:lnTo>
                    <a:pt x="4912330" y="2676586"/>
                  </a:lnTo>
                  <a:lnTo>
                    <a:pt x="4907053" y="2623947"/>
                  </a:lnTo>
                  <a:lnTo>
                    <a:pt x="4901426" y="2571468"/>
                  </a:lnTo>
                  <a:lnTo>
                    <a:pt x="4895451" y="2519152"/>
                  </a:lnTo>
                  <a:lnTo>
                    <a:pt x="4889128" y="2467000"/>
                  </a:lnTo>
                  <a:lnTo>
                    <a:pt x="4882460" y="2415017"/>
                  </a:lnTo>
                  <a:lnTo>
                    <a:pt x="4875448" y="2363203"/>
                  </a:lnTo>
                  <a:lnTo>
                    <a:pt x="4868094" y="2311561"/>
                  </a:lnTo>
                  <a:lnTo>
                    <a:pt x="4860400" y="2260094"/>
                  </a:lnTo>
                  <a:lnTo>
                    <a:pt x="4852368" y="2208805"/>
                  </a:lnTo>
                  <a:lnTo>
                    <a:pt x="4843998" y="2157695"/>
                  </a:lnTo>
                  <a:lnTo>
                    <a:pt x="4835294" y="2106766"/>
                  </a:lnTo>
                  <a:lnTo>
                    <a:pt x="4826256" y="2056023"/>
                  </a:lnTo>
                  <a:lnTo>
                    <a:pt x="4816887" y="2005466"/>
                  </a:lnTo>
                  <a:lnTo>
                    <a:pt x="4807188" y="1955098"/>
                  </a:lnTo>
                  <a:lnTo>
                    <a:pt x="4797161" y="1904922"/>
                  </a:lnTo>
                  <a:lnTo>
                    <a:pt x="4786808" y="1854940"/>
                  </a:lnTo>
                  <a:lnTo>
                    <a:pt x="4776129" y="1805154"/>
                  </a:lnTo>
                  <a:lnTo>
                    <a:pt x="4765128" y="1755567"/>
                  </a:lnTo>
                  <a:lnTo>
                    <a:pt x="4753806" y="1706182"/>
                  </a:lnTo>
                  <a:lnTo>
                    <a:pt x="4742164" y="1657000"/>
                  </a:lnTo>
                  <a:lnTo>
                    <a:pt x="4730204" y="1608025"/>
                  </a:lnTo>
                  <a:lnTo>
                    <a:pt x="4717928" y="1559258"/>
                  </a:lnTo>
                  <a:lnTo>
                    <a:pt x="4705338" y="1510702"/>
                  </a:lnTo>
                  <a:lnTo>
                    <a:pt x="4692435" y="1462359"/>
                  </a:lnTo>
                  <a:lnTo>
                    <a:pt x="4679221" y="1414233"/>
                  </a:lnTo>
                  <a:lnTo>
                    <a:pt x="4665698" y="1366324"/>
                  </a:lnTo>
                  <a:lnTo>
                    <a:pt x="4651868" y="1318637"/>
                  </a:lnTo>
                  <a:lnTo>
                    <a:pt x="4637731" y="1271172"/>
                  </a:lnTo>
                  <a:lnTo>
                    <a:pt x="4623291" y="1223933"/>
                  </a:lnTo>
                  <a:lnTo>
                    <a:pt x="4608549" y="1176921"/>
                  </a:lnTo>
                  <a:lnTo>
                    <a:pt x="4593506" y="1130141"/>
                  </a:lnTo>
                  <a:lnTo>
                    <a:pt x="4578164" y="1083592"/>
                  </a:lnTo>
                  <a:lnTo>
                    <a:pt x="4562525" y="1037279"/>
                  </a:lnTo>
                  <a:lnTo>
                    <a:pt x="4546590" y="991204"/>
                  </a:lnTo>
                  <a:lnTo>
                    <a:pt x="4530362" y="945369"/>
                  </a:lnTo>
                  <a:lnTo>
                    <a:pt x="4513842" y="899776"/>
                  </a:lnTo>
                  <a:lnTo>
                    <a:pt x="4497032" y="854428"/>
                  </a:lnTo>
                  <a:lnTo>
                    <a:pt x="4479933" y="809327"/>
                  </a:lnTo>
                  <a:lnTo>
                    <a:pt x="4462547" y="764476"/>
                  </a:lnTo>
                  <a:lnTo>
                    <a:pt x="4444877" y="719877"/>
                  </a:lnTo>
                  <a:lnTo>
                    <a:pt x="4426923" y="675532"/>
                  </a:lnTo>
                  <a:lnTo>
                    <a:pt x="4408687" y="631445"/>
                  </a:lnTo>
                  <a:lnTo>
                    <a:pt x="4390172" y="587617"/>
                  </a:lnTo>
                  <a:lnTo>
                    <a:pt x="4371378" y="544050"/>
                  </a:lnTo>
                  <a:lnTo>
                    <a:pt x="4352308" y="500748"/>
                  </a:lnTo>
                  <a:lnTo>
                    <a:pt x="4332963" y="457712"/>
                  </a:lnTo>
                  <a:lnTo>
                    <a:pt x="4313345" y="414946"/>
                  </a:lnTo>
                  <a:lnTo>
                    <a:pt x="4293456" y="372451"/>
                  </a:lnTo>
                  <a:lnTo>
                    <a:pt x="4273297" y="330230"/>
                  </a:lnTo>
                  <a:lnTo>
                    <a:pt x="4252871" y="288285"/>
                  </a:lnTo>
                  <a:lnTo>
                    <a:pt x="4232178" y="246619"/>
                  </a:lnTo>
                  <a:lnTo>
                    <a:pt x="4211221" y="205234"/>
                  </a:lnTo>
                  <a:lnTo>
                    <a:pt x="4190001" y="164132"/>
                  </a:lnTo>
                  <a:lnTo>
                    <a:pt x="4168521" y="123317"/>
                  </a:lnTo>
                  <a:lnTo>
                    <a:pt x="4099560" y="0"/>
                  </a:lnTo>
                  <a:close/>
                </a:path>
              </a:pathLst>
            </a:custGeom>
            <a:solidFill>
              <a:srgbClr val="FFFFFF"/>
            </a:solidFill>
          </p:spPr>
          <p:txBody>
            <a:bodyPr wrap="square" lIns="0" tIns="0" rIns="0" bIns="0" rtlCol="0"/>
            <a:lstStyle/>
            <a:p>
              <a:endParaRPr/>
            </a:p>
          </p:txBody>
        </p:sp>
      </p:grpSp>
      <p:sp>
        <p:nvSpPr>
          <p:cNvPr id="7" name="object 7"/>
          <p:cNvSpPr txBox="1"/>
          <p:nvPr/>
        </p:nvSpPr>
        <p:spPr>
          <a:xfrm>
            <a:off x="556666" y="2839034"/>
            <a:ext cx="3029585" cy="1416050"/>
          </a:xfrm>
          <a:prstGeom prst="rect">
            <a:avLst/>
          </a:prstGeom>
        </p:spPr>
        <p:txBody>
          <a:bodyPr vert="horz" wrap="square" lIns="0" tIns="95250" rIns="0" bIns="0" rtlCol="0">
            <a:spAutoFit/>
          </a:bodyPr>
          <a:lstStyle/>
          <a:p>
            <a:pPr marL="12700" marR="5080">
              <a:lnSpc>
                <a:spcPts val="5190"/>
              </a:lnSpc>
              <a:spcBef>
                <a:spcPts val="750"/>
              </a:spcBef>
            </a:pPr>
            <a:r>
              <a:rPr sz="4800" spc="-290" dirty="0">
                <a:latin typeface="Trebuchet MS"/>
                <a:cs typeface="Trebuchet MS"/>
              </a:rPr>
              <a:t>InfoSec:  </a:t>
            </a:r>
            <a:r>
              <a:rPr sz="4800" spc="-335" dirty="0">
                <a:latin typeface="Trebuchet MS"/>
                <a:cs typeface="Trebuchet MS"/>
              </a:rPr>
              <a:t>R</a:t>
            </a:r>
            <a:r>
              <a:rPr sz="4800" spc="-275" dirty="0">
                <a:latin typeface="Trebuchet MS"/>
                <a:cs typeface="Trebuchet MS"/>
              </a:rPr>
              <a:t>el</a:t>
            </a:r>
            <a:r>
              <a:rPr sz="4800" spc="-385" dirty="0">
                <a:latin typeface="Trebuchet MS"/>
                <a:cs typeface="Trebuchet MS"/>
              </a:rPr>
              <a:t>a</a:t>
            </a:r>
            <a:r>
              <a:rPr sz="4800" spc="-195" dirty="0">
                <a:latin typeface="Trebuchet MS"/>
                <a:cs typeface="Trebuchet MS"/>
              </a:rPr>
              <a:t>tionship</a:t>
            </a:r>
            <a:endParaRPr sz="4800">
              <a:latin typeface="Trebuchet MS"/>
              <a:cs typeface="Trebuchet MS"/>
            </a:endParaRPr>
          </a:p>
        </p:txBody>
      </p:sp>
      <p:grpSp>
        <p:nvGrpSpPr>
          <p:cNvPr id="8" name="object 8"/>
          <p:cNvGrpSpPr/>
          <p:nvPr/>
        </p:nvGrpSpPr>
        <p:grpSpPr>
          <a:xfrm>
            <a:off x="481583" y="626363"/>
            <a:ext cx="4023360" cy="3939540"/>
            <a:chOff x="481583" y="626363"/>
            <a:chExt cx="4023360" cy="3939540"/>
          </a:xfrm>
        </p:grpSpPr>
        <p:sp>
          <p:nvSpPr>
            <p:cNvPr id="9" name="object 9"/>
            <p:cNvSpPr/>
            <p:nvPr/>
          </p:nvSpPr>
          <p:spPr>
            <a:xfrm>
              <a:off x="481583" y="626363"/>
              <a:ext cx="704215" cy="146685"/>
            </a:xfrm>
            <a:custGeom>
              <a:avLst/>
              <a:gdLst/>
              <a:ahLst/>
              <a:cxnLst/>
              <a:rect l="l" t="t" r="r" b="b"/>
              <a:pathLst>
                <a:path w="704215" h="146684">
                  <a:moveTo>
                    <a:pt x="704088" y="0"/>
                  </a:moveTo>
                  <a:lnTo>
                    <a:pt x="0" y="0"/>
                  </a:lnTo>
                  <a:lnTo>
                    <a:pt x="0" y="146303"/>
                  </a:lnTo>
                  <a:lnTo>
                    <a:pt x="704088" y="146303"/>
                  </a:lnTo>
                  <a:lnTo>
                    <a:pt x="704088" y="0"/>
                  </a:lnTo>
                  <a:close/>
                </a:path>
              </a:pathLst>
            </a:custGeom>
            <a:solidFill>
              <a:srgbClr val="EC7C30"/>
            </a:solidFill>
          </p:spPr>
          <p:txBody>
            <a:bodyPr wrap="square" lIns="0" tIns="0" rIns="0" bIns="0" rtlCol="0"/>
            <a:lstStyle/>
            <a:p>
              <a:endParaRPr/>
            </a:p>
          </p:txBody>
        </p:sp>
        <p:sp>
          <p:nvSpPr>
            <p:cNvPr id="10" name="object 10"/>
            <p:cNvSpPr/>
            <p:nvPr/>
          </p:nvSpPr>
          <p:spPr>
            <a:xfrm>
              <a:off x="481583" y="4547616"/>
              <a:ext cx="4023360" cy="18415"/>
            </a:xfrm>
            <a:custGeom>
              <a:avLst/>
              <a:gdLst/>
              <a:ahLst/>
              <a:cxnLst/>
              <a:rect l="l" t="t" r="r" b="b"/>
              <a:pathLst>
                <a:path w="4023360" h="18414">
                  <a:moveTo>
                    <a:pt x="4023360" y="0"/>
                  </a:moveTo>
                  <a:lnTo>
                    <a:pt x="0" y="0"/>
                  </a:lnTo>
                  <a:lnTo>
                    <a:pt x="0" y="18287"/>
                  </a:lnTo>
                  <a:lnTo>
                    <a:pt x="4023360" y="18287"/>
                  </a:lnTo>
                  <a:lnTo>
                    <a:pt x="4023360" y="0"/>
                  </a:lnTo>
                  <a:close/>
                </a:path>
              </a:pathLst>
            </a:custGeom>
            <a:solidFill>
              <a:srgbClr val="D4D4D4"/>
            </a:solidFill>
          </p:spPr>
          <p:txBody>
            <a:bodyPr wrap="square" lIns="0" tIns="0" rIns="0" bIns="0" rtlCol="0"/>
            <a:lstStyle/>
            <a:p>
              <a:endParaRPr/>
            </a:p>
          </p:txBody>
        </p:sp>
      </p:grpSp>
      <p:sp>
        <p:nvSpPr>
          <p:cNvPr id="11" name="object 11"/>
          <p:cNvSpPr/>
          <p:nvPr/>
        </p:nvSpPr>
        <p:spPr>
          <a:xfrm>
            <a:off x="5716523" y="626363"/>
            <a:ext cx="5803391" cy="5454396"/>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36444" y="0"/>
            <a:ext cx="11261090" cy="2091055"/>
            <a:chOff x="536444" y="0"/>
            <a:chExt cx="11261090" cy="2091055"/>
          </a:xfrm>
        </p:grpSpPr>
        <p:sp>
          <p:nvSpPr>
            <p:cNvPr id="3" name="object 3"/>
            <p:cNvSpPr/>
            <p:nvPr/>
          </p:nvSpPr>
          <p:spPr>
            <a:xfrm>
              <a:off x="536444" y="0"/>
              <a:ext cx="11260843" cy="209101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66927" y="0"/>
              <a:ext cx="11155680" cy="2011680"/>
            </a:xfrm>
            <a:custGeom>
              <a:avLst/>
              <a:gdLst/>
              <a:ahLst/>
              <a:cxnLst/>
              <a:rect l="l" t="t" r="r" b="b"/>
              <a:pathLst>
                <a:path w="11155680" h="2011680">
                  <a:moveTo>
                    <a:pt x="11155680" y="0"/>
                  </a:moveTo>
                  <a:lnTo>
                    <a:pt x="0" y="0"/>
                  </a:lnTo>
                  <a:lnTo>
                    <a:pt x="0" y="2011679"/>
                  </a:lnTo>
                  <a:lnTo>
                    <a:pt x="11155680" y="2011679"/>
                  </a:lnTo>
                  <a:lnTo>
                    <a:pt x="11155680" y="0"/>
                  </a:lnTo>
                  <a:close/>
                </a:path>
              </a:pathLst>
            </a:custGeom>
            <a:solidFill>
              <a:srgbClr val="FFFFFF"/>
            </a:solidFill>
          </p:spPr>
          <p:txBody>
            <a:bodyPr wrap="square" lIns="0" tIns="0" rIns="0" bIns="0" rtlCol="0"/>
            <a:lstStyle/>
            <a:p>
              <a:endParaRPr/>
            </a:p>
          </p:txBody>
        </p:sp>
      </p:grpSp>
      <p:sp>
        <p:nvSpPr>
          <p:cNvPr id="5" name="object 5"/>
          <p:cNvSpPr txBox="1">
            <a:spLocks noGrp="1"/>
          </p:cNvSpPr>
          <p:nvPr>
            <p:ph type="title"/>
          </p:nvPr>
        </p:nvSpPr>
        <p:spPr>
          <a:xfrm>
            <a:off x="557783" y="0"/>
            <a:ext cx="11168380" cy="2019300"/>
          </a:xfrm>
          <a:prstGeom prst="rect">
            <a:avLst/>
          </a:prstGeom>
          <a:ln w="9144">
            <a:solidFill>
              <a:srgbClr val="E0E0E0"/>
            </a:solidFill>
          </a:ln>
        </p:spPr>
        <p:txBody>
          <a:bodyPr vert="horz" wrap="square" lIns="0" tIns="3810" rIns="0" bIns="0" rtlCol="0">
            <a:spAutoFit/>
          </a:bodyPr>
          <a:lstStyle/>
          <a:p>
            <a:pPr>
              <a:lnSpc>
                <a:spcPct val="100000"/>
              </a:lnSpc>
              <a:spcBef>
                <a:spcPts val="30"/>
              </a:spcBef>
            </a:pPr>
            <a:endParaRPr sz="5250">
              <a:latin typeface="Times New Roman"/>
              <a:cs typeface="Times New Roman"/>
            </a:endParaRPr>
          </a:p>
          <a:p>
            <a:pPr marL="648970">
              <a:lnSpc>
                <a:spcPct val="100000"/>
              </a:lnSpc>
            </a:pPr>
            <a:r>
              <a:rPr sz="4000" spc="-240" dirty="0"/>
              <a:t>InfoSec:</a:t>
            </a:r>
            <a:r>
              <a:rPr sz="4000" spc="-355" dirty="0"/>
              <a:t> </a:t>
            </a:r>
            <a:r>
              <a:rPr sz="4000" spc="-210" dirty="0"/>
              <a:t>Framework</a:t>
            </a:r>
            <a:endParaRPr sz="4000"/>
          </a:p>
        </p:txBody>
      </p:sp>
      <p:sp>
        <p:nvSpPr>
          <p:cNvPr id="6" name="object 6"/>
          <p:cNvSpPr/>
          <p:nvPr/>
        </p:nvSpPr>
        <p:spPr>
          <a:xfrm>
            <a:off x="498348" y="758951"/>
            <a:ext cx="128270" cy="704215"/>
          </a:xfrm>
          <a:custGeom>
            <a:avLst/>
            <a:gdLst/>
            <a:ahLst/>
            <a:cxnLst/>
            <a:rect l="l" t="t" r="r" b="b"/>
            <a:pathLst>
              <a:path w="128270" h="704215">
                <a:moveTo>
                  <a:pt x="128015" y="0"/>
                </a:moveTo>
                <a:lnTo>
                  <a:pt x="0" y="0"/>
                </a:lnTo>
                <a:lnTo>
                  <a:pt x="0" y="704088"/>
                </a:lnTo>
                <a:lnTo>
                  <a:pt x="128015" y="704088"/>
                </a:lnTo>
                <a:lnTo>
                  <a:pt x="128015" y="0"/>
                </a:lnTo>
                <a:close/>
              </a:path>
            </a:pathLst>
          </a:custGeom>
          <a:solidFill>
            <a:srgbClr val="EC7C30"/>
          </a:solidFill>
        </p:spPr>
        <p:txBody>
          <a:bodyPr wrap="square" lIns="0" tIns="0" rIns="0" bIns="0" rtlCol="0"/>
          <a:lstStyle/>
          <a:p>
            <a:endParaRPr/>
          </a:p>
        </p:txBody>
      </p:sp>
      <p:sp>
        <p:nvSpPr>
          <p:cNvPr id="7" name="object 7"/>
          <p:cNvSpPr txBox="1"/>
          <p:nvPr/>
        </p:nvSpPr>
        <p:spPr>
          <a:xfrm>
            <a:off x="1194308" y="2460751"/>
            <a:ext cx="8661400" cy="2929255"/>
          </a:xfrm>
          <a:prstGeom prst="rect">
            <a:avLst/>
          </a:prstGeom>
        </p:spPr>
        <p:txBody>
          <a:bodyPr vert="horz" wrap="square" lIns="0" tIns="12065" rIns="0" bIns="0" rtlCol="0">
            <a:spAutoFit/>
          </a:bodyPr>
          <a:lstStyle/>
          <a:p>
            <a:pPr marL="241300" indent="-229235">
              <a:lnSpc>
                <a:spcPct val="100000"/>
              </a:lnSpc>
              <a:spcBef>
                <a:spcPts val="95"/>
              </a:spcBef>
              <a:buFont typeface="Arial"/>
              <a:buChar char="•"/>
              <a:tabLst>
                <a:tab pos="241935" algn="l"/>
              </a:tabLst>
            </a:pPr>
            <a:r>
              <a:rPr sz="2800" spc="-5" dirty="0">
                <a:latin typeface="Times New Roman"/>
                <a:cs typeface="Times New Roman"/>
              </a:rPr>
              <a:t>A framework is a logical</a:t>
            </a:r>
            <a:r>
              <a:rPr sz="2800" spc="-150" dirty="0">
                <a:latin typeface="Times New Roman"/>
                <a:cs typeface="Times New Roman"/>
              </a:rPr>
              <a:t> </a:t>
            </a:r>
            <a:r>
              <a:rPr sz="2800" spc="-5" dirty="0">
                <a:latin typeface="Times New Roman"/>
                <a:cs typeface="Times New Roman"/>
              </a:rPr>
              <a:t>structure.</a:t>
            </a:r>
            <a:endParaRPr sz="2800">
              <a:latin typeface="Times New Roman"/>
              <a:cs typeface="Times New Roman"/>
            </a:endParaRPr>
          </a:p>
          <a:p>
            <a:pPr>
              <a:lnSpc>
                <a:spcPct val="100000"/>
              </a:lnSpc>
              <a:buFont typeface="Arial"/>
              <a:buChar char="•"/>
            </a:pPr>
            <a:endParaRPr sz="3700">
              <a:latin typeface="Times New Roman"/>
              <a:cs typeface="Times New Roman"/>
            </a:endParaRPr>
          </a:p>
          <a:p>
            <a:pPr marL="712470" lvl="1" indent="-243204">
              <a:lnSpc>
                <a:spcPct val="100000"/>
              </a:lnSpc>
              <a:buSzPct val="95833"/>
              <a:buFont typeface="Wingdings"/>
              <a:buChar char=""/>
              <a:tabLst>
                <a:tab pos="713105" algn="l"/>
              </a:tabLst>
            </a:pPr>
            <a:r>
              <a:rPr sz="2400" spc="-5" dirty="0">
                <a:latin typeface="Times New Roman"/>
                <a:cs typeface="Times New Roman"/>
              </a:rPr>
              <a:t>An </a:t>
            </a:r>
            <a:r>
              <a:rPr sz="2400" dirty="0">
                <a:latin typeface="Times New Roman"/>
                <a:cs typeface="Times New Roman"/>
              </a:rPr>
              <a:t>Intent of a </a:t>
            </a:r>
            <a:r>
              <a:rPr sz="2400" spc="-5" dirty="0">
                <a:latin typeface="Times New Roman"/>
                <a:cs typeface="Times New Roman"/>
              </a:rPr>
              <a:t>framework is </a:t>
            </a:r>
            <a:r>
              <a:rPr sz="2400" dirty="0">
                <a:latin typeface="Times New Roman"/>
                <a:cs typeface="Times New Roman"/>
              </a:rPr>
              <a:t>to </a:t>
            </a:r>
            <a:r>
              <a:rPr sz="2400" spc="-5" dirty="0">
                <a:latin typeface="Times New Roman"/>
                <a:cs typeface="Times New Roman"/>
              </a:rPr>
              <a:t>document </a:t>
            </a:r>
            <a:r>
              <a:rPr sz="2400" dirty="0">
                <a:latin typeface="Times New Roman"/>
                <a:cs typeface="Times New Roman"/>
              </a:rPr>
              <a:t>and </a:t>
            </a:r>
            <a:r>
              <a:rPr sz="2400" spc="-5" dirty="0">
                <a:latin typeface="Times New Roman"/>
                <a:cs typeface="Times New Roman"/>
              </a:rPr>
              <a:t>organize</a:t>
            </a:r>
            <a:r>
              <a:rPr sz="2400" spc="-75" dirty="0">
                <a:latin typeface="Times New Roman"/>
                <a:cs typeface="Times New Roman"/>
              </a:rPr>
              <a:t> </a:t>
            </a:r>
            <a:r>
              <a:rPr sz="2400" dirty="0">
                <a:latin typeface="Times New Roman"/>
                <a:cs typeface="Times New Roman"/>
              </a:rPr>
              <a:t>processes.</a:t>
            </a:r>
            <a:endParaRPr sz="2400">
              <a:latin typeface="Times New Roman"/>
              <a:cs typeface="Times New Roman"/>
            </a:endParaRPr>
          </a:p>
          <a:p>
            <a:pPr marL="712470" lvl="1" indent="-243204">
              <a:lnSpc>
                <a:spcPct val="100000"/>
              </a:lnSpc>
              <a:spcBef>
                <a:spcPts val="215"/>
              </a:spcBef>
              <a:buSzPct val="95833"/>
              <a:buFont typeface="Wingdings"/>
              <a:buChar char=""/>
              <a:tabLst>
                <a:tab pos="713105" algn="l"/>
              </a:tabLst>
            </a:pPr>
            <a:r>
              <a:rPr sz="2400" spc="-5" dirty="0">
                <a:latin typeface="Times New Roman"/>
                <a:cs typeface="Times New Roman"/>
              </a:rPr>
              <a:t>A Framework </a:t>
            </a:r>
            <a:r>
              <a:rPr sz="2400" dirty="0">
                <a:latin typeface="Times New Roman"/>
                <a:cs typeface="Times New Roman"/>
              </a:rPr>
              <a:t>can also be the </a:t>
            </a:r>
            <a:r>
              <a:rPr sz="2400" spc="-5" dirty="0">
                <a:latin typeface="Times New Roman"/>
                <a:cs typeface="Times New Roman"/>
              </a:rPr>
              <a:t>basis </a:t>
            </a:r>
            <a:r>
              <a:rPr sz="2400" dirty="0">
                <a:latin typeface="Times New Roman"/>
                <a:cs typeface="Times New Roman"/>
              </a:rPr>
              <a:t>of a </a:t>
            </a:r>
            <a:r>
              <a:rPr sz="2400" spc="-10" dirty="0">
                <a:latin typeface="Times New Roman"/>
                <a:cs typeface="Times New Roman"/>
              </a:rPr>
              <a:t>common </a:t>
            </a:r>
            <a:r>
              <a:rPr sz="2400" dirty="0">
                <a:latin typeface="Times New Roman"/>
                <a:cs typeface="Times New Roman"/>
              </a:rPr>
              <a:t>evaluation</a:t>
            </a:r>
            <a:r>
              <a:rPr sz="2400" spc="-180" dirty="0">
                <a:latin typeface="Times New Roman"/>
                <a:cs typeface="Times New Roman"/>
              </a:rPr>
              <a:t> </a:t>
            </a:r>
            <a:r>
              <a:rPr sz="2400" dirty="0">
                <a:latin typeface="Times New Roman"/>
                <a:cs typeface="Times New Roman"/>
              </a:rPr>
              <a:t>by:</a:t>
            </a:r>
            <a:endParaRPr sz="2400">
              <a:latin typeface="Times New Roman"/>
              <a:cs typeface="Times New Roman"/>
            </a:endParaRPr>
          </a:p>
          <a:p>
            <a:pPr marL="1169670" lvl="2" indent="-243204">
              <a:lnSpc>
                <a:spcPct val="100000"/>
              </a:lnSpc>
              <a:spcBef>
                <a:spcPts val="204"/>
              </a:spcBef>
              <a:buSzPct val="95833"/>
              <a:buFont typeface="Wingdings"/>
              <a:buChar char=""/>
              <a:tabLst>
                <a:tab pos="1170305" algn="l"/>
              </a:tabLst>
            </a:pPr>
            <a:r>
              <a:rPr sz="2400" dirty="0">
                <a:latin typeface="Times New Roman"/>
                <a:cs typeface="Times New Roman"/>
              </a:rPr>
              <a:t>Internal</a:t>
            </a:r>
            <a:r>
              <a:rPr sz="2400" spc="-35" dirty="0">
                <a:latin typeface="Times New Roman"/>
                <a:cs typeface="Times New Roman"/>
              </a:rPr>
              <a:t> </a:t>
            </a:r>
            <a:r>
              <a:rPr sz="2400" dirty="0">
                <a:latin typeface="Times New Roman"/>
                <a:cs typeface="Times New Roman"/>
              </a:rPr>
              <a:t>Stakeholders</a:t>
            </a:r>
            <a:endParaRPr sz="2400">
              <a:latin typeface="Times New Roman"/>
              <a:cs typeface="Times New Roman"/>
            </a:endParaRPr>
          </a:p>
          <a:p>
            <a:pPr marL="1169670" lvl="2" indent="-243204">
              <a:lnSpc>
                <a:spcPct val="100000"/>
              </a:lnSpc>
              <a:spcBef>
                <a:spcPts val="219"/>
              </a:spcBef>
              <a:buSzPct val="95833"/>
              <a:buFont typeface="Wingdings"/>
              <a:buChar char=""/>
              <a:tabLst>
                <a:tab pos="1170305" algn="l"/>
              </a:tabLst>
            </a:pPr>
            <a:r>
              <a:rPr sz="2400" dirty="0">
                <a:latin typeface="Times New Roman"/>
                <a:cs typeface="Times New Roman"/>
              </a:rPr>
              <a:t>External</a:t>
            </a:r>
            <a:r>
              <a:rPr sz="2400" spc="-35" dirty="0">
                <a:latin typeface="Times New Roman"/>
                <a:cs typeface="Times New Roman"/>
              </a:rPr>
              <a:t> </a:t>
            </a:r>
            <a:r>
              <a:rPr sz="2400" dirty="0">
                <a:latin typeface="Times New Roman"/>
                <a:cs typeface="Times New Roman"/>
              </a:rPr>
              <a:t>Stakeholders</a:t>
            </a:r>
            <a:endParaRPr sz="2400">
              <a:latin typeface="Times New Roman"/>
              <a:cs typeface="Times New Roman"/>
            </a:endParaRPr>
          </a:p>
          <a:p>
            <a:pPr marL="1169670" lvl="2" indent="-243204">
              <a:lnSpc>
                <a:spcPct val="100000"/>
              </a:lnSpc>
              <a:spcBef>
                <a:spcPts val="215"/>
              </a:spcBef>
              <a:buSzPct val="95833"/>
              <a:buFont typeface="Wingdings"/>
              <a:buChar char=""/>
              <a:tabLst>
                <a:tab pos="1170305" algn="l"/>
              </a:tabLst>
            </a:pPr>
            <a:r>
              <a:rPr sz="2400" dirty="0">
                <a:latin typeface="Times New Roman"/>
                <a:cs typeface="Times New Roman"/>
              </a:rPr>
              <a:t>Third</a:t>
            </a:r>
            <a:r>
              <a:rPr sz="2400" spc="-5" dirty="0">
                <a:latin typeface="Times New Roman"/>
                <a:cs typeface="Times New Roman"/>
              </a:rPr>
              <a:t> </a:t>
            </a:r>
            <a:r>
              <a:rPr sz="2400" dirty="0">
                <a:latin typeface="Times New Roman"/>
                <a:cs typeface="Times New Roman"/>
              </a:rPr>
              <a:t>parties</a:t>
            </a:r>
            <a:endParaRPr sz="240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609676"/>
            <a:ext cx="7462265" cy="677108"/>
          </a:xfrm>
        </p:spPr>
        <p:txBody>
          <a:bodyPr/>
          <a:lstStyle/>
          <a:p>
            <a:r>
              <a:rPr lang="en-US" dirty="0" smtClean="0"/>
              <a:t>Information Sec- Framework</a:t>
            </a:r>
            <a:endParaRPr lang="en-US" dirty="0"/>
          </a:p>
        </p:txBody>
      </p:sp>
      <p:sp>
        <p:nvSpPr>
          <p:cNvPr id="3" name="Text Placeholder 2"/>
          <p:cNvSpPr>
            <a:spLocks noGrp="1"/>
          </p:cNvSpPr>
          <p:nvPr>
            <p:ph type="body" idx="1"/>
          </p:nvPr>
        </p:nvSpPr>
        <p:spPr>
          <a:xfrm>
            <a:off x="990600" y="1676400"/>
            <a:ext cx="10187305" cy="4431983"/>
          </a:xfrm>
        </p:spPr>
        <p:txBody>
          <a:bodyPr/>
          <a:lstStyle/>
          <a:p>
            <a:r>
              <a:rPr lang="en-US" sz="2400" dirty="0"/>
              <a:t>IT security framework is a </a:t>
            </a:r>
            <a:r>
              <a:rPr lang="en-US" sz="2400" u="sng" dirty="0">
                <a:hlinkClick r:id="rId2"/>
              </a:rPr>
              <a:t>series of documented processes</a:t>
            </a:r>
            <a:r>
              <a:rPr lang="en-US" sz="2400" dirty="0"/>
              <a:t> that define policies and procedures around the implementation and ongoing management of information security controls. These frameworks are a blueprint for managing risk and reducing vulnerabilities</a:t>
            </a:r>
            <a:r>
              <a:rPr lang="en-US" sz="2400" dirty="0" smtClean="0"/>
              <a:t>.</a:t>
            </a:r>
          </a:p>
          <a:p>
            <a:r>
              <a:rPr lang="en-US" sz="2400" dirty="0"/>
              <a:t>Information security professionals use frameworks to define and prioritize the tasks required to manage enterprise security. Frameworks are also used to help prepare for compliance and other IT audits. Therefore, the framework must support specific requirements defined in the standard or regulation</a:t>
            </a:r>
            <a:r>
              <a:rPr lang="en-US" sz="2400" dirty="0" smtClean="0"/>
              <a:t>.</a:t>
            </a:r>
          </a:p>
          <a:p>
            <a:r>
              <a:rPr lang="en-US" sz="2400" dirty="0"/>
              <a:t>Organizations can customize frameworks to solve specific information security problems, such as industry-specific requirements or different regulatory compliance goals. Frameworks also come in varying degrees of complexity and scale.</a:t>
            </a:r>
          </a:p>
        </p:txBody>
      </p:sp>
    </p:spTree>
    <p:extLst>
      <p:ext uri="{BB962C8B-B14F-4D97-AF65-F5344CB8AC3E}">
        <p14:creationId xmlns:p14="http://schemas.microsoft.com/office/powerpoint/2010/main" val="4220646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853" y="533400"/>
            <a:ext cx="9025383" cy="1066724"/>
          </a:xfrm>
        </p:spPr>
        <p:txBody>
          <a:bodyPr/>
          <a:lstStyle/>
          <a:p>
            <a:r>
              <a:rPr lang="en-US" b="1" dirty="0"/>
              <a:t>Why are frameworks important?</a:t>
            </a:r>
            <a:br>
              <a:rPr lang="en-US" b="1" dirty="0"/>
            </a:br>
            <a:endParaRPr lang="en-US" dirty="0"/>
          </a:p>
        </p:txBody>
      </p:sp>
      <p:sp>
        <p:nvSpPr>
          <p:cNvPr id="3" name="Text Placeholder 2"/>
          <p:cNvSpPr>
            <a:spLocks noGrp="1"/>
          </p:cNvSpPr>
          <p:nvPr>
            <p:ph type="body" idx="1"/>
          </p:nvPr>
        </p:nvSpPr>
        <p:spPr>
          <a:xfrm>
            <a:off x="1109217" y="1981200"/>
            <a:ext cx="10187305" cy="4154984"/>
          </a:xfrm>
        </p:spPr>
        <p:txBody>
          <a:bodyPr/>
          <a:lstStyle/>
          <a:p>
            <a:r>
              <a:rPr lang="en-US" dirty="0" smtClean="0"/>
              <a:t>Frameworks provide a starting point for establishing processes, policies and administrative activities for information security management.</a:t>
            </a:r>
          </a:p>
          <a:p>
            <a:r>
              <a:rPr lang="en-US" b="1" dirty="0" smtClean="0"/>
              <a:t>Examples</a:t>
            </a:r>
          </a:p>
          <a:p>
            <a:pPr marL="342900" indent="-342900">
              <a:buFont typeface="+mj-lt"/>
              <a:buAutoNum type="arabicPeriod"/>
            </a:pPr>
            <a:r>
              <a:rPr lang="en-US" b="1" dirty="0" smtClean="0"/>
              <a:t>ISO 27000 Series</a:t>
            </a:r>
          </a:p>
          <a:p>
            <a:pPr marL="285750" indent="-285750">
              <a:buFont typeface="Arial" panose="020B0604020202020204" pitchFamily="34" charset="0"/>
              <a:buChar char="•"/>
            </a:pPr>
            <a:r>
              <a:rPr lang="en-US" dirty="0" smtClean="0"/>
              <a:t>ISO 27018 addresses cloud computing.</a:t>
            </a:r>
          </a:p>
          <a:p>
            <a:pPr marL="285750" indent="-285750">
              <a:buFont typeface="Arial" panose="020B0604020202020204" pitchFamily="34" charset="0"/>
              <a:buChar char="•"/>
            </a:pPr>
            <a:r>
              <a:rPr lang="en-US" dirty="0" smtClean="0"/>
              <a:t>ISO 27031 provides guidance on IT disaster recovery programs and related activities.</a:t>
            </a:r>
          </a:p>
          <a:p>
            <a:pPr marL="285750" indent="-285750">
              <a:buFont typeface="Arial" panose="020B0604020202020204" pitchFamily="34" charset="0"/>
              <a:buChar char="•"/>
            </a:pPr>
            <a:r>
              <a:rPr lang="en-US" dirty="0" smtClean="0"/>
              <a:t>ISO 27037 addresses the collection and protection of digital evidence.</a:t>
            </a:r>
          </a:p>
          <a:p>
            <a:pPr marL="285750" indent="-285750">
              <a:buFont typeface="Arial" panose="020B0604020202020204" pitchFamily="34" charset="0"/>
              <a:buChar char="•"/>
            </a:pPr>
            <a:r>
              <a:rPr lang="en-US" dirty="0" smtClean="0"/>
              <a:t>ISO 27040 addresses storage security</a:t>
            </a:r>
          </a:p>
          <a:p>
            <a:r>
              <a:rPr lang="en-US" b="1" dirty="0" smtClean="0"/>
              <a:t>2. NIST (</a:t>
            </a:r>
            <a:r>
              <a:rPr lang="en-US" dirty="0"/>
              <a:t>National Institute of Standards and Technology</a:t>
            </a:r>
            <a:r>
              <a:rPr lang="en-US" b="1" dirty="0" smtClean="0"/>
              <a:t>)</a:t>
            </a:r>
          </a:p>
          <a:p>
            <a:r>
              <a:rPr lang="en-US" b="1" dirty="0" smtClean="0"/>
              <a:t>3. COBIT (</a:t>
            </a:r>
            <a:r>
              <a:rPr lang="en-US" dirty="0"/>
              <a:t>Control Objectives for Information and Related Technology</a:t>
            </a:r>
            <a:r>
              <a:rPr lang="en-US" b="1" dirty="0" smtClean="0"/>
              <a:t>)</a:t>
            </a:r>
          </a:p>
          <a:p>
            <a:r>
              <a:rPr lang="en-US" b="1" dirty="0" smtClean="0"/>
              <a:t>4. </a:t>
            </a:r>
            <a:r>
              <a:rPr lang="en-US" b="1" dirty="0"/>
              <a:t> </a:t>
            </a:r>
            <a:r>
              <a:rPr lang="en-US" b="1" dirty="0" smtClean="0"/>
              <a:t>CIS (</a:t>
            </a:r>
            <a:r>
              <a:rPr lang="en-US" dirty="0"/>
              <a:t>Critical Security Controls</a:t>
            </a:r>
            <a:r>
              <a:rPr lang="en-US" b="1" dirty="0" smtClean="0"/>
              <a:t>)</a:t>
            </a:r>
          </a:p>
          <a:p>
            <a:r>
              <a:rPr lang="en-US" b="1" dirty="0" smtClean="0"/>
              <a:t>5. COSO (</a:t>
            </a:r>
            <a:r>
              <a:rPr lang="en-US" dirty="0"/>
              <a:t>Committee of Sponsoring </a:t>
            </a:r>
            <a:r>
              <a:rPr lang="en-US" dirty="0" smtClean="0"/>
              <a:t>Organizations</a:t>
            </a:r>
            <a:r>
              <a:rPr lang="en-US" b="1" dirty="0" smtClean="0"/>
              <a:t>)</a:t>
            </a:r>
          </a:p>
          <a:p>
            <a:r>
              <a:rPr lang="en-US" b="1" dirty="0" smtClean="0"/>
              <a:t>6. HIPAA (</a:t>
            </a:r>
            <a:r>
              <a:rPr lang="en-US" dirty="0"/>
              <a:t>Health Insurance Portability and Accountability Act</a:t>
            </a:r>
            <a:r>
              <a:rPr lang="en-US" b="1" dirty="0" smtClean="0"/>
              <a:t>)</a:t>
            </a:r>
            <a:endParaRPr lang="en-US" b="1" dirty="0"/>
          </a:p>
          <a:p>
            <a:endParaRPr lang="en-US" b="1" dirty="0"/>
          </a:p>
          <a:p>
            <a:endParaRPr lang="en-US" dirty="0"/>
          </a:p>
        </p:txBody>
      </p:sp>
    </p:spTree>
    <p:extLst>
      <p:ext uri="{BB962C8B-B14F-4D97-AF65-F5344CB8AC3E}">
        <p14:creationId xmlns:p14="http://schemas.microsoft.com/office/powerpoint/2010/main" val="1594143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36444" y="0"/>
            <a:ext cx="11261090" cy="2091055"/>
            <a:chOff x="536444" y="0"/>
            <a:chExt cx="11261090" cy="2091055"/>
          </a:xfrm>
        </p:grpSpPr>
        <p:sp>
          <p:nvSpPr>
            <p:cNvPr id="3" name="object 3"/>
            <p:cNvSpPr/>
            <p:nvPr/>
          </p:nvSpPr>
          <p:spPr>
            <a:xfrm>
              <a:off x="536444" y="0"/>
              <a:ext cx="11260843" cy="209101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66927" y="0"/>
              <a:ext cx="11155680" cy="2011680"/>
            </a:xfrm>
            <a:custGeom>
              <a:avLst/>
              <a:gdLst/>
              <a:ahLst/>
              <a:cxnLst/>
              <a:rect l="l" t="t" r="r" b="b"/>
              <a:pathLst>
                <a:path w="11155680" h="2011680">
                  <a:moveTo>
                    <a:pt x="11155680" y="0"/>
                  </a:moveTo>
                  <a:lnTo>
                    <a:pt x="0" y="0"/>
                  </a:lnTo>
                  <a:lnTo>
                    <a:pt x="0" y="2011679"/>
                  </a:lnTo>
                  <a:lnTo>
                    <a:pt x="11155680" y="2011679"/>
                  </a:lnTo>
                  <a:lnTo>
                    <a:pt x="11155680" y="0"/>
                  </a:lnTo>
                  <a:close/>
                </a:path>
              </a:pathLst>
            </a:custGeom>
            <a:solidFill>
              <a:srgbClr val="FFFFFF"/>
            </a:solidFill>
          </p:spPr>
          <p:txBody>
            <a:bodyPr wrap="square" lIns="0" tIns="0" rIns="0" bIns="0" rtlCol="0"/>
            <a:lstStyle/>
            <a:p>
              <a:endParaRPr/>
            </a:p>
          </p:txBody>
        </p:sp>
      </p:grpSp>
      <p:sp>
        <p:nvSpPr>
          <p:cNvPr id="5" name="object 5"/>
          <p:cNvSpPr txBox="1">
            <a:spLocks noGrp="1"/>
          </p:cNvSpPr>
          <p:nvPr>
            <p:ph type="title"/>
          </p:nvPr>
        </p:nvSpPr>
        <p:spPr>
          <a:xfrm>
            <a:off x="557783" y="0"/>
            <a:ext cx="11168380" cy="2019300"/>
          </a:xfrm>
          <a:prstGeom prst="rect">
            <a:avLst/>
          </a:prstGeom>
          <a:ln w="9144">
            <a:solidFill>
              <a:srgbClr val="E0E0E0"/>
            </a:solidFill>
          </a:ln>
        </p:spPr>
        <p:txBody>
          <a:bodyPr vert="horz" wrap="square" lIns="0" tIns="4445" rIns="0" bIns="0" rtlCol="0">
            <a:spAutoFit/>
          </a:bodyPr>
          <a:lstStyle/>
          <a:p>
            <a:pPr>
              <a:lnSpc>
                <a:spcPct val="100000"/>
              </a:lnSpc>
              <a:spcBef>
                <a:spcPts val="35"/>
              </a:spcBef>
            </a:pPr>
            <a:endParaRPr sz="5350">
              <a:latin typeface="Times New Roman"/>
              <a:cs typeface="Times New Roman"/>
            </a:endParaRPr>
          </a:p>
          <a:p>
            <a:pPr marL="648970">
              <a:lnSpc>
                <a:spcPct val="100000"/>
              </a:lnSpc>
            </a:pPr>
            <a:r>
              <a:rPr sz="4000" b="1" spc="-5" dirty="0">
                <a:latin typeface="Times New Roman"/>
                <a:cs typeface="Times New Roman"/>
              </a:rPr>
              <a:t>InfoSec</a:t>
            </a:r>
            <a:r>
              <a:rPr sz="4000" spc="-5" dirty="0">
                <a:latin typeface="Times New Roman"/>
                <a:cs typeface="Times New Roman"/>
              </a:rPr>
              <a:t>:</a:t>
            </a:r>
            <a:r>
              <a:rPr sz="4000" dirty="0">
                <a:latin typeface="Times New Roman"/>
                <a:cs typeface="Times New Roman"/>
              </a:rPr>
              <a:t> </a:t>
            </a:r>
            <a:r>
              <a:rPr sz="4000" spc="-5" dirty="0">
                <a:latin typeface="Times New Roman"/>
                <a:cs typeface="Times New Roman"/>
              </a:rPr>
              <a:t>ISMS</a:t>
            </a:r>
            <a:endParaRPr sz="4000">
              <a:latin typeface="Times New Roman"/>
              <a:cs typeface="Times New Roman"/>
            </a:endParaRPr>
          </a:p>
        </p:txBody>
      </p:sp>
      <p:sp>
        <p:nvSpPr>
          <p:cNvPr id="6" name="object 6"/>
          <p:cNvSpPr/>
          <p:nvPr/>
        </p:nvSpPr>
        <p:spPr>
          <a:xfrm>
            <a:off x="498348" y="758951"/>
            <a:ext cx="128270" cy="704215"/>
          </a:xfrm>
          <a:custGeom>
            <a:avLst/>
            <a:gdLst/>
            <a:ahLst/>
            <a:cxnLst/>
            <a:rect l="l" t="t" r="r" b="b"/>
            <a:pathLst>
              <a:path w="128270" h="704215">
                <a:moveTo>
                  <a:pt x="128015" y="0"/>
                </a:moveTo>
                <a:lnTo>
                  <a:pt x="0" y="0"/>
                </a:lnTo>
                <a:lnTo>
                  <a:pt x="0" y="704088"/>
                </a:lnTo>
                <a:lnTo>
                  <a:pt x="128015" y="704088"/>
                </a:lnTo>
                <a:lnTo>
                  <a:pt x="128015" y="0"/>
                </a:lnTo>
                <a:close/>
              </a:path>
            </a:pathLst>
          </a:custGeom>
          <a:solidFill>
            <a:srgbClr val="EC7C30"/>
          </a:solidFill>
        </p:spPr>
        <p:txBody>
          <a:bodyPr wrap="square" lIns="0" tIns="0" rIns="0" bIns="0" rtlCol="0"/>
          <a:lstStyle/>
          <a:p>
            <a:endParaRPr/>
          </a:p>
        </p:txBody>
      </p:sp>
      <p:sp>
        <p:nvSpPr>
          <p:cNvPr id="7" name="object 7"/>
          <p:cNvSpPr txBox="1"/>
          <p:nvPr/>
        </p:nvSpPr>
        <p:spPr>
          <a:xfrm>
            <a:off x="1194308" y="2468371"/>
            <a:ext cx="9210675" cy="2684145"/>
          </a:xfrm>
          <a:prstGeom prst="rect">
            <a:avLst/>
          </a:prstGeom>
        </p:spPr>
        <p:txBody>
          <a:bodyPr vert="horz" wrap="square" lIns="0" tIns="53975" rIns="0" bIns="0" rtlCol="0">
            <a:spAutoFit/>
          </a:bodyPr>
          <a:lstStyle/>
          <a:p>
            <a:pPr marL="241300" marR="5080" indent="-229235">
              <a:lnSpc>
                <a:spcPts val="2590"/>
              </a:lnSpc>
              <a:spcBef>
                <a:spcPts val="425"/>
              </a:spcBef>
              <a:buFont typeface="Arial"/>
              <a:buChar char="•"/>
              <a:tabLst>
                <a:tab pos="241935" algn="l"/>
              </a:tabLst>
            </a:pPr>
            <a:r>
              <a:rPr sz="2400" spc="-5" dirty="0">
                <a:latin typeface="Times New Roman"/>
                <a:cs typeface="Times New Roman"/>
              </a:rPr>
              <a:t>An Information </a:t>
            </a:r>
            <a:r>
              <a:rPr sz="2400" dirty="0">
                <a:latin typeface="Times New Roman"/>
                <a:cs typeface="Times New Roman"/>
              </a:rPr>
              <a:t>Security </a:t>
            </a:r>
            <a:r>
              <a:rPr sz="2400" spc="-5" dirty="0">
                <a:latin typeface="Times New Roman"/>
                <a:cs typeface="Times New Roman"/>
              </a:rPr>
              <a:t>Management System </a:t>
            </a:r>
            <a:r>
              <a:rPr sz="2400" dirty="0">
                <a:latin typeface="Times New Roman"/>
                <a:cs typeface="Times New Roman"/>
              </a:rPr>
              <a:t>(ISMS) is a </a:t>
            </a:r>
            <a:r>
              <a:rPr sz="2400" spc="-5" dirty="0">
                <a:latin typeface="Times New Roman"/>
                <a:cs typeface="Times New Roman"/>
              </a:rPr>
              <a:t>framework </a:t>
            </a:r>
            <a:r>
              <a:rPr sz="2400" dirty="0">
                <a:latin typeface="Times New Roman"/>
                <a:cs typeface="Times New Roman"/>
              </a:rPr>
              <a:t>for  designing, establishing </a:t>
            </a:r>
            <a:r>
              <a:rPr sz="2400" spc="-5" dirty="0">
                <a:latin typeface="Times New Roman"/>
                <a:cs typeface="Times New Roman"/>
              </a:rPr>
              <a:t>,implementing ,maintaining </a:t>
            </a:r>
            <a:r>
              <a:rPr sz="2400" dirty="0">
                <a:latin typeface="Times New Roman"/>
                <a:cs typeface="Times New Roman"/>
              </a:rPr>
              <a:t>and </a:t>
            </a:r>
            <a:r>
              <a:rPr sz="2400" spc="-5" dirty="0">
                <a:latin typeface="Times New Roman"/>
                <a:cs typeface="Times New Roman"/>
              </a:rPr>
              <a:t>monitoring </a:t>
            </a:r>
            <a:r>
              <a:rPr sz="2400" dirty="0">
                <a:latin typeface="Times New Roman"/>
                <a:cs typeface="Times New Roman"/>
              </a:rPr>
              <a:t>an  </a:t>
            </a:r>
            <a:r>
              <a:rPr sz="2400" spc="-5" dirty="0">
                <a:latin typeface="Times New Roman"/>
                <a:cs typeface="Times New Roman"/>
              </a:rPr>
              <a:t>information </a:t>
            </a:r>
            <a:r>
              <a:rPr sz="2400" dirty="0">
                <a:latin typeface="Times New Roman"/>
                <a:cs typeface="Times New Roman"/>
              </a:rPr>
              <a:t>security program in order to achieve the </a:t>
            </a:r>
            <a:r>
              <a:rPr sz="2400" spc="-5" dirty="0">
                <a:latin typeface="Times New Roman"/>
                <a:cs typeface="Times New Roman"/>
              </a:rPr>
              <a:t>objectives</a:t>
            </a:r>
            <a:r>
              <a:rPr sz="2400" spc="-155" dirty="0">
                <a:latin typeface="Times New Roman"/>
                <a:cs typeface="Times New Roman"/>
              </a:rPr>
              <a:t> </a:t>
            </a:r>
            <a:r>
              <a:rPr sz="2400" dirty="0">
                <a:latin typeface="Times New Roman"/>
                <a:cs typeface="Times New Roman"/>
              </a:rPr>
              <a:t>of:</a:t>
            </a:r>
            <a:endParaRPr sz="2400">
              <a:latin typeface="Times New Roman"/>
              <a:cs typeface="Times New Roman"/>
            </a:endParaRPr>
          </a:p>
          <a:p>
            <a:pPr>
              <a:lnSpc>
                <a:spcPct val="100000"/>
              </a:lnSpc>
              <a:spcBef>
                <a:spcPts val="35"/>
              </a:spcBef>
              <a:buFont typeface="Arial"/>
              <a:buChar char="•"/>
            </a:pPr>
            <a:endParaRPr sz="3250">
              <a:latin typeface="Times New Roman"/>
              <a:cs typeface="Times New Roman"/>
            </a:endParaRPr>
          </a:p>
          <a:p>
            <a:pPr marL="713105" lvl="1" indent="-243840">
              <a:lnSpc>
                <a:spcPct val="100000"/>
              </a:lnSpc>
              <a:buSzPct val="95833"/>
              <a:buFont typeface="Wingdings"/>
              <a:buChar char=""/>
              <a:tabLst>
                <a:tab pos="713740" algn="l"/>
              </a:tabLst>
            </a:pPr>
            <a:r>
              <a:rPr sz="2400" spc="-5" dirty="0">
                <a:latin typeface="Times New Roman"/>
                <a:cs typeface="Times New Roman"/>
              </a:rPr>
              <a:t>Confidentiality</a:t>
            </a:r>
            <a:endParaRPr sz="2400">
              <a:latin typeface="Times New Roman"/>
              <a:cs typeface="Times New Roman"/>
            </a:endParaRPr>
          </a:p>
          <a:p>
            <a:pPr marL="712470" lvl="1" indent="-243204">
              <a:lnSpc>
                <a:spcPct val="100000"/>
              </a:lnSpc>
              <a:spcBef>
                <a:spcPts val="220"/>
              </a:spcBef>
              <a:buSzPct val="95833"/>
              <a:buFont typeface="Wingdings"/>
              <a:buChar char=""/>
              <a:tabLst>
                <a:tab pos="713105" algn="l"/>
              </a:tabLst>
            </a:pPr>
            <a:r>
              <a:rPr sz="2400" dirty="0">
                <a:latin typeface="Times New Roman"/>
                <a:cs typeface="Times New Roman"/>
              </a:rPr>
              <a:t>Integrity</a:t>
            </a:r>
            <a:endParaRPr sz="2400">
              <a:latin typeface="Times New Roman"/>
              <a:cs typeface="Times New Roman"/>
            </a:endParaRPr>
          </a:p>
          <a:p>
            <a:pPr marL="712470" lvl="1" indent="-243204">
              <a:lnSpc>
                <a:spcPct val="100000"/>
              </a:lnSpc>
              <a:spcBef>
                <a:spcPts val="204"/>
              </a:spcBef>
              <a:buSzPct val="95833"/>
              <a:buFont typeface="Wingdings"/>
              <a:buChar char=""/>
              <a:tabLst>
                <a:tab pos="713105" algn="l"/>
              </a:tabLst>
            </a:pPr>
            <a:r>
              <a:rPr sz="2400" spc="-20" dirty="0">
                <a:latin typeface="Times New Roman"/>
                <a:cs typeface="Times New Roman"/>
              </a:rPr>
              <a:t>Availability</a:t>
            </a:r>
            <a:endParaRPr sz="240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9988" y="505713"/>
            <a:ext cx="4502785" cy="696595"/>
          </a:xfrm>
          <a:prstGeom prst="rect">
            <a:avLst/>
          </a:prstGeom>
        </p:spPr>
        <p:txBody>
          <a:bodyPr vert="horz" wrap="square" lIns="0" tIns="13335" rIns="0" bIns="0" rtlCol="0">
            <a:spAutoFit/>
          </a:bodyPr>
          <a:lstStyle/>
          <a:p>
            <a:pPr marL="12700">
              <a:lnSpc>
                <a:spcPct val="100000"/>
              </a:lnSpc>
              <a:spcBef>
                <a:spcPts val="105"/>
              </a:spcBef>
            </a:pPr>
            <a:r>
              <a:rPr spc="-270" dirty="0"/>
              <a:t>InfoSec: </a:t>
            </a:r>
            <a:r>
              <a:rPr spc="-240" dirty="0"/>
              <a:t>Frame</a:t>
            </a:r>
            <a:r>
              <a:rPr spc="-495" dirty="0"/>
              <a:t> </a:t>
            </a:r>
            <a:r>
              <a:rPr spc="-325" dirty="0"/>
              <a:t>Type</a:t>
            </a:r>
          </a:p>
        </p:txBody>
      </p:sp>
      <p:grpSp>
        <p:nvGrpSpPr>
          <p:cNvPr id="3" name="object 3"/>
          <p:cNvGrpSpPr/>
          <p:nvPr/>
        </p:nvGrpSpPr>
        <p:grpSpPr>
          <a:xfrm>
            <a:off x="841247" y="1537716"/>
            <a:ext cx="10476230" cy="116205"/>
            <a:chOff x="841247" y="1537716"/>
            <a:chExt cx="10476230" cy="116205"/>
          </a:xfrm>
        </p:grpSpPr>
        <p:sp>
          <p:nvSpPr>
            <p:cNvPr id="4" name="object 4"/>
            <p:cNvSpPr/>
            <p:nvPr/>
          </p:nvSpPr>
          <p:spPr>
            <a:xfrm>
              <a:off x="865632" y="1635251"/>
              <a:ext cx="10452100" cy="18415"/>
            </a:xfrm>
            <a:custGeom>
              <a:avLst/>
              <a:gdLst/>
              <a:ahLst/>
              <a:cxnLst/>
              <a:rect l="l" t="t" r="r" b="b"/>
              <a:pathLst>
                <a:path w="10452100" h="18414">
                  <a:moveTo>
                    <a:pt x="10451592" y="0"/>
                  </a:moveTo>
                  <a:lnTo>
                    <a:pt x="0" y="0"/>
                  </a:lnTo>
                  <a:lnTo>
                    <a:pt x="0" y="12192"/>
                  </a:lnTo>
                  <a:lnTo>
                    <a:pt x="0" y="18288"/>
                  </a:lnTo>
                  <a:lnTo>
                    <a:pt x="10451592" y="18288"/>
                  </a:lnTo>
                  <a:lnTo>
                    <a:pt x="10451592" y="12192"/>
                  </a:lnTo>
                  <a:lnTo>
                    <a:pt x="10451592" y="0"/>
                  </a:lnTo>
                  <a:close/>
                </a:path>
              </a:pathLst>
            </a:custGeom>
            <a:solidFill>
              <a:srgbClr val="D4D4D4"/>
            </a:solidFill>
          </p:spPr>
          <p:txBody>
            <a:bodyPr wrap="square" lIns="0" tIns="0" rIns="0" bIns="0" rtlCol="0"/>
            <a:lstStyle/>
            <a:p>
              <a:endParaRPr/>
            </a:p>
          </p:txBody>
        </p:sp>
        <p:sp>
          <p:nvSpPr>
            <p:cNvPr id="5" name="object 5"/>
            <p:cNvSpPr/>
            <p:nvPr/>
          </p:nvSpPr>
          <p:spPr>
            <a:xfrm>
              <a:off x="841247" y="1537716"/>
              <a:ext cx="1873250" cy="109855"/>
            </a:xfrm>
            <a:custGeom>
              <a:avLst/>
              <a:gdLst/>
              <a:ahLst/>
              <a:cxnLst/>
              <a:rect l="l" t="t" r="r" b="b"/>
              <a:pathLst>
                <a:path w="1873250" h="109855">
                  <a:moveTo>
                    <a:pt x="1872995" y="0"/>
                  </a:moveTo>
                  <a:lnTo>
                    <a:pt x="0" y="0"/>
                  </a:lnTo>
                  <a:lnTo>
                    <a:pt x="0" y="109727"/>
                  </a:lnTo>
                  <a:lnTo>
                    <a:pt x="1872995" y="109727"/>
                  </a:lnTo>
                  <a:lnTo>
                    <a:pt x="1872995" y="0"/>
                  </a:lnTo>
                  <a:close/>
                </a:path>
              </a:pathLst>
            </a:custGeom>
            <a:solidFill>
              <a:srgbClr val="EC7C30"/>
            </a:solidFill>
          </p:spPr>
          <p:txBody>
            <a:bodyPr wrap="square" lIns="0" tIns="0" rIns="0" bIns="0" rtlCol="0"/>
            <a:lstStyle/>
            <a:p>
              <a:endParaRPr/>
            </a:p>
          </p:txBody>
        </p:sp>
      </p:grpSp>
      <p:graphicFrame>
        <p:nvGraphicFramePr>
          <p:cNvPr id="6" name="object 6"/>
          <p:cNvGraphicFramePr>
            <a:graphicFrameLocks noGrp="1"/>
          </p:cNvGraphicFramePr>
          <p:nvPr/>
        </p:nvGraphicFramePr>
        <p:xfrm>
          <a:off x="831850" y="2163572"/>
          <a:ext cx="10514965" cy="3879352"/>
        </p:xfrm>
        <a:graphic>
          <a:graphicData uri="http://schemas.openxmlformats.org/drawingml/2006/table">
            <a:tbl>
              <a:tblPr firstRow="1" bandRow="1">
                <a:tableStyleId>{2D5ABB26-0587-4C30-8999-92F81FD0307C}</a:tableStyleId>
              </a:tblPr>
              <a:tblGrid>
                <a:gridCol w="2181860">
                  <a:extLst>
                    <a:ext uri="{9D8B030D-6E8A-4147-A177-3AD203B41FA5}">
                      <a16:colId xmlns:a16="http://schemas.microsoft.com/office/drawing/2014/main" val="20000"/>
                    </a:ext>
                  </a:extLst>
                </a:gridCol>
                <a:gridCol w="8333105">
                  <a:extLst>
                    <a:ext uri="{9D8B030D-6E8A-4147-A177-3AD203B41FA5}">
                      <a16:colId xmlns:a16="http://schemas.microsoft.com/office/drawing/2014/main" val="20001"/>
                    </a:ext>
                  </a:extLst>
                </a:gridCol>
              </a:tblGrid>
              <a:tr h="524890">
                <a:tc>
                  <a:txBody>
                    <a:bodyPr/>
                    <a:lstStyle/>
                    <a:p>
                      <a:pPr algn="ctr">
                        <a:lnSpc>
                          <a:spcPts val="3210"/>
                        </a:lnSpc>
                        <a:spcBef>
                          <a:spcPts val="825"/>
                        </a:spcBef>
                      </a:pPr>
                      <a:r>
                        <a:rPr sz="2700" b="1" spc="-55" dirty="0">
                          <a:latin typeface="Times New Roman"/>
                          <a:cs typeface="Times New Roman"/>
                        </a:rPr>
                        <a:t>Type</a:t>
                      </a:r>
                      <a:endParaRPr sz="2700">
                        <a:latin typeface="Times New Roman"/>
                        <a:cs typeface="Times New Roman"/>
                      </a:endParaRPr>
                    </a:p>
                  </a:txBody>
                  <a:tcPr marL="0" marR="0" marT="104775" marB="0">
                    <a:lnL w="12700">
                      <a:solidFill>
                        <a:srgbClr val="000000"/>
                      </a:solidFill>
                      <a:prstDash val="solid"/>
                    </a:lnL>
                    <a:lnR w="6350">
                      <a:solidFill>
                        <a:srgbClr val="000000"/>
                      </a:solidFill>
                      <a:prstDash val="solid"/>
                    </a:lnR>
                    <a:lnT w="12700">
                      <a:solidFill>
                        <a:srgbClr val="000000"/>
                      </a:solidFill>
                      <a:prstDash val="solid"/>
                    </a:lnT>
                    <a:lnB w="6350">
                      <a:solidFill>
                        <a:srgbClr val="000000"/>
                      </a:solidFill>
                      <a:prstDash val="solid"/>
                    </a:lnB>
                  </a:tcPr>
                </a:tc>
                <a:tc>
                  <a:txBody>
                    <a:bodyPr/>
                    <a:lstStyle/>
                    <a:p>
                      <a:pPr algn="ctr">
                        <a:lnSpc>
                          <a:spcPts val="3210"/>
                        </a:lnSpc>
                        <a:spcBef>
                          <a:spcPts val="825"/>
                        </a:spcBef>
                      </a:pPr>
                      <a:r>
                        <a:rPr sz="2700" b="1" dirty="0">
                          <a:latin typeface="Times New Roman"/>
                          <a:cs typeface="Times New Roman"/>
                        </a:rPr>
                        <a:t>Description</a:t>
                      </a:r>
                      <a:endParaRPr sz="2700">
                        <a:latin typeface="Times New Roman"/>
                        <a:cs typeface="Times New Roman"/>
                      </a:endParaRPr>
                    </a:p>
                  </a:txBody>
                  <a:tcPr marL="0" marR="0" marT="104775" marB="0">
                    <a:lnL w="6350">
                      <a:solidFill>
                        <a:srgbClr val="000000"/>
                      </a:solidFill>
                      <a:prstDash val="solid"/>
                    </a:lnL>
                    <a:lnR w="12700">
                      <a:solidFill>
                        <a:srgbClr val="000000"/>
                      </a:solidFill>
                      <a:prstDash val="solid"/>
                    </a:lnR>
                    <a:lnT w="1270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940181">
                <a:tc>
                  <a:txBody>
                    <a:bodyPr/>
                    <a:lstStyle/>
                    <a:p>
                      <a:pPr marL="18415">
                        <a:lnSpc>
                          <a:spcPct val="100000"/>
                        </a:lnSpc>
                        <a:spcBef>
                          <a:spcPts val="1995"/>
                        </a:spcBef>
                      </a:pPr>
                      <a:r>
                        <a:rPr sz="2700" b="1" dirty="0">
                          <a:latin typeface="Times New Roman"/>
                          <a:cs typeface="Times New Roman"/>
                        </a:rPr>
                        <a:t>International</a:t>
                      </a:r>
                      <a:endParaRPr sz="2700">
                        <a:latin typeface="Times New Roman"/>
                        <a:cs typeface="Times New Roman"/>
                      </a:endParaRPr>
                    </a:p>
                  </a:txBody>
                  <a:tcPr marL="0" marR="0" marT="253365" marB="0">
                    <a:lnL w="1270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9050">
                        <a:lnSpc>
                          <a:spcPct val="100000"/>
                        </a:lnSpc>
                        <a:spcBef>
                          <a:spcPts val="855"/>
                        </a:spcBef>
                      </a:pPr>
                      <a:r>
                        <a:rPr sz="2700" spc="-5" dirty="0">
                          <a:latin typeface="Times New Roman"/>
                          <a:cs typeface="Times New Roman"/>
                        </a:rPr>
                        <a:t>Promoted</a:t>
                      </a:r>
                      <a:r>
                        <a:rPr sz="2700" spc="-15" dirty="0">
                          <a:latin typeface="Times New Roman"/>
                          <a:cs typeface="Times New Roman"/>
                        </a:rPr>
                        <a:t> </a:t>
                      </a:r>
                      <a:r>
                        <a:rPr sz="2700" dirty="0">
                          <a:latin typeface="Times New Roman"/>
                          <a:cs typeface="Times New Roman"/>
                        </a:rPr>
                        <a:t>Globally</a:t>
                      </a:r>
                      <a:endParaRPr sz="2700">
                        <a:latin typeface="Times New Roman"/>
                        <a:cs typeface="Times New Roman"/>
                      </a:endParaRPr>
                    </a:p>
                    <a:p>
                      <a:pPr marL="19050">
                        <a:lnSpc>
                          <a:spcPts val="3204"/>
                        </a:lnSpc>
                      </a:pPr>
                      <a:r>
                        <a:rPr sz="2700" dirty="0">
                          <a:latin typeface="Times New Roman"/>
                          <a:cs typeface="Times New Roman"/>
                        </a:rPr>
                        <a:t>Developed </a:t>
                      </a:r>
                      <a:r>
                        <a:rPr sz="2700" spc="-5" dirty="0">
                          <a:latin typeface="Times New Roman"/>
                          <a:cs typeface="Times New Roman"/>
                        </a:rPr>
                        <a:t>by </a:t>
                      </a:r>
                      <a:r>
                        <a:rPr sz="2700" dirty="0">
                          <a:latin typeface="Times New Roman"/>
                          <a:cs typeface="Times New Roman"/>
                        </a:rPr>
                        <a:t>representatives </a:t>
                      </a:r>
                      <a:r>
                        <a:rPr sz="2700" spc="-5" dirty="0">
                          <a:latin typeface="Times New Roman"/>
                          <a:cs typeface="Times New Roman"/>
                        </a:rPr>
                        <a:t>from </a:t>
                      </a:r>
                      <a:r>
                        <a:rPr sz="2700" dirty="0">
                          <a:latin typeface="Times New Roman"/>
                          <a:cs typeface="Times New Roman"/>
                        </a:rPr>
                        <a:t>participating</a:t>
                      </a:r>
                      <a:r>
                        <a:rPr sz="2700" spc="-80" dirty="0">
                          <a:latin typeface="Times New Roman"/>
                          <a:cs typeface="Times New Roman"/>
                        </a:rPr>
                        <a:t> </a:t>
                      </a:r>
                      <a:r>
                        <a:rPr sz="2700" spc="-5" dirty="0">
                          <a:latin typeface="Times New Roman"/>
                          <a:cs typeface="Times New Roman"/>
                        </a:rPr>
                        <a:t>areas</a:t>
                      </a:r>
                      <a:endParaRPr sz="2700">
                        <a:latin typeface="Times New Roman"/>
                        <a:cs typeface="Times New Roman"/>
                      </a:endParaRPr>
                    </a:p>
                  </a:txBody>
                  <a:tcPr marL="0" marR="0" marT="108585" marB="0">
                    <a:lnL w="6350">
                      <a:solidFill>
                        <a:srgbClr val="000000"/>
                      </a:solidFill>
                      <a:prstDash val="solid"/>
                    </a:lnL>
                    <a:lnR w="1270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524763">
                <a:tc>
                  <a:txBody>
                    <a:bodyPr/>
                    <a:lstStyle/>
                    <a:p>
                      <a:pPr marL="18415">
                        <a:lnSpc>
                          <a:spcPts val="3204"/>
                        </a:lnSpc>
                        <a:spcBef>
                          <a:spcPts val="825"/>
                        </a:spcBef>
                      </a:pPr>
                      <a:r>
                        <a:rPr sz="2700" b="1" dirty="0">
                          <a:latin typeface="Times New Roman"/>
                          <a:cs typeface="Times New Roman"/>
                        </a:rPr>
                        <a:t>National</a:t>
                      </a:r>
                      <a:endParaRPr sz="2700">
                        <a:latin typeface="Times New Roman"/>
                        <a:cs typeface="Times New Roman"/>
                      </a:endParaRPr>
                    </a:p>
                  </a:txBody>
                  <a:tcPr marL="0" marR="0" marT="104775" marB="0">
                    <a:lnL w="1270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9050">
                        <a:lnSpc>
                          <a:spcPts val="3204"/>
                        </a:lnSpc>
                        <a:spcBef>
                          <a:spcPts val="825"/>
                        </a:spcBef>
                      </a:pPr>
                      <a:r>
                        <a:rPr sz="2700" dirty="0">
                          <a:latin typeface="Times New Roman"/>
                          <a:cs typeface="Times New Roman"/>
                        </a:rPr>
                        <a:t>Designed </a:t>
                      </a:r>
                      <a:r>
                        <a:rPr sz="2700" spc="-5" dirty="0">
                          <a:latin typeface="Times New Roman"/>
                          <a:cs typeface="Times New Roman"/>
                        </a:rPr>
                        <a:t>for </a:t>
                      </a:r>
                      <a:r>
                        <a:rPr sz="2700" dirty="0">
                          <a:latin typeface="Times New Roman"/>
                          <a:cs typeface="Times New Roman"/>
                        </a:rPr>
                        <a:t>use in a specific country or consortium</a:t>
                      </a:r>
                      <a:r>
                        <a:rPr sz="2700" spc="-125" dirty="0">
                          <a:latin typeface="Times New Roman"/>
                          <a:cs typeface="Times New Roman"/>
                        </a:rPr>
                        <a:t> </a:t>
                      </a:r>
                      <a:r>
                        <a:rPr sz="2700" spc="-5" dirty="0">
                          <a:latin typeface="Times New Roman"/>
                          <a:cs typeface="Times New Roman"/>
                        </a:rPr>
                        <a:t>(E.U)</a:t>
                      </a:r>
                      <a:endParaRPr sz="2700">
                        <a:latin typeface="Times New Roman"/>
                        <a:cs typeface="Times New Roman"/>
                      </a:endParaRPr>
                    </a:p>
                  </a:txBody>
                  <a:tcPr marL="0" marR="0" marT="104775" marB="0">
                    <a:lnL w="6350">
                      <a:solidFill>
                        <a:srgbClr val="000000"/>
                      </a:solidFill>
                      <a:prstDash val="solid"/>
                    </a:lnL>
                    <a:lnR w="1270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r h="940181">
                <a:tc>
                  <a:txBody>
                    <a:bodyPr/>
                    <a:lstStyle/>
                    <a:p>
                      <a:pPr>
                        <a:lnSpc>
                          <a:spcPct val="100000"/>
                        </a:lnSpc>
                        <a:spcBef>
                          <a:spcPts val="15"/>
                        </a:spcBef>
                      </a:pPr>
                      <a:endParaRPr sz="3550">
                        <a:latin typeface="Times New Roman"/>
                        <a:cs typeface="Times New Roman"/>
                      </a:endParaRPr>
                    </a:p>
                    <a:p>
                      <a:pPr marL="18415">
                        <a:lnSpc>
                          <a:spcPts val="3204"/>
                        </a:lnSpc>
                      </a:pPr>
                      <a:r>
                        <a:rPr sz="2700" b="1" dirty="0">
                          <a:latin typeface="Times New Roman"/>
                          <a:cs typeface="Times New Roman"/>
                        </a:rPr>
                        <a:t>Regulatory</a:t>
                      </a:r>
                      <a:endParaRPr sz="2700">
                        <a:latin typeface="Times New Roman"/>
                        <a:cs typeface="Times New Roman"/>
                      </a:endParaRPr>
                    </a:p>
                  </a:txBody>
                  <a:tcPr marL="0" marR="0" marT="1905" marB="0">
                    <a:lnL w="1270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9050" marR="966469">
                        <a:lnSpc>
                          <a:spcPct val="100000"/>
                        </a:lnSpc>
                        <a:spcBef>
                          <a:spcPts val="860"/>
                        </a:spcBef>
                      </a:pPr>
                      <a:r>
                        <a:rPr sz="2700" spc="-5" dirty="0">
                          <a:latin typeface="Times New Roman"/>
                          <a:cs typeface="Times New Roman"/>
                        </a:rPr>
                        <a:t>Refective </a:t>
                      </a:r>
                      <a:r>
                        <a:rPr sz="2700" dirty="0">
                          <a:latin typeface="Times New Roman"/>
                          <a:cs typeface="Times New Roman"/>
                        </a:rPr>
                        <a:t>of regulatory expectations and</a:t>
                      </a:r>
                      <a:r>
                        <a:rPr sz="2700" spc="-105" dirty="0">
                          <a:latin typeface="Times New Roman"/>
                          <a:cs typeface="Times New Roman"/>
                        </a:rPr>
                        <a:t> </a:t>
                      </a:r>
                      <a:r>
                        <a:rPr sz="2700" dirty="0">
                          <a:latin typeface="Times New Roman"/>
                          <a:cs typeface="Times New Roman"/>
                        </a:rPr>
                        <a:t>examination  requirments</a:t>
                      </a:r>
                      <a:endParaRPr sz="2700">
                        <a:latin typeface="Times New Roman"/>
                        <a:cs typeface="Times New Roman"/>
                      </a:endParaRPr>
                    </a:p>
                  </a:txBody>
                  <a:tcPr marL="0" marR="0" marT="109220" marB="0">
                    <a:lnL w="6350">
                      <a:solidFill>
                        <a:srgbClr val="000000"/>
                      </a:solidFill>
                      <a:prstDash val="solid"/>
                    </a:lnL>
                    <a:lnR w="1270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3"/>
                  </a:ext>
                </a:extLst>
              </a:tr>
              <a:tr h="940193">
                <a:tc>
                  <a:txBody>
                    <a:bodyPr/>
                    <a:lstStyle/>
                    <a:p>
                      <a:pPr marL="18415" marR="878205">
                        <a:lnSpc>
                          <a:spcPct val="100000"/>
                        </a:lnSpc>
                        <a:spcBef>
                          <a:spcPts val="380"/>
                        </a:spcBef>
                      </a:pPr>
                      <a:r>
                        <a:rPr sz="2700" b="1" dirty="0">
                          <a:latin typeface="Times New Roman"/>
                          <a:cs typeface="Times New Roman"/>
                        </a:rPr>
                        <a:t>Indus</a:t>
                      </a:r>
                      <a:r>
                        <a:rPr sz="2700" b="1" spc="5" dirty="0">
                          <a:latin typeface="Times New Roman"/>
                          <a:cs typeface="Times New Roman"/>
                        </a:rPr>
                        <a:t>t</a:t>
                      </a:r>
                      <a:r>
                        <a:rPr sz="2700" b="1" dirty="0">
                          <a:latin typeface="Times New Roman"/>
                          <a:cs typeface="Times New Roman"/>
                        </a:rPr>
                        <a:t>ry  Specific</a:t>
                      </a:r>
                      <a:endParaRPr sz="2700">
                        <a:latin typeface="Times New Roman"/>
                        <a:cs typeface="Times New Roman"/>
                      </a:endParaRPr>
                    </a:p>
                  </a:txBody>
                  <a:tcPr marL="0" marR="0" marT="48260" marB="0">
                    <a:lnL w="12700">
                      <a:solidFill>
                        <a:srgbClr val="000000"/>
                      </a:solidFill>
                      <a:prstDash val="solid"/>
                    </a:lnL>
                    <a:lnR w="6350">
                      <a:solidFill>
                        <a:srgbClr val="000000"/>
                      </a:solidFill>
                      <a:prstDash val="solid"/>
                    </a:lnR>
                    <a:lnT w="6350">
                      <a:solidFill>
                        <a:srgbClr val="000000"/>
                      </a:solidFill>
                      <a:prstDash val="solid"/>
                    </a:lnT>
                    <a:lnB w="12700">
                      <a:solidFill>
                        <a:srgbClr val="000000"/>
                      </a:solidFill>
                      <a:prstDash val="solid"/>
                    </a:lnB>
                  </a:tcPr>
                </a:tc>
                <a:tc>
                  <a:txBody>
                    <a:bodyPr/>
                    <a:lstStyle/>
                    <a:p>
                      <a:pPr marL="19050">
                        <a:lnSpc>
                          <a:spcPct val="100000"/>
                        </a:lnSpc>
                        <a:spcBef>
                          <a:spcPts val="860"/>
                        </a:spcBef>
                      </a:pPr>
                      <a:r>
                        <a:rPr sz="2700" spc="-5" dirty="0">
                          <a:latin typeface="Times New Roman"/>
                          <a:cs typeface="Times New Roman"/>
                        </a:rPr>
                        <a:t>Specific </a:t>
                      </a:r>
                      <a:r>
                        <a:rPr sz="2700" dirty="0">
                          <a:latin typeface="Times New Roman"/>
                          <a:cs typeface="Times New Roman"/>
                        </a:rPr>
                        <a:t>to </a:t>
                      </a:r>
                      <a:r>
                        <a:rPr sz="2700" spc="-5" dirty="0">
                          <a:latin typeface="Times New Roman"/>
                          <a:cs typeface="Times New Roman"/>
                        </a:rPr>
                        <a:t>a</a:t>
                      </a:r>
                      <a:r>
                        <a:rPr sz="2700" spc="-10" dirty="0">
                          <a:latin typeface="Times New Roman"/>
                          <a:cs typeface="Times New Roman"/>
                        </a:rPr>
                        <a:t> </a:t>
                      </a:r>
                      <a:r>
                        <a:rPr sz="2700" dirty="0">
                          <a:latin typeface="Times New Roman"/>
                          <a:cs typeface="Times New Roman"/>
                        </a:rPr>
                        <a:t>industry</a:t>
                      </a:r>
                      <a:endParaRPr sz="2700">
                        <a:latin typeface="Times New Roman"/>
                        <a:cs typeface="Times New Roman"/>
                      </a:endParaRPr>
                    </a:p>
                    <a:p>
                      <a:pPr marL="19050">
                        <a:lnSpc>
                          <a:spcPts val="3200"/>
                        </a:lnSpc>
                      </a:pPr>
                      <a:r>
                        <a:rPr sz="2700" dirty="0">
                          <a:latin typeface="Times New Roman"/>
                          <a:cs typeface="Times New Roman"/>
                        </a:rPr>
                        <a:t>Developed </a:t>
                      </a:r>
                      <a:r>
                        <a:rPr sz="2700" spc="-5" dirty="0">
                          <a:latin typeface="Times New Roman"/>
                          <a:cs typeface="Times New Roman"/>
                        </a:rPr>
                        <a:t>promoted and enforced by </a:t>
                      </a:r>
                      <a:r>
                        <a:rPr sz="2700" dirty="0">
                          <a:latin typeface="Times New Roman"/>
                          <a:cs typeface="Times New Roman"/>
                        </a:rPr>
                        <a:t>industry</a:t>
                      </a:r>
                      <a:r>
                        <a:rPr sz="2700" spc="-45" dirty="0">
                          <a:latin typeface="Times New Roman"/>
                          <a:cs typeface="Times New Roman"/>
                        </a:rPr>
                        <a:t> </a:t>
                      </a:r>
                      <a:r>
                        <a:rPr sz="2700" spc="-5" dirty="0">
                          <a:latin typeface="Times New Roman"/>
                          <a:cs typeface="Times New Roman"/>
                        </a:rPr>
                        <a:t>members</a:t>
                      </a:r>
                      <a:endParaRPr sz="2700">
                        <a:latin typeface="Times New Roman"/>
                        <a:cs typeface="Times New Roman"/>
                      </a:endParaRPr>
                    </a:p>
                  </a:txBody>
                  <a:tcPr marL="0" marR="0" marT="109220" marB="0">
                    <a:lnL w="6350">
                      <a:solidFill>
                        <a:srgbClr val="000000"/>
                      </a:solidFill>
                      <a:prstDash val="solid"/>
                    </a:lnL>
                    <a:lnR w="12700">
                      <a:solidFill>
                        <a:srgbClr val="000000"/>
                      </a:solidFill>
                      <a:prstDash val="solid"/>
                    </a:lnR>
                    <a:lnT w="635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2775" y="625825"/>
            <a:ext cx="4914900" cy="757555"/>
          </a:xfrm>
          <a:prstGeom prst="rect">
            <a:avLst/>
          </a:prstGeom>
        </p:spPr>
        <p:txBody>
          <a:bodyPr vert="horz" wrap="square" lIns="0" tIns="12700" rIns="0" bIns="0" rtlCol="0">
            <a:spAutoFit/>
          </a:bodyPr>
          <a:lstStyle/>
          <a:p>
            <a:pPr marL="12700">
              <a:lnSpc>
                <a:spcPct val="100000"/>
              </a:lnSpc>
              <a:spcBef>
                <a:spcPts val="100"/>
              </a:spcBef>
            </a:pPr>
            <a:r>
              <a:rPr sz="4800" spc="-290" dirty="0"/>
              <a:t>InfoSec: </a:t>
            </a:r>
            <a:r>
              <a:rPr sz="4800" spc="-265" dirty="0"/>
              <a:t>Frame</a:t>
            </a:r>
            <a:r>
              <a:rPr sz="4800" spc="-509" dirty="0"/>
              <a:t> </a:t>
            </a:r>
            <a:r>
              <a:rPr sz="4800" spc="-355" dirty="0"/>
              <a:t>Type</a:t>
            </a:r>
            <a:endParaRPr sz="4800" dirty="0"/>
          </a:p>
        </p:txBody>
      </p:sp>
      <p:sp>
        <p:nvSpPr>
          <p:cNvPr id="3" name="object 3"/>
          <p:cNvSpPr/>
          <p:nvPr/>
        </p:nvSpPr>
        <p:spPr>
          <a:xfrm>
            <a:off x="841247" y="312420"/>
            <a:ext cx="704215" cy="146685"/>
          </a:xfrm>
          <a:custGeom>
            <a:avLst/>
            <a:gdLst/>
            <a:ahLst/>
            <a:cxnLst/>
            <a:rect l="l" t="t" r="r" b="b"/>
            <a:pathLst>
              <a:path w="704215" h="146684">
                <a:moveTo>
                  <a:pt x="704088" y="0"/>
                </a:moveTo>
                <a:lnTo>
                  <a:pt x="0" y="0"/>
                </a:lnTo>
                <a:lnTo>
                  <a:pt x="0" y="146303"/>
                </a:lnTo>
                <a:lnTo>
                  <a:pt x="704088" y="146303"/>
                </a:lnTo>
                <a:lnTo>
                  <a:pt x="704088" y="0"/>
                </a:lnTo>
                <a:close/>
              </a:path>
            </a:pathLst>
          </a:custGeom>
          <a:solidFill>
            <a:srgbClr val="EC7C30"/>
          </a:solidFill>
        </p:spPr>
        <p:txBody>
          <a:bodyPr wrap="square" lIns="0" tIns="0" rIns="0" bIns="0" rtlCol="0"/>
          <a:lstStyle/>
          <a:p>
            <a:endParaRPr/>
          </a:p>
        </p:txBody>
      </p:sp>
      <p:sp>
        <p:nvSpPr>
          <p:cNvPr id="4" name="object 4"/>
          <p:cNvSpPr/>
          <p:nvPr/>
        </p:nvSpPr>
        <p:spPr>
          <a:xfrm>
            <a:off x="841247" y="1958339"/>
            <a:ext cx="10506710" cy="18415"/>
          </a:xfrm>
          <a:custGeom>
            <a:avLst/>
            <a:gdLst/>
            <a:ahLst/>
            <a:cxnLst/>
            <a:rect l="l" t="t" r="r" b="b"/>
            <a:pathLst>
              <a:path w="10506710" h="18414">
                <a:moveTo>
                  <a:pt x="10506456" y="0"/>
                </a:moveTo>
                <a:lnTo>
                  <a:pt x="0" y="0"/>
                </a:lnTo>
                <a:lnTo>
                  <a:pt x="0" y="18287"/>
                </a:lnTo>
                <a:lnTo>
                  <a:pt x="10506456" y="18287"/>
                </a:lnTo>
                <a:lnTo>
                  <a:pt x="10506456" y="0"/>
                </a:lnTo>
                <a:close/>
              </a:path>
            </a:pathLst>
          </a:custGeom>
          <a:solidFill>
            <a:srgbClr val="D4D4D4"/>
          </a:solidFill>
        </p:spPr>
        <p:txBody>
          <a:bodyPr wrap="square" lIns="0" tIns="0" rIns="0" bIns="0" rtlCol="0"/>
          <a:lstStyle/>
          <a:p>
            <a:endParaRPr/>
          </a:p>
        </p:txBody>
      </p:sp>
      <p:graphicFrame>
        <p:nvGraphicFramePr>
          <p:cNvPr id="5" name="object 5"/>
          <p:cNvGraphicFramePr>
            <a:graphicFrameLocks noGrp="1"/>
          </p:cNvGraphicFramePr>
          <p:nvPr>
            <p:extLst>
              <p:ext uri="{D42A27DB-BD31-4B8C-83A1-F6EECF244321}">
                <p14:modId xmlns:p14="http://schemas.microsoft.com/office/powerpoint/2010/main" val="1919210975"/>
              </p:ext>
            </p:extLst>
          </p:nvPr>
        </p:nvGraphicFramePr>
        <p:xfrm>
          <a:off x="834637" y="1837439"/>
          <a:ext cx="10506075" cy="5020561"/>
        </p:xfrm>
        <a:graphic>
          <a:graphicData uri="http://schemas.openxmlformats.org/drawingml/2006/table">
            <a:tbl>
              <a:tblPr firstRow="1" bandRow="1">
                <a:tableStyleId>{2D5ABB26-0587-4C30-8999-92F81FD0307C}</a:tableStyleId>
              </a:tblPr>
              <a:tblGrid>
                <a:gridCol w="2630805">
                  <a:extLst>
                    <a:ext uri="{9D8B030D-6E8A-4147-A177-3AD203B41FA5}">
                      <a16:colId xmlns:a16="http://schemas.microsoft.com/office/drawing/2014/main" val="20000"/>
                    </a:ext>
                  </a:extLst>
                </a:gridCol>
                <a:gridCol w="7875270">
                  <a:extLst>
                    <a:ext uri="{9D8B030D-6E8A-4147-A177-3AD203B41FA5}">
                      <a16:colId xmlns:a16="http://schemas.microsoft.com/office/drawing/2014/main" val="20001"/>
                    </a:ext>
                  </a:extLst>
                </a:gridCol>
              </a:tblGrid>
              <a:tr h="632714">
                <a:tc>
                  <a:txBody>
                    <a:bodyPr/>
                    <a:lstStyle/>
                    <a:p>
                      <a:pPr algn="ctr">
                        <a:lnSpc>
                          <a:spcPct val="100000"/>
                        </a:lnSpc>
                        <a:spcBef>
                          <a:spcPts val="810"/>
                        </a:spcBef>
                      </a:pPr>
                      <a:r>
                        <a:rPr sz="3300" b="1" spc="-30" dirty="0">
                          <a:latin typeface="Carlito"/>
                          <a:cs typeface="Carlito"/>
                        </a:rPr>
                        <a:t>Type</a:t>
                      </a:r>
                      <a:endParaRPr sz="3300">
                        <a:latin typeface="Carlito"/>
                        <a:cs typeface="Carlito"/>
                      </a:endParaRPr>
                    </a:p>
                  </a:txBody>
                  <a:tcPr marL="0" marR="0" marT="1028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810"/>
                        </a:spcBef>
                      </a:pPr>
                      <a:r>
                        <a:rPr sz="3300" b="1" spc="-5" dirty="0">
                          <a:latin typeface="Carlito"/>
                          <a:cs typeface="Carlito"/>
                        </a:rPr>
                        <a:t>Description</a:t>
                      </a:r>
                      <a:endParaRPr sz="3300">
                        <a:latin typeface="Carlito"/>
                        <a:cs typeface="Carlito"/>
                      </a:endParaRPr>
                    </a:p>
                  </a:txBody>
                  <a:tcPr marL="0" marR="0" marT="1028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632840">
                <a:tc>
                  <a:txBody>
                    <a:bodyPr/>
                    <a:lstStyle/>
                    <a:p>
                      <a:pPr marL="22225">
                        <a:lnSpc>
                          <a:spcPct val="100000"/>
                        </a:lnSpc>
                        <a:spcBef>
                          <a:spcPts val="415"/>
                        </a:spcBef>
                      </a:pPr>
                      <a:r>
                        <a:rPr sz="3300" b="1" spc="-10" dirty="0">
                          <a:latin typeface="Carlito"/>
                          <a:cs typeface="Carlito"/>
                        </a:rPr>
                        <a:t>International</a:t>
                      </a:r>
                      <a:endParaRPr sz="3300">
                        <a:latin typeface="Carlito"/>
                        <a:cs typeface="Carlito"/>
                      </a:endParaRPr>
                    </a:p>
                  </a:txBody>
                  <a:tcPr marL="0" marR="0" marT="52705" marB="0">
                    <a:lnL w="12700">
                      <a:solidFill>
                        <a:srgbClr val="000000"/>
                      </a:solidFill>
                      <a:prstDash val="solid"/>
                    </a:lnL>
                    <a:lnR w="12700">
                      <a:solidFill>
                        <a:srgbClr val="000000"/>
                      </a:solidFill>
                      <a:prstDash val="solid"/>
                    </a:lnR>
                    <a:lnT w="12700">
                      <a:solidFill>
                        <a:srgbClr val="000000"/>
                      </a:solidFill>
                      <a:prstDash val="solid"/>
                    </a:lnT>
                    <a:lnB w="6350">
                      <a:solidFill>
                        <a:srgbClr val="000000"/>
                      </a:solidFill>
                      <a:prstDash val="solid"/>
                    </a:lnB>
                  </a:tcPr>
                </a:tc>
                <a:tc>
                  <a:txBody>
                    <a:bodyPr/>
                    <a:lstStyle/>
                    <a:p>
                      <a:pPr marL="22860">
                        <a:lnSpc>
                          <a:spcPct val="100000"/>
                        </a:lnSpc>
                        <a:spcBef>
                          <a:spcPts val="415"/>
                        </a:spcBef>
                      </a:pPr>
                      <a:r>
                        <a:rPr sz="3300" dirty="0">
                          <a:latin typeface="Carlito"/>
                          <a:cs typeface="Carlito"/>
                        </a:rPr>
                        <a:t>ISO </a:t>
                      </a:r>
                      <a:r>
                        <a:rPr sz="3300" spc="-5" dirty="0">
                          <a:latin typeface="Carlito"/>
                          <a:cs typeface="Carlito"/>
                        </a:rPr>
                        <a:t>2700</a:t>
                      </a:r>
                      <a:r>
                        <a:rPr sz="3300" spc="15" dirty="0">
                          <a:latin typeface="Carlito"/>
                          <a:cs typeface="Carlito"/>
                        </a:rPr>
                        <a:t> </a:t>
                      </a:r>
                      <a:r>
                        <a:rPr sz="3300" spc="-15" dirty="0">
                          <a:latin typeface="Carlito"/>
                          <a:cs typeface="Carlito"/>
                        </a:rPr>
                        <a:t>Family</a:t>
                      </a:r>
                      <a:endParaRPr sz="3300">
                        <a:latin typeface="Carlito"/>
                        <a:cs typeface="Carlito"/>
                      </a:endParaRPr>
                    </a:p>
                  </a:txBody>
                  <a:tcPr marL="0" marR="0" marT="52705" marB="0">
                    <a:lnL w="12700">
                      <a:solidFill>
                        <a:srgbClr val="000000"/>
                      </a:solidFill>
                      <a:prstDash val="solid"/>
                    </a:lnL>
                    <a:lnR w="12700">
                      <a:solidFill>
                        <a:srgbClr val="000000"/>
                      </a:solidFill>
                      <a:prstDash val="solid"/>
                    </a:lnR>
                    <a:lnT w="1270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632713">
                <a:tc>
                  <a:txBody>
                    <a:bodyPr/>
                    <a:lstStyle/>
                    <a:p>
                      <a:pPr marL="22225">
                        <a:lnSpc>
                          <a:spcPct val="100000"/>
                        </a:lnSpc>
                        <a:spcBef>
                          <a:spcPts val="415"/>
                        </a:spcBef>
                      </a:pPr>
                      <a:r>
                        <a:rPr sz="3300" b="1" spc="-5" dirty="0">
                          <a:latin typeface="Carlito"/>
                          <a:cs typeface="Carlito"/>
                        </a:rPr>
                        <a:t>National</a:t>
                      </a:r>
                      <a:endParaRPr sz="3300">
                        <a:latin typeface="Carlito"/>
                        <a:cs typeface="Carlito"/>
                      </a:endParaRPr>
                    </a:p>
                  </a:txBody>
                  <a:tcPr marL="0" marR="0" marT="52705" marB="0">
                    <a:lnL w="12700">
                      <a:solidFill>
                        <a:srgbClr val="000000"/>
                      </a:solidFill>
                      <a:prstDash val="solid"/>
                    </a:lnL>
                    <a:lnR w="12700">
                      <a:solidFill>
                        <a:srgbClr val="000000"/>
                      </a:solidFill>
                      <a:prstDash val="solid"/>
                    </a:lnR>
                    <a:lnT w="6350">
                      <a:solidFill>
                        <a:srgbClr val="000000"/>
                      </a:solidFill>
                      <a:prstDash val="solid"/>
                    </a:lnT>
                    <a:lnB w="6350">
                      <a:solidFill>
                        <a:srgbClr val="000000"/>
                      </a:solidFill>
                      <a:prstDash val="solid"/>
                    </a:lnB>
                  </a:tcPr>
                </a:tc>
                <a:tc>
                  <a:txBody>
                    <a:bodyPr/>
                    <a:lstStyle/>
                    <a:p>
                      <a:pPr marL="22860">
                        <a:lnSpc>
                          <a:spcPct val="100000"/>
                        </a:lnSpc>
                        <a:spcBef>
                          <a:spcPts val="815"/>
                        </a:spcBef>
                      </a:pPr>
                      <a:r>
                        <a:rPr sz="3300" spc="-10" dirty="0">
                          <a:latin typeface="Carlito"/>
                          <a:cs typeface="Carlito"/>
                        </a:rPr>
                        <a:t>NIST Cybersecurity</a:t>
                      </a:r>
                      <a:r>
                        <a:rPr sz="3300" spc="-5" dirty="0">
                          <a:latin typeface="Carlito"/>
                          <a:cs typeface="Carlito"/>
                        </a:rPr>
                        <a:t> </a:t>
                      </a:r>
                      <a:r>
                        <a:rPr sz="3300" spc="-20" dirty="0">
                          <a:latin typeface="Carlito"/>
                          <a:cs typeface="Carlito"/>
                        </a:rPr>
                        <a:t>Framwork</a:t>
                      </a:r>
                      <a:endParaRPr sz="3300">
                        <a:latin typeface="Carlito"/>
                        <a:cs typeface="Carlito"/>
                      </a:endParaRPr>
                    </a:p>
                  </a:txBody>
                  <a:tcPr marL="0" marR="0" marT="103505" marB="0">
                    <a:lnL w="12700">
                      <a:solidFill>
                        <a:srgbClr val="000000"/>
                      </a:solidFill>
                      <a:prstDash val="solid"/>
                    </a:lnL>
                    <a:lnR w="1270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r h="632840">
                <a:tc>
                  <a:txBody>
                    <a:bodyPr/>
                    <a:lstStyle/>
                    <a:p>
                      <a:pPr marL="22225">
                        <a:lnSpc>
                          <a:spcPct val="100000"/>
                        </a:lnSpc>
                        <a:spcBef>
                          <a:spcPts val="415"/>
                        </a:spcBef>
                      </a:pPr>
                      <a:r>
                        <a:rPr sz="3300" b="1" spc="-15" dirty="0">
                          <a:latin typeface="Carlito"/>
                          <a:cs typeface="Carlito"/>
                        </a:rPr>
                        <a:t>Regulatory</a:t>
                      </a:r>
                      <a:endParaRPr sz="3300">
                        <a:latin typeface="Carlito"/>
                        <a:cs typeface="Carlito"/>
                      </a:endParaRPr>
                    </a:p>
                  </a:txBody>
                  <a:tcPr marL="0" marR="0" marT="52705" marB="0">
                    <a:lnL w="12700">
                      <a:solidFill>
                        <a:srgbClr val="000000"/>
                      </a:solidFill>
                      <a:prstDash val="solid"/>
                    </a:lnL>
                    <a:lnR w="12700">
                      <a:solidFill>
                        <a:srgbClr val="000000"/>
                      </a:solidFill>
                      <a:prstDash val="solid"/>
                    </a:lnR>
                    <a:lnT w="6350">
                      <a:solidFill>
                        <a:srgbClr val="000000"/>
                      </a:solidFill>
                      <a:prstDash val="solid"/>
                    </a:lnT>
                    <a:lnB w="6350">
                      <a:solidFill>
                        <a:srgbClr val="000000"/>
                      </a:solidFill>
                      <a:prstDash val="solid"/>
                    </a:lnB>
                  </a:tcPr>
                </a:tc>
                <a:tc>
                  <a:txBody>
                    <a:bodyPr/>
                    <a:lstStyle/>
                    <a:p>
                      <a:pPr marL="22860">
                        <a:lnSpc>
                          <a:spcPct val="100000"/>
                        </a:lnSpc>
                        <a:spcBef>
                          <a:spcPts val="415"/>
                        </a:spcBef>
                      </a:pPr>
                      <a:r>
                        <a:rPr sz="3300" spc="-5" dirty="0">
                          <a:latin typeface="Carlito"/>
                          <a:cs typeface="Carlito"/>
                        </a:rPr>
                        <a:t>FDIC </a:t>
                      </a:r>
                      <a:r>
                        <a:rPr sz="3300" spc="-10" dirty="0">
                          <a:latin typeface="Carlito"/>
                          <a:cs typeface="Carlito"/>
                        </a:rPr>
                        <a:t>Cybersecurity </a:t>
                      </a:r>
                      <a:r>
                        <a:rPr sz="3300" spc="-5" dirty="0">
                          <a:latin typeface="Carlito"/>
                          <a:cs typeface="Carlito"/>
                        </a:rPr>
                        <a:t>Assesment </a:t>
                      </a:r>
                      <a:r>
                        <a:rPr sz="3300" spc="-65" dirty="0">
                          <a:latin typeface="Carlito"/>
                          <a:cs typeface="Carlito"/>
                        </a:rPr>
                        <a:t>Tools</a:t>
                      </a:r>
                      <a:r>
                        <a:rPr sz="3300" spc="-40" dirty="0">
                          <a:latin typeface="Carlito"/>
                          <a:cs typeface="Carlito"/>
                        </a:rPr>
                        <a:t> </a:t>
                      </a:r>
                      <a:r>
                        <a:rPr sz="3300" spc="-55" dirty="0">
                          <a:latin typeface="Carlito"/>
                          <a:cs typeface="Carlito"/>
                        </a:rPr>
                        <a:t>(CAT)</a:t>
                      </a:r>
                      <a:endParaRPr sz="3300" dirty="0">
                        <a:latin typeface="Carlito"/>
                        <a:cs typeface="Carlito"/>
                      </a:endParaRPr>
                    </a:p>
                  </a:txBody>
                  <a:tcPr marL="0" marR="0" marT="52705" marB="0">
                    <a:lnL w="12700">
                      <a:solidFill>
                        <a:srgbClr val="000000"/>
                      </a:solidFill>
                      <a:prstDash val="solid"/>
                    </a:lnL>
                    <a:lnR w="1270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3"/>
                  </a:ext>
                </a:extLst>
              </a:tr>
              <a:tr h="1133500">
                <a:tc>
                  <a:txBody>
                    <a:bodyPr/>
                    <a:lstStyle/>
                    <a:p>
                      <a:pPr marL="22225" marR="1155065">
                        <a:lnSpc>
                          <a:spcPct val="100000"/>
                        </a:lnSpc>
                        <a:spcBef>
                          <a:spcPts val="409"/>
                        </a:spcBef>
                      </a:pPr>
                      <a:r>
                        <a:rPr sz="3300" b="1" dirty="0">
                          <a:latin typeface="Carlito"/>
                          <a:cs typeface="Carlito"/>
                        </a:rPr>
                        <a:t>Indu</a:t>
                      </a:r>
                      <a:r>
                        <a:rPr sz="3300" b="1" spc="-30" dirty="0">
                          <a:latin typeface="Carlito"/>
                          <a:cs typeface="Carlito"/>
                        </a:rPr>
                        <a:t>s</a:t>
                      </a:r>
                      <a:r>
                        <a:rPr sz="3300" b="1" dirty="0">
                          <a:latin typeface="Carlito"/>
                          <a:cs typeface="Carlito"/>
                        </a:rPr>
                        <a:t>t</a:t>
                      </a:r>
                      <a:r>
                        <a:rPr sz="3300" b="1" spc="5" dirty="0">
                          <a:latin typeface="Carlito"/>
                          <a:cs typeface="Carlito"/>
                        </a:rPr>
                        <a:t>r</a:t>
                      </a:r>
                      <a:r>
                        <a:rPr sz="3300" b="1" dirty="0">
                          <a:latin typeface="Carlito"/>
                          <a:cs typeface="Carlito"/>
                        </a:rPr>
                        <a:t>y  Specific</a:t>
                      </a:r>
                      <a:endParaRPr sz="3300">
                        <a:latin typeface="Carlito"/>
                        <a:cs typeface="Carlito"/>
                      </a:endParaRPr>
                    </a:p>
                  </a:txBody>
                  <a:tcPr marL="0" marR="0" marT="52069" marB="0">
                    <a:lnL w="12700">
                      <a:solidFill>
                        <a:srgbClr val="000000"/>
                      </a:solidFill>
                      <a:prstDash val="solid"/>
                    </a:lnL>
                    <a:lnR w="12700">
                      <a:solidFill>
                        <a:srgbClr val="000000"/>
                      </a:solidFill>
                      <a:prstDash val="solid"/>
                    </a:lnR>
                    <a:lnT w="6350">
                      <a:solidFill>
                        <a:srgbClr val="000000"/>
                      </a:solidFill>
                      <a:prstDash val="solid"/>
                    </a:lnT>
                    <a:lnB w="12700">
                      <a:solidFill>
                        <a:srgbClr val="000000"/>
                      </a:solidFill>
                      <a:prstDash val="solid"/>
                    </a:lnB>
                  </a:tcPr>
                </a:tc>
                <a:tc>
                  <a:txBody>
                    <a:bodyPr/>
                    <a:lstStyle/>
                    <a:p>
                      <a:pPr marL="22860" marR="299085">
                        <a:lnSpc>
                          <a:spcPct val="100000"/>
                        </a:lnSpc>
                        <a:spcBef>
                          <a:spcPts val="409"/>
                        </a:spcBef>
                      </a:pPr>
                      <a:r>
                        <a:rPr sz="3300" dirty="0">
                          <a:latin typeface="Carlito"/>
                          <a:cs typeface="Carlito"/>
                        </a:rPr>
                        <a:t>PCI </a:t>
                      </a:r>
                      <a:r>
                        <a:rPr sz="3300" spc="-5" dirty="0">
                          <a:latin typeface="Carlito"/>
                          <a:cs typeface="Carlito"/>
                        </a:rPr>
                        <a:t>DSS </a:t>
                      </a:r>
                      <a:r>
                        <a:rPr sz="3300" spc="-30" dirty="0">
                          <a:latin typeface="Carlito"/>
                          <a:cs typeface="Carlito"/>
                        </a:rPr>
                        <a:t>Payment </a:t>
                      </a:r>
                      <a:r>
                        <a:rPr sz="3300" spc="-20" dirty="0">
                          <a:latin typeface="Carlito"/>
                          <a:cs typeface="Carlito"/>
                        </a:rPr>
                        <a:t>card </a:t>
                      </a:r>
                      <a:r>
                        <a:rPr sz="3300" spc="-5" dirty="0">
                          <a:latin typeface="Carlito"/>
                          <a:cs typeface="Carlito"/>
                        </a:rPr>
                        <a:t>Industry </a:t>
                      </a:r>
                      <a:r>
                        <a:rPr sz="3300" spc="-20" dirty="0">
                          <a:latin typeface="Carlito"/>
                          <a:cs typeface="Carlito"/>
                        </a:rPr>
                        <a:t>Data </a:t>
                      </a:r>
                      <a:r>
                        <a:rPr sz="3300" spc="-5" dirty="0">
                          <a:latin typeface="Carlito"/>
                          <a:cs typeface="Carlito"/>
                        </a:rPr>
                        <a:t>Security  </a:t>
                      </a:r>
                      <a:r>
                        <a:rPr sz="3300" spc="-15" dirty="0">
                          <a:latin typeface="Carlito"/>
                          <a:cs typeface="Carlito"/>
                        </a:rPr>
                        <a:t>Standard</a:t>
                      </a:r>
                      <a:endParaRPr sz="3300" dirty="0">
                        <a:latin typeface="Carlito"/>
                        <a:cs typeface="Carlito"/>
                      </a:endParaRPr>
                    </a:p>
                  </a:txBody>
                  <a:tcPr marL="0" marR="0" marT="52069" marB="0">
                    <a:lnL w="12700">
                      <a:solidFill>
                        <a:srgbClr val="000000"/>
                      </a:solidFill>
                      <a:prstDash val="solid"/>
                    </a:lnL>
                    <a:lnR w="12700">
                      <a:solidFill>
                        <a:srgbClr val="000000"/>
                      </a:solidFill>
                      <a:prstDash val="solid"/>
                    </a:lnR>
                    <a:lnT w="635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TotalTime>
  <Words>703</Words>
  <Application>Microsoft Office PowerPoint</Application>
  <PresentationFormat>Widescreen</PresentationFormat>
  <Paragraphs>126</Paragraphs>
  <Slides>16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Carlito</vt:lpstr>
      <vt:lpstr>Times New Roman</vt:lpstr>
      <vt:lpstr>Trebuchet MS</vt:lpstr>
      <vt:lpstr>Wingdings</vt:lpstr>
      <vt:lpstr>Office Theme</vt:lpstr>
      <vt:lpstr>Information Security</vt:lpstr>
      <vt:lpstr>PowerPoint Presentation</vt:lpstr>
      <vt:lpstr>PowerPoint Presentation</vt:lpstr>
      <vt:lpstr> InfoSec: Framework</vt:lpstr>
      <vt:lpstr>Information Sec- Framework</vt:lpstr>
      <vt:lpstr>Why are frameworks important? </vt:lpstr>
      <vt:lpstr> InfoSec: ISMS</vt:lpstr>
      <vt:lpstr>InfoSec: Frame Type</vt:lpstr>
      <vt:lpstr>InfoSec: Frame Type</vt:lpstr>
      <vt:lpstr> InfoSec: Benchmark</vt:lpstr>
      <vt:lpstr>PowerPoint Presentation</vt:lpstr>
      <vt:lpstr>PowerPoint Presentation</vt:lpstr>
      <vt:lpstr>InfoSec: Session Review</vt:lpstr>
      <vt:lpstr> InfoSec: Session Review</vt:lpstr>
      <vt:lpstr> InfoSec :Corporate Governance</vt:lpstr>
      <vt:lpstr> InfoSec :Corporate Governance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Security</dc:title>
  <dc:creator>Kashif Aftab</dc:creator>
  <cp:lastModifiedBy>Windows User</cp:lastModifiedBy>
  <cp:revision>8</cp:revision>
  <dcterms:created xsi:type="dcterms:W3CDTF">2022-04-07T00:06:35Z</dcterms:created>
  <dcterms:modified xsi:type="dcterms:W3CDTF">2023-10-26T00:54:52Z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2021-09-25T00:00:00Z</vt:filetime>
  </property>
  <property fmtid="{D5CDD505-2E9C-101B-9397-08002B2CF9AE}" pid="3" name="Creator">
    <vt:lpwstr>Microsoft® PowerPoint® 2016</vt:lpwstr>
  </property>
  <property fmtid="{D5CDD505-2E9C-101B-9397-08002B2CF9AE}" pid="4" name="LastSaved">
    <vt:filetime>2022-04-07T00:00:00Z</vt:filetime>
  </property>
</Properties>
</file>