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76CF74-EDBD-4DA8-ADEA-8487B97A305D}">
          <p14:sldIdLst>
            <p14:sldId id="257"/>
            <p14:sldId id="256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611" y="2225148"/>
            <a:ext cx="6822172" cy="1638513"/>
          </a:xfrm>
        </p:spPr>
      </p:pic>
    </p:spTree>
    <p:extLst>
      <p:ext uri="{BB962C8B-B14F-4D97-AF65-F5344CB8AC3E}">
        <p14:creationId xmlns:p14="http://schemas.microsoft.com/office/powerpoint/2010/main" val="3965474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Decimal to </a:t>
            </a:r>
            <a:r>
              <a:rPr lang="en-US" dirty="0" err="1" smtClean="0"/>
              <a:t>Hexa</a:t>
            </a:r>
            <a:r>
              <a:rPr lang="en-US" dirty="0" smtClean="0"/>
              <a:t> Conversions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366" y="1609860"/>
            <a:ext cx="5510350" cy="468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96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Hexa</a:t>
            </a:r>
            <a:r>
              <a:rPr lang="en-US" dirty="0" smtClean="0"/>
              <a:t> to Binary Conversions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777" y="1621307"/>
            <a:ext cx="4108361" cy="501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63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Binary to </a:t>
            </a:r>
            <a:r>
              <a:rPr lang="en-US" dirty="0" err="1" smtClean="0"/>
              <a:t>Hexa</a:t>
            </a:r>
            <a:r>
              <a:rPr lang="en-US" dirty="0" smtClean="0"/>
              <a:t> Conversions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331"/>
          <a:stretch/>
        </p:blipFill>
        <p:spPr>
          <a:xfrm>
            <a:off x="1803769" y="2433375"/>
            <a:ext cx="7128198" cy="188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62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Octal to Binary Conversions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308" y="2160588"/>
            <a:ext cx="688542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90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Binary </a:t>
            </a:r>
            <a:r>
              <a:rPr lang="en-US" dirty="0"/>
              <a:t>to</a:t>
            </a:r>
            <a:r>
              <a:rPr lang="en-US" dirty="0" smtClean="0"/>
              <a:t> </a:t>
            </a:r>
            <a:r>
              <a:rPr lang="en-US" dirty="0"/>
              <a:t>Octal </a:t>
            </a:r>
            <a:r>
              <a:rPr lang="en-US" dirty="0" smtClean="0"/>
              <a:t>Conversions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8195" y="2385134"/>
            <a:ext cx="5535648" cy="34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72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-261274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Boolean Algebra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002" y="2196371"/>
            <a:ext cx="8596668" cy="860400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b="1" dirty="0"/>
              <a:t>Boolean algebra</a:t>
            </a:r>
            <a:r>
              <a:rPr lang="en-US" sz="1800" dirty="0"/>
              <a:t> is the category of algebra in which the variable’s values are the truth values,</a:t>
            </a:r>
            <a:r>
              <a:rPr lang="en-US" sz="1800" b="1" dirty="0"/>
              <a:t> true and false,</a:t>
            </a:r>
            <a:r>
              <a:rPr lang="en-US" sz="1800" dirty="0"/>
              <a:t> ordinarily denoted 1 and 0 </a:t>
            </a:r>
            <a:r>
              <a:rPr lang="en-US" sz="1800" dirty="0" smtClean="0"/>
              <a:t>respectively.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dirty="0" smtClean="0"/>
              <a:t>It </a:t>
            </a:r>
            <a:r>
              <a:rPr lang="en-US" sz="1800" dirty="0"/>
              <a:t>is used to analyze and simplify digital circuits or digital gates. </a:t>
            </a:r>
            <a:endParaRPr lang="en-US" sz="18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dirty="0" smtClean="0"/>
              <a:t>It </a:t>
            </a:r>
            <a:r>
              <a:rPr lang="en-US" sz="1800" dirty="0"/>
              <a:t>is also called </a:t>
            </a:r>
            <a:r>
              <a:rPr lang="en-US" sz="1800" b="1" dirty="0"/>
              <a:t>Binary Algebra</a:t>
            </a:r>
            <a:r>
              <a:rPr lang="en-US" sz="1800" dirty="0"/>
              <a:t> or </a:t>
            </a:r>
            <a:r>
              <a:rPr lang="en-US" sz="1800" b="1" dirty="0"/>
              <a:t>logical Algebra</a:t>
            </a:r>
            <a:r>
              <a:rPr lang="en-US" sz="1800" dirty="0"/>
              <a:t>. </a:t>
            </a:r>
            <a:endParaRPr lang="en-US" sz="18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dirty="0" smtClean="0"/>
              <a:t>It </a:t>
            </a:r>
            <a:r>
              <a:rPr lang="en-US" sz="1800" dirty="0"/>
              <a:t>has been fundamental in the development of digital electronics and is provided for in all modern programming languages. It is also used in </a:t>
            </a:r>
            <a:r>
              <a:rPr lang="en-US" sz="1800" dirty="0" smtClean="0"/>
              <a:t>statistics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4285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-261274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Boolean Expression</a:t>
            </a:r>
            <a:endParaRPr lang="en-US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002" y="2196371"/>
            <a:ext cx="8596668" cy="860400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dirty="0"/>
              <a:t>A logical statement that results in a Boolean value, either be True or False, is a Boolean expression. </a:t>
            </a:r>
            <a:endParaRPr lang="en-US" sz="18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dirty="0" smtClean="0"/>
              <a:t>Sometimes</a:t>
            </a:r>
            <a:r>
              <a:rPr lang="en-US" sz="1800" dirty="0"/>
              <a:t>, synonyms are used to express the statement such as ‘Yes’ for ‘True’ and ‘No’ for ‘False’. </a:t>
            </a:r>
            <a:endParaRPr lang="en-US" sz="18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dirty="0" smtClean="0"/>
              <a:t>Also</a:t>
            </a:r>
            <a:r>
              <a:rPr lang="en-US" sz="1800" dirty="0"/>
              <a:t>, 1 and 0 are used for digital circuits for True and False,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3139826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-261274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Boolean Algebra Terminologies</a:t>
            </a:r>
            <a:endParaRPr lang="en-US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002" y="2196371"/>
            <a:ext cx="8596668" cy="860400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b="1" dirty="0"/>
              <a:t>Boolean Algebra</a:t>
            </a:r>
            <a:r>
              <a:rPr lang="en-US" sz="1800" dirty="0"/>
              <a:t>: Boolean algebra is the branch of algebra that deals with logical operations and binary variables</a:t>
            </a:r>
            <a:r>
              <a:rPr lang="en-US" sz="18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b="1" dirty="0"/>
              <a:t>Boolean Variables: </a:t>
            </a:r>
            <a:r>
              <a:rPr lang="en-US" sz="1800" dirty="0"/>
              <a:t>A Boolean variable is defined as a variable or a symbol defined as a variable or a symbol, generally an alphabet that represents the logical quantities such as 0 or 1</a:t>
            </a:r>
            <a:r>
              <a:rPr lang="en-US" sz="18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b="1" dirty="0"/>
              <a:t>Boolean Function: </a:t>
            </a:r>
            <a:r>
              <a:rPr lang="en-US" sz="1800" dirty="0"/>
              <a:t>A Boolean function consists of binary variables, logical operators, constants such as 0 and 1, equal to the operator, and the parenthesis symbols</a:t>
            </a:r>
            <a:r>
              <a:rPr lang="en-US" sz="18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b="1" dirty="0"/>
              <a:t>Literal: </a:t>
            </a:r>
            <a:r>
              <a:rPr lang="en-US" sz="1800" dirty="0"/>
              <a:t>A literal may be a variable or a complement of a variable</a:t>
            </a:r>
            <a:r>
              <a:rPr lang="en-US" sz="18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b="1" dirty="0"/>
              <a:t>Complement</a:t>
            </a:r>
            <a:r>
              <a:rPr lang="en-US" sz="1800" dirty="0"/>
              <a:t>: The complement is defined as the inverse of a variable, which is represented by a bar over the variable</a:t>
            </a:r>
            <a:r>
              <a:rPr lang="en-US" sz="18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89529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-261274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Boolean Algebra Terminologies</a:t>
            </a:r>
            <a:endParaRPr lang="en-US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002" y="2196371"/>
            <a:ext cx="8596668" cy="860400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b="1" dirty="0" smtClean="0"/>
              <a:t>Literal</a:t>
            </a:r>
            <a:r>
              <a:rPr lang="en-US" sz="1800" b="1" dirty="0"/>
              <a:t>: </a:t>
            </a:r>
            <a:r>
              <a:rPr lang="en-US" sz="1800" dirty="0"/>
              <a:t>A literal may be a variable or a complement of a variable</a:t>
            </a:r>
            <a:r>
              <a:rPr lang="en-US" sz="18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b="1" dirty="0"/>
              <a:t>Complement</a:t>
            </a:r>
            <a:r>
              <a:rPr lang="en-US" sz="1800" dirty="0"/>
              <a:t>: The complement is defined as the inverse of a variable, which is represented by a bar over the variable</a:t>
            </a:r>
            <a:r>
              <a:rPr lang="en-US" sz="18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b="1" dirty="0"/>
              <a:t>Truth Table: </a:t>
            </a:r>
            <a:r>
              <a:rPr lang="en-US" sz="1800" dirty="0"/>
              <a:t>The truth table is a table that gives all the possible values of logical variables and the combination of the variables. The number of rows in the truth table should be equal to 2</a:t>
            </a:r>
            <a:r>
              <a:rPr lang="en-US" sz="1800" baseline="30000" dirty="0"/>
              <a:t>n</a:t>
            </a:r>
            <a:endParaRPr lang="en-US" sz="18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98638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-261274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Laws of Boolean Algebra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002" y="2196371"/>
            <a:ext cx="8596668" cy="86040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Commutative </a:t>
            </a:r>
            <a:r>
              <a:rPr lang="en-US" sz="1800" b="1" dirty="0" smtClean="0"/>
              <a:t>Law: </a:t>
            </a:r>
            <a:r>
              <a:rPr lang="en-US" sz="1800" dirty="0" smtClean="0"/>
              <a:t>Commutative </a:t>
            </a:r>
            <a:r>
              <a:rPr lang="en-US" sz="1800" dirty="0"/>
              <a:t>law states that changing the sequence of the variables does not have any effect on the output of a logic circuit</a:t>
            </a:r>
            <a:r>
              <a:rPr lang="en-US" sz="1800" dirty="0" smtClean="0"/>
              <a:t>.</a:t>
            </a:r>
          </a:p>
          <a:p>
            <a:r>
              <a:rPr lang="pt-BR" sz="1800" dirty="0" smtClean="0"/>
              <a:t>							A</a:t>
            </a:r>
            <a:r>
              <a:rPr lang="pt-BR" sz="1800" dirty="0"/>
              <a:t>. B = B. A</a:t>
            </a:r>
          </a:p>
          <a:p>
            <a:r>
              <a:rPr lang="pt-BR" sz="1800" dirty="0" smtClean="0"/>
              <a:t>							A </a:t>
            </a:r>
            <a:r>
              <a:rPr lang="pt-BR" sz="1800" dirty="0"/>
              <a:t>+ B = B + 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Associative </a:t>
            </a:r>
            <a:r>
              <a:rPr lang="en-US" sz="1800" b="1" dirty="0" smtClean="0"/>
              <a:t>Law: </a:t>
            </a:r>
            <a:r>
              <a:rPr lang="en-US" sz="1800" dirty="0" smtClean="0"/>
              <a:t>It </a:t>
            </a:r>
            <a:r>
              <a:rPr lang="en-US" sz="1800" dirty="0"/>
              <a:t>states that the order in which the logic operations are performed is irrelevant as their effect is the same.</a:t>
            </a:r>
          </a:p>
          <a:p>
            <a:r>
              <a:rPr lang="en-US" sz="1800" dirty="0" smtClean="0"/>
              <a:t>							( </a:t>
            </a:r>
            <a:r>
              <a:rPr lang="en-US" sz="1800" dirty="0"/>
              <a:t>A. B ). C = A . ( B . C )</a:t>
            </a:r>
          </a:p>
          <a:p>
            <a:r>
              <a:rPr lang="en-US" sz="1800" dirty="0" smtClean="0"/>
              <a:t>							( </a:t>
            </a:r>
            <a:r>
              <a:rPr lang="en-US" sz="1800" dirty="0"/>
              <a:t>A + B ) + C = A + ( B + C)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sz="18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87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Digital Logic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Mr. Faisal Naeem</a:t>
            </a:r>
          </a:p>
        </p:txBody>
      </p:sp>
    </p:spTree>
    <p:extLst>
      <p:ext uri="{BB962C8B-B14F-4D97-AF65-F5344CB8AC3E}">
        <p14:creationId xmlns:p14="http://schemas.microsoft.com/office/powerpoint/2010/main" val="4185393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-261274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Laws of Boolean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19002" y="2196371"/>
                <a:ext cx="8596668" cy="860400"/>
              </a:xfrm>
            </p:spPr>
            <p:txBody>
              <a:bodyPr>
                <a:no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800" b="1" dirty="0" smtClean="0"/>
                  <a:t>Distributive Law: </a:t>
                </a:r>
                <a:r>
                  <a:rPr lang="en-US" sz="1800" dirty="0" smtClean="0"/>
                  <a:t>Distributive </a:t>
                </a:r>
                <a:r>
                  <a:rPr lang="en-US" sz="1800" dirty="0"/>
                  <a:t>law states the following conditions:</a:t>
                </a:r>
              </a:p>
              <a:p>
                <a:r>
                  <a:rPr lang="en-US" sz="1800" dirty="0" smtClean="0"/>
                  <a:t>					A</a:t>
                </a:r>
                <a:r>
                  <a:rPr lang="en-US" sz="1800" dirty="0"/>
                  <a:t>. ( B + C) = (A. B) + (A. C)</a:t>
                </a:r>
              </a:p>
              <a:p>
                <a:r>
                  <a:rPr lang="en-US" sz="1800" dirty="0" smtClean="0"/>
                  <a:t>					A </a:t>
                </a:r>
                <a:r>
                  <a:rPr lang="en-US" sz="1800" dirty="0"/>
                  <a:t>+ (B. C) = (A + B) . ( A + C</a:t>
                </a:r>
                <a:r>
                  <a:rPr lang="en-US" sz="1800" dirty="0" smtClean="0"/>
                  <a:t>)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800" b="1" dirty="0"/>
                  <a:t>AND </a:t>
                </a:r>
                <a:r>
                  <a:rPr lang="en-US" sz="1800" b="1" dirty="0" smtClean="0"/>
                  <a:t>Law: </a:t>
                </a:r>
                <a:r>
                  <a:rPr lang="en-US" sz="1800" dirty="0" smtClean="0"/>
                  <a:t>These </a:t>
                </a:r>
                <a:r>
                  <a:rPr lang="en-US" sz="1800" dirty="0"/>
                  <a:t>laws use the AND operation. Therefore they are called AND laws.</a:t>
                </a:r>
              </a:p>
              <a:p>
                <a:r>
                  <a:rPr lang="en-US" sz="1800" dirty="0" smtClean="0"/>
                  <a:t>					A </a:t>
                </a:r>
                <a:r>
                  <a:rPr lang="en-US" sz="1800" dirty="0"/>
                  <a:t>.0 = 0</a:t>
                </a:r>
              </a:p>
              <a:p>
                <a:r>
                  <a:rPr lang="en-US" sz="1800" dirty="0" smtClean="0"/>
                  <a:t>					A </a:t>
                </a:r>
                <a:r>
                  <a:rPr lang="en-US" sz="1800" dirty="0"/>
                  <a:t>. 1 = A</a:t>
                </a:r>
              </a:p>
              <a:p>
                <a:r>
                  <a:rPr lang="en-US" sz="1800" dirty="0" smtClean="0"/>
                  <a:t>					A.A </a:t>
                </a:r>
                <a:r>
                  <a:rPr lang="en-US" sz="1800" dirty="0"/>
                  <a:t>= </a:t>
                </a:r>
                <a:r>
                  <a:rPr lang="en-US" sz="1800" dirty="0" smtClean="0"/>
                  <a:t>A</a:t>
                </a:r>
              </a:p>
              <a:p>
                <a:r>
                  <a:rPr lang="en-US" sz="1800" b="0" dirty="0" smtClean="0"/>
                  <a:t>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̅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/>
                </a:r>
                <a:br>
                  <a:rPr lang="en-US" sz="1800" dirty="0"/>
                </a:br>
                <a:endParaRPr lang="en-US" sz="1800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1800" dirty="0"/>
              </a:p>
              <a:p>
                <a:endParaRPr lang="en-US" sz="1800" dirty="0" smtClean="0"/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9002" y="2196371"/>
                <a:ext cx="8596668" cy="860400"/>
              </a:xfrm>
              <a:blipFill rotWithShape="0">
                <a:blip r:embed="rId2"/>
                <a:stretch>
                  <a:fillRect l="-142" t="-4255" b="-299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736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-261274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Laws of Boolean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19002" y="2196371"/>
                <a:ext cx="8596668" cy="860400"/>
              </a:xfrm>
            </p:spPr>
            <p:txBody>
              <a:bodyPr>
                <a:no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800" b="1" dirty="0" smtClean="0"/>
                  <a:t>OR Law: </a:t>
                </a:r>
                <a:r>
                  <a:rPr lang="en-US" sz="1800" dirty="0" smtClean="0"/>
                  <a:t>These </a:t>
                </a:r>
                <a:r>
                  <a:rPr lang="en-US" sz="1800" dirty="0"/>
                  <a:t>laws use the OR operation. Therefore they are called OR laws.</a:t>
                </a:r>
              </a:p>
              <a:p>
                <a:r>
                  <a:rPr lang="en-US" sz="1800" dirty="0" smtClean="0"/>
                  <a:t>								A</a:t>
                </a:r>
                <a:r>
                  <a:rPr lang="en-US" sz="1800" dirty="0"/>
                  <a:t>  + 0 = A</a:t>
                </a:r>
              </a:p>
              <a:p>
                <a:r>
                  <a:rPr lang="en-US" sz="1800" dirty="0" smtClean="0"/>
                  <a:t>								A </a:t>
                </a:r>
                <a:r>
                  <a:rPr lang="en-US" sz="1800" dirty="0"/>
                  <a:t>+ 1 = 1</a:t>
                </a:r>
              </a:p>
              <a:p>
                <a:r>
                  <a:rPr lang="en-US" sz="1800" dirty="0" smtClean="0"/>
                  <a:t>								A </a:t>
                </a:r>
                <a:r>
                  <a:rPr lang="en-US" sz="1800" dirty="0"/>
                  <a:t>+ A = A</a:t>
                </a:r>
              </a:p>
              <a:p>
                <a:r>
                  <a:rPr lang="en-US" sz="1800" dirty="0"/>
                  <a:t>	</a:t>
                </a:r>
                <a:r>
                  <a:rPr lang="en-US" sz="1800" dirty="0" smtClean="0"/>
                  <a:t>		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800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800" b="1" dirty="0" smtClean="0"/>
                  <a:t>Inversion Law: </a:t>
                </a:r>
                <a:r>
                  <a:rPr lang="en-US" sz="1800" dirty="0" smtClean="0"/>
                  <a:t>In </a:t>
                </a:r>
                <a:r>
                  <a:rPr lang="en-US" sz="1800" dirty="0"/>
                  <a:t>Boolean algebra, the inversion law states that double inversion of variable results in the original variable itself</a:t>
                </a:r>
                <a:r>
                  <a:rPr lang="en-US" sz="1800" dirty="0" smtClean="0"/>
                  <a:t>.</a:t>
                </a:r>
              </a:p>
              <a:p>
                <a:endParaRPr lang="en-US" sz="180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̿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acc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/>
                </a:r>
                <a:br>
                  <a:rPr lang="en-US" sz="1800" dirty="0"/>
                </a:br>
                <a:r>
                  <a:rPr lang="en-US" sz="1800" dirty="0"/>
                  <a:t/>
                </a:r>
                <a:br>
                  <a:rPr lang="en-US" sz="1800" dirty="0"/>
                </a:br>
                <a:endParaRPr lang="en-US" sz="1800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1800" dirty="0"/>
              </a:p>
              <a:p>
                <a:endParaRPr lang="en-US" sz="1800" dirty="0" smtClean="0"/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9002" y="2196371"/>
                <a:ext cx="8596668" cy="860400"/>
              </a:xfrm>
              <a:blipFill rotWithShape="0">
                <a:blip r:embed="rId2"/>
                <a:stretch>
                  <a:fillRect l="-142" t="-4255" b="-287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783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-261274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Boolean Algebra Theorems</a:t>
            </a:r>
            <a:endParaRPr lang="en-US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002" y="2196371"/>
            <a:ext cx="8596668" cy="86040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The two important theorems which are extremely used in Boolean algebra are De Morgan’s First law and De Morgan’s second law. </a:t>
            </a:r>
            <a:endParaRPr lang="en-US" sz="1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smtClean="0"/>
              <a:t>These </a:t>
            </a:r>
            <a:r>
              <a:rPr lang="en-US" sz="1800" dirty="0"/>
              <a:t>two theorems are used to change the Boolean expression. 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 smtClean="0"/>
              <a:t>De </a:t>
            </a:r>
            <a:r>
              <a:rPr lang="en-US" sz="1800" b="1" dirty="0"/>
              <a:t>Morgan’s First </a:t>
            </a:r>
            <a:r>
              <a:rPr lang="en-US" sz="1800" b="1" dirty="0" smtClean="0"/>
              <a:t>Law:</a:t>
            </a:r>
            <a:r>
              <a:rPr lang="en-US" sz="1800" dirty="0"/>
              <a:t> </a:t>
            </a:r>
            <a:r>
              <a:rPr lang="en-US" sz="1800" dirty="0" smtClean="0"/>
              <a:t>De </a:t>
            </a:r>
            <a:r>
              <a:rPr lang="en-US" sz="1800" dirty="0"/>
              <a:t>Morgan’s First Law states that  (A.B)’ = A’+B</a:t>
            </a:r>
            <a:r>
              <a:rPr lang="en-US" sz="1800" dirty="0" smtClean="0"/>
              <a:t>’.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72570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-261274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De Morgan’s First Law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002" y="2196371"/>
            <a:ext cx="8596668" cy="86040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smtClean="0"/>
              <a:t>De </a:t>
            </a:r>
            <a:r>
              <a:rPr lang="en-US" sz="1800" dirty="0"/>
              <a:t>Morgan’s First Law states that  </a:t>
            </a:r>
            <a:endParaRPr lang="en-US" sz="1800" dirty="0" smtClean="0"/>
          </a:p>
          <a:p>
            <a:r>
              <a:rPr lang="en-US" sz="1800" dirty="0"/>
              <a:t>	</a:t>
            </a:r>
            <a:r>
              <a:rPr lang="en-US" sz="1800" dirty="0" smtClean="0"/>
              <a:t>						(</a:t>
            </a:r>
            <a:r>
              <a:rPr lang="en-US" sz="1800" dirty="0"/>
              <a:t>A.B)’ = A’+B</a:t>
            </a:r>
            <a:r>
              <a:rPr lang="en-US" sz="1800" dirty="0" smtClean="0"/>
              <a:t>’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smtClean="0"/>
              <a:t>Draw Truth Table?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48947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-261274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De Morgan’s Second Law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002" y="2196371"/>
            <a:ext cx="8596668" cy="86040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De Morgan’s Second </a:t>
            </a:r>
            <a:r>
              <a:rPr lang="en-US" sz="1800" b="1" dirty="0" smtClean="0"/>
              <a:t>Law:</a:t>
            </a:r>
            <a:r>
              <a:rPr lang="en-US" sz="1800" dirty="0"/>
              <a:t> </a:t>
            </a:r>
            <a:r>
              <a:rPr lang="en-US" sz="1800" dirty="0" smtClean="0"/>
              <a:t>De </a:t>
            </a:r>
            <a:r>
              <a:rPr lang="en-US" sz="1800" dirty="0"/>
              <a:t>Morgan’s Second law states that </a:t>
            </a:r>
            <a:endParaRPr lang="en-US" sz="1800" dirty="0" smtClean="0"/>
          </a:p>
          <a:p>
            <a:r>
              <a:rPr lang="en-US" sz="1800" dirty="0"/>
              <a:t>	</a:t>
            </a:r>
            <a:r>
              <a:rPr lang="en-US" sz="1800" dirty="0" smtClean="0"/>
              <a:t>						(</a:t>
            </a:r>
            <a:r>
              <a:rPr lang="en-US" sz="1800" dirty="0"/>
              <a:t>A+B)’ = A’. B</a:t>
            </a:r>
            <a:r>
              <a:rPr lang="en-US" sz="1800" dirty="0" smtClean="0"/>
              <a:t>’</a:t>
            </a:r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dirty="0"/>
              <a:t>Draw Truth Table</a:t>
            </a:r>
            <a:r>
              <a:rPr lang="en-US" sz="1800" dirty="0" smtClean="0"/>
              <a:t>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25288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-261274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002" y="2196371"/>
            <a:ext cx="8596668" cy="86040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Question 2: Draw a truth table for A(B+D</a:t>
            </a:r>
            <a:r>
              <a:rPr lang="en-US" sz="1800" b="1" dirty="0" smtClean="0"/>
              <a:t>)?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97781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Example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544" y="2614535"/>
            <a:ext cx="5836247" cy="211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4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sz="1800" dirty="0" smtClean="0"/>
              <a:t>(Draw truth table)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483" y="2396130"/>
            <a:ext cx="7579519" cy="222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48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Example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241" y="2309198"/>
            <a:ext cx="7109264" cy="281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88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sz="1800" dirty="0" smtClean="0"/>
              <a:t>(Draw truth table) I/P = 8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767" y="2526730"/>
            <a:ext cx="7253802" cy="254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2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-261274"/>
            <a:ext cx="8596668" cy="1826581"/>
          </a:xfrm>
        </p:spPr>
        <p:txBody>
          <a:bodyPr/>
          <a:lstStyle/>
          <a:p>
            <a:pPr algn="ctr"/>
            <a:r>
              <a:rPr lang="en-US" dirty="0" smtClean="0"/>
              <a:t>Logic Gates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002" y="2196371"/>
            <a:ext cx="8596668" cy="8604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598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Example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8143" y="1389487"/>
            <a:ext cx="5615049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88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-261274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002" y="2196371"/>
            <a:ext cx="8596668" cy="860400"/>
          </a:xfrm>
        </p:spPr>
        <p:txBody>
          <a:bodyPr>
            <a:noAutofit/>
          </a:bodyPr>
          <a:lstStyle/>
          <a:p>
            <a:r>
              <a:rPr lang="en-US" sz="1800" b="1" dirty="0"/>
              <a:t> Check whether AC + ABC = AC is true or false?</a:t>
            </a:r>
            <a:endParaRPr lang="en-US" sz="1800" dirty="0"/>
          </a:p>
          <a:p>
            <a:r>
              <a:rPr lang="en-US" sz="1800" b="1" dirty="0"/>
              <a:t>Solution:</a:t>
            </a:r>
            <a:endParaRPr lang="en-US" sz="1800" dirty="0"/>
          </a:p>
          <a:p>
            <a:r>
              <a:rPr lang="en-US" sz="1800" dirty="0"/>
              <a:t>Given Boolean expression: AC + ABC = AC</a:t>
            </a:r>
          </a:p>
          <a:p>
            <a:r>
              <a:rPr lang="en-US" sz="1800" dirty="0"/>
              <a:t>AC (1+B) = AC</a:t>
            </a:r>
          </a:p>
          <a:p>
            <a:r>
              <a:rPr lang="en-US" sz="1800" dirty="0"/>
              <a:t>Now, using the null law 1+B = 1, the above expression can be written as:</a:t>
            </a:r>
          </a:p>
          <a:p>
            <a:r>
              <a:rPr lang="en-US" sz="1800" dirty="0"/>
              <a:t>AC.1 = AC</a:t>
            </a:r>
          </a:p>
          <a:p>
            <a:r>
              <a:rPr lang="en-US" sz="1800" dirty="0"/>
              <a:t>Thus, using the identity law, 1.A = A, the above expression becomes:</a:t>
            </a:r>
          </a:p>
          <a:p>
            <a:r>
              <a:rPr lang="en-US" sz="1800" dirty="0"/>
              <a:t>AC = AC</a:t>
            </a:r>
          </a:p>
          <a:p>
            <a:r>
              <a:rPr lang="en-US" sz="1800" dirty="0"/>
              <a:t>Hence, AC + ABC = AC is true.</a:t>
            </a:r>
          </a:p>
        </p:txBody>
      </p:sp>
    </p:spTree>
    <p:extLst>
      <p:ext uri="{BB962C8B-B14F-4D97-AF65-F5344CB8AC3E}">
        <p14:creationId xmlns:p14="http://schemas.microsoft.com/office/powerpoint/2010/main" val="1311157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-261274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002" y="2196371"/>
            <a:ext cx="8596668" cy="860400"/>
          </a:xfrm>
        </p:spPr>
        <p:txBody>
          <a:bodyPr>
            <a:noAutofit/>
          </a:bodyPr>
          <a:lstStyle/>
          <a:p>
            <a:r>
              <a:rPr lang="en-US" sz="1800" b="1" dirty="0"/>
              <a:t> </a:t>
            </a:r>
            <a:r>
              <a:rPr lang="en-US" sz="1800" dirty="0"/>
              <a:t>(X + Y) (X + Z) </a:t>
            </a:r>
            <a:endParaRPr lang="en-US" sz="1800" dirty="0" smtClean="0"/>
          </a:p>
          <a:p>
            <a:r>
              <a:rPr lang="en-US" sz="1800" dirty="0" smtClean="0"/>
              <a:t>= </a:t>
            </a:r>
            <a:r>
              <a:rPr lang="en-US" sz="1800" dirty="0"/>
              <a:t>XX + XZ +YX + YZ </a:t>
            </a:r>
            <a:endParaRPr lang="en-US" sz="1800" dirty="0" smtClean="0"/>
          </a:p>
          <a:p>
            <a:r>
              <a:rPr lang="en-US" sz="1800" dirty="0" smtClean="0"/>
              <a:t>=</a:t>
            </a:r>
            <a:r>
              <a:rPr lang="en-US" sz="1800" dirty="0"/>
              <a:t>X+ XZ +YX + </a:t>
            </a:r>
            <a:r>
              <a:rPr lang="en-US" sz="1800" dirty="0" smtClean="0"/>
              <a:t>YZ					X.X=X</a:t>
            </a:r>
          </a:p>
          <a:p>
            <a:r>
              <a:rPr lang="es-ES" sz="1800" dirty="0"/>
              <a:t>= X (1 + Z) + YX + YZ </a:t>
            </a:r>
            <a:endParaRPr lang="es-ES" sz="1800" dirty="0" smtClean="0"/>
          </a:p>
          <a:p>
            <a:r>
              <a:rPr lang="es-ES" sz="1800" dirty="0" smtClean="0"/>
              <a:t>= </a:t>
            </a:r>
            <a:r>
              <a:rPr lang="es-ES" sz="1800" dirty="0"/>
              <a:t>X + YX + </a:t>
            </a:r>
            <a:r>
              <a:rPr lang="es-ES" sz="1800" dirty="0" smtClean="0"/>
              <a:t>YZ						1 </a:t>
            </a:r>
            <a:r>
              <a:rPr lang="es-ES" sz="1800" dirty="0"/>
              <a:t>+ Z = </a:t>
            </a:r>
            <a:r>
              <a:rPr lang="es-ES" sz="1800" dirty="0" smtClean="0"/>
              <a:t>1</a:t>
            </a:r>
          </a:p>
          <a:p>
            <a:r>
              <a:rPr lang="es-ES" sz="1800" dirty="0" smtClean="0"/>
              <a:t>= </a:t>
            </a:r>
            <a:r>
              <a:rPr lang="es-ES" sz="1800" dirty="0"/>
              <a:t>X (1 + Y) + Y Z </a:t>
            </a:r>
          </a:p>
          <a:p>
            <a:r>
              <a:rPr lang="es-ES" sz="1800" dirty="0" smtClean="0"/>
              <a:t>= </a:t>
            </a:r>
            <a:r>
              <a:rPr lang="es-ES" sz="1800" dirty="0"/>
              <a:t>X + </a:t>
            </a:r>
            <a:r>
              <a:rPr lang="es-ES" sz="1800" dirty="0" smtClean="0"/>
              <a:t>YZ			 				1 </a:t>
            </a:r>
            <a:r>
              <a:rPr lang="es-ES" sz="1800" dirty="0"/>
              <a:t>+ Y = 1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582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-261274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002" y="2196371"/>
            <a:ext cx="8596668" cy="860400"/>
          </a:xfrm>
        </p:spPr>
        <p:txBody>
          <a:bodyPr>
            <a:noAutofit/>
          </a:bodyPr>
          <a:lstStyle/>
          <a:p>
            <a:r>
              <a:rPr lang="en-US" sz="1800" dirty="0" smtClean="0"/>
              <a:t>Proof </a:t>
            </a:r>
            <a:r>
              <a:rPr lang="en-US" sz="1800" dirty="0"/>
              <a:t>by Perfect induction </a:t>
            </a:r>
            <a:r>
              <a:rPr lang="en-US" sz="1800" dirty="0" smtClean="0"/>
              <a:t>Method ( </a:t>
            </a:r>
            <a:r>
              <a:rPr lang="en-US" sz="1800" smtClean="0"/>
              <a:t>truth Table): </a:t>
            </a:r>
            <a:endParaRPr lang="en-US" sz="1800" dirty="0" smtClean="0"/>
          </a:p>
          <a:p>
            <a:r>
              <a:rPr lang="en-US" sz="1800" dirty="0" smtClean="0"/>
              <a:t>Truth Table </a:t>
            </a:r>
            <a:r>
              <a:rPr lang="en-US" sz="1800" dirty="0"/>
              <a:t>for the </a:t>
            </a:r>
            <a:endParaRPr lang="en-US" sz="1800" dirty="0" smtClean="0"/>
          </a:p>
          <a:p>
            <a:r>
              <a:rPr lang="en-US" sz="1800" dirty="0" smtClean="0"/>
              <a:t>R.H.S</a:t>
            </a:r>
            <a:r>
              <a:rPr lang="en-US" sz="1800" dirty="0"/>
              <a:t>. (X + Y) (X+ Z) </a:t>
            </a:r>
          </a:p>
          <a:p>
            <a:r>
              <a:rPr lang="en-US" sz="1800" dirty="0" smtClean="0"/>
              <a:t>L.H.S</a:t>
            </a:r>
            <a:r>
              <a:rPr lang="en-US" sz="1800" dirty="0"/>
              <a:t>. X + YZ </a:t>
            </a:r>
          </a:p>
        </p:txBody>
      </p:sp>
    </p:spTree>
    <p:extLst>
      <p:ext uri="{BB962C8B-B14F-4D97-AF65-F5344CB8AC3E}">
        <p14:creationId xmlns:p14="http://schemas.microsoft.com/office/powerpoint/2010/main" val="83815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-261274"/>
            <a:ext cx="8596668" cy="1826581"/>
          </a:xfrm>
        </p:spPr>
        <p:txBody>
          <a:bodyPr/>
          <a:lstStyle/>
          <a:p>
            <a:pPr algn="ctr"/>
            <a:r>
              <a:rPr lang="en-US" dirty="0" smtClean="0"/>
              <a:t>Number Systems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002" y="2196371"/>
            <a:ext cx="8596668" cy="860400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dirty="0"/>
              <a:t>The number system is simply a system to represent or express numbers. </a:t>
            </a:r>
            <a:endParaRPr lang="en-US" sz="18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dirty="0" smtClean="0"/>
              <a:t>There </a:t>
            </a:r>
            <a:r>
              <a:rPr lang="en-US" sz="1800" dirty="0"/>
              <a:t>are various types of number systems and the most commonly </a:t>
            </a:r>
            <a:r>
              <a:rPr lang="en-US" sz="1800" dirty="0" smtClean="0"/>
              <a:t>used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dirty="0" smtClean="0"/>
              <a:t>Decimal </a:t>
            </a:r>
            <a:r>
              <a:rPr lang="en-US" sz="1800" dirty="0"/>
              <a:t>number system (Base- </a:t>
            </a:r>
            <a:r>
              <a:rPr lang="en-US" sz="1800" dirty="0" smtClean="0"/>
              <a:t>10)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dirty="0" smtClean="0"/>
              <a:t>Binary </a:t>
            </a:r>
            <a:r>
              <a:rPr lang="en-US" sz="1800" dirty="0"/>
              <a:t>number system (Base- </a:t>
            </a:r>
            <a:r>
              <a:rPr lang="en-US" sz="1800" dirty="0" smtClean="0"/>
              <a:t>2)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dirty="0" smtClean="0"/>
              <a:t>Octal </a:t>
            </a:r>
            <a:r>
              <a:rPr lang="en-US" sz="1800" dirty="0"/>
              <a:t>number system (</a:t>
            </a:r>
            <a:r>
              <a:rPr lang="en-US" sz="1800" dirty="0" smtClean="0"/>
              <a:t>Base-8)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dirty="0" smtClean="0"/>
              <a:t>Hexadecimal </a:t>
            </a:r>
            <a:r>
              <a:rPr lang="en-US" sz="1800" dirty="0"/>
              <a:t>number system (Base- 16)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75256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Binary to decimal conversions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781" y="2160588"/>
            <a:ext cx="692847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Decimal </a:t>
            </a:r>
            <a:r>
              <a:rPr lang="en-US" dirty="0"/>
              <a:t>to </a:t>
            </a:r>
            <a:r>
              <a:rPr lang="en-US" dirty="0" smtClean="0"/>
              <a:t>Binary </a:t>
            </a:r>
            <a:r>
              <a:rPr lang="en-US" dirty="0"/>
              <a:t>conversions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9612" y="2092121"/>
            <a:ext cx="3312112" cy="397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3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Octal to </a:t>
            </a:r>
            <a:r>
              <a:rPr lang="en-US" dirty="0"/>
              <a:t>Decimal </a:t>
            </a:r>
            <a:r>
              <a:rPr lang="en-US" dirty="0" smtClean="0"/>
              <a:t>conversions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1723" y="1930400"/>
            <a:ext cx="5167890" cy="433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09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Decimal</a:t>
            </a:r>
            <a:r>
              <a:rPr lang="en-US" dirty="0"/>
              <a:t> to</a:t>
            </a:r>
            <a:r>
              <a:rPr lang="en-US" dirty="0" smtClean="0"/>
              <a:t> </a:t>
            </a:r>
            <a:r>
              <a:rPr lang="en-US" dirty="0"/>
              <a:t>Octal C</a:t>
            </a:r>
            <a:r>
              <a:rPr lang="en-US" dirty="0" smtClean="0"/>
              <a:t>onversions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335" y="1659944"/>
            <a:ext cx="7102665" cy="387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62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Hexa</a:t>
            </a:r>
            <a:r>
              <a:rPr lang="en-US" dirty="0" smtClean="0"/>
              <a:t> to Decimal Conversions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7022" y="1568158"/>
            <a:ext cx="5055795" cy="467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172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</TotalTime>
  <Words>333</Words>
  <Application>Microsoft Office PowerPoint</Application>
  <PresentationFormat>Widescreen</PresentationFormat>
  <Paragraphs>119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Cambria Math</vt:lpstr>
      <vt:lpstr>Trebuchet MS</vt:lpstr>
      <vt:lpstr>Wingdings</vt:lpstr>
      <vt:lpstr>Wingdings 3</vt:lpstr>
      <vt:lpstr>Facet</vt:lpstr>
      <vt:lpstr> </vt:lpstr>
      <vt:lpstr>Digital Logic Design</vt:lpstr>
      <vt:lpstr>Logic Gates</vt:lpstr>
      <vt:lpstr>Number Systems</vt:lpstr>
      <vt:lpstr>Binary to decimal conversions</vt:lpstr>
      <vt:lpstr>Decimal to Binary conversions</vt:lpstr>
      <vt:lpstr>Octal to Decimal conversions</vt:lpstr>
      <vt:lpstr>Decimal to Octal Conversions</vt:lpstr>
      <vt:lpstr>Hexa to Decimal Conversions</vt:lpstr>
      <vt:lpstr>Decimal to Hexa Conversions</vt:lpstr>
      <vt:lpstr>Hexa to Binary Conversions</vt:lpstr>
      <vt:lpstr>Binary to Hexa Conversions</vt:lpstr>
      <vt:lpstr>Octal to Binary Conversions</vt:lpstr>
      <vt:lpstr>Binary to Octal Conversions</vt:lpstr>
      <vt:lpstr>Boolean Algebra</vt:lpstr>
      <vt:lpstr>Boolean Expression</vt:lpstr>
      <vt:lpstr>Boolean Algebra Terminologies</vt:lpstr>
      <vt:lpstr>Boolean Algebra Terminologies</vt:lpstr>
      <vt:lpstr>Laws of Boolean Algebra</vt:lpstr>
      <vt:lpstr>Laws of Boolean Algebra</vt:lpstr>
      <vt:lpstr>Laws of Boolean Algebra</vt:lpstr>
      <vt:lpstr>Boolean Algebra Theorems</vt:lpstr>
      <vt:lpstr>De Morgan’s First Law</vt:lpstr>
      <vt:lpstr>De Morgan’s Second Law</vt:lpstr>
      <vt:lpstr>Example</vt:lpstr>
      <vt:lpstr>Example </vt:lpstr>
      <vt:lpstr>Example (Draw truth table)</vt:lpstr>
      <vt:lpstr>Example </vt:lpstr>
      <vt:lpstr>Example (Draw truth table) I/P = 8</vt:lpstr>
      <vt:lpstr>Example </vt:lpstr>
      <vt:lpstr>Example</vt:lpstr>
      <vt:lpstr>Example</vt:lpstr>
      <vt:lpstr>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faisal naeem</dc:creator>
  <cp:lastModifiedBy>faisal naeem</cp:lastModifiedBy>
  <cp:revision>79</cp:revision>
  <dcterms:created xsi:type="dcterms:W3CDTF">2023-10-01T09:02:43Z</dcterms:created>
  <dcterms:modified xsi:type="dcterms:W3CDTF">2023-10-02T07:19:32Z</dcterms:modified>
</cp:coreProperties>
</file>