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04"/>
  </p:normalViewPr>
  <p:slideViewPr>
    <p:cSldViewPr snapToGrid="0">
      <p:cViewPr varScale="1">
        <p:scale>
          <a:sx n="84" d="100"/>
          <a:sy n="84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80E9B-6A2B-4A5B-BCB4-352D402DCAAC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20505-92E9-4263-83A1-0A0CDFAB07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Presented by: MD Habib</a:t>
          </a:r>
          <a:endParaRPr lang="en-US"/>
        </a:p>
      </dgm:t>
    </dgm:pt>
    <dgm:pt modelId="{5E55AF98-7F76-434D-A50A-220D5C655E69}" type="parTrans" cxnId="{8F45A019-6789-4FB7-8031-CC6587D2855F}">
      <dgm:prSet/>
      <dgm:spPr/>
      <dgm:t>
        <a:bodyPr/>
        <a:lstStyle/>
        <a:p>
          <a:endParaRPr lang="en-US"/>
        </a:p>
      </dgm:t>
    </dgm:pt>
    <dgm:pt modelId="{58BF73A4-E738-4F9C-98EE-84B027CC855C}" type="sibTrans" cxnId="{8F45A019-6789-4FB7-8031-CC6587D2855F}">
      <dgm:prSet/>
      <dgm:spPr/>
      <dgm:t>
        <a:bodyPr/>
        <a:lstStyle/>
        <a:p>
          <a:endParaRPr lang="en-US"/>
        </a:p>
      </dgm:t>
    </dgm:pt>
    <dgm:pt modelId="{5EFDB5A6-5CDF-49C3-89D0-1A695AAB1D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Date: 08 -10 -2024</a:t>
          </a:r>
          <a:endParaRPr lang="en-US"/>
        </a:p>
      </dgm:t>
    </dgm:pt>
    <dgm:pt modelId="{90315EA7-9E8D-45F0-A2AB-F43A8FF4096C}" type="parTrans" cxnId="{F249681F-888E-41BF-B0BE-9157A13421B2}">
      <dgm:prSet/>
      <dgm:spPr/>
      <dgm:t>
        <a:bodyPr/>
        <a:lstStyle/>
        <a:p>
          <a:endParaRPr lang="en-US"/>
        </a:p>
      </dgm:t>
    </dgm:pt>
    <dgm:pt modelId="{9F55E06C-8D18-48C9-B7B7-014D5716E601}" type="sibTrans" cxnId="{F249681F-888E-41BF-B0BE-9157A13421B2}">
      <dgm:prSet/>
      <dgm:spPr/>
      <dgm:t>
        <a:bodyPr/>
        <a:lstStyle/>
        <a:p>
          <a:endParaRPr lang="en-US"/>
        </a:p>
      </dgm:t>
    </dgm:pt>
    <dgm:pt modelId="{B062076C-57C1-4201-8E43-AEC16ECAD3BE}" type="pres">
      <dgm:prSet presAssocID="{2DB80E9B-6A2B-4A5B-BCB4-352D402DCAAC}" presName="root" presStyleCnt="0">
        <dgm:presLayoutVars>
          <dgm:dir/>
          <dgm:resizeHandles val="exact"/>
        </dgm:presLayoutVars>
      </dgm:prSet>
      <dgm:spPr/>
    </dgm:pt>
    <dgm:pt modelId="{FA62B32A-26BB-46DB-A47A-294D8568911D}" type="pres">
      <dgm:prSet presAssocID="{14B20505-92E9-4263-83A1-0A0CDFAB0729}" presName="compNode" presStyleCnt="0"/>
      <dgm:spPr/>
    </dgm:pt>
    <dgm:pt modelId="{22FE4FE0-E420-4259-83EC-EDA43294CCA5}" type="pres">
      <dgm:prSet presAssocID="{14B20505-92E9-4263-83A1-0A0CDFAB072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3E88DD0-88F2-4ACA-BFDE-045F15F57618}" type="pres">
      <dgm:prSet presAssocID="{14B20505-92E9-4263-83A1-0A0CDFAB0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52A7704-D5A7-4369-AAED-938A470FCFA7}" type="pres">
      <dgm:prSet presAssocID="{14B20505-92E9-4263-83A1-0A0CDFAB0729}" presName="spaceRect" presStyleCnt="0"/>
      <dgm:spPr/>
    </dgm:pt>
    <dgm:pt modelId="{7F840B56-4AA4-4969-A7BE-D693C8B1F20B}" type="pres">
      <dgm:prSet presAssocID="{14B20505-92E9-4263-83A1-0A0CDFAB0729}" presName="textRect" presStyleLbl="revTx" presStyleIdx="0" presStyleCnt="2">
        <dgm:presLayoutVars>
          <dgm:chMax val="1"/>
          <dgm:chPref val="1"/>
        </dgm:presLayoutVars>
      </dgm:prSet>
      <dgm:spPr/>
    </dgm:pt>
    <dgm:pt modelId="{85D19C94-1706-440B-B310-6BAEA17B3724}" type="pres">
      <dgm:prSet presAssocID="{58BF73A4-E738-4F9C-98EE-84B027CC855C}" presName="sibTrans" presStyleCnt="0"/>
      <dgm:spPr/>
    </dgm:pt>
    <dgm:pt modelId="{A7D6B3DA-75F4-4120-92E8-8F16DC44B686}" type="pres">
      <dgm:prSet presAssocID="{5EFDB5A6-5CDF-49C3-89D0-1A695AAB1D55}" presName="compNode" presStyleCnt="0"/>
      <dgm:spPr/>
    </dgm:pt>
    <dgm:pt modelId="{4792990B-D5BA-42BC-9FD2-884F61679A3A}" type="pres">
      <dgm:prSet presAssocID="{5EFDB5A6-5CDF-49C3-89D0-1A695AAB1D5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74E630A-91C8-4BC1-B944-F116A6BB4DA5}" type="pres">
      <dgm:prSet presAssocID="{5EFDB5A6-5CDF-49C3-89D0-1A695AAB1D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32B2BEF-A2CB-438E-B9EB-ECE9E5B03146}" type="pres">
      <dgm:prSet presAssocID="{5EFDB5A6-5CDF-49C3-89D0-1A695AAB1D55}" presName="spaceRect" presStyleCnt="0"/>
      <dgm:spPr/>
    </dgm:pt>
    <dgm:pt modelId="{2A861B0F-E015-4E61-BFF7-2FC3DD7D3C3C}" type="pres">
      <dgm:prSet presAssocID="{5EFDB5A6-5CDF-49C3-89D0-1A695AAB1D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F45A019-6789-4FB7-8031-CC6587D2855F}" srcId="{2DB80E9B-6A2B-4A5B-BCB4-352D402DCAAC}" destId="{14B20505-92E9-4263-83A1-0A0CDFAB0729}" srcOrd="0" destOrd="0" parTransId="{5E55AF98-7F76-434D-A50A-220D5C655E69}" sibTransId="{58BF73A4-E738-4F9C-98EE-84B027CC855C}"/>
    <dgm:cxn modelId="{F249681F-888E-41BF-B0BE-9157A13421B2}" srcId="{2DB80E9B-6A2B-4A5B-BCB4-352D402DCAAC}" destId="{5EFDB5A6-5CDF-49C3-89D0-1A695AAB1D55}" srcOrd="1" destOrd="0" parTransId="{90315EA7-9E8D-45F0-A2AB-F43A8FF4096C}" sibTransId="{9F55E06C-8D18-48C9-B7B7-014D5716E601}"/>
    <dgm:cxn modelId="{98746F7D-C306-A145-BB9F-12CD67875A83}" type="presOf" srcId="{2DB80E9B-6A2B-4A5B-BCB4-352D402DCAAC}" destId="{B062076C-57C1-4201-8E43-AEC16ECAD3BE}" srcOrd="0" destOrd="0" presId="urn:microsoft.com/office/officeart/2018/5/layout/IconLeafLabelList"/>
    <dgm:cxn modelId="{65BFB38C-82A6-1744-809F-541A39860A49}" type="presOf" srcId="{5EFDB5A6-5CDF-49C3-89D0-1A695AAB1D55}" destId="{2A861B0F-E015-4E61-BFF7-2FC3DD7D3C3C}" srcOrd="0" destOrd="0" presId="urn:microsoft.com/office/officeart/2018/5/layout/IconLeafLabelList"/>
    <dgm:cxn modelId="{54F842A4-53CD-A84B-8048-289EC1092DFE}" type="presOf" srcId="{14B20505-92E9-4263-83A1-0A0CDFAB0729}" destId="{7F840B56-4AA4-4969-A7BE-D693C8B1F20B}" srcOrd="0" destOrd="0" presId="urn:microsoft.com/office/officeart/2018/5/layout/IconLeafLabelList"/>
    <dgm:cxn modelId="{06ECF0F7-BDF9-7045-AC6E-55FFBD1ADBAC}" type="presParOf" srcId="{B062076C-57C1-4201-8E43-AEC16ECAD3BE}" destId="{FA62B32A-26BB-46DB-A47A-294D8568911D}" srcOrd="0" destOrd="0" presId="urn:microsoft.com/office/officeart/2018/5/layout/IconLeafLabelList"/>
    <dgm:cxn modelId="{3E615B4A-7A98-854B-95E8-3BE880432B99}" type="presParOf" srcId="{FA62B32A-26BB-46DB-A47A-294D8568911D}" destId="{22FE4FE0-E420-4259-83EC-EDA43294CCA5}" srcOrd="0" destOrd="0" presId="urn:microsoft.com/office/officeart/2018/5/layout/IconLeafLabelList"/>
    <dgm:cxn modelId="{8FC9D0C9-5518-5240-BFDF-96072513AC34}" type="presParOf" srcId="{FA62B32A-26BB-46DB-A47A-294D8568911D}" destId="{A3E88DD0-88F2-4ACA-BFDE-045F15F57618}" srcOrd="1" destOrd="0" presId="urn:microsoft.com/office/officeart/2018/5/layout/IconLeafLabelList"/>
    <dgm:cxn modelId="{8C56BD33-25F2-7C41-9421-EEF9F239E73D}" type="presParOf" srcId="{FA62B32A-26BB-46DB-A47A-294D8568911D}" destId="{052A7704-D5A7-4369-AAED-938A470FCFA7}" srcOrd="2" destOrd="0" presId="urn:microsoft.com/office/officeart/2018/5/layout/IconLeafLabelList"/>
    <dgm:cxn modelId="{20E66B2E-B9CA-DF45-A081-6EFFA2F75597}" type="presParOf" srcId="{FA62B32A-26BB-46DB-A47A-294D8568911D}" destId="{7F840B56-4AA4-4969-A7BE-D693C8B1F20B}" srcOrd="3" destOrd="0" presId="urn:microsoft.com/office/officeart/2018/5/layout/IconLeafLabelList"/>
    <dgm:cxn modelId="{B3447412-0959-4B40-BA1B-C5EEBA8DB071}" type="presParOf" srcId="{B062076C-57C1-4201-8E43-AEC16ECAD3BE}" destId="{85D19C94-1706-440B-B310-6BAEA17B3724}" srcOrd="1" destOrd="0" presId="urn:microsoft.com/office/officeart/2018/5/layout/IconLeafLabelList"/>
    <dgm:cxn modelId="{C9929DC9-F057-EE4A-AE73-961B07788270}" type="presParOf" srcId="{B062076C-57C1-4201-8E43-AEC16ECAD3BE}" destId="{A7D6B3DA-75F4-4120-92E8-8F16DC44B686}" srcOrd="2" destOrd="0" presId="urn:microsoft.com/office/officeart/2018/5/layout/IconLeafLabelList"/>
    <dgm:cxn modelId="{E724399D-9AF3-214B-8F2B-1676743757D7}" type="presParOf" srcId="{A7D6B3DA-75F4-4120-92E8-8F16DC44B686}" destId="{4792990B-D5BA-42BC-9FD2-884F61679A3A}" srcOrd="0" destOrd="0" presId="urn:microsoft.com/office/officeart/2018/5/layout/IconLeafLabelList"/>
    <dgm:cxn modelId="{706AEFF0-B774-CC4A-9DAC-53521B0259F7}" type="presParOf" srcId="{A7D6B3DA-75F4-4120-92E8-8F16DC44B686}" destId="{074E630A-91C8-4BC1-B944-F116A6BB4DA5}" srcOrd="1" destOrd="0" presId="urn:microsoft.com/office/officeart/2018/5/layout/IconLeafLabelList"/>
    <dgm:cxn modelId="{01381E8A-D046-5942-B9B3-5A15845611F0}" type="presParOf" srcId="{A7D6B3DA-75F4-4120-92E8-8F16DC44B686}" destId="{532B2BEF-A2CB-438E-B9EB-ECE9E5B03146}" srcOrd="2" destOrd="0" presId="urn:microsoft.com/office/officeart/2018/5/layout/IconLeafLabelList"/>
    <dgm:cxn modelId="{1BCBA5FF-1C8A-0541-8C0A-A7B54EFF1038}" type="presParOf" srcId="{A7D6B3DA-75F4-4120-92E8-8F16DC44B686}" destId="{2A861B0F-E015-4E61-BFF7-2FC3DD7D3C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E4FE0-E420-4259-83EC-EDA43294CCA5}">
      <dsp:nvSpPr>
        <dsp:cNvPr id="0" name=""/>
        <dsp:cNvSpPr/>
      </dsp:nvSpPr>
      <dsp:spPr>
        <a:xfrm>
          <a:off x="474881" y="6063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88DD0-88F2-4ACA-BFDE-045F15F57618}">
      <dsp:nvSpPr>
        <dsp:cNvPr id="0" name=""/>
        <dsp:cNvSpPr/>
      </dsp:nvSpPr>
      <dsp:spPr>
        <a:xfrm>
          <a:off x="774693" y="90612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40B56-4AA4-4969-A7BE-D693C8B1F20B}">
      <dsp:nvSpPr>
        <dsp:cNvPr id="0" name=""/>
        <dsp:cNvSpPr/>
      </dsp:nvSpPr>
      <dsp:spPr>
        <a:xfrm>
          <a:off x="25162" y="24513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Presented by: MD Habib</a:t>
          </a:r>
          <a:endParaRPr lang="en-US" sz="2300" kern="1200"/>
        </a:p>
      </dsp:txBody>
      <dsp:txXfrm>
        <a:off x="25162" y="2451311"/>
        <a:ext cx="2306250" cy="720000"/>
      </dsp:txXfrm>
    </dsp:sp>
    <dsp:sp modelId="{4792990B-D5BA-42BC-9FD2-884F61679A3A}">
      <dsp:nvSpPr>
        <dsp:cNvPr id="0" name=""/>
        <dsp:cNvSpPr/>
      </dsp:nvSpPr>
      <dsp:spPr>
        <a:xfrm>
          <a:off x="3184725" y="6063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E630A-91C8-4BC1-B944-F116A6BB4DA5}">
      <dsp:nvSpPr>
        <dsp:cNvPr id="0" name=""/>
        <dsp:cNvSpPr/>
      </dsp:nvSpPr>
      <dsp:spPr>
        <a:xfrm>
          <a:off x="3484537" y="906123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61B0F-E015-4E61-BFF7-2FC3DD7D3C3C}">
      <dsp:nvSpPr>
        <dsp:cNvPr id="0" name=""/>
        <dsp:cNvSpPr/>
      </dsp:nvSpPr>
      <dsp:spPr>
        <a:xfrm>
          <a:off x="2735006" y="24513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Date: 08 -10 -2024</a:t>
          </a:r>
          <a:endParaRPr lang="en-US" sz="2300" kern="1200"/>
        </a:p>
      </dsp:txBody>
      <dsp:txXfrm>
        <a:off x="2735006" y="2451311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441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0612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65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4972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325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1999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1521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6869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620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8953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015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43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590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5166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3254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906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A8FF-4505-B24B-8F8D-24F8ED884498}" type="datetimeFigureOut">
              <a:rPr lang="en-BD" smtClean="0"/>
              <a:t>8/10/24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3A1CEE-91AD-2D4E-AEB7-7CA498DDB60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3655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C682A-3B3C-97BA-BC92-2619D0859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125" y="1399026"/>
            <a:ext cx="8131550" cy="2262781"/>
          </a:xfrm>
        </p:spPr>
        <p:txBody>
          <a:bodyPr>
            <a:normAutofit/>
          </a:bodyPr>
          <a:lstStyle/>
          <a:p>
            <a:r>
              <a:rPr lang="en-GB" dirty="0" err="1"/>
              <a:t>EcoLedger</a:t>
            </a:r>
            <a:r>
              <a:rPr lang="en-GB" dirty="0"/>
              <a:t> System for </a:t>
            </a:r>
            <a:r>
              <a:rPr lang="en-GB" dirty="0" err="1"/>
              <a:t>GreenLine</a:t>
            </a:r>
            <a:r>
              <a:rPr lang="en-GB" dirty="0"/>
              <a:t> Industries</a:t>
            </a:r>
            <a:endParaRPr lang="en-BD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C5FA2-9AFC-7339-67C1-4FFD09EE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2" y="3925518"/>
            <a:ext cx="2652175" cy="10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6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C34D-F7BD-8443-84B3-34E6D92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GB" sz="3200"/>
              <a:t>Conclusion</a:t>
            </a:r>
            <a:endParaRPr lang="en-BD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36C5-E1B2-4AF5-A7A8-A9D3A2043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The EcoLedger System is a comprehensive solution for GreenLine Industries, integrating financial management, inventory tracking, and security in a single platform. By automating critical processes, the system enhances efficiency and provides accurate, real-time data to support business decisions.</a:t>
            </a:r>
            <a:endParaRPr lang="en-BD">
              <a:solidFill>
                <a:srgbClr val="000000"/>
              </a:solidFill>
            </a:endParaRPr>
          </a:p>
        </p:txBody>
      </p:sp>
      <p:pic>
        <p:nvPicPr>
          <p:cNvPr id="5122" name="Picture 2" descr="Partnership Growth Stock Illustrations – 28,734 Partnership Growth Stock  Illustrations, Vectors &amp; Clipart - Dreamstime">
            <a:extLst>
              <a:ext uri="{FF2B5EF4-FFF2-40B4-BE49-F238E27FC236}">
                <a16:creationId xmlns:a16="http://schemas.microsoft.com/office/drawing/2014/main" id="{838B9C93-9F92-1E22-7F2E-7842BBDB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524459"/>
            <a:ext cx="5451627" cy="348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3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8" name="Picture 4" descr="Question Background Images - Free Download on Freepik">
            <a:extLst>
              <a:ext uri="{FF2B5EF4-FFF2-40B4-BE49-F238E27FC236}">
                <a16:creationId xmlns:a16="http://schemas.microsoft.com/office/drawing/2014/main" id="{6D6938C9-55CB-EDCF-2731-5235D25A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/>
          <a:stretch/>
        </p:blipFill>
        <p:spPr bwMode="auto">
          <a:xfrm>
            <a:off x="1" y="10"/>
            <a:ext cx="757444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14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0CAC-4F27-9F21-4299-497200BE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EFFFF"/>
                </a:solidFill>
              </a:rPr>
              <a:t>Questions &amp; Answers</a:t>
            </a:r>
            <a:endParaRPr lang="en-BD" sz="32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1C5E-D555-09DF-87D7-16921362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Thank you! Any questions?</a:t>
            </a:r>
          </a:p>
          <a:p>
            <a:endParaRPr lang="en-BD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46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7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68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69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0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1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2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3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4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5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6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7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8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0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1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2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3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4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5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6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7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8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9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90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91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093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sp useBgFill="1">
        <p:nvSpPr>
          <p:cNvPr id="1094" name="Rectangle 1093">
            <a:extLst>
              <a:ext uri="{FF2B5EF4-FFF2-40B4-BE49-F238E27FC236}">
                <a16:creationId xmlns:a16="http://schemas.microsoft.com/office/drawing/2014/main" id="{EBB724F1-DC90-45FC-9E90-E1A33393D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8628DE88-9989-4D6E-84A4-51A8EBD45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rgbClr val="756C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pic>
        <p:nvPicPr>
          <p:cNvPr id="1026" name="Picture 2" descr="Thank You Presentation Vector Images (over 1,000)">
            <a:extLst>
              <a:ext uri="{FF2B5EF4-FFF2-40B4-BE49-F238E27FC236}">
                <a16:creationId xmlns:a16="http://schemas.microsoft.com/office/drawing/2014/main" id="{8A0140ED-898A-4BD0-3C6D-3661D112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r="5891" b="-1"/>
          <a:stretch/>
        </p:blipFill>
        <p:spPr bwMode="auto">
          <a:xfrm>
            <a:off x="2267478" y="10"/>
            <a:ext cx="9924522" cy="68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07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034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35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36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37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38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39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40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41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42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43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44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45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048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49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0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1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2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3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4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5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6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7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8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59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BB03B9-201D-E523-B0E5-2CA64C29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Automated Financial and Inventory Management System</a:t>
            </a:r>
            <a:endParaRPr lang="en-BD" sz="2800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063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pic>
        <p:nvPicPr>
          <p:cNvPr id="1026" name="Picture 2" descr="Calculator In Tax: Over 40,154 Royalty-Free Licensable Stock Illustrations  &amp; Drawings | Shutterstock">
            <a:extLst>
              <a:ext uri="{FF2B5EF4-FFF2-40B4-BE49-F238E27FC236}">
                <a16:creationId xmlns:a16="http://schemas.microsoft.com/office/drawing/2014/main" id="{001A6048-5BDC-8814-19B9-FD65CEC4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2" r="1866" b="2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5" name="Content Placeholder 2">
            <a:extLst>
              <a:ext uri="{FF2B5EF4-FFF2-40B4-BE49-F238E27FC236}">
                <a16:creationId xmlns:a16="http://schemas.microsoft.com/office/drawing/2014/main" id="{5105C29F-C87E-28A7-581E-E6FAC4FB9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278594"/>
              </p:ext>
            </p:extLst>
          </p:nvPr>
        </p:nvGraphicFramePr>
        <p:xfrm>
          <a:off x="6438191" y="2133600"/>
          <a:ext cx="5066419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524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433F-3C46-3AC0-77B1-B6CE3F42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4672"/>
            <a:ext cx="5060068" cy="807066"/>
          </a:xfrm>
        </p:spPr>
        <p:txBody>
          <a:bodyPr>
            <a:normAutofit/>
          </a:bodyPr>
          <a:lstStyle/>
          <a:p>
            <a:r>
              <a:rPr lang="en-GB" sz="4400" dirty="0"/>
              <a:t>Project Overview</a:t>
            </a:r>
            <a:endParaRPr lang="en-B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5A0B2-1240-FD96-0BA4-9495B7FD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394" y="1972543"/>
            <a:ext cx="4197310" cy="29129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 err="1"/>
              <a:t>EcoLedger</a:t>
            </a:r>
            <a:r>
              <a:rPr lang="en-GB" dirty="0"/>
              <a:t> System is an Excel-based tool designed for </a:t>
            </a:r>
            <a:r>
              <a:rPr lang="en-GB" dirty="0" err="1"/>
              <a:t>GreenLine</a:t>
            </a:r>
            <a:r>
              <a:rPr lang="en-GB" dirty="0"/>
              <a:t> Industries to automate and streamline financial and inventory management. It integrates automated data entry, real-time reporting, and secure access controls to enhance operational efficiency.</a:t>
            </a:r>
            <a:endParaRPr lang="en-BD" dirty="0"/>
          </a:p>
        </p:txBody>
      </p:sp>
      <p:pic>
        <p:nvPicPr>
          <p:cNvPr id="2050" name="Picture 2" descr="The Sales Process | CRM Center Dashboard | Data Flow Diagram Process | Customer  Relationship Management Dfd">
            <a:extLst>
              <a:ext uri="{FF2B5EF4-FFF2-40B4-BE49-F238E27FC236}">
                <a16:creationId xmlns:a16="http://schemas.microsoft.com/office/drawing/2014/main" id="{5AA3EDB0-66E6-69B8-D9C8-C37E6BB2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6" r="12136" b="-2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4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1" name="Group 324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24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4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4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4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4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4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4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4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3254" name="Group 325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5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5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6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6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6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07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6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6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26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3266" name="Rectangle 326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3267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135EA-19B0-D9BB-9DC6-A3CBB4FF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Project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1AF4D-DBBC-8EB7-E0A0-1C8B43035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The objective of the EcoLedger System is to:</a:t>
            </a: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Automate daily financial and inventory tracking.</a:t>
            </a: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Provide real-time insights through dashboards and charts.</a:t>
            </a: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Enhance security by protecting sensitive data.</a:t>
            </a: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Improve decision-making with detailed reports.</a:t>
            </a:r>
          </a:p>
          <a:p>
            <a:pPr>
              <a:buFont typeface="Wingdings 3" charset="2"/>
              <a:buChar char="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 descr="Key Financial Charts and Graphs for Every Business - Ubiq BI">
            <a:extLst>
              <a:ext uri="{FF2B5EF4-FFF2-40B4-BE49-F238E27FC236}">
                <a16:creationId xmlns:a16="http://schemas.microsoft.com/office/drawing/2014/main" id="{150088B0-462C-C878-EEEF-86A5E028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837927"/>
            <a:ext cx="5451627" cy="28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6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5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6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6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6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6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6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6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D22C-FFED-39B0-89B4-6863CD7D4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>
                <a:solidFill>
                  <a:srgbClr val="394451"/>
                </a:solidFill>
              </a:rPr>
              <a:t>System Structure and Features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4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04191-A064-8A56-AAED-3BE600B23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rgbClr val="FA9926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system comprises six functional sheets:</a:t>
            </a:r>
          </a:p>
          <a:p>
            <a:pPr>
              <a:lnSpc>
                <a:spcPct val="90000"/>
              </a:lnSpc>
              <a:buClr>
                <a:srgbClr val="FA9926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Dashboard: Visual analytics of purchases, sales, unsold inventory, and profits.</a:t>
            </a:r>
          </a:p>
          <a:p>
            <a:pPr>
              <a:lnSpc>
                <a:spcPct val="90000"/>
              </a:lnSpc>
              <a:buClr>
                <a:srgbClr val="FA9926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Daily Debit/Credit: Automatic cost tracking and calculation.</a:t>
            </a:r>
          </a:p>
          <a:p>
            <a:pPr>
              <a:lnSpc>
                <a:spcPct val="90000"/>
              </a:lnSpc>
              <a:buClr>
                <a:srgbClr val="FA9926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Report: Generate reports of sold and unsold shipments.</a:t>
            </a:r>
          </a:p>
          <a:p>
            <a:pPr>
              <a:lnSpc>
                <a:spcPct val="90000"/>
              </a:lnSpc>
              <a:buClr>
                <a:srgbClr val="FA9926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Sales: User forms for adding, editing, and deleting sales data.</a:t>
            </a:r>
          </a:p>
          <a:p>
            <a:pPr>
              <a:lnSpc>
                <a:spcPct val="90000"/>
              </a:lnSpc>
              <a:buClr>
                <a:srgbClr val="FA9926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Purchase: Record of all purchases, protected from edits.</a:t>
            </a:r>
          </a:p>
          <a:p>
            <a:pPr>
              <a:lnSpc>
                <a:spcPct val="90000"/>
              </a:lnSpc>
              <a:buClr>
                <a:srgbClr val="FA9926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Admin: Control access and reset passwords.</a:t>
            </a:r>
          </a:p>
          <a:p>
            <a:pPr>
              <a:lnSpc>
                <a:spcPct val="90000"/>
              </a:lnSpc>
              <a:buClr>
                <a:srgbClr val="FA9926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3DA5C3-E85D-6F2C-3FBD-212667C9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74" r="11066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16B2E80D-7EEA-B5D5-B956-4BC685E3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54" r="-1" b="-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72" name="Freeform: Shape 44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98899-BA1D-576F-75D6-7CC0D6DEE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Dashboard and Report Generation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61606-0C74-F728-5B23-69EC8C60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12" y="2133600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dashboard provides graphical insights into:</a:t>
            </a: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Total purchases, sales, and unsold products.</a:t>
            </a: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Profit margins with and without unsold stock.</a:t>
            </a: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Visual representation of financial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16329-16D8-F4AE-5555-B95E90300B70}"/>
              </a:ext>
            </a:extLst>
          </p:cNvPr>
          <p:cNvSpPr txBox="1"/>
          <p:nvPr/>
        </p:nvSpPr>
        <p:spPr>
          <a:xfrm>
            <a:off x="1147119" y="5078627"/>
            <a:ext cx="989776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/>
              <a:t>The report sheet generates shipment reports, summarizing sold and unsold items and their prices.</a:t>
            </a:r>
          </a:p>
          <a:p>
            <a:pPr>
              <a:spcAft>
                <a:spcPts val="600"/>
              </a:spcAft>
            </a:pPr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9682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5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5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6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7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7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7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7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7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7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377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sp useBgFill="1">
        <p:nvSpPr>
          <p:cNvPr id="378" name="Rectangle 377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A18BB7-B29A-529D-D9F3-0A3DCE4C1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8" r="21905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379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50BC9-8DB7-BDDB-8EB5-CB35B71A8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Automation via 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9D87C-AC13-76BD-ADEA-0600B67BA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Key automation features powered by VBA: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Automatic table generation in the debit/credit sheet.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User forms for data entry, editing, and deletion.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Automatic calculation of financial figures and report generation.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Sheet protection and password management for admin access.</a:t>
            </a:r>
          </a:p>
          <a:p>
            <a:pPr>
              <a:lnSpc>
                <a:spcPct val="90000"/>
              </a:lnSpc>
              <a:buFont typeface="Wingdings 3" charset="2"/>
              <a:buChar char="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9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3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BD"/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DDC4-3BBA-0F06-7335-2EC3C475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Security and Protection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44D8-DC2D-530E-87AB-7D9D0C02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EB6666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EcoLedger System ensures data security by:</a:t>
            </a:r>
          </a:p>
          <a:p>
            <a:pPr>
              <a:buClr>
                <a:srgbClr val="EB6666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Password-protected sheets for purchases and sales.</a:t>
            </a:r>
          </a:p>
          <a:p>
            <a:pPr>
              <a:buClr>
                <a:srgbClr val="EB6666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Admin sheet functionality to reset passwords and manage access.</a:t>
            </a:r>
          </a:p>
          <a:p>
            <a:pPr>
              <a:buClr>
                <a:srgbClr val="EB6666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Role-based access to safeguard sensitive information</a:t>
            </a:r>
          </a:p>
          <a:p>
            <a:pPr>
              <a:buClr>
                <a:srgbClr val="EB6666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198B2F-05A2-AE0E-9D67-027B4149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2" r="33801" b="1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88EE-EFD6-7836-C5F7-CC74D3BC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GB" sz="3200"/>
              <a:t>Results and Benefits</a:t>
            </a:r>
            <a:endParaRPr lang="en-BD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E39B-A910-72E1-449D-D411615F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000000"/>
                </a:solidFill>
              </a:rPr>
              <a:t>The EcoLedger System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</a:rPr>
              <a:t>Increased accuracy in financial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</a:rPr>
              <a:t>Real-time insights for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</a:rPr>
              <a:t>Secure access controls to protect company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</a:rPr>
              <a:t>Automation that saves time and reduces manual errors.</a:t>
            </a:r>
          </a:p>
          <a:p>
            <a:endParaRPr lang="en-BD">
              <a:solidFill>
                <a:srgbClr val="000000"/>
              </a:solidFill>
            </a:endParaRPr>
          </a:p>
        </p:txBody>
      </p:sp>
      <p:pic>
        <p:nvPicPr>
          <p:cNvPr id="4098" name="Picture 2" descr="Donut / Pie Chart Widget">
            <a:extLst>
              <a:ext uri="{FF2B5EF4-FFF2-40B4-BE49-F238E27FC236}">
                <a16:creationId xmlns:a16="http://schemas.microsoft.com/office/drawing/2014/main" id="{AF4F7132-02C7-1C5A-E945-FFC97F008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7" t="18343" r="24961" b="18002"/>
          <a:stretch/>
        </p:blipFill>
        <p:spPr bwMode="auto">
          <a:xfrm>
            <a:off x="6091916" y="1488906"/>
            <a:ext cx="5451627" cy="35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706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406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EcoLedger System for GreenLine Industries</vt:lpstr>
      <vt:lpstr>Automated Financial and Inventory Management System</vt:lpstr>
      <vt:lpstr>Project Overview</vt:lpstr>
      <vt:lpstr>Project Objective</vt:lpstr>
      <vt:lpstr>System Structure and Features</vt:lpstr>
      <vt:lpstr>Dashboard and Report Generation</vt:lpstr>
      <vt:lpstr>Automation via VBA</vt:lpstr>
      <vt:lpstr>Security and Protection</vt:lpstr>
      <vt:lpstr>Results and Benefits</vt:lpstr>
      <vt:lpstr>Conclusion</vt:lpstr>
      <vt:lpstr>Questions &amp; Answers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AHSAN HABIB</dc:creator>
  <cp:lastModifiedBy>MD AHSAN HABIB</cp:lastModifiedBy>
  <cp:revision>6</cp:revision>
  <dcterms:created xsi:type="dcterms:W3CDTF">2024-10-08T08:29:45Z</dcterms:created>
  <dcterms:modified xsi:type="dcterms:W3CDTF">2024-10-08T11:35:19Z</dcterms:modified>
</cp:coreProperties>
</file>