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8" r:id="rId4"/>
    <p:sldId id="283" r:id="rId5"/>
    <p:sldId id="285" r:id="rId6"/>
    <p:sldId id="259" r:id="rId7"/>
    <p:sldId id="260" r:id="rId8"/>
    <p:sldId id="282" r:id="rId9"/>
    <p:sldId id="288" r:id="rId10"/>
    <p:sldId id="262" r:id="rId11"/>
    <p:sldId id="286" r:id="rId12"/>
    <p:sldId id="292" r:id="rId13"/>
    <p:sldId id="268" r:id="rId14"/>
    <p:sldId id="276" r:id="rId15"/>
    <p:sldId id="277" r:id="rId16"/>
    <p:sldId id="278" r:id="rId17"/>
    <p:sldId id="279" r:id="rId18"/>
    <p:sldId id="280" r:id="rId19"/>
    <p:sldId id="281" r:id="rId20"/>
    <p:sldId id="290" r:id="rId21"/>
    <p:sldId id="273" r:id="rId22"/>
    <p:sldId id="289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8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Women's empowerment headcount</c:v>
                </c:pt>
                <c:pt idx="1">
                  <c:v>Men's empowerment Headcount</c:v>
                </c:pt>
                <c:pt idx="2">
                  <c:v>Women with Gender Parity</c:v>
                </c:pt>
                <c:pt idx="3">
                  <c:v>Empowerment Gap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</c:v>
                </c:pt>
                <c:pt idx="1">
                  <c:v>41.5</c:v>
                </c:pt>
                <c:pt idx="2">
                  <c:v>58.1</c:v>
                </c:pt>
                <c:pt idx="3">
                  <c:v>26.9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Women's empowerment headcount</c:v>
                </c:pt>
                <c:pt idx="1">
                  <c:v>Men's empowerment Headcount</c:v>
                </c:pt>
                <c:pt idx="2">
                  <c:v>Women with Gender Parity</c:v>
                </c:pt>
                <c:pt idx="3">
                  <c:v>Empowerment Gap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Women's empowerment headcount</c:v>
                </c:pt>
                <c:pt idx="1">
                  <c:v>Men's empowerment Headcount</c:v>
                </c:pt>
                <c:pt idx="2">
                  <c:v>Women with Gender Parity</c:v>
                </c:pt>
                <c:pt idx="3">
                  <c:v>Empowerment Gap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3">
                  <c:v>5</c:v>
                </c:pt>
              </c:numCache>
            </c:numRef>
          </c:val>
        </c:ser>
        <c:overlap val="100"/>
        <c:axId val="161371264"/>
        <c:axId val="161372800"/>
      </c:barChart>
      <c:catAx>
        <c:axId val="161371264"/>
        <c:scaling>
          <c:orientation val="minMax"/>
        </c:scaling>
        <c:axPos val="b"/>
        <c:tickLblPos val="nextTo"/>
        <c:crossAx val="161372800"/>
        <c:crosses val="autoZero"/>
        <c:auto val="1"/>
        <c:lblAlgn val="ctr"/>
        <c:lblOffset val="100"/>
      </c:catAx>
      <c:valAx>
        <c:axId val="161372800"/>
        <c:scaling>
          <c:orientation val="minMax"/>
        </c:scaling>
        <c:axPos val="l"/>
        <c:majorGridlines/>
        <c:numFmt formatCode="General" sourceLinked="1"/>
        <c:tickLblPos val="nextTo"/>
        <c:crossAx val="16137126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7AB47-10E6-4234-8BD5-64DED3B22A2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0D7017-2D87-44DF-9483-B0315765DB08}">
      <dgm:prSet phldrT="[Text]"/>
      <dgm:spPr/>
      <dgm:t>
        <a:bodyPr/>
        <a:lstStyle/>
        <a:p>
          <a:r>
            <a:rPr lang="en-US" dirty="0" smtClean="0"/>
            <a:t>Women empowerment</a:t>
          </a:r>
          <a:endParaRPr lang="en-US" dirty="0"/>
        </a:p>
      </dgm:t>
    </dgm:pt>
    <dgm:pt modelId="{C47F888F-9D72-4304-8F8B-61C382A49B42}" type="parTrans" cxnId="{1289FDFE-E59C-42B2-B00A-CCC5691ED0A6}">
      <dgm:prSet/>
      <dgm:spPr/>
      <dgm:t>
        <a:bodyPr/>
        <a:lstStyle/>
        <a:p>
          <a:endParaRPr lang="en-US"/>
        </a:p>
      </dgm:t>
    </dgm:pt>
    <dgm:pt modelId="{3EC64068-61DC-400B-A250-E816001E5730}" type="sibTrans" cxnId="{1289FDFE-E59C-42B2-B00A-CCC5691ED0A6}">
      <dgm:prSet/>
      <dgm:spPr/>
      <dgm:t>
        <a:bodyPr/>
        <a:lstStyle/>
        <a:p>
          <a:endParaRPr lang="en-US"/>
        </a:p>
      </dgm:t>
    </dgm:pt>
    <dgm:pt modelId="{1006F277-12CD-4A3E-A35C-DBE5B8B1C6F7}">
      <dgm:prSet phldrT="[Text]"/>
      <dgm:spPr/>
      <dgm:t>
        <a:bodyPr/>
        <a:lstStyle/>
        <a:p>
          <a:r>
            <a:rPr lang="en-US" dirty="0" smtClean="0"/>
            <a:t>Gender equality</a:t>
          </a:r>
          <a:endParaRPr lang="en-US" dirty="0"/>
        </a:p>
      </dgm:t>
    </dgm:pt>
    <dgm:pt modelId="{65EE9778-E3DA-49F3-BF51-685F6EFA64D6}" type="parTrans" cxnId="{C71A8AB5-37D0-4F42-923C-39874354989F}">
      <dgm:prSet/>
      <dgm:spPr/>
      <dgm:t>
        <a:bodyPr/>
        <a:lstStyle/>
        <a:p>
          <a:endParaRPr lang="en-US"/>
        </a:p>
      </dgm:t>
    </dgm:pt>
    <dgm:pt modelId="{A3BDC904-0536-4BDA-A499-8BEC66A611FB}" type="sibTrans" cxnId="{C71A8AB5-37D0-4F42-923C-39874354989F}">
      <dgm:prSet/>
      <dgm:spPr/>
      <dgm:t>
        <a:bodyPr/>
        <a:lstStyle/>
        <a:p>
          <a:endParaRPr lang="en-US"/>
        </a:p>
      </dgm:t>
    </dgm:pt>
    <dgm:pt modelId="{DC2F2440-3CC9-46E6-81BA-EB2F837B042F}">
      <dgm:prSet phldrT="[Text]"/>
      <dgm:spPr/>
      <dgm:t>
        <a:bodyPr/>
        <a:lstStyle/>
        <a:p>
          <a:r>
            <a:rPr lang="en-US" dirty="0" smtClean="0"/>
            <a:t>Progress</a:t>
          </a:r>
          <a:endParaRPr lang="en-US" dirty="0"/>
        </a:p>
      </dgm:t>
    </dgm:pt>
    <dgm:pt modelId="{B41BD022-039E-44E7-8FA0-48C23BE6D7FC}" type="parTrans" cxnId="{1B45153F-9C46-4F76-8804-5EBE1C9669DA}">
      <dgm:prSet/>
      <dgm:spPr/>
      <dgm:t>
        <a:bodyPr/>
        <a:lstStyle/>
        <a:p>
          <a:endParaRPr lang="en-US"/>
        </a:p>
      </dgm:t>
    </dgm:pt>
    <dgm:pt modelId="{CC0371C5-DF72-48B9-983F-7D566208AAB2}" type="sibTrans" cxnId="{1B45153F-9C46-4F76-8804-5EBE1C9669DA}">
      <dgm:prSet/>
      <dgm:spPr/>
      <dgm:t>
        <a:bodyPr/>
        <a:lstStyle/>
        <a:p>
          <a:endParaRPr lang="en-US"/>
        </a:p>
      </dgm:t>
    </dgm:pt>
    <dgm:pt modelId="{E7090745-0111-4CD4-A2E6-1142E81C1D24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404B6632-684E-4317-98F7-876111DEDC90}" type="parTrans" cxnId="{1CA7122F-A0CF-40BA-AC40-056950B708D9}">
      <dgm:prSet/>
      <dgm:spPr/>
      <dgm:t>
        <a:bodyPr/>
        <a:lstStyle/>
        <a:p>
          <a:endParaRPr lang="en-US"/>
        </a:p>
      </dgm:t>
    </dgm:pt>
    <dgm:pt modelId="{CB71F9C7-E8E4-49B6-ADD7-2AFE5046C92B}" type="sibTrans" cxnId="{1CA7122F-A0CF-40BA-AC40-056950B708D9}">
      <dgm:prSet/>
      <dgm:spPr/>
      <dgm:t>
        <a:bodyPr/>
        <a:lstStyle/>
        <a:p>
          <a:endParaRPr lang="en-US"/>
        </a:p>
      </dgm:t>
    </dgm:pt>
    <dgm:pt modelId="{7B1BEA0D-47F3-4AB3-B96A-0D2C580E704A}">
      <dgm:prSet phldrT="[Text]"/>
      <dgm:spPr/>
      <dgm:t>
        <a:bodyPr/>
        <a:lstStyle/>
        <a:p>
          <a:r>
            <a:rPr lang="en-US" dirty="0" smtClean="0"/>
            <a:t>Human right</a:t>
          </a:r>
          <a:endParaRPr lang="en-US" dirty="0"/>
        </a:p>
      </dgm:t>
    </dgm:pt>
    <dgm:pt modelId="{BE54C6C3-DA4D-48DE-B046-500FCAB4CD64}" type="parTrans" cxnId="{F8EEC33B-DA8D-4B55-9FEC-F27C53316B81}">
      <dgm:prSet/>
      <dgm:spPr/>
      <dgm:t>
        <a:bodyPr/>
        <a:lstStyle/>
        <a:p>
          <a:endParaRPr lang="en-US"/>
        </a:p>
      </dgm:t>
    </dgm:pt>
    <dgm:pt modelId="{33EA5158-0A00-40E8-97C8-A83E642491F5}" type="sibTrans" cxnId="{F8EEC33B-DA8D-4B55-9FEC-F27C53316B81}">
      <dgm:prSet/>
      <dgm:spPr/>
      <dgm:t>
        <a:bodyPr/>
        <a:lstStyle/>
        <a:p>
          <a:endParaRPr lang="en-US"/>
        </a:p>
      </dgm:t>
    </dgm:pt>
    <dgm:pt modelId="{B1BC8853-7AFF-4884-BB1E-F8BF5D07D006}" type="pres">
      <dgm:prSet presAssocID="{C167AB47-10E6-4234-8BD5-64DED3B22A2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7A7B8C-B235-45C8-A9E0-5AEF19014DA5}" type="pres">
      <dgm:prSet presAssocID="{AE0D7017-2D87-44DF-9483-B0315765DB0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5E93F-50F1-4310-B33D-7933FF7CE234}" type="pres">
      <dgm:prSet presAssocID="{3EC64068-61DC-400B-A250-E816001E573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369314D5-105C-4148-A6C1-F78A8B51ABF3}" type="pres">
      <dgm:prSet presAssocID="{3EC64068-61DC-400B-A250-E816001E573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6CBFCBD-7672-473F-95AF-E0034EC0C48B}" type="pres">
      <dgm:prSet presAssocID="{1006F277-12CD-4A3E-A35C-DBE5B8B1C6F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2BC7E-DA60-477A-B94C-14A20184B57B}" type="pres">
      <dgm:prSet presAssocID="{A3BDC904-0536-4BDA-A499-8BEC66A611F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F4998ABF-59BC-4DDE-88FE-02536A9C8978}" type="pres">
      <dgm:prSet presAssocID="{A3BDC904-0536-4BDA-A499-8BEC66A611F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02C1235-8D7C-4D3D-83BA-F5A5A031FF81}" type="pres">
      <dgm:prSet presAssocID="{DC2F2440-3CC9-46E6-81BA-EB2F837B042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3E103-E800-4213-987E-9EBCECCE6124}" type="pres">
      <dgm:prSet presAssocID="{CC0371C5-DF72-48B9-983F-7D566208AAB2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D41668E-9CAA-4D6D-B9B5-C81F812447A3}" type="pres">
      <dgm:prSet presAssocID="{CC0371C5-DF72-48B9-983F-7D566208AAB2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E03230A-A453-498D-94DC-703A32C433A8}" type="pres">
      <dgm:prSet presAssocID="{E7090745-0111-4CD4-A2E6-1142E81C1D2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45C26-B192-46D9-881E-4D6D8569C4AB}" type="pres">
      <dgm:prSet presAssocID="{CB71F9C7-E8E4-49B6-ADD7-2AFE5046C92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0B7AB7B5-E89C-42A4-A8BE-4DAAD6B51397}" type="pres">
      <dgm:prSet presAssocID="{CB71F9C7-E8E4-49B6-ADD7-2AFE5046C92B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A0A9D87-6024-4004-B4E6-38B0AF2E7E59}" type="pres">
      <dgm:prSet presAssocID="{7B1BEA0D-47F3-4AB3-B96A-0D2C580E704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74248A-8DF6-46F5-A886-21B023E0B046}" type="pres">
      <dgm:prSet presAssocID="{33EA5158-0A00-40E8-97C8-A83E642491F5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B439FA4-368B-402F-BAD8-779BD0964DE4}" type="pres">
      <dgm:prSet presAssocID="{33EA5158-0A00-40E8-97C8-A83E642491F5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FB88F6DB-538A-40C1-9B11-FEE75C522A08}" type="presOf" srcId="{CB71F9C7-E8E4-49B6-ADD7-2AFE5046C92B}" destId="{DFF45C26-B192-46D9-881E-4D6D8569C4AB}" srcOrd="0" destOrd="0" presId="urn:microsoft.com/office/officeart/2005/8/layout/cycle2"/>
    <dgm:cxn modelId="{AFB7B15D-BF36-45A6-B766-1FE5B04018BF}" type="presOf" srcId="{A3BDC904-0536-4BDA-A499-8BEC66A611FB}" destId="{F4998ABF-59BC-4DDE-88FE-02536A9C8978}" srcOrd="1" destOrd="0" presId="urn:microsoft.com/office/officeart/2005/8/layout/cycle2"/>
    <dgm:cxn modelId="{1289FDFE-E59C-42B2-B00A-CCC5691ED0A6}" srcId="{C167AB47-10E6-4234-8BD5-64DED3B22A22}" destId="{AE0D7017-2D87-44DF-9483-B0315765DB08}" srcOrd="0" destOrd="0" parTransId="{C47F888F-9D72-4304-8F8B-61C382A49B42}" sibTransId="{3EC64068-61DC-400B-A250-E816001E5730}"/>
    <dgm:cxn modelId="{C71A8AB5-37D0-4F42-923C-39874354989F}" srcId="{C167AB47-10E6-4234-8BD5-64DED3B22A22}" destId="{1006F277-12CD-4A3E-A35C-DBE5B8B1C6F7}" srcOrd="1" destOrd="0" parTransId="{65EE9778-E3DA-49F3-BF51-685F6EFA64D6}" sibTransId="{A3BDC904-0536-4BDA-A499-8BEC66A611FB}"/>
    <dgm:cxn modelId="{66DE9EB3-5EB4-4C84-8211-06A2C12FEB61}" type="presOf" srcId="{C167AB47-10E6-4234-8BD5-64DED3B22A22}" destId="{B1BC8853-7AFF-4884-BB1E-F8BF5D07D006}" srcOrd="0" destOrd="0" presId="urn:microsoft.com/office/officeart/2005/8/layout/cycle2"/>
    <dgm:cxn modelId="{3D6946D8-E5CC-468E-B472-D9ACE2C34E65}" type="presOf" srcId="{DC2F2440-3CC9-46E6-81BA-EB2F837B042F}" destId="{A02C1235-8D7C-4D3D-83BA-F5A5A031FF81}" srcOrd="0" destOrd="0" presId="urn:microsoft.com/office/officeart/2005/8/layout/cycle2"/>
    <dgm:cxn modelId="{F8EEC33B-DA8D-4B55-9FEC-F27C53316B81}" srcId="{C167AB47-10E6-4234-8BD5-64DED3B22A22}" destId="{7B1BEA0D-47F3-4AB3-B96A-0D2C580E704A}" srcOrd="4" destOrd="0" parTransId="{BE54C6C3-DA4D-48DE-B046-500FCAB4CD64}" sibTransId="{33EA5158-0A00-40E8-97C8-A83E642491F5}"/>
    <dgm:cxn modelId="{12932B0A-494A-4293-B4AE-5A0981626FFF}" type="presOf" srcId="{1006F277-12CD-4A3E-A35C-DBE5B8B1C6F7}" destId="{C6CBFCBD-7672-473F-95AF-E0034EC0C48B}" srcOrd="0" destOrd="0" presId="urn:microsoft.com/office/officeart/2005/8/layout/cycle2"/>
    <dgm:cxn modelId="{603CDF80-0DC5-4DF6-84B3-23F128D3C7EF}" type="presOf" srcId="{E7090745-0111-4CD4-A2E6-1142E81C1D24}" destId="{7E03230A-A453-498D-94DC-703A32C433A8}" srcOrd="0" destOrd="0" presId="urn:microsoft.com/office/officeart/2005/8/layout/cycle2"/>
    <dgm:cxn modelId="{1B45153F-9C46-4F76-8804-5EBE1C9669DA}" srcId="{C167AB47-10E6-4234-8BD5-64DED3B22A22}" destId="{DC2F2440-3CC9-46E6-81BA-EB2F837B042F}" srcOrd="2" destOrd="0" parTransId="{B41BD022-039E-44E7-8FA0-48C23BE6D7FC}" sibTransId="{CC0371C5-DF72-48B9-983F-7D566208AAB2}"/>
    <dgm:cxn modelId="{D0FE8B00-A9D7-42B9-8C87-8E5B85B33ADE}" type="presOf" srcId="{33EA5158-0A00-40E8-97C8-A83E642491F5}" destId="{A974248A-8DF6-46F5-A886-21B023E0B046}" srcOrd="0" destOrd="0" presId="urn:microsoft.com/office/officeart/2005/8/layout/cycle2"/>
    <dgm:cxn modelId="{03C58635-7D7B-4126-828E-C4B4C1B58487}" type="presOf" srcId="{CC0371C5-DF72-48B9-983F-7D566208AAB2}" destId="{ED41668E-9CAA-4D6D-B9B5-C81F812447A3}" srcOrd="1" destOrd="0" presId="urn:microsoft.com/office/officeart/2005/8/layout/cycle2"/>
    <dgm:cxn modelId="{3BC5942A-1798-422E-A688-BC8090679113}" type="presOf" srcId="{AE0D7017-2D87-44DF-9483-B0315765DB08}" destId="{B87A7B8C-B235-45C8-A9E0-5AEF19014DA5}" srcOrd="0" destOrd="0" presId="urn:microsoft.com/office/officeart/2005/8/layout/cycle2"/>
    <dgm:cxn modelId="{F59002DC-3C70-48C7-837D-0B5F07E4EE1E}" type="presOf" srcId="{3EC64068-61DC-400B-A250-E816001E5730}" destId="{3315E93F-50F1-4310-B33D-7933FF7CE234}" srcOrd="0" destOrd="0" presId="urn:microsoft.com/office/officeart/2005/8/layout/cycle2"/>
    <dgm:cxn modelId="{C73756F4-5B6C-4AA3-9535-CA6E60A516FE}" type="presOf" srcId="{CC0371C5-DF72-48B9-983F-7D566208AAB2}" destId="{3D23E103-E800-4213-987E-9EBCECCE6124}" srcOrd="0" destOrd="0" presId="urn:microsoft.com/office/officeart/2005/8/layout/cycle2"/>
    <dgm:cxn modelId="{4693DFB8-B30B-42D8-84CE-4D6D543FF63F}" type="presOf" srcId="{A3BDC904-0536-4BDA-A499-8BEC66A611FB}" destId="{7282BC7E-DA60-477A-B94C-14A20184B57B}" srcOrd="0" destOrd="0" presId="urn:microsoft.com/office/officeart/2005/8/layout/cycle2"/>
    <dgm:cxn modelId="{49D15A68-A083-4041-8FA2-4C8614F38358}" type="presOf" srcId="{CB71F9C7-E8E4-49B6-ADD7-2AFE5046C92B}" destId="{0B7AB7B5-E89C-42A4-A8BE-4DAAD6B51397}" srcOrd="1" destOrd="0" presId="urn:microsoft.com/office/officeart/2005/8/layout/cycle2"/>
    <dgm:cxn modelId="{1CA7122F-A0CF-40BA-AC40-056950B708D9}" srcId="{C167AB47-10E6-4234-8BD5-64DED3B22A22}" destId="{E7090745-0111-4CD4-A2E6-1142E81C1D24}" srcOrd="3" destOrd="0" parTransId="{404B6632-684E-4317-98F7-876111DEDC90}" sibTransId="{CB71F9C7-E8E4-49B6-ADD7-2AFE5046C92B}"/>
    <dgm:cxn modelId="{FF023A0B-07D8-426F-82BC-4504585E7849}" type="presOf" srcId="{7B1BEA0D-47F3-4AB3-B96A-0D2C580E704A}" destId="{BA0A9D87-6024-4004-B4E6-38B0AF2E7E59}" srcOrd="0" destOrd="0" presId="urn:microsoft.com/office/officeart/2005/8/layout/cycle2"/>
    <dgm:cxn modelId="{FDEEEE44-12DF-464E-8BB9-C5BB7815752E}" type="presOf" srcId="{3EC64068-61DC-400B-A250-E816001E5730}" destId="{369314D5-105C-4148-A6C1-F78A8B51ABF3}" srcOrd="1" destOrd="0" presId="urn:microsoft.com/office/officeart/2005/8/layout/cycle2"/>
    <dgm:cxn modelId="{38BDE10A-2D3C-4ECB-A31B-8A9C858E6AA3}" type="presOf" srcId="{33EA5158-0A00-40E8-97C8-A83E642491F5}" destId="{5B439FA4-368B-402F-BAD8-779BD0964DE4}" srcOrd="1" destOrd="0" presId="urn:microsoft.com/office/officeart/2005/8/layout/cycle2"/>
    <dgm:cxn modelId="{EF1AA862-110A-4BEA-805C-69FB25C941CB}" type="presParOf" srcId="{B1BC8853-7AFF-4884-BB1E-F8BF5D07D006}" destId="{B87A7B8C-B235-45C8-A9E0-5AEF19014DA5}" srcOrd="0" destOrd="0" presId="urn:microsoft.com/office/officeart/2005/8/layout/cycle2"/>
    <dgm:cxn modelId="{B0741977-9A3C-4E30-9D33-EADA29213367}" type="presParOf" srcId="{B1BC8853-7AFF-4884-BB1E-F8BF5D07D006}" destId="{3315E93F-50F1-4310-B33D-7933FF7CE234}" srcOrd="1" destOrd="0" presId="urn:microsoft.com/office/officeart/2005/8/layout/cycle2"/>
    <dgm:cxn modelId="{931F636C-D551-4354-943B-CDCAE9FE5892}" type="presParOf" srcId="{3315E93F-50F1-4310-B33D-7933FF7CE234}" destId="{369314D5-105C-4148-A6C1-F78A8B51ABF3}" srcOrd="0" destOrd="0" presId="urn:microsoft.com/office/officeart/2005/8/layout/cycle2"/>
    <dgm:cxn modelId="{9BA61E81-4840-496F-8750-B029E7E4BA75}" type="presParOf" srcId="{B1BC8853-7AFF-4884-BB1E-F8BF5D07D006}" destId="{C6CBFCBD-7672-473F-95AF-E0034EC0C48B}" srcOrd="2" destOrd="0" presId="urn:microsoft.com/office/officeart/2005/8/layout/cycle2"/>
    <dgm:cxn modelId="{F5DFCB5C-076C-48A0-957F-9C80F80D4FF4}" type="presParOf" srcId="{B1BC8853-7AFF-4884-BB1E-F8BF5D07D006}" destId="{7282BC7E-DA60-477A-B94C-14A20184B57B}" srcOrd="3" destOrd="0" presId="urn:microsoft.com/office/officeart/2005/8/layout/cycle2"/>
    <dgm:cxn modelId="{2315E648-4BC9-4EB9-B092-3CEC4A86088C}" type="presParOf" srcId="{7282BC7E-DA60-477A-B94C-14A20184B57B}" destId="{F4998ABF-59BC-4DDE-88FE-02536A9C8978}" srcOrd="0" destOrd="0" presId="urn:microsoft.com/office/officeart/2005/8/layout/cycle2"/>
    <dgm:cxn modelId="{441D64FD-3902-453B-8D5A-5982DAF0B9B2}" type="presParOf" srcId="{B1BC8853-7AFF-4884-BB1E-F8BF5D07D006}" destId="{A02C1235-8D7C-4D3D-83BA-F5A5A031FF81}" srcOrd="4" destOrd="0" presId="urn:microsoft.com/office/officeart/2005/8/layout/cycle2"/>
    <dgm:cxn modelId="{7390C911-1348-4732-B871-0338A741619C}" type="presParOf" srcId="{B1BC8853-7AFF-4884-BB1E-F8BF5D07D006}" destId="{3D23E103-E800-4213-987E-9EBCECCE6124}" srcOrd="5" destOrd="0" presId="urn:microsoft.com/office/officeart/2005/8/layout/cycle2"/>
    <dgm:cxn modelId="{AB397AF2-3AA0-47DB-95F4-1D194A00A311}" type="presParOf" srcId="{3D23E103-E800-4213-987E-9EBCECCE6124}" destId="{ED41668E-9CAA-4D6D-B9B5-C81F812447A3}" srcOrd="0" destOrd="0" presId="urn:microsoft.com/office/officeart/2005/8/layout/cycle2"/>
    <dgm:cxn modelId="{5EC3A7C8-ECB3-4E06-BDBA-1C4C315C88DB}" type="presParOf" srcId="{B1BC8853-7AFF-4884-BB1E-F8BF5D07D006}" destId="{7E03230A-A453-498D-94DC-703A32C433A8}" srcOrd="6" destOrd="0" presId="urn:microsoft.com/office/officeart/2005/8/layout/cycle2"/>
    <dgm:cxn modelId="{7F32D4BB-8B49-4BCC-A60A-8B7EC5810690}" type="presParOf" srcId="{B1BC8853-7AFF-4884-BB1E-F8BF5D07D006}" destId="{DFF45C26-B192-46D9-881E-4D6D8569C4AB}" srcOrd="7" destOrd="0" presId="urn:microsoft.com/office/officeart/2005/8/layout/cycle2"/>
    <dgm:cxn modelId="{811F178B-D0D7-448D-B578-EAC223678FE0}" type="presParOf" srcId="{DFF45C26-B192-46D9-881E-4D6D8569C4AB}" destId="{0B7AB7B5-E89C-42A4-A8BE-4DAAD6B51397}" srcOrd="0" destOrd="0" presId="urn:microsoft.com/office/officeart/2005/8/layout/cycle2"/>
    <dgm:cxn modelId="{4AF8AEBD-04FC-478A-93DF-E1777E2EB783}" type="presParOf" srcId="{B1BC8853-7AFF-4884-BB1E-F8BF5D07D006}" destId="{BA0A9D87-6024-4004-B4E6-38B0AF2E7E59}" srcOrd="8" destOrd="0" presId="urn:microsoft.com/office/officeart/2005/8/layout/cycle2"/>
    <dgm:cxn modelId="{9A5E1264-A4D3-4F1D-BADF-38BEC22EA0EA}" type="presParOf" srcId="{B1BC8853-7AFF-4884-BB1E-F8BF5D07D006}" destId="{A974248A-8DF6-46F5-A886-21B023E0B046}" srcOrd="9" destOrd="0" presId="urn:microsoft.com/office/officeart/2005/8/layout/cycle2"/>
    <dgm:cxn modelId="{D853FD1C-6AF0-4DC0-89B7-AF2F18CF5EC1}" type="presParOf" srcId="{A974248A-8DF6-46F5-A886-21B023E0B046}" destId="{5B439FA4-368B-402F-BAD8-779BD0964DE4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AFC30-5D06-4CCD-A87F-AD7234845647}" type="datetimeFigureOut">
              <a:rPr lang="en-US" smtClean="0"/>
              <a:pPr/>
              <a:t>23-Jan-25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39284-6A3C-427B-8F6C-1D63BF660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39284-6A3C-427B-8F6C-1D63BF660D7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42DE-C78E-49AE-9E9E-F8EF52395AFA}" type="datetime1">
              <a:rPr lang="en-US" smtClean="0"/>
              <a:pPr/>
              <a:t>23-Jan-25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4403-C1B9-4A2A-B93E-C3992F08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66F5-E39B-4174-A073-FB9D33FA0467}" type="datetime1">
              <a:rPr lang="en-US" smtClean="0"/>
              <a:pPr/>
              <a:t>23-Jan-25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4403-C1B9-4A2A-B93E-C3992F08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2570-18B5-44C9-8415-DFF1856421A0}" type="datetime1">
              <a:rPr lang="en-US" smtClean="0"/>
              <a:pPr/>
              <a:t>23-Jan-25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4403-C1B9-4A2A-B93E-C3992F08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A925-DD7A-4DC5-B487-5246279040A7}" type="datetime1">
              <a:rPr lang="en-US" smtClean="0"/>
              <a:pPr/>
              <a:t>23-Jan-25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4403-C1B9-4A2A-B93E-C3992F08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C03E-CA16-4FD2-9463-285EC9D61A1E}" type="datetime1">
              <a:rPr lang="en-US" smtClean="0"/>
              <a:pPr/>
              <a:t>23-Jan-25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4403-C1B9-4A2A-B93E-C3992F08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CB18-55F8-4F39-803E-5F1E43E2D70E}" type="datetime1">
              <a:rPr lang="en-US" smtClean="0"/>
              <a:pPr/>
              <a:t>23-Jan-25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4403-C1B9-4A2A-B93E-C3992F08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1B9F-F326-4765-9DD6-A8CF2ADCDED8}" type="datetime1">
              <a:rPr lang="en-US" smtClean="0"/>
              <a:pPr/>
              <a:t>23-Jan-25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4403-C1B9-4A2A-B93E-C3992F08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251-F5DD-4F9D-9F5C-7DD16AB7ADF2}" type="datetime1">
              <a:rPr lang="en-US" smtClean="0"/>
              <a:pPr/>
              <a:t>23-Jan-25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4403-C1B9-4A2A-B93E-C3992F08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69A8-EB08-4827-9AC3-172E234A8420}" type="datetime1">
              <a:rPr lang="en-US" smtClean="0"/>
              <a:pPr/>
              <a:t>23-Jan-25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4403-C1B9-4A2A-B93E-C3992F08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C3FB-042A-45DC-85BD-31ECA7E12D65}" type="datetime1">
              <a:rPr lang="en-US" smtClean="0"/>
              <a:pPr/>
              <a:t>23-Jan-25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4403-C1B9-4A2A-B93E-C3992F084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FB25-C339-43B8-A9E8-7174DDC897A1}" type="datetime1">
              <a:rPr lang="en-US" smtClean="0"/>
              <a:pPr/>
              <a:t>23-Jan-25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1C24403-C1B9-4A2A-B93E-C3992F0847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DCB679-732E-4FFD-8384-5470FECF9C68}" type="datetime1">
              <a:rPr lang="en-US" smtClean="0"/>
              <a:pPr/>
              <a:t>23-Jan-25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C24403-C1B9-4A2A-B93E-C3992F0847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mankind_Worldwide" TargetMode="External"/><Relationship Id="rId2" Type="http://schemas.openxmlformats.org/officeDocument/2006/relationships/hyperlink" Target="https://en.wikipedia.org/wiki/UN_Women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Women Empowerment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Ummay</a:t>
            </a:r>
            <a:r>
              <a:rPr lang="en-US" dirty="0" smtClean="0"/>
              <a:t> </a:t>
            </a:r>
            <a:r>
              <a:rPr lang="en-US" dirty="0" err="1" smtClean="0"/>
              <a:t>Habiba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2FB1-F1FC-44A8-99B1-99AE319873D1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Women empowerment in Bangladesh: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Bangladesh has topped the South Asia countries in gender equality for the third consecutive year.</a:t>
            </a:r>
            <a:endParaRPr lang="en-US" dirty="0"/>
          </a:p>
        </p:txBody>
      </p:sp>
      <p:pic>
        <p:nvPicPr>
          <p:cNvPr id="5" name="Content Placeholder 4" descr="WhatsApp Image 2025-01-22 at 15.08.54_380ff9e9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514600"/>
            <a:ext cx="4038600" cy="26670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25A9-97DF-4C30-831E-3EDD562B31FC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In 2018,a survey shows </a:t>
            </a:r>
            <a:r>
              <a:rPr lang="en-US" sz="2000" smtClean="0"/>
              <a:t>an empowerment </a:t>
            </a:r>
            <a:r>
              <a:rPr lang="en-US" sz="2000" dirty="0" smtClean="0"/>
              <a:t>status in Bangladesh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736D-F0D4-4A34-9894-497C8EE6729F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Women empowerment schemes in India: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2438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Women Police Volunteers Scheme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429000" y="1371600"/>
            <a:ext cx="228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Working Women Hostel Scheme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096000" y="13716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Women Helpline Scheme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752600" y="3276600"/>
            <a:ext cx="2514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Beti</a:t>
            </a:r>
            <a:r>
              <a:rPr lang="en-US" sz="2000" dirty="0" smtClean="0"/>
              <a:t> </a:t>
            </a:r>
            <a:r>
              <a:rPr lang="en-US" sz="2000" dirty="0" err="1" smtClean="0"/>
              <a:t>Bachao</a:t>
            </a:r>
            <a:r>
              <a:rPr lang="en-US" sz="2000" dirty="0" smtClean="0"/>
              <a:t> </a:t>
            </a:r>
            <a:r>
              <a:rPr lang="en-US" sz="2000" dirty="0" err="1" smtClean="0"/>
              <a:t>Beti</a:t>
            </a:r>
            <a:r>
              <a:rPr lang="en-US" sz="2000" dirty="0" smtClean="0"/>
              <a:t> </a:t>
            </a:r>
            <a:r>
              <a:rPr lang="en-US" sz="2000" dirty="0" err="1" smtClean="0"/>
              <a:t>Padhao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953000" y="3276600"/>
            <a:ext cx="2590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Mahila</a:t>
            </a:r>
            <a:r>
              <a:rPr lang="en-US" sz="2000" dirty="0" smtClean="0"/>
              <a:t> </a:t>
            </a:r>
            <a:r>
              <a:rPr lang="en-US" sz="2000" dirty="0" err="1" smtClean="0"/>
              <a:t>Shakti</a:t>
            </a:r>
            <a:r>
              <a:rPr lang="en-US" sz="2000" dirty="0" smtClean="0"/>
              <a:t> Kendra</a:t>
            </a:r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4559-8476-4DD2-AEF2-35E2E6F07FAE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Organizations that fight for women rights: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UN Women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Womankind WORLDWIDE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IWDA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AWID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 DO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Equality Now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73B1-E28D-4A50-A186-5BB67E5D8275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hlinkClick r:id="rId2"/>
              </a:rPr>
              <a:t>UN Women </a:t>
            </a:r>
            <a:r>
              <a:rPr lang="en-US" sz="3600" dirty="0" smtClean="0"/>
              <a:t>VS </a:t>
            </a:r>
            <a:r>
              <a:rPr lang="en-US" sz="3600" dirty="0" smtClean="0">
                <a:hlinkClick r:id="rId3"/>
              </a:rPr>
              <a:t>Womankind Worldwide</a:t>
            </a:r>
            <a:endParaRPr lang="en-US" sz="3600" dirty="0"/>
          </a:p>
        </p:txBody>
      </p:sp>
      <p:pic>
        <p:nvPicPr>
          <p:cNvPr id="5" name="Content Placeholder 4" descr="UN_WOMEN_Logo.svg.png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57200" y="3348609"/>
            <a:ext cx="4038600" cy="1578420"/>
          </a:xfrm>
        </p:spPr>
      </p:pic>
      <p:pic>
        <p:nvPicPr>
          <p:cNvPr id="6" name="Content Placeholder 5" descr="womankind.jpg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648200" y="3259423"/>
            <a:ext cx="4038600" cy="1756791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4473-2BD5-4C31-8DC0-220EDCBD6310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IWDA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438400"/>
            <a:ext cx="350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International Women’s Development Agency is an Australian non-profit organization that works to support women’s rights in Asia and the Pacific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International_Women's_Development_Agency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590800"/>
            <a:ext cx="3048000" cy="3048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7DE-3012-4598-82CC-A216291A180F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AWID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9050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an international feminist membership and movement support organization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AWI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3505200"/>
            <a:ext cx="5944035" cy="25908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ACE7-0A03-4E0A-A514-C18524AF4D03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Women for women international 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362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a non-profit organization that provides practical &amp; moral support to female survivors of war.</a:t>
            </a:r>
            <a:endParaRPr lang="en-US" dirty="0"/>
          </a:p>
        </p:txBody>
      </p:sp>
      <p:pic>
        <p:nvPicPr>
          <p:cNvPr id="5" name="Picture 4" descr="Women_for_Women_Internation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3048000"/>
            <a:ext cx="4626429" cy="25908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0666-7770-48BE-9369-30268139C159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 DO: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2098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Women’s Environment &amp; Development Organization is a global women’s advocacy organization.</a:t>
            </a:r>
            <a:endParaRPr lang="en-US" dirty="0"/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667000"/>
            <a:ext cx="3048000" cy="3048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C49A-4FD0-4B15-9AC5-5F0DAA25DF28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Now: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362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It’s an international organization founded with the mission of using legal advocacy to protect and promote the human rights of women &amp; girls.</a:t>
            </a:r>
            <a:endParaRPr lang="en-US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057400"/>
            <a:ext cx="3810000" cy="3810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BD7-9140-410A-B372-74C1EDCE9444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Various dimension of women empowerment</a:t>
            </a:r>
          </a:p>
          <a:p>
            <a:r>
              <a:rPr lang="en-US" dirty="0" smtClean="0"/>
              <a:t>Importance of women empowerment</a:t>
            </a:r>
          </a:p>
          <a:p>
            <a:r>
              <a:rPr lang="en-US" dirty="0" smtClean="0"/>
              <a:t>Challenges to women empowerment</a:t>
            </a:r>
          </a:p>
          <a:p>
            <a:r>
              <a:rPr lang="en-US" dirty="0" smtClean="0"/>
              <a:t>Ways to achieve women empowerment</a:t>
            </a:r>
          </a:p>
          <a:p>
            <a:r>
              <a:rPr lang="en-US" dirty="0" smtClean="0"/>
              <a:t>Women empowerment in Bangladesh</a:t>
            </a:r>
          </a:p>
          <a:p>
            <a:r>
              <a:rPr lang="en-US" dirty="0" smtClean="0"/>
              <a:t>Organizations for women empowerment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CA54-02EE-4810-9940-FE773C2B2CDC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CARE:</a:t>
            </a:r>
            <a:endParaRPr lang="en-US" dirty="0"/>
          </a:p>
        </p:txBody>
      </p:sp>
      <p:pic>
        <p:nvPicPr>
          <p:cNvPr id="4" name="Content Placeholder 3" descr="care_international_uk_log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0" y="3200400"/>
            <a:ext cx="2540000" cy="2540000"/>
          </a:xfrm>
        </p:spPr>
      </p:pic>
      <p:sp>
        <p:nvSpPr>
          <p:cNvPr id="5" name="Rectangle 4"/>
          <p:cNvSpPr/>
          <p:nvPr/>
        </p:nvSpPr>
        <p:spPr>
          <a:xfrm>
            <a:off x="609600" y="2362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 smtClean="0"/>
              <a:t>CARE has been working in India for over 70 years, for the development of marginalized women &amp; girls through 53 pr0grammes in 18 states.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D871-0449-4537-B515-C3EA3A3ABF81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Empowering women isn’t just important, it’s necessary for a fair &amp; better future for everyone.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17B9-4554-412A-BAC7-7EE1036A61A6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6670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Do you have any questions?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0C28-8BCF-4AB8-96C9-0FDB89F985B2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5400" b="1" dirty="0" smtClean="0"/>
              <a:t>Thank you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27D-3F56-49E1-95AF-35C2BBC2C14B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Women empowerment is a process of enabling women to  take control over their lives and make decisions in areas such as politics, economy, education and social issues.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DDD1-0119-4E6D-85B2-412254224497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 is empowerment?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133600"/>
            <a:ext cx="464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“Empowerment is the process of increasing the authority and responsibility of individual or groups to make choices and to transform those choices into desired actions and outcomes.”</a:t>
            </a:r>
          </a:p>
          <a:p>
            <a:pPr algn="r"/>
            <a:r>
              <a:rPr lang="en-US" dirty="0" smtClean="0"/>
              <a:t>_World Bank</a:t>
            </a:r>
          </a:p>
        </p:txBody>
      </p:sp>
      <p:pic>
        <p:nvPicPr>
          <p:cNvPr id="7" name="Content Placeholder 6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200" y="3276600"/>
            <a:ext cx="3401786" cy="19050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F882-DC94-4EB2-9D1F-156E41E5F55E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09600"/>
          </a:xfrm>
        </p:spPr>
        <p:txBody>
          <a:bodyPr/>
          <a:lstStyle/>
          <a:p>
            <a:r>
              <a:rPr lang="en-US" sz="2800" dirty="0" smtClean="0"/>
              <a:t>What is women empowerment?</a:t>
            </a:r>
            <a:endParaRPr lang="en-US" dirty="0"/>
          </a:p>
        </p:txBody>
      </p:sp>
      <p:pic>
        <p:nvPicPr>
          <p:cNvPr id="4" name="Content Placeholder 3" descr="istockphoto-1469222697-612x6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600" y="2667000"/>
            <a:ext cx="3048000" cy="3048000"/>
          </a:xfrm>
        </p:spPr>
      </p:pic>
      <p:sp>
        <p:nvSpPr>
          <p:cNvPr id="5" name="Rectangle 4"/>
          <p:cNvSpPr/>
          <p:nvPr/>
        </p:nvSpPr>
        <p:spPr>
          <a:xfrm>
            <a:off x="533400" y="2133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According to Arrow(1995)women empowerment is the process by which women strengths their capacity individually &amp; collectively to identify ,understand and overcome gender discrimination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BCA6-68A6-4617-BBEB-85691F764456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Various dimensions of women empowerment: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219200" y="2362200"/>
            <a:ext cx="57150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Social empowerment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>
            <a:off x="1219200" y="3429000"/>
            <a:ext cx="57150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Economic empowerment 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1219200" y="4572000"/>
            <a:ext cx="5715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Political empowerment 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5D2F-84A0-4280-BA91-4AD78581BC9B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women empowerment: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EBF5-FB07-4652-B6AF-DA811180F32C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564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challenges to women empowerment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905000"/>
            <a:ext cx="27432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Lack 0f education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2286000"/>
            <a:ext cx="2819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Religious norms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886200"/>
            <a:ext cx="28194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Social norms &amp; values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4419600"/>
            <a:ext cx="28956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 economic condition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B05B-E254-42BC-91A0-37469CBAE869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43891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Ways to achieve women empowerment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533400" y="1295400"/>
            <a:ext cx="6934200" cy="6096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 help groups </a:t>
            </a:r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533400" y="2209800"/>
            <a:ext cx="6934200" cy="6096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Government schemes</a:t>
            </a:r>
            <a:endParaRPr lang="en-US" dirty="0"/>
          </a:p>
        </p:txBody>
      </p:sp>
      <p:sp>
        <p:nvSpPr>
          <p:cNvPr id="9" name="Round Single Corner Rectangle 8"/>
          <p:cNvSpPr/>
          <p:nvPr/>
        </p:nvSpPr>
        <p:spPr>
          <a:xfrm>
            <a:off x="533400" y="3048000"/>
            <a:ext cx="6934200" cy="6858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finance</a:t>
            </a:r>
            <a:endParaRPr lang="en-US" dirty="0"/>
          </a:p>
        </p:txBody>
      </p:sp>
      <p:sp>
        <p:nvSpPr>
          <p:cNvPr id="10" name="Round Single Corner Rectangle 9"/>
          <p:cNvSpPr/>
          <p:nvPr/>
        </p:nvSpPr>
        <p:spPr>
          <a:xfrm>
            <a:off x="533400" y="4038600"/>
            <a:ext cx="6934200" cy="6096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 employment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CC7EA-CD96-42E9-845A-2BEE82285D1B}" type="datetime1">
              <a:rPr lang="en-US" smtClean="0"/>
              <a:pPr/>
              <a:t>23-Jan-25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598</TotalTime>
  <Words>443</Words>
  <Application>Microsoft Office PowerPoint</Application>
  <PresentationFormat>On-screen Show (4:3)</PresentationFormat>
  <Paragraphs>102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Women Empowerment</vt:lpstr>
      <vt:lpstr>Presentation Outline</vt:lpstr>
      <vt:lpstr>Introduction:</vt:lpstr>
      <vt:lpstr>What is empowerment?</vt:lpstr>
      <vt:lpstr>What is women empowerment?</vt:lpstr>
      <vt:lpstr>Various dimensions of women empowerment:</vt:lpstr>
      <vt:lpstr>Importance of women empowerment:</vt:lpstr>
      <vt:lpstr>challenges to women empowerment:</vt:lpstr>
      <vt:lpstr>Ways to achieve women empowerment:</vt:lpstr>
      <vt:lpstr>Women empowerment in Bangladesh:</vt:lpstr>
      <vt:lpstr>In 2018,a survey shows an empowerment status in Bangladesh.</vt:lpstr>
      <vt:lpstr>Women empowerment schemes in India:</vt:lpstr>
      <vt:lpstr>Organizations that fight for women rights:</vt:lpstr>
      <vt:lpstr>UN Women VS Womankind Worldwide</vt:lpstr>
      <vt:lpstr>IWDA</vt:lpstr>
      <vt:lpstr>AWID</vt:lpstr>
      <vt:lpstr>Women for women international :</vt:lpstr>
      <vt:lpstr>WE DO:</vt:lpstr>
      <vt:lpstr>Equality Now:</vt:lpstr>
      <vt:lpstr>CARE:</vt:lpstr>
      <vt:lpstr>Conclusion: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Empowerment</dc:title>
  <dc:creator>Windows User</dc:creator>
  <cp:lastModifiedBy>Windows User</cp:lastModifiedBy>
  <cp:revision>69</cp:revision>
  <dcterms:created xsi:type="dcterms:W3CDTF">2025-01-20T01:35:50Z</dcterms:created>
  <dcterms:modified xsi:type="dcterms:W3CDTF">2025-01-23T08:14:57Z</dcterms:modified>
</cp:coreProperties>
</file>