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7559675" cx="10080625"/>
  <p:notesSz cx="7559675" cy="10691800"/>
  <p:embeddedFontLst>
    <p:embeddedFont>
      <p:font typeface="Century Schoolbook"/>
      <p:regular r:id="rId28"/>
      <p:bold r:id="rId29"/>
      <p:italic r:id="rId30"/>
      <p:boldItalic r:id="rId31"/>
    </p:embeddedFont>
    <p:embeddedFont>
      <p:font typeface="Source Sans Pro Black"/>
      <p:bold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162B680-CE0C-46B6-B605-9F74ABEA9222}">
  <a:tblStyle styleId="{D162B680-CE0C-46B6-B605-9F74ABEA922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CenturySchoolbook-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CenturySchoolbook-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enturySchoolbook-boldItalic.fntdata"/><Relationship Id="rId30" Type="http://schemas.openxmlformats.org/officeDocument/2006/relationships/font" Target="fonts/CenturySchoolbook-italic.fntdata"/><Relationship Id="rId11" Type="http://schemas.openxmlformats.org/officeDocument/2006/relationships/slide" Target="slides/slide5.xml"/><Relationship Id="rId33" Type="http://schemas.openxmlformats.org/officeDocument/2006/relationships/font" Target="fonts/SourceSansProBlack-boldItalic.fntdata"/><Relationship Id="rId10" Type="http://schemas.openxmlformats.org/officeDocument/2006/relationships/slide" Target="slides/slide4.xml"/><Relationship Id="rId32" Type="http://schemas.openxmlformats.org/officeDocument/2006/relationships/font" Target="fonts/SourceSansProBlack-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E-commerce"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mssqltips.com/sqlservertip/4883/sql-server-2017-graph-database-example/"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redis.io/topics/benchmarks" TargetMode="External"/><Relationship Id="rId3" Type="http://schemas.openxmlformats.org/officeDocument/2006/relationships/hyperlink" Target="http://redis.io/topics/benchmarks"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mongodb.com/big-data-explained" TargetMode="External"/><Relationship Id="rId3" Type="http://schemas.openxmlformats.org/officeDocument/2006/relationships/hyperlink" Target="https://www.mongodb.com/use-cases"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e52078b38_0_2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e52078b38_0_2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dbb76ae9d_0_4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dbb76ae9d_0_46: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Century Schoolbook"/>
              <a:buChar char="❏"/>
            </a:pPr>
            <a:r>
              <a:rPr lang="en-US" sz="1400">
                <a:latin typeface="Century Schoolbook"/>
                <a:ea typeface="Century Schoolbook"/>
                <a:cs typeface="Century Schoolbook"/>
                <a:sym typeface="Century Schoolbook"/>
              </a:rPr>
              <a:t>Used to store JSON (Java Script Object Notation) documents. These JSON documents can have different schemas and elements within them, but the same table can be used to host all data.</a:t>
            </a:r>
            <a:endParaRPr sz="1400">
              <a:latin typeface="Century Schoolbook"/>
              <a:ea typeface="Century Schoolbook"/>
              <a:cs typeface="Century Schoolbook"/>
              <a:sym typeface="Century Schoolbook"/>
            </a:endParaRPr>
          </a:p>
          <a:p>
            <a:pPr indent="0" lvl="0" marL="457200" rtl="0" algn="l">
              <a:spcBef>
                <a:spcPts val="0"/>
              </a:spcBef>
              <a:spcAft>
                <a:spcPts val="0"/>
              </a:spcAft>
              <a:buNone/>
            </a:pPr>
            <a:r>
              <a:t/>
            </a:r>
            <a:endParaRPr sz="1400">
              <a:highlight>
                <a:srgbClr val="FFFFFF"/>
              </a:highlight>
              <a:latin typeface="Century Schoolbook"/>
              <a:ea typeface="Century Schoolbook"/>
              <a:cs typeface="Century Schoolbook"/>
              <a:sym typeface="Century Schoolbook"/>
            </a:endParaRPr>
          </a:p>
          <a:p>
            <a:pPr indent="-317500" lvl="0" marL="457200" rtl="0" algn="l">
              <a:spcBef>
                <a:spcPts val="0"/>
              </a:spcBef>
              <a:spcAft>
                <a:spcPts val="0"/>
              </a:spcAft>
              <a:buClr>
                <a:srgbClr val="000000"/>
              </a:buClr>
              <a:buSzPts val="1400"/>
              <a:buFont typeface="Century Schoolbook"/>
              <a:buChar char="❏"/>
            </a:pPr>
            <a:r>
              <a:rPr lang="en-US" sz="1400">
                <a:highlight>
                  <a:srgbClr val="FFFFFF"/>
                </a:highlight>
                <a:latin typeface="Century Schoolbook"/>
                <a:ea typeface="Century Schoolbook"/>
                <a:cs typeface="Century Schoolbook"/>
                <a:sym typeface="Century Schoolbook"/>
              </a:rPr>
              <a:t>New</a:t>
            </a:r>
            <a:r>
              <a:rPr b="1" lang="en-US" sz="1400">
                <a:highlight>
                  <a:srgbClr val="FFFFFF"/>
                </a:highlight>
                <a:latin typeface="Century Schoolbook"/>
                <a:ea typeface="Century Schoolbook"/>
                <a:cs typeface="Century Schoolbook"/>
                <a:sym typeface="Century Schoolbook"/>
              </a:rPr>
              <a:t>s organizations, </a:t>
            </a:r>
            <a:r>
              <a:rPr b="1" lang="en-US" sz="1400">
                <a:highlight>
                  <a:srgbClr val="FFFFFF"/>
                </a:highlight>
                <a:uFill>
                  <a:noFill/>
                </a:uFill>
                <a:latin typeface="Century Schoolbook"/>
                <a:ea typeface="Century Schoolbook"/>
                <a:cs typeface="Century Schoolbook"/>
                <a:sym typeface="Century Schoolbook"/>
                <a:hlinkClick r:id="rId2"/>
              </a:rPr>
              <a:t>e-commerce</a:t>
            </a:r>
            <a:r>
              <a:rPr b="1" lang="en-US" sz="1400">
                <a:highlight>
                  <a:srgbClr val="FFFFFF"/>
                </a:highlight>
                <a:latin typeface="Century Schoolbook"/>
                <a:ea typeface="Century Schoolbook"/>
                <a:cs typeface="Century Schoolbook"/>
                <a:sym typeface="Century Schoolbook"/>
              </a:rPr>
              <a:t> websites, and educational institutions</a:t>
            </a:r>
            <a:endParaRPr b="1" sz="1400">
              <a:latin typeface="Century Schoolbook"/>
              <a:ea typeface="Century Schoolbook"/>
              <a:cs typeface="Century Schoolbook"/>
              <a:sym typeface="Century Schoolbook"/>
            </a:endParaRPr>
          </a:p>
          <a:p>
            <a:pPr indent="0" lvl="0" marL="0" rtl="0" algn="l">
              <a:spcBef>
                <a:spcPts val="0"/>
              </a:spcBef>
              <a:spcAft>
                <a:spcPts val="0"/>
              </a:spcAft>
              <a:buNone/>
            </a:pPr>
            <a:r>
              <a:t/>
            </a:r>
            <a:endParaRPr sz="1400">
              <a:latin typeface="Century Schoolbook"/>
              <a:ea typeface="Century Schoolbook"/>
              <a:cs typeface="Century Schoolbook"/>
              <a:sym typeface="Century Schoolbook"/>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dbb76ae9d_0_12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dbb76ae9d_0_124: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dbb76ae9d_0_3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dbb76ae9d_0_36: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304800" lvl="0" marL="457200" rtl="0" algn="l">
              <a:lnSpc>
                <a:spcPct val="160000"/>
              </a:lnSpc>
              <a:spcBef>
                <a:spcPts val="0"/>
              </a:spcBef>
              <a:spcAft>
                <a:spcPts val="0"/>
              </a:spcAft>
              <a:buClr>
                <a:srgbClr val="222222"/>
              </a:buClr>
              <a:buSzPts val="1200"/>
              <a:buFont typeface="Roboto"/>
              <a:buChar char="●"/>
            </a:pPr>
            <a:r>
              <a:rPr lang="en-US" sz="1200" u="sng">
                <a:solidFill>
                  <a:srgbClr val="008CBA"/>
                </a:solidFill>
                <a:latin typeface="Century Schoolbook"/>
                <a:ea typeface="Century Schoolbook"/>
                <a:cs typeface="Century Schoolbook"/>
                <a:sym typeface="Century Schoolbook"/>
                <a:hlinkClick r:id="rId2"/>
              </a:rPr>
              <a:t>Graph databases</a:t>
            </a:r>
            <a:r>
              <a:rPr lang="en-US" sz="1200">
                <a:solidFill>
                  <a:srgbClr val="222222"/>
                </a:solidFill>
                <a:latin typeface="Century Schoolbook"/>
                <a:ea typeface="Century Schoolbook"/>
                <a:cs typeface="Century Schoolbook"/>
                <a:sym typeface="Century Schoolbook"/>
              </a:rPr>
              <a:t> are different from other types of NoSQL databases because they do not represent data in rows, columns, tables or column families. Instead, graph databases use components like "</a:t>
            </a:r>
            <a:r>
              <a:rPr b="1" lang="en-US" sz="1200">
                <a:solidFill>
                  <a:srgbClr val="222222"/>
                </a:solidFill>
                <a:latin typeface="Century Schoolbook"/>
                <a:ea typeface="Century Schoolbook"/>
                <a:cs typeface="Century Schoolbook"/>
                <a:sym typeface="Century Schoolbook"/>
              </a:rPr>
              <a:t>edges", "nodes", and "properties" to s</a:t>
            </a:r>
            <a:r>
              <a:rPr b="1" lang="en-US" sz="1200" u="sng">
                <a:solidFill>
                  <a:srgbClr val="222222"/>
                </a:solidFill>
                <a:latin typeface="Century Schoolbook"/>
                <a:ea typeface="Century Schoolbook"/>
                <a:cs typeface="Century Schoolbook"/>
                <a:sym typeface="Century Schoolbook"/>
              </a:rPr>
              <a:t>tore </a:t>
            </a:r>
            <a:r>
              <a:rPr b="1" lang="en-US" sz="1200">
                <a:solidFill>
                  <a:srgbClr val="222222"/>
                </a:solidFill>
                <a:latin typeface="Century Schoolbook"/>
                <a:ea typeface="Century Schoolbook"/>
                <a:cs typeface="Century Schoolbook"/>
                <a:sym typeface="Century Schoolbook"/>
              </a:rPr>
              <a:t>and </a:t>
            </a:r>
            <a:r>
              <a:rPr b="1" lang="en-US" sz="1200" u="sng">
                <a:solidFill>
                  <a:srgbClr val="222222"/>
                </a:solidFill>
                <a:latin typeface="Century Schoolbook"/>
                <a:ea typeface="Century Schoolbook"/>
                <a:cs typeface="Century Schoolbook"/>
                <a:sym typeface="Century Schoolbook"/>
              </a:rPr>
              <a:t>relate </a:t>
            </a:r>
            <a:r>
              <a:rPr b="1" lang="en-US" sz="1200">
                <a:solidFill>
                  <a:srgbClr val="222222"/>
                </a:solidFill>
                <a:latin typeface="Century Schoolbook"/>
                <a:ea typeface="Century Schoolbook"/>
                <a:cs typeface="Century Schoolbook"/>
                <a:sym typeface="Century Schoolbook"/>
              </a:rPr>
              <a:t>data</a:t>
            </a:r>
            <a:r>
              <a:rPr lang="en-US" sz="1200">
                <a:solidFill>
                  <a:srgbClr val="222222"/>
                </a:solidFill>
                <a:latin typeface="Century Schoolbook"/>
                <a:ea typeface="Century Schoolbook"/>
                <a:cs typeface="Century Schoolbook"/>
                <a:sym typeface="Century Schoolbook"/>
              </a:rPr>
              <a:t>. </a:t>
            </a:r>
            <a:endParaRPr sz="1200">
              <a:solidFill>
                <a:srgbClr val="222222"/>
              </a:solidFill>
              <a:latin typeface="Century Schoolbook"/>
              <a:ea typeface="Century Schoolbook"/>
              <a:cs typeface="Century Schoolbook"/>
              <a:sym typeface="Century Schoolbook"/>
            </a:endParaRPr>
          </a:p>
          <a:p>
            <a:pPr indent="-304800" lvl="0" marL="457200" rtl="0" algn="l">
              <a:lnSpc>
                <a:spcPct val="160000"/>
              </a:lnSpc>
              <a:spcBef>
                <a:spcPts val="0"/>
              </a:spcBef>
              <a:spcAft>
                <a:spcPts val="0"/>
              </a:spcAft>
              <a:buClr>
                <a:srgbClr val="222222"/>
              </a:buClr>
              <a:buSzPts val="1200"/>
              <a:buFont typeface="Roboto"/>
              <a:buChar char="●"/>
            </a:pPr>
            <a:r>
              <a:rPr lang="en-US" sz="1200">
                <a:solidFill>
                  <a:srgbClr val="222222"/>
                </a:solidFill>
                <a:latin typeface="Century Schoolbook"/>
                <a:ea typeface="Century Schoolbook"/>
                <a:cs typeface="Century Schoolbook"/>
                <a:sym typeface="Century Schoolbook"/>
              </a:rPr>
              <a:t>The nodes are like entities in a relational database and will have some properties. The relationship between two nodes can have properties too. </a:t>
            </a:r>
            <a:endParaRPr sz="1200">
              <a:solidFill>
                <a:srgbClr val="222222"/>
              </a:solidFill>
              <a:latin typeface="Century Schoolbook"/>
              <a:ea typeface="Century Schoolbook"/>
              <a:cs typeface="Century Schoolbook"/>
              <a:sym typeface="Century Schoolbook"/>
            </a:endParaRPr>
          </a:p>
          <a:p>
            <a:pPr indent="-304800" lvl="0" marL="457200" rtl="0" algn="l">
              <a:lnSpc>
                <a:spcPct val="160000"/>
              </a:lnSpc>
              <a:spcBef>
                <a:spcPts val="0"/>
              </a:spcBef>
              <a:spcAft>
                <a:spcPts val="0"/>
              </a:spcAft>
              <a:buClr>
                <a:srgbClr val="222222"/>
              </a:buClr>
              <a:buSzPts val="1200"/>
              <a:buFont typeface="Roboto"/>
              <a:buChar char="●"/>
            </a:pPr>
            <a:r>
              <a:rPr lang="en-US" sz="1200">
                <a:solidFill>
                  <a:srgbClr val="222222"/>
                </a:solidFill>
                <a:latin typeface="Century Schoolbook"/>
                <a:ea typeface="Century Schoolbook"/>
                <a:cs typeface="Century Schoolbook"/>
                <a:sym typeface="Century Schoolbook"/>
              </a:rPr>
              <a:t>A typical use case of graph database is recommendations in</a:t>
            </a:r>
            <a:r>
              <a:rPr b="1" lang="en-US" sz="1200">
                <a:solidFill>
                  <a:srgbClr val="222222"/>
                </a:solidFill>
                <a:latin typeface="Century Schoolbook"/>
                <a:ea typeface="Century Schoolbook"/>
                <a:cs typeface="Century Schoolbook"/>
                <a:sym typeface="Century Schoolbook"/>
              </a:rPr>
              <a:t> e-commerce stores.</a:t>
            </a:r>
            <a:endParaRPr sz="1200">
              <a:solidFill>
                <a:srgbClr val="222222"/>
              </a:solidFill>
              <a:latin typeface="Century Schoolbook"/>
              <a:ea typeface="Century Schoolbook"/>
              <a:cs typeface="Century Schoolbook"/>
              <a:sym typeface="Century Schoolbook"/>
            </a:endParaRPr>
          </a:p>
          <a:p>
            <a:pPr indent="-304800" lvl="0" marL="457200" rtl="0" algn="l">
              <a:lnSpc>
                <a:spcPct val="160000"/>
              </a:lnSpc>
              <a:spcBef>
                <a:spcPts val="0"/>
              </a:spcBef>
              <a:spcAft>
                <a:spcPts val="0"/>
              </a:spcAft>
              <a:buClr>
                <a:srgbClr val="222222"/>
              </a:buClr>
              <a:buSzPts val="1200"/>
              <a:buFont typeface="Roboto"/>
              <a:buChar char="●"/>
            </a:pPr>
            <a:r>
              <a:rPr lang="en-US" sz="1200">
                <a:solidFill>
                  <a:srgbClr val="222222"/>
                </a:solidFill>
                <a:latin typeface="Century Schoolbook"/>
                <a:ea typeface="Century Schoolbook"/>
                <a:cs typeface="Century Schoolbook"/>
                <a:sym typeface="Century Schoolbook"/>
              </a:rPr>
              <a:t>Neo4j or AWS Neptune are examples of graph databases.</a:t>
            </a:r>
            <a:endParaRPr sz="1200">
              <a:solidFill>
                <a:srgbClr val="222222"/>
              </a:solidFill>
              <a:latin typeface="Century Schoolbook"/>
              <a:ea typeface="Century Schoolbook"/>
              <a:cs typeface="Century Schoolbook"/>
              <a:sym typeface="Century Schoolbook"/>
            </a:endParaRPr>
          </a:p>
          <a:p>
            <a:pPr indent="0" lvl="0" marL="457200" rtl="0" algn="l">
              <a:spcBef>
                <a:spcPts val="1500"/>
              </a:spcBef>
              <a:spcAft>
                <a:spcPts val="0"/>
              </a:spcAft>
              <a:buNone/>
            </a:pPr>
            <a:r>
              <a:t/>
            </a:r>
            <a:endParaRPr sz="1200">
              <a:solidFill>
                <a:srgbClr val="222222"/>
              </a:solidFill>
              <a:latin typeface="Century Schoolbook"/>
              <a:ea typeface="Century Schoolbook"/>
              <a:cs typeface="Century Schoolbook"/>
              <a:sym typeface="Century Schoolbook"/>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dbb76ae9d_0_4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dbb76ae9d_0_41: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Distributed</a:t>
            </a:r>
            <a:r>
              <a:rPr lang="en-US"/>
              <a:t> system is a system made up of multiple machines and nodes communicating with one </a:t>
            </a:r>
            <a:r>
              <a:rPr lang="en-US"/>
              <a:t>another</a:t>
            </a:r>
            <a:r>
              <a:rPr lang="en-US"/>
              <a:t> over a network</a:t>
            </a:r>
            <a:endParaRPr/>
          </a:p>
          <a:p>
            <a:pPr indent="0" lvl="0" marL="0" rtl="0" algn="l">
              <a:spcBef>
                <a:spcPts val="0"/>
              </a:spcBef>
              <a:spcAft>
                <a:spcPts val="0"/>
              </a:spcAft>
              <a:buNone/>
            </a:pPr>
            <a:r>
              <a:rPr lang="en-US"/>
              <a:t>consistency</a:t>
            </a:r>
            <a:r>
              <a:rPr lang="en-US"/>
              <a:t>: is when I write to one node when I read from another I get what I wrote ( second node will return smthn no older than what I </a:t>
            </a:r>
            <a:r>
              <a:rPr lang="en-US"/>
              <a:t>had</a:t>
            </a:r>
            <a:r>
              <a:rPr lang="en-US"/>
              <a:t> just wrote)</a:t>
            </a:r>
            <a:endParaRPr/>
          </a:p>
          <a:p>
            <a:pPr indent="0" lvl="0" marL="0" rtl="0" algn="l">
              <a:spcBef>
                <a:spcPts val="0"/>
              </a:spcBef>
              <a:spcAft>
                <a:spcPts val="0"/>
              </a:spcAft>
              <a:buNone/>
            </a:pPr>
            <a:r>
              <a:rPr lang="en-US"/>
              <a:t>Availability</a:t>
            </a:r>
            <a:r>
              <a:rPr lang="en-US"/>
              <a:t>: is promise when I talk to one node it will respond </a:t>
            </a:r>
            <a:r>
              <a:rPr lang="en-US"/>
              <a:t>unless</a:t>
            </a:r>
            <a:r>
              <a:rPr lang="en-US"/>
              <a:t> node has failed</a:t>
            </a:r>
            <a:endParaRPr/>
          </a:p>
          <a:p>
            <a:pPr indent="0" lvl="0" marL="0" rtl="0" algn="l">
              <a:spcBef>
                <a:spcPts val="0"/>
              </a:spcBef>
              <a:spcAft>
                <a:spcPts val="0"/>
              </a:spcAft>
              <a:buNone/>
            </a:pPr>
            <a:r>
              <a:rPr lang="en-US"/>
              <a:t>Partitions: </a:t>
            </a:r>
            <a:r>
              <a:rPr lang="en-US"/>
              <a:t>A system that is partition-tolerant can sustain any amount of network failure that doesn’t result in a failure of the entire network.</a:t>
            </a:r>
            <a:endParaRPr/>
          </a:p>
          <a:p>
            <a:pPr indent="0" lvl="0" marL="0" rtl="0" algn="l">
              <a:spcBef>
                <a:spcPts val="0"/>
              </a:spcBef>
              <a:spcAft>
                <a:spcPts val="0"/>
              </a:spcAft>
              <a:buNone/>
            </a:pPr>
            <a:r>
              <a:rPr lang="en-US"/>
              <a:t>Data records are sufficiently replicated across combinations of nodes and networks to keep the system up through intermittent outages. When dealing with modern distributed systems, Partition Tolerance is not an option. It’s a necessity. Hence, we have to trade between Consistency and Availability.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eee8b8d20_1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eee8b8d20_1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400">
                <a:latin typeface="Century Schoolbook"/>
                <a:ea typeface="Century Schoolbook"/>
                <a:cs typeface="Century Schoolbook"/>
                <a:sym typeface="Century Schoolbook"/>
              </a:rPr>
              <a:t>In-memory: run in memory </a:t>
            </a:r>
            <a:endParaRPr sz="1400">
              <a:latin typeface="Century Schoolbook"/>
              <a:ea typeface="Century Schoolbook"/>
              <a:cs typeface="Century Schoolbook"/>
              <a:sym typeface="Century Schoolbook"/>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e52078b38_0_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e52078b38_0_6: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400">
                <a:solidFill>
                  <a:schemeClr val="dk1"/>
                </a:solidFill>
                <a:latin typeface="Century Schoolbook"/>
                <a:ea typeface="Century Schoolbook"/>
                <a:cs typeface="Century Schoolbook"/>
                <a:sym typeface="Century Schoolbook"/>
              </a:rPr>
              <a:t>I</a:t>
            </a:r>
            <a:r>
              <a:rPr lang="en-US" sz="1400">
                <a:solidFill>
                  <a:schemeClr val="dk1"/>
                </a:solidFill>
                <a:latin typeface="Century Schoolbook"/>
                <a:ea typeface="Century Schoolbook"/>
                <a:cs typeface="Century Schoolbook"/>
                <a:sym typeface="Century Schoolbook"/>
              </a:rPr>
              <a:t>n cassandra every node contains a replica and in case of failure the replica takes charge so there is no chance of failure and it ensures 100% availability it also offers lowest total cost of ownership </a:t>
            </a:r>
            <a:endParaRPr sz="1400">
              <a:solidFill>
                <a:schemeClr val="dk1"/>
              </a:solidFill>
              <a:latin typeface="Century Schoolbook"/>
              <a:ea typeface="Century Schoolbook"/>
              <a:cs typeface="Century Schoolbook"/>
              <a:sym typeface="Century Schoolbook"/>
            </a:endParaRPr>
          </a:p>
          <a:p>
            <a:pPr indent="0" lvl="0" marL="0" rtl="0" algn="l">
              <a:spcBef>
                <a:spcPts val="0"/>
              </a:spcBef>
              <a:spcAft>
                <a:spcPts val="0"/>
              </a:spcAft>
              <a:buClr>
                <a:schemeClr val="dk1"/>
              </a:buClr>
              <a:buSzPts val="1100"/>
              <a:buFont typeface="Arial"/>
              <a:buNone/>
            </a:pPr>
            <a:r>
              <a:rPr lang="en-US" sz="1400">
                <a:solidFill>
                  <a:schemeClr val="dk1"/>
                </a:solidFill>
                <a:latin typeface="Century Schoolbook"/>
                <a:ea typeface="Century Schoolbook"/>
                <a:cs typeface="Century Schoolbook"/>
                <a:sym typeface="Century Schoolbook"/>
              </a:rPr>
              <a:t>Cassandra it has a decent less architecture and </a:t>
            </a:r>
            <a:r>
              <a:rPr b="1" lang="en-US" sz="1400">
                <a:solidFill>
                  <a:schemeClr val="dk1"/>
                </a:solidFill>
                <a:latin typeface="Century Schoolbook"/>
                <a:ea typeface="Century Schoolbook"/>
                <a:cs typeface="Century Schoolbook"/>
                <a:sym typeface="Century Schoolbook"/>
              </a:rPr>
              <a:t>any node can perform any operation</a:t>
            </a:r>
            <a:r>
              <a:rPr lang="en-US" sz="1400">
                <a:solidFill>
                  <a:schemeClr val="dk1"/>
                </a:solidFill>
                <a:latin typeface="Century Schoolbook"/>
                <a:ea typeface="Century Schoolbook"/>
                <a:cs typeface="Century Schoolbook"/>
                <a:sym typeface="Century Schoolbook"/>
              </a:rPr>
              <a:t> in this case it provides</a:t>
            </a:r>
            <a:r>
              <a:rPr b="1" lang="en-US" sz="1400">
                <a:solidFill>
                  <a:schemeClr val="dk1"/>
                </a:solidFill>
                <a:latin typeface="Century Schoolbook"/>
                <a:ea typeface="Century Schoolbook"/>
                <a:cs typeface="Century Schoolbook"/>
                <a:sym typeface="Century Schoolbook"/>
              </a:rPr>
              <a:t>ap </a:t>
            </a:r>
            <a:r>
              <a:rPr lang="en-US" sz="1400">
                <a:solidFill>
                  <a:schemeClr val="dk1"/>
                </a:solidFill>
                <a:latin typeface="Century Schoolbook"/>
                <a:ea typeface="Century Schoolbook"/>
                <a:cs typeface="Century Schoolbook"/>
                <a:sym typeface="Century Schoolbook"/>
              </a:rPr>
              <a:t>from the cap theorem that is it provides availability and partition tolerance from the cap theorem and</a:t>
            </a:r>
            <a:endParaRPr sz="1400">
              <a:solidFill>
                <a:schemeClr val="dk1"/>
              </a:solidFill>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chemeClr val="dk1"/>
              </a:buClr>
              <a:buSzPts val="1100"/>
              <a:buFont typeface="Arial"/>
              <a:buNone/>
            </a:pPr>
            <a:r>
              <a:rPr lang="en-US" sz="1400">
                <a:solidFill>
                  <a:schemeClr val="dk1"/>
                </a:solidFill>
                <a:latin typeface="Century Schoolbook"/>
                <a:ea typeface="Century Schoolbook"/>
                <a:cs typeface="Century Schoolbook"/>
                <a:sym typeface="Century Schoolbook"/>
              </a:rPr>
              <a:t>MongoDB lets innovators deploy apps as big as they can possibly dream from startups to enterprises for giant ideas</a:t>
            </a:r>
            <a:endParaRPr sz="1400">
              <a:solidFill>
                <a:schemeClr val="dk1"/>
              </a:solidFill>
              <a:latin typeface="Century Schoolbook"/>
              <a:ea typeface="Century Schoolbook"/>
              <a:cs typeface="Century Schoolbook"/>
              <a:sym typeface="Century Schoolbook"/>
            </a:endParaRPr>
          </a:p>
          <a:p>
            <a:pPr indent="0" lvl="0" marL="0" rtl="0" algn="l">
              <a:lnSpc>
                <a:spcPct val="115000"/>
              </a:lnSpc>
              <a:spcBef>
                <a:spcPts val="1200"/>
              </a:spcBef>
              <a:spcAft>
                <a:spcPts val="0"/>
              </a:spcAft>
              <a:buNone/>
            </a:pPr>
            <a:r>
              <a:rPr lang="en-US" sz="1400">
                <a:solidFill>
                  <a:schemeClr val="dk1"/>
                </a:solidFill>
                <a:latin typeface="Century Schoolbook"/>
                <a:ea typeface="Century Schoolbook"/>
                <a:cs typeface="Century Schoolbook"/>
                <a:sym typeface="Century Schoolbook"/>
              </a:rPr>
              <a:t>Redis is very fast and can perform about</a:t>
            </a:r>
            <a:r>
              <a:rPr lang="en-US" sz="1400">
                <a:solidFill>
                  <a:schemeClr val="dk1"/>
                </a:solidFill>
                <a:uFill>
                  <a:noFill/>
                </a:uFill>
                <a:latin typeface="Century Schoolbook"/>
                <a:ea typeface="Century Schoolbook"/>
                <a:cs typeface="Century Schoolbook"/>
                <a:sym typeface="Century Schoolbook"/>
                <a:hlinkClick r:id="rId2"/>
              </a:rPr>
              <a:t> </a:t>
            </a:r>
            <a:r>
              <a:rPr lang="en-US" sz="1400" u="sng">
                <a:solidFill>
                  <a:schemeClr val="hlink"/>
                </a:solidFill>
                <a:latin typeface="Century Schoolbook"/>
                <a:ea typeface="Century Schoolbook"/>
                <a:cs typeface="Century Schoolbook"/>
                <a:sym typeface="Century Schoolbook"/>
                <a:hlinkClick r:id="rId3"/>
              </a:rPr>
              <a:t>110000 SETs per second, about 81000 GETs per second</a:t>
            </a:r>
            <a:r>
              <a:rPr lang="en-US" sz="1400">
                <a:solidFill>
                  <a:schemeClr val="dk1"/>
                </a:solidFill>
                <a:latin typeface="Century Schoolbook"/>
                <a:ea typeface="Century Schoolbook"/>
                <a:cs typeface="Century Schoolbook"/>
                <a:sym typeface="Century Schoolbook"/>
              </a:rPr>
              <a:t>. </a:t>
            </a:r>
            <a:endParaRPr sz="1400">
              <a:solidFill>
                <a:schemeClr val="dk1"/>
              </a:solidFill>
              <a:latin typeface="Century Schoolbook"/>
              <a:ea typeface="Century Schoolbook"/>
              <a:cs typeface="Century Schoolbook"/>
              <a:sym typeface="Century Schoolbook"/>
            </a:endParaRPr>
          </a:p>
          <a:p>
            <a:pPr indent="0" lvl="0" marL="0" rtl="0" algn="l">
              <a:lnSpc>
                <a:spcPct val="115000"/>
              </a:lnSpc>
              <a:spcBef>
                <a:spcPts val="1200"/>
              </a:spcBef>
              <a:spcAft>
                <a:spcPts val="0"/>
              </a:spcAft>
              <a:buNone/>
            </a:pPr>
            <a:r>
              <a:rPr b="1" i="1" lang="en-US" sz="1400">
                <a:solidFill>
                  <a:schemeClr val="dk1"/>
                </a:solidFill>
                <a:latin typeface="Century Schoolbook"/>
                <a:ea typeface="Century Schoolbook"/>
                <a:cs typeface="Century Schoolbook"/>
                <a:sym typeface="Century Schoolbook"/>
              </a:rPr>
              <a:t>Redis allows inserting huge amounts of data into its </a:t>
            </a:r>
            <a:r>
              <a:rPr lang="en-US" sz="1400" u="sng">
                <a:solidFill>
                  <a:schemeClr val="dk1"/>
                </a:solidFill>
                <a:latin typeface="Century Schoolbook"/>
                <a:ea typeface="Century Schoolbook"/>
                <a:cs typeface="Century Schoolbook"/>
                <a:sym typeface="Century Schoolbook"/>
              </a:rPr>
              <a:t>cache </a:t>
            </a:r>
            <a:r>
              <a:rPr b="1" i="1" lang="en-US" sz="1400">
                <a:solidFill>
                  <a:schemeClr val="dk1"/>
                </a:solidFill>
                <a:latin typeface="Century Schoolbook"/>
                <a:ea typeface="Century Schoolbook"/>
                <a:cs typeface="Century Schoolbook"/>
                <a:sym typeface="Century Schoolbook"/>
              </a:rPr>
              <a:t>very easily</a:t>
            </a:r>
            <a:r>
              <a:rPr i="1" lang="en-US" sz="1400">
                <a:solidFill>
                  <a:schemeClr val="dk1"/>
                </a:solidFill>
                <a:latin typeface="Century Schoolbook"/>
                <a:ea typeface="Century Schoolbook"/>
                <a:cs typeface="Century Schoolbook"/>
                <a:sym typeface="Century Schoolbook"/>
              </a:rPr>
              <a:t>. </a:t>
            </a:r>
            <a:r>
              <a:rPr lang="en-US" sz="1400">
                <a:solidFill>
                  <a:schemeClr val="dk1"/>
                </a:solidFill>
                <a:latin typeface="Century Schoolbook"/>
                <a:ea typeface="Century Schoolbook"/>
                <a:cs typeface="Century Schoolbook"/>
                <a:sym typeface="Century Schoolbook"/>
              </a:rPr>
              <a:t>Sometimes, it is required </a:t>
            </a:r>
            <a:r>
              <a:rPr b="1" lang="en-US" sz="1400">
                <a:solidFill>
                  <a:schemeClr val="dk1"/>
                </a:solidFill>
                <a:latin typeface="Century Schoolbook"/>
                <a:ea typeface="Century Schoolbook"/>
                <a:cs typeface="Century Schoolbook"/>
                <a:sym typeface="Century Schoolbook"/>
              </a:rPr>
              <a:t>to load millions of pieces of data</a:t>
            </a:r>
            <a:r>
              <a:rPr lang="en-US" sz="1400">
                <a:solidFill>
                  <a:schemeClr val="dk1"/>
                </a:solidFill>
                <a:latin typeface="Century Schoolbook"/>
                <a:ea typeface="Century Schoolbook"/>
                <a:cs typeface="Century Schoolbook"/>
                <a:sym typeface="Century Schoolbook"/>
              </a:rPr>
              <a:t> into the cache w</a:t>
            </a:r>
            <a:r>
              <a:rPr b="1" lang="en-US" sz="1400">
                <a:solidFill>
                  <a:schemeClr val="dk1"/>
                </a:solidFill>
                <a:latin typeface="Century Schoolbook"/>
                <a:ea typeface="Century Schoolbook"/>
                <a:cs typeface="Century Schoolbook"/>
                <a:sym typeface="Century Schoolbook"/>
              </a:rPr>
              <a:t>ithin a short period</a:t>
            </a:r>
            <a:r>
              <a:rPr lang="en-US" sz="1400">
                <a:solidFill>
                  <a:schemeClr val="dk1"/>
                </a:solidFill>
                <a:latin typeface="Century Schoolbook"/>
                <a:ea typeface="Century Schoolbook"/>
                <a:cs typeface="Century Schoolbook"/>
                <a:sym typeface="Century Schoolbook"/>
              </a:rPr>
              <a:t> of time. This can be done easily using </a:t>
            </a:r>
            <a:r>
              <a:rPr b="1" lang="en-US" sz="1400">
                <a:solidFill>
                  <a:schemeClr val="dk1"/>
                </a:solidFill>
                <a:latin typeface="Century Schoolbook"/>
                <a:ea typeface="Century Schoolbook"/>
                <a:cs typeface="Century Schoolbook"/>
                <a:sym typeface="Century Schoolbook"/>
              </a:rPr>
              <a:t>mass insertion, a feature </a:t>
            </a:r>
            <a:r>
              <a:rPr lang="en-US" sz="1400">
                <a:solidFill>
                  <a:schemeClr val="dk1"/>
                </a:solidFill>
                <a:latin typeface="Century Schoolbook"/>
                <a:ea typeface="Century Schoolbook"/>
                <a:cs typeface="Century Schoolbook"/>
                <a:sym typeface="Century Schoolbook"/>
              </a:rPr>
              <a:t>supported by </a:t>
            </a:r>
            <a:r>
              <a:rPr b="1" lang="en-US" sz="1400">
                <a:solidFill>
                  <a:schemeClr val="dk1"/>
                </a:solidFill>
                <a:latin typeface="Century Schoolbook"/>
                <a:ea typeface="Century Schoolbook"/>
                <a:cs typeface="Century Schoolbook"/>
                <a:sym typeface="Century Schoolbook"/>
              </a:rPr>
              <a:t>Redis</a:t>
            </a:r>
            <a:r>
              <a:rPr lang="en-US" sz="1400">
                <a:solidFill>
                  <a:schemeClr val="dk1"/>
                </a:solidFill>
                <a:latin typeface="Century Schoolbook"/>
                <a:ea typeface="Century Schoolbook"/>
                <a:cs typeface="Century Schoolbook"/>
                <a:sym typeface="Century Schoolbook"/>
              </a:rPr>
              <a:t>.</a:t>
            </a:r>
            <a:endParaRPr sz="1400">
              <a:solidFill>
                <a:schemeClr val="dk1"/>
              </a:solidFill>
              <a:latin typeface="Century Schoolbook"/>
              <a:ea typeface="Century Schoolbook"/>
              <a:cs typeface="Century Schoolbook"/>
              <a:sym typeface="Century Schoolbook"/>
            </a:endParaRPr>
          </a:p>
          <a:p>
            <a:pPr indent="0" lvl="0" marL="0" rtl="0" algn="l">
              <a:lnSpc>
                <a:spcPct val="115000"/>
              </a:lnSpc>
              <a:spcBef>
                <a:spcPts val="1200"/>
              </a:spcBef>
              <a:spcAft>
                <a:spcPts val="1200"/>
              </a:spcAft>
              <a:buNone/>
            </a:pPr>
            <a:r>
              <a:rPr b="1" lang="en-US" sz="1400">
                <a:solidFill>
                  <a:schemeClr val="dk1"/>
                </a:solidFill>
                <a:latin typeface="Century Schoolbook"/>
                <a:ea typeface="Century Schoolbook"/>
                <a:cs typeface="Century Schoolbook"/>
                <a:sym typeface="Century Schoolbook"/>
              </a:rPr>
              <a:t>Operations are atomic</a:t>
            </a:r>
            <a:r>
              <a:rPr lang="en-US" sz="1400">
                <a:solidFill>
                  <a:schemeClr val="dk1"/>
                </a:solidFill>
                <a:latin typeface="Century Schoolbook"/>
                <a:ea typeface="Century Schoolbook"/>
                <a:cs typeface="Century Schoolbook"/>
                <a:sym typeface="Century Schoolbook"/>
              </a:rPr>
              <a:t> : All the Redis operations are atomic, which ensures that if two clients concurrently access Redis server will get the updated value.</a:t>
            </a:r>
            <a:endParaRPr sz="1400">
              <a:solidFill>
                <a:schemeClr val="dk1"/>
              </a:solidFill>
              <a:latin typeface="Century Schoolbook"/>
              <a:ea typeface="Century Schoolbook"/>
              <a:cs typeface="Century Schoolbook"/>
              <a:sym typeface="Century Schoolbook"/>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5dbb76ae9d_0_88: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5dbb76ae9d_0_88: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roup by is used to group different row of data together based on any one column.</a:t>
            </a:r>
            <a:endParaRPr/>
          </a:p>
          <a:p>
            <a:pPr indent="0" lvl="0" marL="0" rtl="0" algn="l">
              <a:spcBef>
                <a:spcPts val="0"/>
              </a:spcBef>
              <a:spcAft>
                <a:spcPts val="0"/>
              </a:spcAft>
              <a:buClr>
                <a:schemeClr val="dk1"/>
              </a:buClr>
              <a:buSzPts val="1100"/>
              <a:buFont typeface="Arial"/>
              <a:buNone/>
            </a:pPr>
            <a:r>
              <a:rPr lang="en-US"/>
              <a:t>SQL query for the above requirement will be,</a:t>
            </a:r>
            <a:endParaRPr/>
          </a:p>
          <a:p>
            <a:pPr indent="0" lvl="0" marL="0" rtl="0" algn="l">
              <a:spcBef>
                <a:spcPts val="0"/>
              </a:spcBef>
              <a:spcAft>
                <a:spcPts val="0"/>
              </a:spcAft>
              <a:buNone/>
            </a:pPr>
            <a:r>
              <a:rPr lang="en-US"/>
              <a:t>SELECT name, age </a:t>
            </a:r>
            <a:endParaRPr/>
          </a:p>
          <a:p>
            <a:pPr indent="0" lvl="0" marL="0" rtl="0" algn="l">
              <a:spcBef>
                <a:spcPts val="0"/>
              </a:spcBef>
              <a:spcAft>
                <a:spcPts val="0"/>
              </a:spcAft>
              <a:buClr>
                <a:schemeClr val="dk1"/>
              </a:buClr>
              <a:buSzPts val="1100"/>
              <a:buFont typeface="Arial"/>
              <a:buNone/>
            </a:pPr>
            <a:r>
              <a:rPr lang="en-US"/>
              <a:t>FROM Emp GROUP BY salary</a:t>
            </a:r>
            <a:endParaRPr/>
          </a:p>
          <a:p>
            <a:pPr indent="0" lvl="0" marL="0" rtl="0" algn="l">
              <a:spcBef>
                <a:spcPts val="0"/>
              </a:spcBef>
              <a:spcAft>
                <a:spcPts val="0"/>
              </a:spcAft>
              <a:buNone/>
            </a:pPr>
            <a:r>
              <a:rPr lang="en-US"/>
              <a:t>A JOIN clause is used to combine rows from two or more tables, based on a related column between them.</a:t>
            </a:r>
            <a:endParaRPr/>
          </a:p>
          <a:p>
            <a:pPr indent="0" lvl="0" marL="0" rtl="0" algn="l">
              <a:spcBef>
                <a:spcPts val="0"/>
              </a:spcBef>
              <a:spcAft>
                <a:spcPts val="0"/>
              </a:spcAft>
              <a:buNone/>
            </a:pPr>
            <a:r>
              <a:rPr lang="en-US">
                <a:solidFill>
                  <a:srgbClr val="0000CD"/>
                </a:solidFill>
              </a:rPr>
              <a:t>INNER</a:t>
            </a:r>
            <a:r>
              <a:rPr lang="en-US">
                <a:solidFill>
                  <a:schemeClr val="dk1"/>
                </a:solidFill>
              </a:rPr>
              <a:t> </a:t>
            </a:r>
            <a:r>
              <a:rPr lang="en-US">
                <a:solidFill>
                  <a:srgbClr val="0000CD"/>
                </a:solidFill>
              </a:rPr>
              <a:t>JOIN</a:t>
            </a:r>
            <a:r>
              <a:rPr lang="en-US">
                <a:solidFill>
                  <a:schemeClr val="dk1"/>
                </a:solidFill>
              </a:rPr>
              <a:t> Customers </a:t>
            </a:r>
            <a:r>
              <a:rPr lang="en-US">
                <a:solidFill>
                  <a:srgbClr val="0000CD"/>
                </a:solidFill>
              </a:rPr>
              <a:t>ON</a:t>
            </a:r>
            <a:r>
              <a:rPr lang="en-US">
                <a:solidFill>
                  <a:schemeClr val="dk1"/>
                </a:solidFill>
              </a:rPr>
              <a:t> Orders.CustomerID=Customers.CustomerID;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5dbb76ae9d_0_8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5dbb76ae9d_0_83: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latency = wqt al astgaba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5dbb76ae9d_0_9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5dbb76ae9d_0_99: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400">
                <a:solidFill>
                  <a:schemeClr val="dk1"/>
                </a:solidFill>
              </a:rPr>
              <a:t>Relational Database Management Systems (RDBMS) have existed for a few decades now.</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400">
                <a:solidFill>
                  <a:schemeClr val="dk1"/>
                </a:solidFill>
              </a:rPr>
              <a:t>Relational databases are also known as "SQL databases" </a:t>
            </a:r>
            <a:endParaRPr sz="1400">
              <a:solidFill>
                <a:schemeClr val="dk1"/>
              </a:solidFill>
            </a:endParaRPr>
          </a:p>
          <a:p>
            <a:pPr indent="0" lvl="0" marL="0" rtl="0" algn="l">
              <a:lnSpc>
                <a:spcPct val="115000"/>
              </a:lnSpc>
              <a:spcBef>
                <a:spcPts val="0"/>
              </a:spcBef>
              <a:spcAft>
                <a:spcPts val="0"/>
              </a:spcAft>
              <a:buNone/>
            </a:pPr>
            <a:r>
              <a:t/>
            </a:r>
            <a:endParaRPr sz="1400">
              <a:solidFill>
                <a:schemeClr val="dk1"/>
              </a:solidFill>
            </a:endParaRPr>
          </a:p>
          <a:p>
            <a:pPr indent="0" lvl="0" marL="0" rtl="0" algn="l">
              <a:lnSpc>
                <a:spcPct val="115000"/>
              </a:lnSpc>
              <a:spcBef>
                <a:spcPts val="0"/>
              </a:spcBef>
              <a:spcAft>
                <a:spcPts val="0"/>
              </a:spcAft>
              <a:buNone/>
            </a:pPr>
            <a:r>
              <a:rPr lang="en-US" sz="1400">
                <a:solidFill>
                  <a:schemeClr val="dk1"/>
                </a:solidFill>
              </a:rPr>
              <a:t>store data through a standard data modeling and query language (Structured Query Language, or SQL).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400">
                <a:solidFill>
                  <a:schemeClr val="dk1"/>
                </a:solidFill>
              </a:rPr>
              <a:t>In SQL databases, business entities are </a:t>
            </a:r>
            <a:r>
              <a:rPr b="1" lang="en-US" sz="1400">
                <a:solidFill>
                  <a:schemeClr val="dk1"/>
                </a:solidFill>
              </a:rPr>
              <a:t>represented by logical, tabular format data structures c</a:t>
            </a:r>
            <a:r>
              <a:rPr lang="en-US" sz="1400">
                <a:solidFill>
                  <a:schemeClr val="dk1"/>
                </a:solidFill>
              </a:rPr>
              <a:t>alled "</a:t>
            </a:r>
            <a:r>
              <a:rPr b="1" lang="en-US" sz="1400">
                <a:solidFill>
                  <a:schemeClr val="dk1"/>
                </a:solidFill>
              </a:rPr>
              <a:t>tables</a:t>
            </a:r>
            <a:r>
              <a:rPr lang="en-US" sz="1400">
                <a:solidFill>
                  <a:schemeClr val="dk1"/>
                </a:solidFill>
              </a:rPr>
              <a:t>".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400">
                <a:solidFill>
                  <a:schemeClr val="dk1"/>
                </a:solidFill>
              </a:rPr>
              <a:t>For example, a database table can represent the data elements for sales transactions, another table can represent </a:t>
            </a:r>
            <a:r>
              <a:rPr b="1" lang="en-US" sz="1400">
                <a:solidFill>
                  <a:schemeClr val="dk1"/>
                </a:solidFill>
              </a:rPr>
              <a:t>employee</a:t>
            </a:r>
            <a:r>
              <a:rPr lang="en-US" sz="1400">
                <a:solidFill>
                  <a:schemeClr val="dk1"/>
                </a:solidFill>
              </a:rPr>
              <a:t> personal information while another table can represent product inventory.</a:t>
            </a:r>
            <a:r>
              <a:rPr b="1" lang="en-US" sz="1400">
                <a:solidFill>
                  <a:schemeClr val="dk1"/>
                </a:solidFill>
              </a:rPr>
              <a:t> Tables are made up of columns</a:t>
            </a:r>
            <a:r>
              <a:rPr lang="en-US" sz="1400">
                <a:solidFill>
                  <a:schemeClr val="dk1"/>
                </a:solidFill>
              </a:rPr>
              <a:t> of specific data type and lengths.</a:t>
            </a:r>
            <a:r>
              <a:rPr b="1" lang="en-US" sz="1400">
                <a:solidFill>
                  <a:schemeClr val="dk1"/>
                </a:solidFill>
              </a:rPr>
              <a:t> Each column (or field) represents an attribute of the entity</a:t>
            </a:r>
            <a:r>
              <a:rPr lang="en-US" sz="1400">
                <a:solidFill>
                  <a:schemeClr val="dk1"/>
                </a:solidFill>
              </a:rPr>
              <a:t>. For </a:t>
            </a:r>
            <a:r>
              <a:rPr b="1" lang="en-US" sz="1400">
                <a:solidFill>
                  <a:schemeClr val="dk1"/>
                </a:solidFill>
              </a:rPr>
              <a:t>example</a:t>
            </a:r>
            <a:r>
              <a:rPr lang="en-US" sz="1400">
                <a:solidFill>
                  <a:schemeClr val="dk1"/>
                </a:solidFill>
              </a:rPr>
              <a:t>, a table hosting employee information can have fields like first_name, last_name, age or start_date.</a:t>
            </a:r>
            <a:endParaRPr sz="1400">
              <a:solidFill>
                <a:schemeClr val="dk1"/>
              </a:solidFill>
            </a:endParaRPr>
          </a:p>
          <a:p>
            <a:pPr indent="0" lvl="0" marL="0" rtl="0" algn="l">
              <a:spcBef>
                <a:spcPts val="0"/>
              </a:spcBef>
              <a:spcAft>
                <a:spcPts val="0"/>
              </a:spcAft>
              <a:buNone/>
            </a:pPr>
            <a:r>
              <a:t/>
            </a:r>
            <a:endParaRPr sz="1400"/>
          </a:p>
        </p:txBody>
      </p:sp>
      <p:sp>
        <p:nvSpPr>
          <p:cNvPr id="128" name="Google Shape;128;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dbb76ae9d_0_10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dbb76ae9d_0_106: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5dbec41560_0_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5dbec41560_0_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1400"/>
              <a:t>Since the rise of the web,</a:t>
            </a:r>
            <a:r>
              <a:rPr b="1" lang="en-US" sz="1400">
                <a:uFill>
                  <a:noFill/>
                </a:uFill>
                <a:hlinkClick r:id="rId2"/>
              </a:rPr>
              <a:t> the volume of data stored about users, objects, products and events has exploded</a:t>
            </a:r>
            <a:r>
              <a:rPr b="1" lang="en-US" sz="1400"/>
              <a:t>.</a:t>
            </a:r>
            <a:r>
              <a:rPr lang="en-US" sz="1400"/>
              <a:t> Data is also</a:t>
            </a:r>
            <a:r>
              <a:rPr b="1" lang="en-US" sz="1400"/>
              <a:t> accessed more frequently,</a:t>
            </a:r>
            <a:r>
              <a:rPr lang="en-US" sz="1400"/>
              <a:t> and is </a:t>
            </a:r>
            <a:r>
              <a:rPr b="1" lang="en-US" sz="1400"/>
              <a:t>processed more intensively</a:t>
            </a:r>
            <a:r>
              <a:rPr lang="en-US" sz="1400"/>
              <a:t> – for example,</a:t>
            </a:r>
            <a:r>
              <a:rPr lang="en-US" sz="1400">
                <a:uFill>
                  <a:noFill/>
                </a:uFill>
                <a:hlinkClick r:id="rId3"/>
              </a:rPr>
              <a:t> social networks</a:t>
            </a:r>
            <a:r>
              <a:rPr lang="en-US" sz="1400"/>
              <a:t> create hundreds of millions of customized, real-time activity feeds for users based on their connections' activities.</a:t>
            </a:r>
            <a:endParaRPr sz="1400"/>
          </a:p>
          <a:p>
            <a:pPr indent="0" lvl="0" marL="0" rtl="0" algn="l">
              <a:lnSpc>
                <a:spcPct val="115000"/>
              </a:lnSpc>
              <a:spcBef>
                <a:spcPts val="0"/>
              </a:spcBef>
              <a:spcAft>
                <a:spcPts val="0"/>
              </a:spcAft>
              <a:buClr>
                <a:schemeClr val="dk1"/>
              </a:buClr>
              <a:buSzPts val="1100"/>
              <a:buFont typeface="Arial"/>
              <a:buNone/>
            </a:pPr>
            <a:r>
              <a:rPr lang="en-US" sz="1400"/>
              <a:t>E</a:t>
            </a:r>
            <a:r>
              <a:rPr b="1" lang="en-US" sz="1400"/>
              <a:t>ven rendering a single web page or answering a single API request may take tens or hundreds of database requests </a:t>
            </a:r>
            <a:r>
              <a:rPr lang="en-US" sz="1400"/>
              <a:t>as applications process increasingly complex information. </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en-US" sz="1400"/>
              <a:t>Relational databases </a:t>
            </a:r>
            <a:r>
              <a:rPr b="1" lang="en-US" sz="1400"/>
              <a:t>were never designed to cope with the scale</a:t>
            </a:r>
            <a:r>
              <a:rPr lang="en-US" sz="1400"/>
              <a:t> and agility </a:t>
            </a:r>
            <a:r>
              <a:rPr b="1" lang="en-US" sz="1400" u="sng"/>
              <a:t>challenges</a:t>
            </a:r>
            <a:r>
              <a:rPr b="1" lang="en-US" sz="1400"/>
              <a:t> that face modern applications</a:t>
            </a:r>
            <a:r>
              <a:rPr lang="en-US" sz="1400"/>
              <a:t> – and </a:t>
            </a:r>
            <a:r>
              <a:rPr b="1" lang="en-US" sz="1400" u="sng"/>
              <a:t>aren't built </a:t>
            </a:r>
            <a:r>
              <a:rPr lang="en-US" sz="1400"/>
              <a:t>to take advantage of </a:t>
            </a:r>
            <a:r>
              <a:rPr b="1" lang="en-US" sz="1400"/>
              <a:t>cheap storage and processing power </a:t>
            </a:r>
            <a:r>
              <a:rPr lang="en-US" sz="1400"/>
              <a:t>that's available today through the cloud. Relational database vendors have developed two main technical approaches to address these shortcomings: Cloud</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en-US" sz="1400"/>
              <a:t>Relational databases require that schemas be defined before you can add data. For example, you might want to store data about your customers such as phone numbers, first and last name, address, city and state – a SQL database needs to know this in advance.</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en-US" sz="1400"/>
              <a:t>This fits poorly with agile development approaches, because</a:t>
            </a:r>
            <a:r>
              <a:rPr b="1" lang="en-US" sz="1400"/>
              <a:t> each time you complete new features</a:t>
            </a:r>
            <a:r>
              <a:rPr lang="en-US" sz="1400"/>
              <a:t>, the </a:t>
            </a:r>
            <a:r>
              <a:rPr b="1" lang="en-US" sz="1400"/>
              <a:t>schema of your database often needs to change</a:t>
            </a:r>
            <a:r>
              <a:rPr lang="en-US" sz="1400"/>
              <a:t>. So if you decide, a few iterations into development, that you'd like to</a:t>
            </a:r>
            <a:r>
              <a:rPr b="1" lang="en-US" sz="1400"/>
              <a:t> store customers' favorite items i</a:t>
            </a:r>
            <a:r>
              <a:rPr lang="en-US" sz="1400"/>
              <a:t>n addition to their </a:t>
            </a:r>
            <a:r>
              <a:rPr b="1" lang="en-US" sz="1400"/>
              <a:t>addresses</a:t>
            </a:r>
            <a:r>
              <a:rPr lang="en-US" sz="1400"/>
              <a:t> and </a:t>
            </a:r>
            <a:r>
              <a:rPr b="1" lang="en-US" sz="1400"/>
              <a:t>phone</a:t>
            </a:r>
            <a:r>
              <a:rPr lang="en-US" sz="1400"/>
              <a:t> </a:t>
            </a:r>
            <a:r>
              <a:rPr b="1" lang="en-US" sz="1400"/>
              <a:t>numbers</a:t>
            </a:r>
            <a:r>
              <a:rPr lang="en-US" sz="1400"/>
              <a:t>, you'll need to add that column to the database, and then</a:t>
            </a:r>
            <a:r>
              <a:rPr b="1" lang="en-US" sz="1400"/>
              <a:t> migrate the entire database to the new schema</a:t>
            </a:r>
            <a:r>
              <a:rPr lang="en-US" sz="1400"/>
              <a:t>.</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en-US" sz="1400" u="sng"/>
              <a:t>If the database is large, this is a very slow process that involves significant downtime.</a:t>
            </a:r>
            <a:r>
              <a:rPr lang="en-US" sz="1400"/>
              <a:t> If you are frequently changing the data your application stores – because you are iterating rapidly – this downtime may also be frequent. There's also no way, using a relational database, to effectively address data that's completely unstructured or unknown in advance.</a:t>
            </a:r>
            <a:endParaRPr sz="1400"/>
          </a:p>
          <a:p>
            <a:pPr indent="0" lvl="0" marL="0" rtl="0" algn="l">
              <a:spcBef>
                <a:spcPts val="0"/>
              </a:spcBef>
              <a:spcAft>
                <a:spcPts val="0"/>
              </a:spcAft>
              <a:buNone/>
            </a:pPr>
            <a:r>
              <a:t/>
            </a:r>
            <a:endParaRPr sz="1400"/>
          </a:p>
        </p:txBody>
      </p:sp>
      <p:sp>
        <p:nvSpPr>
          <p:cNvPr id="135" name="Google Shape;135;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dbb76ae9d_0_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dbb76ae9d_0_4: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400"/>
              <a:t>so one common misconception with no SQL is people some people think that it actually stands for no SQL like it's not possible when really it stands for not only SQL because it is quite possible to use SQL on some of these databases it's not you know it's not extremely common but it is possible so in my opinion I think a better word to describe it is a non relational database alright</a:t>
            </a:r>
            <a:endParaRPr sz="1400"/>
          </a:p>
          <a:p>
            <a:pPr indent="0" lvl="0" marL="0" rtl="0" algn="l">
              <a:spcBef>
                <a:spcPts val="0"/>
              </a:spcBef>
              <a:spcAft>
                <a:spcPts val="0"/>
              </a:spcAft>
              <a:buNone/>
            </a:pPr>
            <a:r>
              <a:rPr lang="en-US" sz="1400"/>
              <a:t>The solution is to scale horizontally, by adding servers instead of concentrating more capacity in a single server. Cloud computing makes this significantly easier, with providers such as Amazon Web Services providing virtually unlimited capacity on demand, and taking care of all the necessary database administration tasks. Developers no longer need to construct complex, expensive platforms to support their applications, and can concentrate on writing application code. In addition, a group of commodity servers can provide the same processing and storage capabilities as a single high-end server for a fraction of the price.</a:t>
            </a:r>
            <a:endParaRPr sz="1400"/>
          </a:p>
          <a:p>
            <a:pPr indent="0" lvl="0" marL="0" rtl="0" algn="l">
              <a:spcBef>
                <a:spcPts val="0"/>
              </a:spcBef>
              <a:spcAft>
                <a:spcPts val="0"/>
              </a:spcAft>
              <a:buNone/>
            </a:pPr>
            <a:r>
              <a:t/>
            </a: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dbb76ae9d_0_11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dbb76ae9d_0_114: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US" sz="1400">
                <a:solidFill>
                  <a:schemeClr val="dk1"/>
                </a:solidFill>
                <a:latin typeface="Century Schoolbook"/>
                <a:ea typeface="Century Schoolbook"/>
                <a:cs typeface="Century Schoolbook"/>
                <a:sym typeface="Century Schoolbook"/>
              </a:rPr>
              <a:t>Does not depend on predefined tables. A table can be created, and r</a:t>
            </a:r>
            <a:r>
              <a:rPr b="1" lang="en-US" sz="1400">
                <a:solidFill>
                  <a:schemeClr val="dk1"/>
                </a:solidFill>
                <a:latin typeface="Century Schoolbook"/>
                <a:ea typeface="Century Schoolbook"/>
                <a:cs typeface="Century Schoolbook"/>
                <a:sym typeface="Century Schoolbook"/>
              </a:rPr>
              <a:t>ecords added to it dynamically</a:t>
            </a:r>
            <a:endParaRPr sz="1400">
              <a:solidFill>
                <a:schemeClr val="dk1"/>
              </a:solidFill>
              <a:latin typeface="Century Schoolbook"/>
              <a:ea typeface="Century Schoolbook"/>
              <a:cs typeface="Century Schoolbook"/>
              <a:sym typeface="Century Schoolbook"/>
            </a:endParaRPr>
          </a:p>
          <a:p>
            <a:pPr indent="0" lvl="0" marL="0" rtl="0" algn="l">
              <a:spcBef>
                <a:spcPts val="1200"/>
              </a:spcBef>
              <a:spcAft>
                <a:spcPts val="0"/>
              </a:spcAft>
              <a:buNone/>
            </a:pPr>
            <a:r>
              <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dbb76ae9d_0_1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dbb76ae9d_0_12: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400"/>
              <a:t>Cloud computing makes this significantly easier, with providers such as Amazon Web Services providing virtually</a:t>
            </a:r>
            <a:r>
              <a:rPr b="1" lang="en-US" sz="1400"/>
              <a:t> unlimited capacity </a:t>
            </a:r>
            <a:r>
              <a:rPr lang="en-US" sz="1400"/>
              <a:t>on demand, and t</a:t>
            </a:r>
            <a:r>
              <a:rPr b="1" lang="en-US" sz="1400"/>
              <a:t>aking care of all the necessary database administration tasks. Developers no longer need to construct complex, expensive platforms to support their applications, and can concentrate on writing application code.</a:t>
            </a:r>
            <a:r>
              <a:rPr lang="en-US" sz="1400"/>
              <a:t> In addition, a group of commodity servers can provide the </a:t>
            </a:r>
            <a:r>
              <a:rPr b="1" lang="en-US" sz="1400"/>
              <a:t>same processing and storage capabilities as a single high-end server for a fraction of the price.</a:t>
            </a:r>
            <a:endParaRPr b="1" sz="1400"/>
          </a:p>
          <a:p>
            <a:pPr indent="0" lvl="0" marL="0" rtl="0" algn="l">
              <a:spcBef>
                <a:spcPts val="0"/>
              </a:spcBef>
              <a:spcAft>
                <a:spcPts val="0"/>
              </a:spcAft>
              <a:buClr>
                <a:schemeClr val="dk1"/>
              </a:buClr>
              <a:buSzPts val="1100"/>
              <a:buFont typeface="Arial"/>
              <a:buNone/>
            </a:pPr>
            <a:r>
              <a:t/>
            </a:r>
            <a:endParaRPr b="1" sz="1400"/>
          </a:p>
          <a:p>
            <a:pPr indent="0" lvl="0" marL="0" rtl="0" algn="l">
              <a:spcBef>
                <a:spcPts val="0"/>
              </a:spcBef>
              <a:spcAft>
                <a:spcPts val="0"/>
              </a:spcAft>
              <a:buClr>
                <a:schemeClr val="dk1"/>
              </a:buClr>
              <a:buSzPts val="1100"/>
              <a:buFont typeface="Arial"/>
              <a:buNone/>
            </a:pPr>
            <a:r>
              <a:rPr lang="en-US" sz="1400"/>
              <a:t>"Sharding" a database across many server instances can be achieved with SQL databases, but usually is accomplished through SANs and other complex arrangements for making hardware act as a single server. </a:t>
            </a:r>
            <a:r>
              <a:rPr b="1" lang="en-US" sz="1400"/>
              <a:t>NoSQL databases</a:t>
            </a:r>
            <a:r>
              <a:rPr lang="en-US" sz="1400"/>
              <a:t>, on the other hand, usually </a:t>
            </a:r>
            <a:r>
              <a:rPr b="1" lang="en-US" sz="1400"/>
              <a:t>support auto-sharding,</a:t>
            </a:r>
            <a:r>
              <a:rPr lang="en-US" sz="1400"/>
              <a:t> meaning that they natively and a</a:t>
            </a:r>
            <a:r>
              <a:rPr b="1" lang="en-US" sz="1400"/>
              <a:t>utomatically spread data across an arbitrary number of servers, without requiring the application to even be aware of the composition of the server pool.</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rPr lang="en-US" sz="1400"/>
              <a:t>Most NoSQL databases also support </a:t>
            </a:r>
            <a:r>
              <a:rPr b="1" lang="en-US" sz="1400"/>
              <a:t>automatic replication</a:t>
            </a:r>
            <a:r>
              <a:rPr lang="en-US" sz="1400"/>
              <a:t>, meaning that you get </a:t>
            </a:r>
            <a:r>
              <a:rPr b="1" lang="en-US" sz="1400"/>
              <a:t>high availability and disaster recovery without involving separate applications to manage these tasks.</a:t>
            </a:r>
            <a:r>
              <a:rPr lang="en-US" sz="1400"/>
              <a:t> The storage environment is essentially virtualized from the developer's perspective.</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dbb76ae9d_0_2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dbb76ae9d_0_23: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dbb76ae9d_0_28: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dbb76ae9d_0_28: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22222"/>
              </a:buClr>
              <a:buSzPts val="1400"/>
              <a:buFont typeface="Century Schoolbook"/>
              <a:buChar char="●"/>
            </a:pPr>
            <a:r>
              <a:rPr lang="en-US" sz="1400">
                <a:solidFill>
                  <a:srgbClr val="222222"/>
                </a:solidFill>
                <a:latin typeface="Century Schoolbook"/>
                <a:ea typeface="Century Schoolbook"/>
                <a:cs typeface="Century Schoolbook"/>
                <a:sym typeface="Century Schoolbook"/>
              </a:rPr>
              <a:t> The key is a pointer to the value; the value can be an image, a JSON document or even a single text string or number. </a:t>
            </a:r>
            <a:endParaRPr sz="1400">
              <a:solidFill>
                <a:srgbClr val="222222"/>
              </a:solidFill>
              <a:latin typeface="Century Schoolbook"/>
              <a:ea typeface="Century Schoolbook"/>
              <a:cs typeface="Century Schoolbook"/>
              <a:sym typeface="Century Schoolbook"/>
            </a:endParaRPr>
          </a:p>
          <a:p>
            <a:pPr indent="-317500" lvl="0" marL="457200" rtl="0" algn="l">
              <a:spcBef>
                <a:spcPts val="0"/>
              </a:spcBef>
              <a:spcAft>
                <a:spcPts val="0"/>
              </a:spcAft>
              <a:buClr>
                <a:schemeClr val="dk1"/>
              </a:buClr>
              <a:buSzPts val="1400"/>
              <a:buFont typeface="Century Schoolbook"/>
              <a:buChar char="●"/>
            </a:pPr>
            <a:r>
              <a:rPr lang="en-US" sz="1400">
                <a:solidFill>
                  <a:schemeClr val="dk1"/>
                </a:solidFill>
                <a:latin typeface="Century Schoolbook"/>
                <a:ea typeface="Century Schoolbook"/>
                <a:cs typeface="Century Schoolbook"/>
                <a:sym typeface="Century Schoolbook"/>
              </a:rPr>
              <a:t>Records are </a:t>
            </a:r>
            <a:r>
              <a:rPr b="1" lang="en-US" sz="1400">
                <a:solidFill>
                  <a:schemeClr val="dk1"/>
                </a:solidFill>
                <a:latin typeface="Century Schoolbook"/>
                <a:ea typeface="Century Schoolbook"/>
                <a:cs typeface="Century Schoolbook"/>
                <a:sym typeface="Century Schoolbook"/>
              </a:rPr>
              <a:t>stored and retrieved using a key(Fast Search) </a:t>
            </a:r>
            <a:r>
              <a:rPr lang="en-US" sz="1400">
                <a:solidFill>
                  <a:schemeClr val="dk1"/>
                </a:solidFill>
                <a:latin typeface="Century Schoolbook"/>
                <a:ea typeface="Century Schoolbook"/>
                <a:cs typeface="Century Schoolbook"/>
                <a:sym typeface="Century Schoolbook"/>
              </a:rPr>
              <a:t>that uniquely identifies the record, and is used to quickly find the data within the database.</a:t>
            </a:r>
            <a:endParaRPr sz="1400">
              <a:latin typeface="Century Schoolbook"/>
              <a:ea typeface="Century Schoolbook"/>
              <a:cs typeface="Century Schoolbook"/>
              <a:sym typeface="Century Schoolbook"/>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dbb76ae9d_0_5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dbb76ae9d_0_51: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US" sz="1200">
                <a:solidFill>
                  <a:srgbClr val="222222"/>
                </a:solidFill>
                <a:latin typeface="Century Schoolbook"/>
                <a:ea typeface="Century Schoolbook"/>
                <a:cs typeface="Century Schoolbook"/>
                <a:sym typeface="Century Schoolbook"/>
              </a:rPr>
              <a:t>C</a:t>
            </a:r>
            <a:r>
              <a:rPr lang="en-US" sz="1200">
                <a:solidFill>
                  <a:srgbClr val="222222"/>
                </a:solidFill>
                <a:latin typeface="Century Schoolbook"/>
                <a:ea typeface="Century Schoolbook"/>
                <a:cs typeface="Century Schoolbook"/>
                <a:sym typeface="Century Schoolbook"/>
              </a:rPr>
              <a:t>olumn oriented databases are the</a:t>
            </a:r>
            <a:r>
              <a:rPr b="1" lang="en-US" sz="1200">
                <a:solidFill>
                  <a:srgbClr val="222222"/>
                </a:solidFill>
                <a:latin typeface="Century Schoolbook"/>
                <a:ea typeface="Century Schoolbook"/>
                <a:cs typeface="Century Schoolbook"/>
                <a:sym typeface="Century Schoolbook"/>
              </a:rPr>
              <a:t> opposite of row-based relational databases.</a:t>
            </a:r>
            <a:r>
              <a:rPr lang="en-US" sz="1200">
                <a:solidFill>
                  <a:srgbClr val="222222"/>
                </a:solidFill>
                <a:latin typeface="Century Schoolbook"/>
                <a:ea typeface="Century Schoolbook"/>
                <a:cs typeface="Century Schoolbook"/>
                <a:sym typeface="Century Schoolbook"/>
              </a:rPr>
              <a:t> </a:t>
            </a:r>
            <a:endParaRPr sz="1200">
              <a:solidFill>
                <a:srgbClr val="222222"/>
              </a:solidFill>
              <a:latin typeface="Century Schoolbook"/>
              <a:ea typeface="Century Schoolbook"/>
              <a:cs typeface="Century Schoolbook"/>
              <a:sym typeface="Century Schoolbook"/>
            </a:endParaRPr>
          </a:p>
          <a:p>
            <a:pPr indent="0" lvl="0" marL="0" rtl="0" algn="l">
              <a:lnSpc>
                <a:spcPct val="150000"/>
              </a:lnSpc>
              <a:spcBef>
                <a:spcPts val="1500"/>
              </a:spcBef>
              <a:spcAft>
                <a:spcPts val="0"/>
              </a:spcAft>
              <a:buClr>
                <a:schemeClr val="dk1"/>
              </a:buClr>
              <a:buSzPts val="1100"/>
              <a:buFont typeface="Arial"/>
              <a:buNone/>
            </a:pPr>
            <a:r>
              <a:rPr lang="en-US">
                <a:solidFill>
                  <a:srgbClr val="222222"/>
                </a:solidFill>
                <a:highlight>
                  <a:srgbClr val="FFFFFF"/>
                </a:highlight>
              </a:rPr>
              <a:t>Content management is a set of processes and technologies that supports the collection, managing, and publishing of information in any form or medium.</a:t>
            </a:r>
            <a:endParaRPr sz="1200">
              <a:solidFill>
                <a:srgbClr val="222222"/>
              </a:solidFill>
              <a:latin typeface="Century Schoolbook"/>
              <a:ea typeface="Century Schoolbook"/>
              <a:cs typeface="Century Schoolbook"/>
              <a:sym typeface="Century Schoolbook"/>
            </a:endParaRPr>
          </a:p>
          <a:p>
            <a:pPr indent="0" lvl="0" marL="0" rtl="0" algn="l">
              <a:lnSpc>
                <a:spcPct val="150000"/>
              </a:lnSpc>
              <a:spcBef>
                <a:spcPts val="1500"/>
              </a:spcBef>
              <a:spcAft>
                <a:spcPts val="0"/>
              </a:spcAft>
              <a:buNone/>
            </a:pPr>
            <a:r>
              <a:t/>
            </a:r>
            <a:endParaRP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2" name="Shape 12"/>
        <p:cNvGrpSpPr/>
        <p:nvPr/>
      </p:nvGrpSpPr>
      <p:grpSpPr>
        <a:xfrm>
          <a:off x="0" y="0"/>
          <a:ext cx="0" cy="0"/>
          <a:chOff x="0" y="0"/>
          <a:chExt cx="0" cy="0"/>
        </a:xfrm>
      </p:grpSpPr>
      <p:sp>
        <p:nvSpPr>
          <p:cNvPr id="13" name="Google Shape;13;p2"/>
          <p:cNvSpPr txBox="1"/>
          <p:nvPr>
            <p:ph type="title"/>
          </p:nvPr>
        </p:nvSpPr>
        <p:spPr>
          <a:xfrm>
            <a:off x="360000" y="360000"/>
            <a:ext cx="9360000" cy="9000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 type="subTitle"/>
          </p:nvPr>
        </p:nvSpPr>
        <p:spPr>
          <a:xfrm>
            <a:off x="360000" y="1980000"/>
            <a:ext cx="9180000" cy="46800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2" name="Shape 42"/>
        <p:cNvGrpSpPr/>
        <p:nvPr/>
      </p:nvGrpSpPr>
      <p:grpSpPr>
        <a:xfrm>
          <a:off x="0" y="0"/>
          <a:ext cx="0" cy="0"/>
          <a:chOff x="0" y="0"/>
          <a:chExt cx="0" cy="0"/>
        </a:xfrm>
      </p:grpSpPr>
      <p:sp>
        <p:nvSpPr>
          <p:cNvPr id="43" name="Google Shape;43;p11"/>
          <p:cNvSpPr txBox="1"/>
          <p:nvPr>
            <p:ph type="title"/>
          </p:nvPr>
        </p:nvSpPr>
        <p:spPr>
          <a:xfrm>
            <a:off x="360000" y="360000"/>
            <a:ext cx="9360000" cy="9000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idx="1" type="body"/>
          </p:nvPr>
        </p:nvSpPr>
        <p:spPr>
          <a:xfrm>
            <a:off x="360000" y="1980000"/>
            <a:ext cx="9180000" cy="2232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1"/>
          <p:cNvSpPr txBox="1"/>
          <p:nvPr>
            <p:ph idx="2" type="body"/>
          </p:nvPr>
        </p:nvSpPr>
        <p:spPr>
          <a:xfrm>
            <a:off x="360000" y="4424400"/>
            <a:ext cx="9180000" cy="2232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6" name="Shape 46"/>
        <p:cNvGrpSpPr/>
        <p:nvPr/>
      </p:nvGrpSpPr>
      <p:grpSpPr>
        <a:xfrm>
          <a:off x="0" y="0"/>
          <a:ext cx="0" cy="0"/>
          <a:chOff x="0" y="0"/>
          <a:chExt cx="0" cy="0"/>
        </a:xfrm>
      </p:grpSpPr>
      <p:sp>
        <p:nvSpPr>
          <p:cNvPr id="47" name="Google Shape;47;p12"/>
          <p:cNvSpPr txBox="1"/>
          <p:nvPr>
            <p:ph type="title"/>
          </p:nvPr>
        </p:nvSpPr>
        <p:spPr>
          <a:xfrm>
            <a:off x="360000" y="360000"/>
            <a:ext cx="9360000" cy="9000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 type="body"/>
          </p:nvPr>
        </p:nvSpPr>
        <p:spPr>
          <a:xfrm>
            <a:off x="360000" y="1980000"/>
            <a:ext cx="4479480" cy="2232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2" type="body"/>
          </p:nvPr>
        </p:nvSpPr>
        <p:spPr>
          <a:xfrm>
            <a:off x="5063760" y="1980000"/>
            <a:ext cx="4479480" cy="2232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3" type="body"/>
          </p:nvPr>
        </p:nvSpPr>
        <p:spPr>
          <a:xfrm>
            <a:off x="360000" y="4424400"/>
            <a:ext cx="4479480" cy="2232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12"/>
          <p:cNvSpPr txBox="1"/>
          <p:nvPr>
            <p:ph idx="4" type="body"/>
          </p:nvPr>
        </p:nvSpPr>
        <p:spPr>
          <a:xfrm>
            <a:off x="5063760" y="4424400"/>
            <a:ext cx="4479480" cy="2232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2" name="Shape 52"/>
        <p:cNvGrpSpPr/>
        <p:nvPr/>
      </p:nvGrpSpPr>
      <p:grpSpPr>
        <a:xfrm>
          <a:off x="0" y="0"/>
          <a:ext cx="0" cy="0"/>
          <a:chOff x="0" y="0"/>
          <a:chExt cx="0" cy="0"/>
        </a:xfrm>
      </p:grpSpPr>
      <p:sp>
        <p:nvSpPr>
          <p:cNvPr id="53" name="Google Shape;53;p13"/>
          <p:cNvSpPr txBox="1"/>
          <p:nvPr>
            <p:ph type="title"/>
          </p:nvPr>
        </p:nvSpPr>
        <p:spPr>
          <a:xfrm>
            <a:off x="360000" y="360000"/>
            <a:ext cx="9360000" cy="9000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3"/>
          <p:cNvSpPr txBox="1"/>
          <p:nvPr>
            <p:ph idx="1" type="body"/>
          </p:nvPr>
        </p:nvSpPr>
        <p:spPr>
          <a:xfrm>
            <a:off x="360000" y="1980000"/>
            <a:ext cx="2955600" cy="2232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2" type="body"/>
          </p:nvPr>
        </p:nvSpPr>
        <p:spPr>
          <a:xfrm>
            <a:off x="3463920" y="1980000"/>
            <a:ext cx="2955600" cy="2232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3" type="body"/>
          </p:nvPr>
        </p:nvSpPr>
        <p:spPr>
          <a:xfrm>
            <a:off x="6567480" y="1980000"/>
            <a:ext cx="2955600" cy="2232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4" type="body"/>
          </p:nvPr>
        </p:nvSpPr>
        <p:spPr>
          <a:xfrm>
            <a:off x="360000" y="4424400"/>
            <a:ext cx="2955600" cy="2232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5" type="body"/>
          </p:nvPr>
        </p:nvSpPr>
        <p:spPr>
          <a:xfrm>
            <a:off x="3463920" y="4424400"/>
            <a:ext cx="2955600" cy="2232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13"/>
          <p:cNvSpPr txBox="1"/>
          <p:nvPr>
            <p:ph idx="6" type="body"/>
          </p:nvPr>
        </p:nvSpPr>
        <p:spPr>
          <a:xfrm>
            <a:off x="6567480" y="4424400"/>
            <a:ext cx="2955600" cy="2232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70" name="Shape 70"/>
        <p:cNvGrpSpPr/>
        <p:nvPr/>
      </p:nvGrpSpPr>
      <p:grpSpPr>
        <a:xfrm>
          <a:off x="0" y="0"/>
          <a:ext cx="0" cy="0"/>
          <a:chOff x="0" y="0"/>
          <a:chExt cx="0" cy="0"/>
        </a:xfrm>
      </p:grpSpPr>
      <p:sp>
        <p:nvSpPr>
          <p:cNvPr id="71" name="Google Shape;71;p15"/>
          <p:cNvSpPr txBox="1"/>
          <p:nvPr>
            <p:ph type="title"/>
          </p:nvPr>
        </p:nvSpPr>
        <p:spPr>
          <a:xfrm>
            <a:off x="360000" y="360000"/>
            <a:ext cx="9360000" cy="9000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5"/>
          <p:cNvSpPr txBox="1"/>
          <p:nvPr>
            <p:ph idx="1" type="body"/>
          </p:nvPr>
        </p:nvSpPr>
        <p:spPr>
          <a:xfrm>
            <a:off x="360000" y="1980000"/>
            <a:ext cx="9180000" cy="468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73" name="Shape 73"/>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74" name="Shape 74"/>
        <p:cNvGrpSpPr/>
        <p:nvPr/>
      </p:nvGrpSpPr>
      <p:grpSpPr>
        <a:xfrm>
          <a:off x="0" y="0"/>
          <a:ext cx="0" cy="0"/>
          <a:chOff x="0" y="0"/>
          <a:chExt cx="0" cy="0"/>
        </a:xfrm>
      </p:grpSpPr>
      <p:sp>
        <p:nvSpPr>
          <p:cNvPr id="75" name="Google Shape;75;p17"/>
          <p:cNvSpPr txBox="1"/>
          <p:nvPr>
            <p:ph type="title"/>
          </p:nvPr>
        </p:nvSpPr>
        <p:spPr>
          <a:xfrm>
            <a:off x="360000" y="360000"/>
            <a:ext cx="9360000" cy="9000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7"/>
          <p:cNvSpPr txBox="1"/>
          <p:nvPr>
            <p:ph idx="1" type="subTitle"/>
          </p:nvPr>
        </p:nvSpPr>
        <p:spPr>
          <a:xfrm>
            <a:off x="360000" y="1980000"/>
            <a:ext cx="9180000" cy="46800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77" name="Shape 77"/>
        <p:cNvGrpSpPr/>
        <p:nvPr/>
      </p:nvGrpSpPr>
      <p:grpSpPr>
        <a:xfrm>
          <a:off x="0" y="0"/>
          <a:ext cx="0" cy="0"/>
          <a:chOff x="0" y="0"/>
          <a:chExt cx="0" cy="0"/>
        </a:xfrm>
      </p:grpSpPr>
      <p:sp>
        <p:nvSpPr>
          <p:cNvPr id="78" name="Google Shape;78;p18"/>
          <p:cNvSpPr txBox="1"/>
          <p:nvPr>
            <p:ph type="title"/>
          </p:nvPr>
        </p:nvSpPr>
        <p:spPr>
          <a:xfrm>
            <a:off x="360000" y="360000"/>
            <a:ext cx="9360000" cy="9000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8"/>
          <p:cNvSpPr txBox="1"/>
          <p:nvPr>
            <p:ph idx="1" type="body"/>
          </p:nvPr>
        </p:nvSpPr>
        <p:spPr>
          <a:xfrm>
            <a:off x="360000" y="1980000"/>
            <a:ext cx="4479480" cy="468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0" name="Google Shape;80;p18"/>
          <p:cNvSpPr txBox="1"/>
          <p:nvPr>
            <p:ph idx="2" type="body"/>
          </p:nvPr>
        </p:nvSpPr>
        <p:spPr>
          <a:xfrm>
            <a:off x="5063760" y="1980000"/>
            <a:ext cx="4479480" cy="468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1" name="Shape 81"/>
        <p:cNvGrpSpPr/>
        <p:nvPr/>
      </p:nvGrpSpPr>
      <p:grpSpPr>
        <a:xfrm>
          <a:off x="0" y="0"/>
          <a:ext cx="0" cy="0"/>
          <a:chOff x="0" y="0"/>
          <a:chExt cx="0" cy="0"/>
        </a:xfrm>
      </p:grpSpPr>
      <p:sp>
        <p:nvSpPr>
          <p:cNvPr id="82" name="Google Shape;82;p19"/>
          <p:cNvSpPr txBox="1"/>
          <p:nvPr>
            <p:ph type="title"/>
          </p:nvPr>
        </p:nvSpPr>
        <p:spPr>
          <a:xfrm>
            <a:off x="360000" y="360000"/>
            <a:ext cx="9360000" cy="9000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83" name="Shape 83"/>
        <p:cNvGrpSpPr/>
        <p:nvPr/>
      </p:nvGrpSpPr>
      <p:grpSpPr>
        <a:xfrm>
          <a:off x="0" y="0"/>
          <a:ext cx="0" cy="0"/>
          <a:chOff x="0" y="0"/>
          <a:chExt cx="0" cy="0"/>
        </a:xfrm>
      </p:grpSpPr>
      <p:sp>
        <p:nvSpPr>
          <p:cNvPr id="84" name="Google Shape;84;p20"/>
          <p:cNvSpPr txBox="1"/>
          <p:nvPr>
            <p:ph idx="1" type="subTitle"/>
          </p:nvPr>
        </p:nvSpPr>
        <p:spPr>
          <a:xfrm>
            <a:off x="360000" y="360000"/>
            <a:ext cx="9360000" cy="417312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85" name="Shape 85"/>
        <p:cNvGrpSpPr/>
        <p:nvPr/>
      </p:nvGrpSpPr>
      <p:grpSpPr>
        <a:xfrm>
          <a:off x="0" y="0"/>
          <a:ext cx="0" cy="0"/>
          <a:chOff x="0" y="0"/>
          <a:chExt cx="0" cy="0"/>
        </a:xfrm>
      </p:grpSpPr>
      <p:sp>
        <p:nvSpPr>
          <p:cNvPr id="86" name="Google Shape;86;p21"/>
          <p:cNvSpPr txBox="1"/>
          <p:nvPr>
            <p:ph type="title"/>
          </p:nvPr>
        </p:nvSpPr>
        <p:spPr>
          <a:xfrm>
            <a:off x="360000" y="360000"/>
            <a:ext cx="9360000" cy="9000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1"/>
          <p:cNvSpPr txBox="1"/>
          <p:nvPr>
            <p:ph idx="1" type="body"/>
          </p:nvPr>
        </p:nvSpPr>
        <p:spPr>
          <a:xfrm>
            <a:off x="360000" y="1980000"/>
            <a:ext cx="4479480" cy="2232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21"/>
          <p:cNvSpPr txBox="1"/>
          <p:nvPr>
            <p:ph idx="2" type="body"/>
          </p:nvPr>
        </p:nvSpPr>
        <p:spPr>
          <a:xfrm>
            <a:off x="5063760" y="1980000"/>
            <a:ext cx="4479480" cy="468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21"/>
          <p:cNvSpPr txBox="1"/>
          <p:nvPr>
            <p:ph idx="3" type="body"/>
          </p:nvPr>
        </p:nvSpPr>
        <p:spPr>
          <a:xfrm>
            <a:off x="360000" y="4424400"/>
            <a:ext cx="4479480" cy="2232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90" name="Shape 90"/>
        <p:cNvGrpSpPr/>
        <p:nvPr/>
      </p:nvGrpSpPr>
      <p:grpSpPr>
        <a:xfrm>
          <a:off x="0" y="0"/>
          <a:ext cx="0" cy="0"/>
          <a:chOff x="0" y="0"/>
          <a:chExt cx="0" cy="0"/>
        </a:xfrm>
      </p:grpSpPr>
      <p:sp>
        <p:nvSpPr>
          <p:cNvPr id="91" name="Google Shape;91;p22"/>
          <p:cNvSpPr txBox="1"/>
          <p:nvPr>
            <p:ph type="title"/>
          </p:nvPr>
        </p:nvSpPr>
        <p:spPr>
          <a:xfrm>
            <a:off x="360000" y="360000"/>
            <a:ext cx="9360000" cy="9000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2"/>
          <p:cNvSpPr txBox="1"/>
          <p:nvPr>
            <p:ph idx="1" type="body"/>
          </p:nvPr>
        </p:nvSpPr>
        <p:spPr>
          <a:xfrm>
            <a:off x="360000" y="1980000"/>
            <a:ext cx="4479480" cy="468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3" name="Google Shape;93;p22"/>
          <p:cNvSpPr txBox="1"/>
          <p:nvPr>
            <p:ph idx="2" type="body"/>
          </p:nvPr>
        </p:nvSpPr>
        <p:spPr>
          <a:xfrm>
            <a:off x="5063760" y="1980000"/>
            <a:ext cx="4479480" cy="2232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22"/>
          <p:cNvSpPr txBox="1"/>
          <p:nvPr>
            <p:ph idx="3" type="body"/>
          </p:nvPr>
        </p:nvSpPr>
        <p:spPr>
          <a:xfrm>
            <a:off x="5063760" y="4424400"/>
            <a:ext cx="4479480" cy="2232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95" name="Shape 95"/>
        <p:cNvGrpSpPr/>
        <p:nvPr/>
      </p:nvGrpSpPr>
      <p:grpSpPr>
        <a:xfrm>
          <a:off x="0" y="0"/>
          <a:ext cx="0" cy="0"/>
          <a:chOff x="0" y="0"/>
          <a:chExt cx="0" cy="0"/>
        </a:xfrm>
      </p:grpSpPr>
      <p:sp>
        <p:nvSpPr>
          <p:cNvPr id="96" name="Google Shape;96;p23"/>
          <p:cNvSpPr txBox="1"/>
          <p:nvPr>
            <p:ph type="title"/>
          </p:nvPr>
        </p:nvSpPr>
        <p:spPr>
          <a:xfrm>
            <a:off x="360000" y="360000"/>
            <a:ext cx="9360000" cy="9000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3"/>
          <p:cNvSpPr txBox="1"/>
          <p:nvPr>
            <p:ph idx="1" type="body"/>
          </p:nvPr>
        </p:nvSpPr>
        <p:spPr>
          <a:xfrm>
            <a:off x="360000" y="1980000"/>
            <a:ext cx="4479480" cy="2232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8" name="Google Shape;98;p23"/>
          <p:cNvSpPr txBox="1"/>
          <p:nvPr>
            <p:ph idx="2" type="body"/>
          </p:nvPr>
        </p:nvSpPr>
        <p:spPr>
          <a:xfrm>
            <a:off x="5063760" y="1980000"/>
            <a:ext cx="4479480" cy="2232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9" name="Google Shape;99;p23"/>
          <p:cNvSpPr txBox="1"/>
          <p:nvPr>
            <p:ph idx="3" type="body"/>
          </p:nvPr>
        </p:nvSpPr>
        <p:spPr>
          <a:xfrm>
            <a:off x="360000" y="4424400"/>
            <a:ext cx="9180000" cy="2232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100" name="Shape 100"/>
        <p:cNvGrpSpPr/>
        <p:nvPr/>
      </p:nvGrpSpPr>
      <p:grpSpPr>
        <a:xfrm>
          <a:off x="0" y="0"/>
          <a:ext cx="0" cy="0"/>
          <a:chOff x="0" y="0"/>
          <a:chExt cx="0" cy="0"/>
        </a:xfrm>
      </p:grpSpPr>
      <p:sp>
        <p:nvSpPr>
          <p:cNvPr id="101" name="Google Shape;101;p24"/>
          <p:cNvSpPr txBox="1"/>
          <p:nvPr>
            <p:ph type="title"/>
          </p:nvPr>
        </p:nvSpPr>
        <p:spPr>
          <a:xfrm>
            <a:off x="360000" y="360000"/>
            <a:ext cx="9360000" cy="9000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4"/>
          <p:cNvSpPr txBox="1"/>
          <p:nvPr>
            <p:ph idx="1" type="body"/>
          </p:nvPr>
        </p:nvSpPr>
        <p:spPr>
          <a:xfrm>
            <a:off x="360000" y="1980000"/>
            <a:ext cx="9180000" cy="2232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24"/>
          <p:cNvSpPr txBox="1"/>
          <p:nvPr>
            <p:ph idx="2" type="body"/>
          </p:nvPr>
        </p:nvSpPr>
        <p:spPr>
          <a:xfrm>
            <a:off x="360000" y="4424400"/>
            <a:ext cx="9180000" cy="2232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104" name="Shape 104"/>
        <p:cNvGrpSpPr/>
        <p:nvPr/>
      </p:nvGrpSpPr>
      <p:grpSpPr>
        <a:xfrm>
          <a:off x="0" y="0"/>
          <a:ext cx="0" cy="0"/>
          <a:chOff x="0" y="0"/>
          <a:chExt cx="0" cy="0"/>
        </a:xfrm>
      </p:grpSpPr>
      <p:sp>
        <p:nvSpPr>
          <p:cNvPr id="105" name="Google Shape;105;p25"/>
          <p:cNvSpPr txBox="1"/>
          <p:nvPr>
            <p:ph type="title"/>
          </p:nvPr>
        </p:nvSpPr>
        <p:spPr>
          <a:xfrm>
            <a:off x="360000" y="360000"/>
            <a:ext cx="9360000" cy="9000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5"/>
          <p:cNvSpPr txBox="1"/>
          <p:nvPr>
            <p:ph idx="1" type="body"/>
          </p:nvPr>
        </p:nvSpPr>
        <p:spPr>
          <a:xfrm>
            <a:off x="360000" y="1980000"/>
            <a:ext cx="4479480" cy="2232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25"/>
          <p:cNvSpPr txBox="1"/>
          <p:nvPr>
            <p:ph idx="2" type="body"/>
          </p:nvPr>
        </p:nvSpPr>
        <p:spPr>
          <a:xfrm>
            <a:off x="5063760" y="1980000"/>
            <a:ext cx="4479480" cy="2232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25"/>
          <p:cNvSpPr txBox="1"/>
          <p:nvPr>
            <p:ph idx="3" type="body"/>
          </p:nvPr>
        </p:nvSpPr>
        <p:spPr>
          <a:xfrm>
            <a:off x="360000" y="4424400"/>
            <a:ext cx="4479480" cy="2232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25"/>
          <p:cNvSpPr txBox="1"/>
          <p:nvPr>
            <p:ph idx="4" type="body"/>
          </p:nvPr>
        </p:nvSpPr>
        <p:spPr>
          <a:xfrm>
            <a:off x="5063760" y="4424400"/>
            <a:ext cx="4479480" cy="2232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10" name="Shape 110"/>
        <p:cNvGrpSpPr/>
        <p:nvPr/>
      </p:nvGrpSpPr>
      <p:grpSpPr>
        <a:xfrm>
          <a:off x="0" y="0"/>
          <a:ext cx="0" cy="0"/>
          <a:chOff x="0" y="0"/>
          <a:chExt cx="0" cy="0"/>
        </a:xfrm>
      </p:grpSpPr>
      <p:sp>
        <p:nvSpPr>
          <p:cNvPr id="111" name="Google Shape;111;p26"/>
          <p:cNvSpPr txBox="1"/>
          <p:nvPr>
            <p:ph type="title"/>
          </p:nvPr>
        </p:nvSpPr>
        <p:spPr>
          <a:xfrm>
            <a:off x="360000" y="360000"/>
            <a:ext cx="9360000" cy="9000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6"/>
          <p:cNvSpPr txBox="1"/>
          <p:nvPr>
            <p:ph idx="1" type="body"/>
          </p:nvPr>
        </p:nvSpPr>
        <p:spPr>
          <a:xfrm>
            <a:off x="360000" y="1980000"/>
            <a:ext cx="2955600" cy="2232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26"/>
          <p:cNvSpPr txBox="1"/>
          <p:nvPr>
            <p:ph idx="2" type="body"/>
          </p:nvPr>
        </p:nvSpPr>
        <p:spPr>
          <a:xfrm>
            <a:off x="3463920" y="1980000"/>
            <a:ext cx="2955600" cy="2232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4" name="Google Shape;114;p26"/>
          <p:cNvSpPr txBox="1"/>
          <p:nvPr>
            <p:ph idx="3" type="body"/>
          </p:nvPr>
        </p:nvSpPr>
        <p:spPr>
          <a:xfrm>
            <a:off x="6567480" y="1980000"/>
            <a:ext cx="2955600" cy="2232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5" name="Google Shape;115;p26"/>
          <p:cNvSpPr txBox="1"/>
          <p:nvPr>
            <p:ph idx="4" type="body"/>
          </p:nvPr>
        </p:nvSpPr>
        <p:spPr>
          <a:xfrm>
            <a:off x="360000" y="4424400"/>
            <a:ext cx="2955600" cy="2232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6" name="Google Shape;116;p26"/>
          <p:cNvSpPr txBox="1"/>
          <p:nvPr>
            <p:ph idx="5" type="body"/>
          </p:nvPr>
        </p:nvSpPr>
        <p:spPr>
          <a:xfrm>
            <a:off x="3463920" y="4424400"/>
            <a:ext cx="2955600" cy="2232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7" name="Google Shape;117;p26"/>
          <p:cNvSpPr txBox="1"/>
          <p:nvPr>
            <p:ph idx="6" type="body"/>
          </p:nvPr>
        </p:nvSpPr>
        <p:spPr>
          <a:xfrm>
            <a:off x="6567480" y="4424400"/>
            <a:ext cx="2955600" cy="2232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6" name="Shape 16"/>
        <p:cNvGrpSpPr/>
        <p:nvPr/>
      </p:nvGrpSpPr>
      <p:grpSpPr>
        <a:xfrm>
          <a:off x="0" y="0"/>
          <a:ext cx="0" cy="0"/>
          <a:chOff x="0" y="0"/>
          <a:chExt cx="0" cy="0"/>
        </a:xfrm>
      </p:grpSpPr>
      <p:sp>
        <p:nvSpPr>
          <p:cNvPr id="17" name="Google Shape;17;p4"/>
          <p:cNvSpPr txBox="1"/>
          <p:nvPr>
            <p:ph type="title"/>
          </p:nvPr>
        </p:nvSpPr>
        <p:spPr>
          <a:xfrm>
            <a:off x="360000" y="360000"/>
            <a:ext cx="9360000" cy="9000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4"/>
          <p:cNvSpPr txBox="1"/>
          <p:nvPr>
            <p:ph idx="1" type="body"/>
          </p:nvPr>
        </p:nvSpPr>
        <p:spPr>
          <a:xfrm>
            <a:off x="360000" y="1980000"/>
            <a:ext cx="9180000" cy="468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9" name="Shape 19"/>
        <p:cNvGrpSpPr/>
        <p:nvPr/>
      </p:nvGrpSpPr>
      <p:grpSpPr>
        <a:xfrm>
          <a:off x="0" y="0"/>
          <a:ext cx="0" cy="0"/>
          <a:chOff x="0" y="0"/>
          <a:chExt cx="0" cy="0"/>
        </a:xfrm>
      </p:grpSpPr>
      <p:sp>
        <p:nvSpPr>
          <p:cNvPr id="20" name="Google Shape;20;p5"/>
          <p:cNvSpPr txBox="1"/>
          <p:nvPr>
            <p:ph type="title"/>
          </p:nvPr>
        </p:nvSpPr>
        <p:spPr>
          <a:xfrm>
            <a:off x="360000" y="360000"/>
            <a:ext cx="9360000" cy="9000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
          <p:cNvSpPr txBox="1"/>
          <p:nvPr>
            <p:ph idx="1" type="body"/>
          </p:nvPr>
        </p:nvSpPr>
        <p:spPr>
          <a:xfrm>
            <a:off x="360000" y="1980000"/>
            <a:ext cx="4479480" cy="468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 name="Google Shape;22;p5"/>
          <p:cNvSpPr txBox="1"/>
          <p:nvPr>
            <p:ph idx="2" type="body"/>
          </p:nvPr>
        </p:nvSpPr>
        <p:spPr>
          <a:xfrm>
            <a:off x="5063760" y="1980000"/>
            <a:ext cx="4479480" cy="468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360000" y="360000"/>
            <a:ext cx="9360000" cy="9000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5" name="Shape 25"/>
        <p:cNvGrpSpPr/>
        <p:nvPr/>
      </p:nvGrpSpPr>
      <p:grpSpPr>
        <a:xfrm>
          <a:off x="0" y="0"/>
          <a:ext cx="0" cy="0"/>
          <a:chOff x="0" y="0"/>
          <a:chExt cx="0" cy="0"/>
        </a:xfrm>
      </p:grpSpPr>
      <p:sp>
        <p:nvSpPr>
          <p:cNvPr id="26" name="Google Shape;26;p7"/>
          <p:cNvSpPr txBox="1"/>
          <p:nvPr>
            <p:ph idx="1" type="subTitle"/>
          </p:nvPr>
        </p:nvSpPr>
        <p:spPr>
          <a:xfrm>
            <a:off x="360000" y="360000"/>
            <a:ext cx="9360000" cy="417312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7" name="Shape 27"/>
        <p:cNvGrpSpPr/>
        <p:nvPr/>
      </p:nvGrpSpPr>
      <p:grpSpPr>
        <a:xfrm>
          <a:off x="0" y="0"/>
          <a:ext cx="0" cy="0"/>
          <a:chOff x="0" y="0"/>
          <a:chExt cx="0" cy="0"/>
        </a:xfrm>
      </p:grpSpPr>
      <p:sp>
        <p:nvSpPr>
          <p:cNvPr id="28" name="Google Shape;28;p8"/>
          <p:cNvSpPr txBox="1"/>
          <p:nvPr>
            <p:ph type="title"/>
          </p:nvPr>
        </p:nvSpPr>
        <p:spPr>
          <a:xfrm>
            <a:off x="360000" y="360000"/>
            <a:ext cx="9360000" cy="9000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8"/>
          <p:cNvSpPr txBox="1"/>
          <p:nvPr>
            <p:ph idx="1" type="body"/>
          </p:nvPr>
        </p:nvSpPr>
        <p:spPr>
          <a:xfrm>
            <a:off x="360000" y="1980000"/>
            <a:ext cx="4479480" cy="2232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8"/>
          <p:cNvSpPr txBox="1"/>
          <p:nvPr>
            <p:ph idx="2" type="body"/>
          </p:nvPr>
        </p:nvSpPr>
        <p:spPr>
          <a:xfrm>
            <a:off x="5063760" y="1980000"/>
            <a:ext cx="4479480" cy="468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8"/>
          <p:cNvSpPr txBox="1"/>
          <p:nvPr>
            <p:ph idx="3" type="body"/>
          </p:nvPr>
        </p:nvSpPr>
        <p:spPr>
          <a:xfrm>
            <a:off x="360000" y="4424400"/>
            <a:ext cx="4479480" cy="2232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2" name="Shape 32"/>
        <p:cNvGrpSpPr/>
        <p:nvPr/>
      </p:nvGrpSpPr>
      <p:grpSpPr>
        <a:xfrm>
          <a:off x="0" y="0"/>
          <a:ext cx="0" cy="0"/>
          <a:chOff x="0" y="0"/>
          <a:chExt cx="0" cy="0"/>
        </a:xfrm>
      </p:grpSpPr>
      <p:sp>
        <p:nvSpPr>
          <p:cNvPr id="33" name="Google Shape;33;p9"/>
          <p:cNvSpPr txBox="1"/>
          <p:nvPr>
            <p:ph type="title"/>
          </p:nvPr>
        </p:nvSpPr>
        <p:spPr>
          <a:xfrm>
            <a:off x="360000" y="360000"/>
            <a:ext cx="9360000" cy="9000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9"/>
          <p:cNvSpPr txBox="1"/>
          <p:nvPr>
            <p:ph idx="1" type="body"/>
          </p:nvPr>
        </p:nvSpPr>
        <p:spPr>
          <a:xfrm>
            <a:off x="360000" y="1980000"/>
            <a:ext cx="4479480" cy="468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9"/>
          <p:cNvSpPr txBox="1"/>
          <p:nvPr>
            <p:ph idx="2" type="body"/>
          </p:nvPr>
        </p:nvSpPr>
        <p:spPr>
          <a:xfrm>
            <a:off x="5063760" y="1980000"/>
            <a:ext cx="4479480" cy="2232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9"/>
          <p:cNvSpPr txBox="1"/>
          <p:nvPr>
            <p:ph idx="3" type="body"/>
          </p:nvPr>
        </p:nvSpPr>
        <p:spPr>
          <a:xfrm>
            <a:off x="5063760" y="4424400"/>
            <a:ext cx="4479480" cy="2232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7" name="Shape 37"/>
        <p:cNvGrpSpPr/>
        <p:nvPr/>
      </p:nvGrpSpPr>
      <p:grpSpPr>
        <a:xfrm>
          <a:off x="0" y="0"/>
          <a:ext cx="0" cy="0"/>
          <a:chOff x="0" y="0"/>
          <a:chExt cx="0" cy="0"/>
        </a:xfrm>
      </p:grpSpPr>
      <p:sp>
        <p:nvSpPr>
          <p:cNvPr id="38" name="Google Shape;38;p10"/>
          <p:cNvSpPr txBox="1"/>
          <p:nvPr>
            <p:ph type="title"/>
          </p:nvPr>
        </p:nvSpPr>
        <p:spPr>
          <a:xfrm>
            <a:off x="360000" y="360000"/>
            <a:ext cx="9360000" cy="9000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
          <p:cNvSpPr txBox="1"/>
          <p:nvPr>
            <p:ph idx="1" type="body"/>
          </p:nvPr>
        </p:nvSpPr>
        <p:spPr>
          <a:xfrm>
            <a:off x="360000" y="1980000"/>
            <a:ext cx="4479480" cy="2232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0"/>
          <p:cNvSpPr txBox="1"/>
          <p:nvPr>
            <p:ph idx="2" type="body"/>
          </p:nvPr>
        </p:nvSpPr>
        <p:spPr>
          <a:xfrm>
            <a:off x="5063760" y="1980000"/>
            <a:ext cx="4479480" cy="2232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0"/>
          <p:cNvSpPr txBox="1"/>
          <p:nvPr>
            <p:ph idx="3" type="body"/>
          </p:nvPr>
        </p:nvSpPr>
        <p:spPr>
          <a:xfrm>
            <a:off x="360000" y="4424400"/>
            <a:ext cx="9180000" cy="2232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 name="Shape 5"/>
        <p:cNvGrpSpPr/>
        <p:nvPr/>
      </p:nvGrpSpPr>
      <p:grpSpPr>
        <a:xfrm>
          <a:off x="0" y="0"/>
          <a:ext cx="0" cy="0"/>
          <a:chOff x="0" y="0"/>
          <a:chExt cx="0" cy="0"/>
        </a:xfrm>
      </p:grpSpPr>
      <p:sp>
        <p:nvSpPr>
          <p:cNvPr id="6" name="Google Shape;6;p1"/>
          <p:cNvSpPr/>
          <p:nvPr/>
        </p:nvSpPr>
        <p:spPr>
          <a:xfrm>
            <a:off x="0" y="3150000"/>
            <a:ext cx="9720000" cy="1260000"/>
          </a:xfrm>
          <a:prstGeom prst="rect">
            <a:avLst/>
          </a:prstGeom>
          <a:solidFill>
            <a:srgbClr val="E74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360000" y="3330000"/>
            <a:ext cx="9360000" cy="90000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p1"/>
          <p:cNvSpPr txBox="1"/>
          <p:nvPr>
            <p:ph idx="1" type="body"/>
          </p:nvPr>
        </p:nvSpPr>
        <p:spPr>
          <a:xfrm>
            <a:off x="540000" y="4680000"/>
            <a:ext cx="9180000" cy="252000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 name="Google Shape;9;p1"/>
          <p:cNvSpPr txBox="1"/>
          <p:nvPr>
            <p:ph idx="10" type="dt"/>
          </p:nvPr>
        </p:nvSpPr>
        <p:spPr>
          <a:xfrm>
            <a:off x="7560000" y="6840000"/>
            <a:ext cx="2340000" cy="5400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1" type="ftr"/>
          </p:nvPr>
        </p:nvSpPr>
        <p:spPr>
          <a:xfrm>
            <a:off x="1080000" y="6840000"/>
            <a:ext cx="3240000" cy="5400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
          <p:cNvSpPr txBox="1"/>
          <p:nvPr>
            <p:ph idx="12" type="sldNum"/>
          </p:nvPr>
        </p:nvSpPr>
        <p:spPr>
          <a:xfrm>
            <a:off x="180000" y="6840000"/>
            <a:ext cx="540000" cy="5400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1" i="0" sz="1800" u="none" cap="none" strike="noStrike">
                <a:solidFill>
                  <a:srgbClr val="E74C3C"/>
                </a:solidFill>
                <a:latin typeface="Source Sans Pro Black"/>
                <a:ea typeface="Source Sans Pro Black"/>
                <a:cs typeface="Source Sans Pro Black"/>
                <a:sym typeface="Source Sans Pro Black"/>
              </a:defRPr>
            </a:lvl1pPr>
            <a:lvl2pPr indent="0" lvl="1" marL="0" marR="0" rtl="0" algn="r">
              <a:spcBef>
                <a:spcPts val="0"/>
              </a:spcBef>
              <a:buNone/>
              <a:defRPr b="1" i="0" sz="1800" u="none" cap="none" strike="noStrike">
                <a:solidFill>
                  <a:srgbClr val="E74C3C"/>
                </a:solidFill>
                <a:latin typeface="Source Sans Pro Black"/>
                <a:ea typeface="Source Sans Pro Black"/>
                <a:cs typeface="Source Sans Pro Black"/>
                <a:sym typeface="Source Sans Pro Black"/>
              </a:defRPr>
            </a:lvl2pPr>
            <a:lvl3pPr indent="0" lvl="2" marL="0" marR="0" rtl="0" algn="r">
              <a:spcBef>
                <a:spcPts val="0"/>
              </a:spcBef>
              <a:buNone/>
              <a:defRPr b="1" i="0" sz="1800" u="none" cap="none" strike="noStrike">
                <a:solidFill>
                  <a:srgbClr val="E74C3C"/>
                </a:solidFill>
                <a:latin typeface="Source Sans Pro Black"/>
                <a:ea typeface="Source Sans Pro Black"/>
                <a:cs typeface="Source Sans Pro Black"/>
                <a:sym typeface="Source Sans Pro Black"/>
              </a:defRPr>
            </a:lvl3pPr>
            <a:lvl4pPr indent="0" lvl="3" marL="0" marR="0" rtl="0" algn="r">
              <a:spcBef>
                <a:spcPts val="0"/>
              </a:spcBef>
              <a:buNone/>
              <a:defRPr b="1" i="0" sz="1800" u="none" cap="none" strike="noStrike">
                <a:solidFill>
                  <a:srgbClr val="E74C3C"/>
                </a:solidFill>
                <a:latin typeface="Source Sans Pro Black"/>
                <a:ea typeface="Source Sans Pro Black"/>
                <a:cs typeface="Source Sans Pro Black"/>
                <a:sym typeface="Source Sans Pro Black"/>
              </a:defRPr>
            </a:lvl4pPr>
            <a:lvl5pPr indent="0" lvl="4" marL="0" marR="0" rtl="0" algn="r">
              <a:spcBef>
                <a:spcPts val="0"/>
              </a:spcBef>
              <a:buNone/>
              <a:defRPr b="1" i="0" sz="1800" u="none" cap="none" strike="noStrike">
                <a:solidFill>
                  <a:srgbClr val="E74C3C"/>
                </a:solidFill>
                <a:latin typeface="Source Sans Pro Black"/>
                <a:ea typeface="Source Sans Pro Black"/>
                <a:cs typeface="Source Sans Pro Black"/>
                <a:sym typeface="Source Sans Pro Black"/>
              </a:defRPr>
            </a:lvl5pPr>
            <a:lvl6pPr indent="0" lvl="5" marL="0" marR="0" rtl="0" algn="r">
              <a:spcBef>
                <a:spcPts val="0"/>
              </a:spcBef>
              <a:buNone/>
              <a:defRPr b="1" i="0" sz="1800" u="none" cap="none" strike="noStrike">
                <a:solidFill>
                  <a:srgbClr val="E74C3C"/>
                </a:solidFill>
                <a:latin typeface="Source Sans Pro Black"/>
                <a:ea typeface="Source Sans Pro Black"/>
                <a:cs typeface="Source Sans Pro Black"/>
                <a:sym typeface="Source Sans Pro Black"/>
              </a:defRPr>
            </a:lvl6pPr>
            <a:lvl7pPr indent="0" lvl="6" marL="0" marR="0" rtl="0" algn="r">
              <a:spcBef>
                <a:spcPts val="0"/>
              </a:spcBef>
              <a:buNone/>
              <a:defRPr b="1" i="0" sz="1800" u="none" cap="none" strike="noStrike">
                <a:solidFill>
                  <a:srgbClr val="E74C3C"/>
                </a:solidFill>
                <a:latin typeface="Source Sans Pro Black"/>
                <a:ea typeface="Source Sans Pro Black"/>
                <a:cs typeface="Source Sans Pro Black"/>
                <a:sym typeface="Source Sans Pro Black"/>
              </a:defRPr>
            </a:lvl7pPr>
            <a:lvl8pPr indent="0" lvl="7" marL="0" marR="0" rtl="0" algn="r">
              <a:spcBef>
                <a:spcPts val="0"/>
              </a:spcBef>
              <a:buNone/>
              <a:defRPr b="1" i="0" sz="1800" u="none" cap="none" strike="noStrike">
                <a:solidFill>
                  <a:srgbClr val="E74C3C"/>
                </a:solidFill>
                <a:latin typeface="Source Sans Pro Black"/>
                <a:ea typeface="Source Sans Pro Black"/>
                <a:cs typeface="Source Sans Pro Black"/>
                <a:sym typeface="Source Sans Pro Black"/>
              </a:defRPr>
            </a:lvl8pPr>
            <a:lvl9pPr indent="0" lvl="8" marL="0" marR="0" rtl="0" algn="r">
              <a:spcBef>
                <a:spcPts val="0"/>
              </a:spcBef>
              <a:buNone/>
              <a:defRPr b="1" i="0" sz="1800" u="none" cap="none" strike="noStrike">
                <a:solidFill>
                  <a:srgbClr val="E74C3C"/>
                </a:solidFill>
                <a:latin typeface="Source Sans Pro Black"/>
                <a:ea typeface="Source Sans Pro Black"/>
                <a:cs typeface="Source Sans Pro Black"/>
                <a:sym typeface="Source Sans Pro Black"/>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p:nvPr/>
        </p:nvSpPr>
        <p:spPr>
          <a:xfrm>
            <a:off x="0" y="180000"/>
            <a:ext cx="9720000" cy="1260000"/>
          </a:xfrm>
          <a:prstGeom prst="rect">
            <a:avLst/>
          </a:prstGeom>
          <a:solidFill>
            <a:srgbClr val="E74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7560000" y="6840000"/>
            <a:ext cx="2520000" cy="540000"/>
          </a:xfrm>
          <a:prstGeom prst="rect">
            <a:avLst/>
          </a:prstGeom>
          <a:solidFill>
            <a:srgbClr val="E74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900000" y="6840000"/>
            <a:ext cx="6480000" cy="540000"/>
          </a:xfrm>
          <a:prstGeom prst="rect">
            <a:avLst/>
          </a:prstGeom>
          <a:solidFill>
            <a:srgbClr val="BDC3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180000" y="6840000"/>
            <a:ext cx="540000" cy="54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ph type="title"/>
          </p:nvPr>
        </p:nvSpPr>
        <p:spPr>
          <a:xfrm>
            <a:off x="360000" y="360000"/>
            <a:ext cx="9360000" cy="90000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6" name="Google Shape;66;p14"/>
          <p:cNvSpPr txBox="1"/>
          <p:nvPr>
            <p:ph idx="1" type="body"/>
          </p:nvPr>
        </p:nvSpPr>
        <p:spPr>
          <a:xfrm>
            <a:off x="360000" y="1980000"/>
            <a:ext cx="9180000" cy="468000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7" name="Google Shape;67;p14"/>
          <p:cNvSpPr txBox="1"/>
          <p:nvPr>
            <p:ph idx="10" type="dt"/>
          </p:nvPr>
        </p:nvSpPr>
        <p:spPr>
          <a:xfrm>
            <a:off x="7560000" y="6840000"/>
            <a:ext cx="2340000" cy="5216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sz="1800"/>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8" name="Google Shape;68;p14"/>
          <p:cNvSpPr txBox="1"/>
          <p:nvPr>
            <p:ph idx="11" type="ftr"/>
          </p:nvPr>
        </p:nvSpPr>
        <p:spPr>
          <a:xfrm>
            <a:off x="1080000" y="6840000"/>
            <a:ext cx="3240000" cy="5400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sz="1800"/>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9" name="Google Shape;69;p14"/>
          <p:cNvSpPr txBox="1"/>
          <p:nvPr>
            <p:ph idx="12" type="sldNum"/>
          </p:nvPr>
        </p:nvSpPr>
        <p:spPr>
          <a:xfrm>
            <a:off x="180000" y="6840000"/>
            <a:ext cx="540000" cy="540000"/>
          </a:xfrm>
          <a:prstGeom prst="rect">
            <a:avLst/>
          </a:prstGeom>
          <a:noFill/>
          <a:ln>
            <a:noFill/>
          </a:ln>
        </p:spPr>
        <p:txBody>
          <a:bodyPr anchorCtr="0" anchor="ctr" bIns="0" lIns="0" spcFirstLastPara="1" rIns="0" wrap="square" tIns="0">
            <a:noAutofit/>
          </a:bodyPr>
          <a:lstStyle>
            <a:lvl1pPr indent="0" lvl="0" marL="0" marR="0" rtl="0" algn="ctr">
              <a:spcBef>
                <a:spcPts val="0"/>
              </a:spcBef>
              <a:buNone/>
              <a:defRPr b="1" sz="1800" strike="noStrike">
                <a:solidFill>
                  <a:srgbClr val="FFFFFF"/>
                </a:solidFill>
                <a:latin typeface="Source Sans Pro Black"/>
                <a:ea typeface="Source Sans Pro Black"/>
                <a:cs typeface="Source Sans Pro Black"/>
                <a:sym typeface="Source Sans Pro Black"/>
              </a:defRPr>
            </a:lvl1pPr>
            <a:lvl2pPr indent="0" lvl="1" marL="0" marR="0" rtl="0" algn="ctr">
              <a:spcBef>
                <a:spcPts val="0"/>
              </a:spcBef>
              <a:buNone/>
              <a:defRPr b="1" sz="1800" strike="noStrike">
                <a:solidFill>
                  <a:srgbClr val="FFFFFF"/>
                </a:solidFill>
                <a:latin typeface="Source Sans Pro Black"/>
                <a:ea typeface="Source Sans Pro Black"/>
                <a:cs typeface="Source Sans Pro Black"/>
                <a:sym typeface="Source Sans Pro Black"/>
              </a:defRPr>
            </a:lvl2pPr>
            <a:lvl3pPr indent="0" lvl="2" marL="0" marR="0" rtl="0" algn="ctr">
              <a:spcBef>
                <a:spcPts val="0"/>
              </a:spcBef>
              <a:buNone/>
              <a:defRPr b="1" sz="1800" strike="noStrike">
                <a:solidFill>
                  <a:srgbClr val="FFFFFF"/>
                </a:solidFill>
                <a:latin typeface="Source Sans Pro Black"/>
                <a:ea typeface="Source Sans Pro Black"/>
                <a:cs typeface="Source Sans Pro Black"/>
                <a:sym typeface="Source Sans Pro Black"/>
              </a:defRPr>
            </a:lvl3pPr>
            <a:lvl4pPr indent="0" lvl="3" marL="0" marR="0" rtl="0" algn="ctr">
              <a:spcBef>
                <a:spcPts val="0"/>
              </a:spcBef>
              <a:buNone/>
              <a:defRPr b="1" sz="1800" strike="noStrike">
                <a:solidFill>
                  <a:srgbClr val="FFFFFF"/>
                </a:solidFill>
                <a:latin typeface="Source Sans Pro Black"/>
                <a:ea typeface="Source Sans Pro Black"/>
                <a:cs typeface="Source Sans Pro Black"/>
                <a:sym typeface="Source Sans Pro Black"/>
              </a:defRPr>
            </a:lvl4pPr>
            <a:lvl5pPr indent="0" lvl="4" marL="0" marR="0" rtl="0" algn="ctr">
              <a:spcBef>
                <a:spcPts val="0"/>
              </a:spcBef>
              <a:buNone/>
              <a:defRPr b="1" sz="1800" strike="noStrike">
                <a:solidFill>
                  <a:srgbClr val="FFFFFF"/>
                </a:solidFill>
                <a:latin typeface="Source Sans Pro Black"/>
                <a:ea typeface="Source Sans Pro Black"/>
                <a:cs typeface="Source Sans Pro Black"/>
                <a:sym typeface="Source Sans Pro Black"/>
              </a:defRPr>
            </a:lvl5pPr>
            <a:lvl6pPr indent="0" lvl="5" marL="0" marR="0" rtl="0" algn="ctr">
              <a:spcBef>
                <a:spcPts val="0"/>
              </a:spcBef>
              <a:buNone/>
              <a:defRPr b="1" sz="1800" strike="noStrike">
                <a:solidFill>
                  <a:srgbClr val="FFFFFF"/>
                </a:solidFill>
                <a:latin typeface="Source Sans Pro Black"/>
                <a:ea typeface="Source Sans Pro Black"/>
                <a:cs typeface="Source Sans Pro Black"/>
                <a:sym typeface="Source Sans Pro Black"/>
              </a:defRPr>
            </a:lvl6pPr>
            <a:lvl7pPr indent="0" lvl="6" marL="0" marR="0" rtl="0" algn="ctr">
              <a:spcBef>
                <a:spcPts val="0"/>
              </a:spcBef>
              <a:buNone/>
              <a:defRPr b="1" sz="1800" strike="noStrike">
                <a:solidFill>
                  <a:srgbClr val="FFFFFF"/>
                </a:solidFill>
                <a:latin typeface="Source Sans Pro Black"/>
                <a:ea typeface="Source Sans Pro Black"/>
                <a:cs typeface="Source Sans Pro Black"/>
                <a:sym typeface="Source Sans Pro Black"/>
              </a:defRPr>
            </a:lvl7pPr>
            <a:lvl8pPr indent="0" lvl="7" marL="0" marR="0" rtl="0" algn="ctr">
              <a:spcBef>
                <a:spcPts val="0"/>
              </a:spcBef>
              <a:buNone/>
              <a:defRPr b="1" sz="1800" strike="noStrike">
                <a:solidFill>
                  <a:srgbClr val="FFFFFF"/>
                </a:solidFill>
                <a:latin typeface="Source Sans Pro Black"/>
                <a:ea typeface="Source Sans Pro Black"/>
                <a:cs typeface="Source Sans Pro Black"/>
                <a:sym typeface="Source Sans Pro Black"/>
              </a:defRPr>
            </a:lvl8pPr>
            <a:lvl9pPr indent="0" lvl="8" marL="0" marR="0" rtl="0" algn="ctr">
              <a:spcBef>
                <a:spcPts val="0"/>
              </a:spcBef>
              <a:buNone/>
              <a:defRPr b="1" sz="1800" strike="noStrike">
                <a:solidFill>
                  <a:srgbClr val="FFFFFF"/>
                </a:solidFill>
                <a:latin typeface="Source Sans Pro Black"/>
                <a:ea typeface="Source Sans Pro Black"/>
                <a:cs typeface="Source Sans Pro Black"/>
                <a:sym typeface="Source Sans Pro Black"/>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hyperlink" Target="https://www.youtube.com/watch?v=uD3p_rZPBUQ" TargetMode="External"/><Relationship Id="rId4" Type="http://schemas.openxmlformats.org/officeDocument/2006/relationships/hyperlink" Target="https://www.slideshare.net/ramakantsoni/presentation-on-no-sql" TargetMode="External"/><Relationship Id="rId5" Type="http://schemas.openxmlformats.org/officeDocument/2006/relationships/hyperlink" Target="https://www.mongodb.com/nosql-inline" TargetMode="External"/><Relationship Id="rId6" Type="http://schemas.openxmlformats.org/officeDocument/2006/relationships/hyperlink" Target="https://www.mssqltips.com/sqlservertip/5980/sql-and-nosql-database-features-and-differences/" TargetMode="External"/><Relationship Id="rId7" Type="http://schemas.openxmlformats.org/officeDocument/2006/relationships/hyperlink" Target="https://aws.amazon.com/nosql/" TargetMode="External"/><Relationship Id="rId8" Type="http://schemas.openxmlformats.org/officeDocument/2006/relationships/hyperlink" Target="https://www.youtube.com/watch?v=Jw1iFr4v58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7"/>
          <p:cNvSpPr txBox="1"/>
          <p:nvPr/>
        </p:nvSpPr>
        <p:spPr>
          <a:xfrm>
            <a:off x="360000" y="3330000"/>
            <a:ext cx="9360000" cy="900000"/>
          </a:xfrm>
          <a:prstGeom prst="rect">
            <a:avLst/>
          </a:prstGeom>
          <a:noFill/>
          <a:ln>
            <a:noFill/>
          </a:ln>
        </p:spPr>
        <p:txBody>
          <a:bodyPr anchorCtr="0" anchor="b" bIns="0" lIns="0" spcFirstLastPara="1" rIns="0" wrap="square" tIns="0">
            <a:noAutofit/>
          </a:bodyPr>
          <a:lstStyle/>
          <a:p>
            <a:pPr indent="0" lvl="0" marL="0" marR="0" rtl="0" algn="ctr">
              <a:spcBef>
                <a:spcPts val="0"/>
              </a:spcBef>
              <a:spcAft>
                <a:spcPts val="0"/>
              </a:spcAft>
              <a:buNone/>
            </a:pPr>
            <a:r>
              <a:rPr b="1" i="0" lang="en-US" sz="3200" u="none" cap="none" strike="noStrike">
                <a:solidFill>
                  <a:srgbClr val="FFFFFF"/>
                </a:solidFill>
                <a:latin typeface="Century Schoolbook"/>
                <a:ea typeface="Century Schoolbook"/>
                <a:cs typeface="Century Schoolbook"/>
                <a:sym typeface="Century Schoolbook"/>
              </a:rPr>
              <a:t>NoSQL Database</a:t>
            </a:r>
            <a:endParaRPr b="1" sz="3200" strike="noStrike">
              <a:solidFill>
                <a:srgbClr val="FFFFFF"/>
              </a:solidFill>
              <a:latin typeface="Century Schoolbook"/>
              <a:ea typeface="Century Schoolbook"/>
              <a:cs typeface="Century Schoolbook"/>
              <a:sym typeface="Century Schoolbook"/>
            </a:endParaRPr>
          </a:p>
        </p:txBody>
      </p:sp>
      <p:sp>
        <p:nvSpPr>
          <p:cNvPr id="123" name="Google Shape;123;p27"/>
          <p:cNvSpPr txBox="1"/>
          <p:nvPr/>
        </p:nvSpPr>
        <p:spPr>
          <a:xfrm>
            <a:off x="540000" y="4680000"/>
            <a:ext cx="9180000" cy="25200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strike="noStrike">
                <a:solidFill>
                  <a:srgbClr val="1C1C1C"/>
                </a:solidFill>
                <a:latin typeface="Century Schoolbook"/>
                <a:ea typeface="Century Schoolbook"/>
                <a:cs typeface="Century Schoolbook"/>
                <a:sym typeface="Century Schoolbook"/>
              </a:rPr>
              <a:t>“Towards the end of RDBMS ?”</a:t>
            </a:r>
            <a:endParaRPr sz="2200" strike="noStrike">
              <a:solidFill>
                <a:srgbClr val="1C1C1C"/>
              </a:solidFill>
              <a:latin typeface="Century Schoolbook"/>
              <a:ea typeface="Century Schoolbook"/>
              <a:cs typeface="Century Schoolbook"/>
              <a:sym typeface="Century Schoolbook"/>
            </a:endParaRPr>
          </a:p>
        </p:txBody>
      </p:sp>
      <p:sp>
        <p:nvSpPr>
          <p:cNvPr id="124" name="Google Shape;124;p27"/>
          <p:cNvSpPr txBox="1"/>
          <p:nvPr/>
        </p:nvSpPr>
        <p:spPr>
          <a:xfrm>
            <a:off x="262993" y="6553150"/>
            <a:ext cx="3955500" cy="886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lang="en-US" sz="1800" strike="noStrike">
                <a:latin typeface="Century Schoolbook"/>
                <a:ea typeface="Century Schoolbook"/>
                <a:cs typeface="Century Schoolbook"/>
                <a:sym typeface="Century Schoolbook"/>
              </a:rPr>
              <a:t>Habiba Ahmed Magdy</a:t>
            </a:r>
            <a:br>
              <a:rPr lang="en-US" sz="1800">
                <a:latin typeface="Century Schoolbook"/>
                <a:ea typeface="Century Schoolbook"/>
                <a:cs typeface="Century Schoolbook"/>
                <a:sym typeface="Century Schoolbook"/>
              </a:rPr>
            </a:br>
            <a:r>
              <a:rPr lang="en-US" sz="1800" strike="noStrike">
                <a:latin typeface="Century Schoolbook"/>
                <a:ea typeface="Century Schoolbook"/>
                <a:cs typeface="Century Schoolbook"/>
                <a:sym typeface="Century Schoolbook"/>
              </a:rPr>
              <a:t>habiba.hamad97@eng-st.cu.edu.eg</a:t>
            </a:r>
            <a:endParaRPr sz="1800" strike="noStrike">
              <a:latin typeface="Century Schoolbook"/>
              <a:ea typeface="Century Schoolbook"/>
              <a:cs typeface="Century Schoolbook"/>
              <a:sym typeface="Century Schoolbook"/>
            </a:endParaRPr>
          </a:p>
        </p:txBody>
      </p:sp>
      <p:pic>
        <p:nvPicPr>
          <p:cNvPr id="125" name="Google Shape;125;p27"/>
          <p:cNvPicPr preferRelativeResize="0"/>
          <p:nvPr/>
        </p:nvPicPr>
        <p:blipFill>
          <a:blip r:embed="rId3">
            <a:alphaModFix/>
          </a:blip>
          <a:stretch>
            <a:fillRect/>
          </a:stretch>
        </p:blipFill>
        <p:spPr>
          <a:xfrm>
            <a:off x="936375" y="189750"/>
            <a:ext cx="7908584" cy="30251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pic>
        <p:nvPicPr>
          <p:cNvPr id="186" name="Google Shape;186;p36"/>
          <p:cNvPicPr preferRelativeResize="0"/>
          <p:nvPr/>
        </p:nvPicPr>
        <p:blipFill>
          <a:blip r:embed="rId3">
            <a:alphaModFix/>
          </a:blip>
          <a:stretch>
            <a:fillRect/>
          </a:stretch>
        </p:blipFill>
        <p:spPr>
          <a:xfrm>
            <a:off x="2268777" y="1439375"/>
            <a:ext cx="5452225" cy="53192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7"/>
          <p:cNvSpPr txBox="1"/>
          <p:nvPr>
            <p:ph type="title"/>
          </p:nvPr>
        </p:nvSpPr>
        <p:spPr>
          <a:xfrm>
            <a:off x="360000" y="360000"/>
            <a:ext cx="9360000" cy="90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1" lang="en-US" sz="3200">
                <a:solidFill>
                  <a:srgbClr val="FFFFFF"/>
                </a:solidFill>
                <a:latin typeface="Century Schoolbook"/>
                <a:ea typeface="Century Schoolbook"/>
                <a:cs typeface="Century Schoolbook"/>
                <a:sym typeface="Century Schoolbook"/>
              </a:rPr>
              <a:t>Document Based</a:t>
            </a:r>
            <a:endParaRPr b="1" sz="3200">
              <a:solidFill>
                <a:srgbClr val="FFFFFF"/>
              </a:solidFill>
              <a:latin typeface="Century Schoolbook"/>
              <a:ea typeface="Century Schoolbook"/>
              <a:cs typeface="Century Schoolbook"/>
              <a:sym typeface="Century Schoolbook"/>
            </a:endParaRPr>
          </a:p>
        </p:txBody>
      </p:sp>
      <p:sp>
        <p:nvSpPr>
          <p:cNvPr id="192" name="Google Shape;192;p37"/>
          <p:cNvSpPr txBox="1"/>
          <p:nvPr>
            <p:ph idx="1" type="body"/>
          </p:nvPr>
        </p:nvSpPr>
        <p:spPr>
          <a:xfrm>
            <a:off x="180000" y="1567950"/>
            <a:ext cx="9764400" cy="3711000"/>
          </a:xfrm>
          <a:prstGeom prst="rect">
            <a:avLst/>
          </a:prstGeom>
        </p:spPr>
        <p:txBody>
          <a:bodyPr anchorCtr="0" anchor="t" bIns="0" lIns="0" spcFirstLastPara="1" rIns="0" wrap="square" tIns="0">
            <a:noAutofit/>
          </a:bodyPr>
          <a:lstStyle/>
          <a:p>
            <a:pPr indent="-381000" lvl="0" marL="457200" rtl="0" algn="l">
              <a:lnSpc>
                <a:spcPct val="115000"/>
              </a:lnSpc>
              <a:spcBef>
                <a:spcPts val="0"/>
              </a:spcBef>
              <a:spcAft>
                <a:spcPts val="0"/>
              </a:spcAft>
              <a:buSzPts val="2400"/>
              <a:buFont typeface="Century Schoolbook"/>
              <a:buChar char="❏"/>
            </a:pPr>
            <a:r>
              <a:rPr lang="en-US" sz="2400">
                <a:latin typeface="Century Schoolbook"/>
                <a:ea typeface="Century Schoolbook"/>
                <a:cs typeface="Century Schoolbook"/>
                <a:sym typeface="Century Schoolbook"/>
              </a:rPr>
              <a:t>The database stores and retrieves documents (</a:t>
            </a:r>
            <a:r>
              <a:rPr lang="en-US" sz="2400">
                <a:solidFill>
                  <a:schemeClr val="dk1"/>
                </a:solidFill>
                <a:latin typeface="Century Schoolbook"/>
                <a:ea typeface="Century Schoolbook"/>
                <a:cs typeface="Century Schoolbook"/>
                <a:sym typeface="Century Schoolbook"/>
              </a:rPr>
              <a:t>JSON documents).</a:t>
            </a:r>
            <a:endParaRPr sz="2400">
              <a:latin typeface="Century Schoolbook"/>
              <a:ea typeface="Century Schoolbook"/>
              <a:cs typeface="Century Schoolbook"/>
              <a:sym typeface="Century Schoolbook"/>
            </a:endParaRPr>
          </a:p>
          <a:p>
            <a:pPr indent="-381000" lvl="0" marL="457200" rtl="0" algn="l">
              <a:lnSpc>
                <a:spcPct val="115000"/>
              </a:lnSpc>
              <a:spcBef>
                <a:spcPts val="0"/>
              </a:spcBef>
              <a:spcAft>
                <a:spcPts val="0"/>
              </a:spcAft>
              <a:buSzPts val="2400"/>
              <a:buFont typeface="Century Schoolbook"/>
              <a:buChar char="❏"/>
            </a:pPr>
            <a:r>
              <a:rPr lang="en-US" sz="2400">
                <a:latin typeface="Century Schoolbook"/>
                <a:ea typeface="Century Schoolbook"/>
                <a:cs typeface="Century Schoolbook"/>
                <a:sym typeface="Century Schoolbook"/>
              </a:rPr>
              <a:t>It stores documents in the value part of the key-value store.</a:t>
            </a:r>
            <a:endParaRPr sz="2400">
              <a:latin typeface="Century Schoolbook"/>
              <a:ea typeface="Century Schoolbook"/>
              <a:cs typeface="Century Schoolbook"/>
              <a:sym typeface="Century Schoolbook"/>
            </a:endParaRPr>
          </a:p>
          <a:p>
            <a:pPr indent="-381000" lvl="0" marL="457200" rtl="0" algn="l">
              <a:lnSpc>
                <a:spcPct val="115000"/>
              </a:lnSpc>
              <a:spcBef>
                <a:spcPts val="0"/>
              </a:spcBef>
              <a:spcAft>
                <a:spcPts val="0"/>
              </a:spcAft>
              <a:buSzPts val="2400"/>
              <a:buFont typeface="Century Schoolbook"/>
              <a:buChar char="❏"/>
            </a:pPr>
            <a:r>
              <a:rPr lang="en-US" sz="2400">
                <a:latin typeface="Century Schoolbook"/>
                <a:ea typeface="Century Schoolbook"/>
                <a:cs typeface="Century Schoolbook"/>
                <a:sym typeface="Century Schoolbook"/>
              </a:rPr>
              <a:t>We use it for content management systems, blogging platforms, web analytics, real-time analytics.</a:t>
            </a:r>
            <a:endParaRPr sz="2400">
              <a:latin typeface="Century Schoolbook"/>
              <a:ea typeface="Century Schoolbook"/>
              <a:cs typeface="Century Schoolbook"/>
              <a:sym typeface="Century Schoolbook"/>
            </a:endParaRPr>
          </a:p>
        </p:txBody>
      </p:sp>
      <p:pic>
        <p:nvPicPr>
          <p:cNvPr id="193" name="Google Shape;193;p37"/>
          <p:cNvPicPr preferRelativeResize="0"/>
          <p:nvPr/>
        </p:nvPicPr>
        <p:blipFill>
          <a:blip r:embed="rId3">
            <a:alphaModFix/>
          </a:blip>
          <a:stretch>
            <a:fillRect/>
          </a:stretch>
        </p:blipFill>
        <p:spPr>
          <a:xfrm>
            <a:off x="5223600" y="3414064"/>
            <a:ext cx="4720799" cy="3378086"/>
          </a:xfrm>
          <a:prstGeom prst="rect">
            <a:avLst/>
          </a:prstGeom>
          <a:noFill/>
          <a:ln>
            <a:noFill/>
          </a:ln>
        </p:spPr>
      </p:pic>
      <p:sp>
        <p:nvSpPr>
          <p:cNvPr id="194" name="Google Shape;194;p37"/>
          <p:cNvSpPr txBox="1"/>
          <p:nvPr/>
        </p:nvSpPr>
        <p:spPr>
          <a:xfrm>
            <a:off x="76200" y="3283425"/>
            <a:ext cx="5147400" cy="30000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Font typeface="Century Schoolbook"/>
              <a:buChar char="❏"/>
            </a:pPr>
            <a:r>
              <a:rPr lang="en-US" sz="2400">
                <a:solidFill>
                  <a:schemeClr val="dk1"/>
                </a:solidFill>
                <a:latin typeface="Century Schoolbook"/>
                <a:ea typeface="Century Schoolbook"/>
                <a:cs typeface="Century Schoolbook"/>
                <a:sym typeface="Century Schoolbook"/>
              </a:rPr>
              <a:t>Examples:  MongoDB, Couchbase, Orient DB, Raven DB.</a:t>
            </a:r>
            <a:endParaRPr sz="2400">
              <a:solidFill>
                <a:schemeClr val="dk1"/>
              </a:solidFill>
              <a:latin typeface="Century Schoolbook"/>
              <a:ea typeface="Century Schoolbook"/>
              <a:cs typeface="Century Schoolbook"/>
              <a:sym typeface="Century Schoolbook"/>
            </a:endParaRPr>
          </a:p>
          <a:p>
            <a:pPr indent="-381000" lvl="0" marL="457200" rtl="0" algn="l">
              <a:lnSpc>
                <a:spcPct val="115000"/>
              </a:lnSpc>
              <a:spcBef>
                <a:spcPts val="0"/>
              </a:spcBef>
              <a:spcAft>
                <a:spcPts val="0"/>
              </a:spcAft>
              <a:buClr>
                <a:schemeClr val="dk1"/>
              </a:buClr>
              <a:buSzPts val="2400"/>
              <a:buFont typeface="Century Schoolbook"/>
              <a:buChar char="❏"/>
            </a:pPr>
            <a:r>
              <a:rPr lang="en-US" sz="2400">
                <a:solidFill>
                  <a:schemeClr val="dk1"/>
                </a:solidFill>
                <a:latin typeface="Century Schoolbook"/>
                <a:ea typeface="Century Schoolbook"/>
                <a:cs typeface="Century Schoolbook"/>
                <a:sym typeface="Century Schoolbook"/>
              </a:rPr>
              <a:t>We would avoid it for systems that need complex transactions spanning multiple operations or queries against varying aggregate structures.</a:t>
            </a:r>
            <a:endParaRPr sz="24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pic>
        <p:nvPicPr>
          <p:cNvPr id="199" name="Google Shape;199;p38"/>
          <p:cNvPicPr preferRelativeResize="0"/>
          <p:nvPr/>
        </p:nvPicPr>
        <p:blipFill>
          <a:blip r:embed="rId3">
            <a:alphaModFix/>
          </a:blip>
          <a:stretch>
            <a:fillRect/>
          </a:stretch>
        </p:blipFill>
        <p:spPr>
          <a:xfrm>
            <a:off x="232275" y="1647075"/>
            <a:ext cx="9502400" cy="5056125"/>
          </a:xfrm>
          <a:prstGeom prst="rect">
            <a:avLst/>
          </a:prstGeom>
          <a:noFill/>
          <a:ln>
            <a:noFill/>
          </a:ln>
        </p:spPr>
      </p:pic>
      <p:sp>
        <p:nvSpPr>
          <p:cNvPr id="200" name="Google Shape;200;p38"/>
          <p:cNvSpPr txBox="1"/>
          <p:nvPr/>
        </p:nvSpPr>
        <p:spPr>
          <a:xfrm>
            <a:off x="42175" y="168925"/>
            <a:ext cx="9882600" cy="16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200">
                <a:solidFill>
                  <a:srgbClr val="FFFFFF"/>
                </a:solidFill>
                <a:latin typeface="Century Schoolbook"/>
                <a:ea typeface="Century Schoolbook"/>
                <a:cs typeface="Century Schoolbook"/>
                <a:sym typeface="Century Schoolbook"/>
              </a:rPr>
              <a:t>C</a:t>
            </a:r>
            <a:r>
              <a:rPr b="1" lang="en-US" sz="3200">
                <a:solidFill>
                  <a:srgbClr val="FFFFFF"/>
                </a:solidFill>
                <a:latin typeface="Century Schoolbook"/>
                <a:ea typeface="Century Schoolbook"/>
                <a:cs typeface="Century Schoolbook"/>
                <a:sym typeface="Century Schoolbook"/>
              </a:rPr>
              <a:t>omplex transactions spanning multiple operations  </a:t>
            </a:r>
            <a:endParaRPr b="1" sz="3200">
              <a:solidFill>
                <a:srgbClr val="FFFFFF"/>
              </a:solidFill>
              <a:latin typeface="Century Schoolbook"/>
              <a:ea typeface="Century Schoolbook"/>
              <a:cs typeface="Century Schoolbook"/>
              <a:sym typeface="Century Schoolbook"/>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9"/>
          <p:cNvSpPr txBox="1"/>
          <p:nvPr>
            <p:ph type="title"/>
          </p:nvPr>
        </p:nvSpPr>
        <p:spPr>
          <a:xfrm>
            <a:off x="360000" y="360000"/>
            <a:ext cx="9360000" cy="90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1" lang="en-US" sz="3200">
                <a:solidFill>
                  <a:srgbClr val="FFFFFF"/>
                </a:solidFill>
                <a:latin typeface="Century Schoolbook"/>
                <a:ea typeface="Century Schoolbook"/>
                <a:cs typeface="Century Schoolbook"/>
                <a:sym typeface="Century Schoolbook"/>
              </a:rPr>
              <a:t>Graph Based</a:t>
            </a:r>
            <a:endParaRPr b="1" sz="3200">
              <a:solidFill>
                <a:srgbClr val="FFFFFF"/>
              </a:solidFill>
              <a:latin typeface="Century Schoolbook"/>
              <a:ea typeface="Century Schoolbook"/>
              <a:cs typeface="Century Schoolbook"/>
              <a:sym typeface="Century Schoolbook"/>
            </a:endParaRPr>
          </a:p>
        </p:txBody>
      </p:sp>
      <p:sp>
        <p:nvSpPr>
          <p:cNvPr id="206" name="Google Shape;206;p39"/>
          <p:cNvSpPr txBox="1"/>
          <p:nvPr>
            <p:ph idx="1" type="body"/>
          </p:nvPr>
        </p:nvSpPr>
        <p:spPr>
          <a:xfrm>
            <a:off x="360000" y="1587693"/>
            <a:ext cx="9180000" cy="2213400"/>
          </a:xfrm>
          <a:prstGeom prst="rect">
            <a:avLst/>
          </a:prstGeom>
        </p:spPr>
        <p:txBody>
          <a:bodyPr anchorCtr="0" anchor="t" bIns="0" lIns="0" spcFirstLastPara="1" rIns="0" wrap="square" tIns="0">
            <a:noAutofit/>
          </a:bodyPr>
          <a:lstStyle/>
          <a:p>
            <a:pPr indent="-393700" lvl="0" marL="457200" rtl="0" algn="l">
              <a:lnSpc>
                <a:spcPct val="115000"/>
              </a:lnSpc>
              <a:spcBef>
                <a:spcPts val="0"/>
              </a:spcBef>
              <a:spcAft>
                <a:spcPts val="0"/>
              </a:spcAft>
              <a:buClr>
                <a:srgbClr val="222222"/>
              </a:buClr>
              <a:buSzPts val="2600"/>
              <a:buFont typeface="Century Schoolbook"/>
              <a:buChar char="❏"/>
            </a:pPr>
            <a:r>
              <a:rPr lang="en-US" sz="2600">
                <a:solidFill>
                  <a:srgbClr val="222222"/>
                </a:solidFill>
                <a:latin typeface="Century Schoolbook"/>
                <a:ea typeface="Century Schoolbook"/>
                <a:cs typeface="Century Schoolbook"/>
                <a:sym typeface="Century Schoolbook"/>
              </a:rPr>
              <a:t> Use components like "edges", "nodes", and "properties" to store and relate data. </a:t>
            </a:r>
            <a:endParaRPr sz="2600">
              <a:latin typeface="Century Schoolbook"/>
              <a:ea typeface="Century Schoolbook"/>
              <a:cs typeface="Century Schoolbook"/>
              <a:sym typeface="Century Schoolbook"/>
            </a:endParaRPr>
          </a:p>
          <a:p>
            <a:pPr indent="-393700" lvl="0" marL="457200" rtl="0" algn="l">
              <a:lnSpc>
                <a:spcPct val="115000"/>
              </a:lnSpc>
              <a:spcBef>
                <a:spcPts val="0"/>
              </a:spcBef>
              <a:spcAft>
                <a:spcPts val="0"/>
              </a:spcAft>
              <a:buClr>
                <a:srgbClr val="222222"/>
              </a:buClr>
              <a:buSzPts val="2600"/>
              <a:buFont typeface="Century Schoolbook"/>
              <a:buChar char="❏"/>
            </a:pPr>
            <a:r>
              <a:rPr lang="en-US" sz="2600">
                <a:latin typeface="Century Schoolbook"/>
                <a:ea typeface="Century Schoolbook"/>
                <a:cs typeface="Century Schoolbook"/>
                <a:sym typeface="Century Schoolbook"/>
              </a:rPr>
              <a:t>Traversing the relationships is very fast.</a:t>
            </a:r>
            <a:endParaRPr sz="2600">
              <a:latin typeface="Century Schoolbook"/>
              <a:ea typeface="Century Schoolbook"/>
              <a:cs typeface="Century Schoolbook"/>
              <a:sym typeface="Century Schoolbook"/>
            </a:endParaRPr>
          </a:p>
          <a:p>
            <a:pPr indent="0" lvl="0" marL="457200" rtl="0" algn="l">
              <a:lnSpc>
                <a:spcPct val="115000"/>
              </a:lnSpc>
              <a:spcBef>
                <a:spcPts val="0"/>
              </a:spcBef>
              <a:spcAft>
                <a:spcPts val="0"/>
              </a:spcAft>
              <a:buNone/>
            </a:pPr>
            <a:r>
              <a:t/>
            </a:r>
            <a:endParaRPr sz="2600">
              <a:latin typeface="Century Schoolbook"/>
              <a:ea typeface="Century Schoolbook"/>
              <a:cs typeface="Century Schoolbook"/>
              <a:sym typeface="Century Schoolbook"/>
            </a:endParaRPr>
          </a:p>
        </p:txBody>
      </p:sp>
      <p:pic>
        <p:nvPicPr>
          <p:cNvPr id="207" name="Google Shape;207;p39"/>
          <p:cNvPicPr preferRelativeResize="0"/>
          <p:nvPr/>
        </p:nvPicPr>
        <p:blipFill>
          <a:blip r:embed="rId3">
            <a:alphaModFix/>
          </a:blip>
          <a:stretch>
            <a:fillRect/>
          </a:stretch>
        </p:blipFill>
        <p:spPr>
          <a:xfrm>
            <a:off x="5092300" y="3115818"/>
            <a:ext cx="4877399" cy="3662558"/>
          </a:xfrm>
          <a:prstGeom prst="rect">
            <a:avLst/>
          </a:prstGeom>
          <a:noFill/>
          <a:ln>
            <a:noFill/>
          </a:ln>
        </p:spPr>
      </p:pic>
      <p:sp>
        <p:nvSpPr>
          <p:cNvPr id="208" name="Google Shape;208;p39"/>
          <p:cNvSpPr txBox="1"/>
          <p:nvPr/>
        </p:nvSpPr>
        <p:spPr>
          <a:xfrm>
            <a:off x="291100" y="3024900"/>
            <a:ext cx="4877400" cy="37536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222222"/>
              </a:buClr>
              <a:buSzPts val="2600"/>
              <a:buFont typeface="Century Schoolbook"/>
              <a:buChar char="❏"/>
            </a:pPr>
            <a:r>
              <a:rPr lang="en-US" sz="2600">
                <a:solidFill>
                  <a:schemeClr val="dk1"/>
                </a:solidFill>
                <a:latin typeface="Century Schoolbook"/>
                <a:ea typeface="Century Schoolbook"/>
                <a:cs typeface="Century Schoolbook"/>
                <a:sym typeface="Century Schoolbook"/>
              </a:rPr>
              <a:t>It is well suited for connected data, such as social networks</a:t>
            </a:r>
            <a:r>
              <a:rPr lang="en-US" sz="2600">
                <a:solidFill>
                  <a:srgbClr val="222222"/>
                </a:solidFill>
                <a:latin typeface="Century Schoolbook"/>
                <a:ea typeface="Century Schoolbook"/>
                <a:cs typeface="Century Schoolbook"/>
                <a:sym typeface="Century Schoolbook"/>
              </a:rPr>
              <a:t>, and e-commerce stores.</a:t>
            </a:r>
            <a:endParaRPr sz="2600">
              <a:solidFill>
                <a:schemeClr val="dk1"/>
              </a:solidFill>
              <a:latin typeface="Century Schoolbook"/>
              <a:ea typeface="Century Schoolbook"/>
              <a:cs typeface="Century Schoolbook"/>
              <a:sym typeface="Century Schoolbook"/>
            </a:endParaRPr>
          </a:p>
          <a:p>
            <a:pPr indent="-393700" lvl="0" marL="457200" rtl="0" algn="l">
              <a:lnSpc>
                <a:spcPct val="115000"/>
              </a:lnSpc>
              <a:spcBef>
                <a:spcPts val="0"/>
              </a:spcBef>
              <a:spcAft>
                <a:spcPts val="0"/>
              </a:spcAft>
              <a:buClr>
                <a:srgbClr val="222222"/>
              </a:buClr>
              <a:buSzPts val="2600"/>
              <a:buFont typeface="Century Schoolbook"/>
              <a:buChar char="❏"/>
            </a:pPr>
            <a:r>
              <a:rPr lang="en-US" sz="2600">
                <a:solidFill>
                  <a:schemeClr val="dk1"/>
                </a:solidFill>
                <a:latin typeface="Century Schoolbook"/>
                <a:ea typeface="Century Schoolbook"/>
                <a:cs typeface="Century Schoolbook"/>
                <a:sym typeface="Century Schoolbook"/>
              </a:rPr>
              <a:t>Example: Neo4J, Infinite Graph, FlockDB.</a:t>
            </a:r>
            <a:endParaRPr sz="2600">
              <a:solidFill>
                <a:srgbClr val="222222"/>
              </a:solidFill>
              <a:latin typeface="Century Schoolbook"/>
              <a:ea typeface="Century Schoolbook"/>
              <a:cs typeface="Century Schoolbook"/>
              <a:sym typeface="Century Schoolbook"/>
            </a:endParaRPr>
          </a:p>
          <a:p>
            <a:pPr indent="-393700" lvl="0" marL="457200" rtl="0" algn="l">
              <a:lnSpc>
                <a:spcPct val="115000"/>
              </a:lnSpc>
              <a:spcBef>
                <a:spcPts val="0"/>
              </a:spcBef>
              <a:spcAft>
                <a:spcPts val="0"/>
              </a:spcAft>
              <a:buClr>
                <a:srgbClr val="222222"/>
              </a:buClr>
              <a:buSzPts val="2600"/>
              <a:buFont typeface="Century Schoolbook"/>
              <a:buChar char="❏"/>
            </a:pPr>
            <a:r>
              <a:rPr lang="en-US" sz="2600">
                <a:solidFill>
                  <a:srgbClr val="222222"/>
                </a:solidFill>
                <a:latin typeface="Century Schoolbook"/>
                <a:ea typeface="Century Schoolbook"/>
                <a:cs typeface="Century Schoolbook"/>
                <a:sym typeface="Century Schoolbook"/>
              </a:rPr>
              <a:t>Neptune are examples of graph databases.</a:t>
            </a:r>
            <a:endParaRPr sz="2600">
              <a:solidFill>
                <a:srgbClr val="222222"/>
              </a:solidFill>
              <a:latin typeface="Century Schoolbook"/>
              <a:ea typeface="Century Schoolbook"/>
              <a:cs typeface="Century Schoolbook"/>
              <a:sym typeface="Century Schoolbook"/>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40"/>
          <p:cNvSpPr txBox="1"/>
          <p:nvPr>
            <p:ph type="title"/>
          </p:nvPr>
        </p:nvSpPr>
        <p:spPr>
          <a:xfrm>
            <a:off x="360000" y="360000"/>
            <a:ext cx="9360000" cy="90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1" lang="en-US" sz="3200">
                <a:solidFill>
                  <a:srgbClr val="FFFFFF"/>
                </a:solidFill>
                <a:latin typeface="Century Schoolbook"/>
                <a:ea typeface="Century Schoolbook"/>
                <a:cs typeface="Century Schoolbook"/>
                <a:sym typeface="Century Schoolbook"/>
              </a:rPr>
              <a:t>CAP Theorem</a:t>
            </a:r>
            <a:endParaRPr b="1" sz="3200">
              <a:solidFill>
                <a:srgbClr val="FFFFFF"/>
              </a:solidFill>
              <a:latin typeface="Century Schoolbook"/>
              <a:ea typeface="Century Schoolbook"/>
              <a:cs typeface="Century Schoolbook"/>
              <a:sym typeface="Century Schoolbook"/>
            </a:endParaRPr>
          </a:p>
        </p:txBody>
      </p:sp>
      <p:sp>
        <p:nvSpPr>
          <p:cNvPr id="214" name="Google Shape;214;p40"/>
          <p:cNvSpPr txBox="1"/>
          <p:nvPr>
            <p:ph idx="1" type="body"/>
          </p:nvPr>
        </p:nvSpPr>
        <p:spPr>
          <a:xfrm>
            <a:off x="360000" y="1598400"/>
            <a:ext cx="9360000" cy="4680000"/>
          </a:xfrm>
          <a:prstGeom prst="rect">
            <a:avLst/>
          </a:prstGeom>
        </p:spPr>
        <p:txBody>
          <a:bodyPr anchorCtr="0" anchor="t" bIns="0" lIns="0" spcFirstLastPara="1" rIns="0" wrap="square" tIns="0">
            <a:noAutofit/>
          </a:bodyPr>
          <a:lstStyle/>
          <a:p>
            <a:pPr indent="-393700" lvl="0" marL="457200" rtl="0" algn="l">
              <a:lnSpc>
                <a:spcPct val="115000"/>
              </a:lnSpc>
              <a:spcBef>
                <a:spcPts val="0"/>
              </a:spcBef>
              <a:spcAft>
                <a:spcPts val="0"/>
              </a:spcAft>
              <a:buSzPts val="2600"/>
              <a:buFont typeface="Century Schoolbook"/>
              <a:buChar char="❖"/>
            </a:pPr>
            <a:r>
              <a:rPr lang="en-US" sz="2600">
                <a:latin typeface="Century Schoolbook"/>
                <a:ea typeface="Century Schoolbook"/>
                <a:cs typeface="Century Schoolbook"/>
                <a:sym typeface="Century Schoolbook"/>
              </a:rPr>
              <a:t>A distributed system has 3 properties :</a:t>
            </a:r>
            <a:endParaRPr sz="2600">
              <a:latin typeface="Century Schoolbook"/>
              <a:ea typeface="Century Schoolbook"/>
              <a:cs typeface="Century Schoolbook"/>
              <a:sym typeface="Century Schoolbook"/>
            </a:endParaRPr>
          </a:p>
          <a:p>
            <a:pPr indent="-393700" lvl="1" marL="914400" rtl="0" algn="l">
              <a:lnSpc>
                <a:spcPct val="115000"/>
              </a:lnSpc>
              <a:spcBef>
                <a:spcPts val="0"/>
              </a:spcBef>
              <a:spcAft>
                <a:spcPts val="0"/>
              </a:spcAft>
              <a:buSzPts val="2600"/>
              <a:buFont typeface="Century Schoolbook"/>
              <a:buChar char="➢"/>
            </a:pPr>
            <a:r>
              <a:rPr lang="en-US" sz="2600">
                <a:latin typeface="Century Schoolbook"/>
                <a:ea typeface="Century Schoolbook"/>
                <a:cs typeface="Century Schoolbook"/>
                <a:sym typeface="Century Schoolbook"/>
              </a:rPr>
              <a:t>Consistency (Write &amp; Return)</a:t>
            </a:r>
            <a:endParaRPr sz="2600">
              <a:latin typeface="Century Schoolbook"/>
              <a:ea typeface="Century Schoolbook"/>
              <a:cs typeface="Century Schoolbook"/>
              <a:sym typeface="Century Schoolbook"/>
            </a:endParaRPr>
          </a:p>
          <a:p>
            <a:pPr indent="-393700" lvl="1" marL="914400" rtl="0" algn="l">
              <a:lnSpc>
                <a:spcPct val="115000"/>
              </a:lnSpc>
              <a:spcBef>
                <a:spcPts val="0"/>
              </a:spcBef>
              <a:spcAft>
                <a:spcPts val="0"/>
              </a:spcAft>
              <a:buSzPts val="2600"/>
              <a:buFont typeface="Century Schoolbook"/>
              <a:buChar char="➢"/>
            </a:pPr>
            <a:r>
              <a:rPr lang="en-US" sz="2600">
                <a:latin typeface="Century Schoolbook"/>
                <a:ea typeface="Century Schoolbook"/>
                <a:cs typeface="Century Schoolbook"/>
                <a:sym typeface="Century Schoolbook"/>
              </a:rPr>
              <a:t>Availability (</a:t>
            </a:r>
            <a:r>
              <a:rPr lang="en-US" sz="2600">
                <a:latin typeface="Century Schoolbook"/>
                <a:ea typeface="Century Schoolbook"/>
                <a:cs typeface="Century Schoolbook"/>
                <a:sym typeface="Century Schoolbook"/>
              </a:rPr>
              <a:t>Response</a:t>
            </a:r>
            <a:r>
              <a:rPr lang="en-US" sz="2600">
                <a:latin typeface="Century Schoolbook"/>
                <a:ea typeface="Century Schoolbook"/>
                <a:cs typeface="Century Schoolbook"/>
                <a:sym typeface="Century Schoolbook"/>
              </a:rPr>
              <a:t>)</a:t>
            </a:r>
            <a:endParaRPr sz="2600">
              <a:latin typeface="Century Schoolbook"/>
              <a:ea typeface="Century Schoolbook"/>
              <a:cs typeface="Century Schoolbook"/>
              <a:sym typeface="Century Schoolbook"/>
            </a:endParaRPr>
          </a:p>
          <a:p>
            <a:pPr indent="-393700" lvl="1" marL="914400" rtl="0" algn="l">
              <a:lnSpc>
                <a:spcPct val="115000"/>
              </a:lnSpc>
              <a:spcBef>
                <a:spcPts val="0"/>
              </a:spcBef>
              <a:spcAft>
                <a:spcPts val="0"/>
              </a:spcAft>
              <a:buSzPts val="2600"/>
              <a:buFont typeface="Century Schoolbook"/>
              <a:buChar char="➢"/>
            </a:pPr>
            <a:r>
              <a:rPr lang="en-US" sz="2600">
                <a:latin typeface="Century Schoolbook"/>
                <a:ea typeface="Century Schoolbook"/>
                <a:cs typeface="Century Schoolbook"/>
                <a:sym typeface="Century Schoolbook"/>
              </a:rPr>
              <a:t>Partitions-Tolerant</a:t>
            </a:r>
            <a:endParaRPr sz="2600">
              <a:latin typeface="Century Schoolbook"/>
              <a:ea typeface="Century Schoolbook"/>
              <a:cs typeface="Century Schoolbook"/>
              <a:sym typeface="Century Schoolbook"/>
            </a:endParaRPr>
          </a:p>
          <a:p>
            <a:pPr indent="-393700" lvl="0" marL="457200" rtl="0" algn="l">
              <a:lnSpc>
                <a:spcPct val="115000"/>
              </a:lnSpc>
              <a:spcBef>
                <a:spcPts val="0"/>
              </a:spcBef>
              <a:spcAft>
                <a:spcPts val="0"/>
              </a:spcAft>
              <a:buSzPts val="2600"/>
              <a:buFont typeface="Century Schoolbook"/>
              <a:buChar char="❖"/>
            </a:pPr>
            <a:r>
              <a:rPr lang="en-US" sz="2600">
                <a:latin typeface="Century Schoolbook"/>
                <a:ea typeface="Century Schoolbook"/>
                <a:cs typeface="Century Schoolbook"/>
                <a:sym typeface="Century Schoolbook"/>
              </a:rPr>
              <a:t>We can have at most two of these three properties for any shared-data system</a:t>
            </a:r>
            <a:endParaRPr sz="2600">
              <a:latin typeface="Century Schoolbook"/>
              <a:ea typeface="Century Schoolbook"/>
              <a:cs typeface="Century Schoolbook"/>
              <a:sym typeface="Century Schoolbook"/>
            </a:endParaRPr>
          </a:p>
          <a:p>
            <a:pPr indent="-393700" lvl="0" marL="457200" rtl="0" algn="l">
              <a:lnSpc>
                <a:spcPct val="115000"/>
              </a:lnSpc>
              <a:spcBef>
                <a:spcPts val="0"/>
              </a:spcBef>
              <a:spcAft>
                <a:spcPts val="0"/>
              </a:spcAft>
              <a:buSzPts val="2600"/>
              <a:buFont typeface="Century Schoolbook"/>
              <a:buChar char="❖"/>
            </a:pPr>
            <a:r>
              <a:rPr lang="en-US" sz="2600">
                <a:latin typeface="Century Schoolbook"/>
                <a:ea typeface="Century Schoolbook"/>
                <a:cs typeface="Century Schoolbook"/>
                <a:sym typeface="Century Schoolbook"/>
              </a:rPr>
              <a:t>To scale out, we have to partition. It leaves a choice between consistency and availability. ( In almost all cases, we would choose availability over consistency)</a:t>
            </a:r>
            <a:endParaRPr sz="2600">
              <a:latin typeface="Century Schoolbook"/>
              <a:ea typeface="Century Schoolbook"/>
              <a:cs typeface="Century Schoolbook"/>
              <a:sym typeface="Century Schoolbook"/>
            </a:endParaRPr>
          </a:p>
          <a:p>
            <a:pPr indent="-393700" lvl="0" marL="457200" rtl="0" algn="l">
              <a:lnSpc>
                <a:spcPct val="115000"/>
              </a:lnSpc>
              <a:spcBef>
                <a:spcPts val="0"/>
              </a:spcBef>
              <a:spcAft>
                <a:spcPts val="0"/>
              </a:spcAft>
              <a:buSzPts val="2600"/>
              <a:buFont typeface="Century Schoolbook"/>
              <a:buChar char="❖"/>
            </a:pPr>
            <a:r>
              <a:rPr lang="en-US" sz="2600">
                <a:latin typeface="Century Schoolbook"/>
                <a:ea typeface="Century Schoolbook"/>
                <a:cs typeface="Century Schoolbook"/>
                <a:sym typeface="Century Schoolbook"/>
              </a:rPr>
              <a:t>Everyone who builds big applications builds them on CAP : Google, Yahoo, Facebook, Amazon, eBay, etc.</a:t>
            </a:r>
            <a:endParaRPr sz="2600">
              <a:latin typeface="Century Schoolbook"/>
              <a:ea typeface="Century Schoolbook"/>
              <a:cs typeface="Century Schoolbook"/>
              <a:sym typeface="Century Schoolbook"/>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graphicFrame>
        <p:nvGraphicFramePr>
          <p:cNvPr id="219" name="Google Shape;219;p41"/>
          <p:cNvGraphicFramePr/>
          <p:nvPr/>
        </p:nvGraphicFramePr>
        <p:xfrm>
          <a:off x="228588" y="1568313"/>
          <a:ext cx="3000000" cy="3000000"/>
        </p:xfrm>
        <a:graphic>
          <a:graphicData uri="http://schemas.openxmlformats.org/drawingml/2006/table">
            <a:tbl>
              <a:tblPr>
                <a:noFill/>
                <a:tableStyleId>{D162B680-CE0C-46B6-B605-9F74ABEA9222}</a:tableStyleId>
              </a:tblPr>
              <a:tblGrid>
                <a:gridCol w="1806475"/>
                <a:gridCol w="3133775"/>
                <a:gridCol w="2383575"/>
                <a:gridCol w="2383575"/>
              </a:tblGrid>
              <a:tr h="856750">
                <a:tc>
                  <a:txBody>
                    <a:bodyPr/>
                    <a:lstStyle/>
                    <a:p>
                      <a:pPr indent="0" lvl="0" marL="0" rtl="0" algn="l">
                        <a:lnSpc>
                          <a:spcPct val="100000"/>
                        </a:lnSpc>
                        <a:spcBef>
                          <a:spcPts val="1900"/>
                        </a:spcBef>
                        <a:spcAft>
                          <a:spcPts val="800"/>
                        </a:spcAft>
                        <a:buNone/>
                      </a:pPr>
                      <a:r>
                        <a:t/>
                      </a:r>
                      <a:endParaRPr sz="2400">
                        <a:solidFill>
                          <a:srgbClr val="333333"/>
                        </a:solidFill>
                        <a:latin typeface="Century Schoolbook"/>
                        <a:ea typeface="Century Schoolbook"/>
                        <a:cs typeface="Century Schoolbook"/>
                        <a:sym typeface="Century Schoolbook"/>
                      </a:endParaRPr>
                    </a:p>
                  </a:txBody>
                  <a:tcPr marT="91425" marB="91425" marR="91425" marL="91425"/>
                </a:tc>
                <a:tc>
                  <a:txBody>
                    <a:bodyPr/>
                    <a:lstStyle/>
                    <a:p>
                      <a:pPr indent="0" lvl="0" marL="0" rtl="0" algn="l">
                        <a:lnSpc>
                          <a:spcPct val="100000"/>
                        </a:lnSpc>
                        <a:spcBef>
                          <a:spcPts val="1900"/>
                        </a:spcBef>
                        <a:spcAft>
                          <a:spcPts val="800"/>
                        </a:spcAft>
                        <a:buNone/>
                      </a:pPr>
                      <a:r>
                        <a:rPr lang="en-US" sz="2400">
                          <a:solidFill>
                            <a:srgbClr val="333333"/>
                          </a:solidFill>
                          <a:latin typeface="Century Schoolbook"/>
                          <a:ea typeface="Century Schoolbook"/>
                          <a:cs typeface="Century Schoolbook"/>
                          <a:sym typeface="Century Schoolbook"/>
                        </a:rPr>
                        <a:t>Cassandra</a:t>
                      </a:r>
                      <a:endParaRPr sz="2400">
                        <a:solidFill>
                          <a:srgbClr val="333333"/>
                        </a:solidFill>
                        <a:latin typeface="Century Schoolbook"/>
                        <a:ea typeface="Century Schoolbook"/>
                        <a:cs typeface="Century Schoolbook"/>
                        <a:sym typeface="Century Schoolbook"/>
                      </a:endParaRPr>
                    </a:p>
                  </a:txBody>
                  <a:tcPr marT="91425" marB="91425" marR="91425" marL="91425"/>
                </a:tc>
                <a:tc>
                  <a:txBody>
                    <a:bodyPr/>
                    <a:lstStyle/>
                    <a:p>
                      <a:pPr indent="0" lvl="0" marL="0" rtl="0" algn="l">
                        <a:lnSpc>
                          <a:spcPct val="100000"/>
                        </a:lnSpc>
                        <a:spcBef>
                          <a:spcPts val="1900"/>
                        </a:spcBef>
                        <a:spcAft>
                          <a:spcPts val="800"/>
                        </a:spcAft>
                        <a:buClr>
                          <a:schemeClr val="dk1"/>
                        </a:buClr>
                        <a:buSzPts val="1100"/>
                        <a:buFont typeface="Arial"/>
                        <a:buNone/>
                      </a:pPr>
                      <a:r>
                        <a:rPr lang="en-US" sz="2400">
                          <a:solidFill>
                            <a:srgbClr val="333333"/>
                          </a:solidFill>
                          <a:latin typeface="Century Schoolbook"/>
                          <a:ea typeface="Century Schoolbook"/>
                          <a:cs typeface="Century Schoolbook"/>
                          <a:sym typeface="Century Schoolbook"/>
                        </a:rPr>
                        <a:t>MongoDB</a:t>
                      </a:r>
                      <a:endParaRPr sz="2400">
                        <a:latin typeface="Century Schoolbook"/>
                        <a:ea typeface="Century Schoolbook"/>
                        <a:cs typeface="Century Schoolbook"/>
                        <a:sym typeface="Century Schoolbook"/>
                      </a:endParaRPr>
                    </a:p>
                  </a:txBody>
                  <a:tcPr marT="91425" marB="91425" marR="91425" marL="91425"/>
                </a:tc>
                <a:tc>
                  <a:txBody>
                    <a:bodyPr/>
                    <a:lstStyle/>
                    <a:p>
                      <a:pPr indent="0" lvl="0" marL="0" rtl="0" algn="l">
                        <a:lnSpc>
                          <a:spcPct val="100000"/>
                        </a:lnSpc>
                        <a:spcBef>
                          <a:spcPts val="1900"/>
                        </a:spcBef>
                        <a:spcAft>
                          <a:spcPts val="800"/>
                        </a:spcAft>
                        <a:buClr>
                          <a:schemeClr val="dk1"/>
                        </a:buClr>
                        <a:buSzPts val="1100"/>
                        <a:buFont typeface="Arial"/>
                        <a:buNone/>
                      </a:pPr>
                      <a:r>
                        <a:rPr lang="en-US" sz="2400">
                          <a:solidFill>
                            <a:srgbClr val="333333"/>
                          </a:solidFill>
                          <a:latin typeface="Century Schoolbook"/>
                          <a:ea typeface="Century Schoolbook"/>
                          <a:cs typeface="Century Schoolbook"/>
                          <a:sym typeface="Century Schoolbook"/>
                        </a:rPr>
                        <a:t>Redis </a:t>
                      </a:r>
                      <a:endParaRPr sz="2400">
                        <a:latin typeface="Century Schoolbook"/>
                        <a:ea typeface="Century Schoolbook"/>
                        <a:cs typeface="Century Schoolbook"/>
                        <a:sym typeface="Century Schoolbook"/>
                      </a:endParaRPr>
                    </a:p>
                  </a:txBody>
                  <a:tcPr marT="91425" marB="91425" marR="91425" marL="91425"/>
                </a:tc>
              </a:tr>
              <a:tr h="1224475">
                <a:tc>
                  <a:txBody>
                    <a:bodyPr/>
                    <a:lstStyle/>
                    <a:p>
                      <a:pPr indent="0" lvl="0" marL="0" rtl="0" algn="l">
                        <a:lnSpc>
                          <a:spcPct val="100000"/>
                        </a:lnSpc>
                        <a:spcBef>
                          <a:spcPts val="0"/>
                        </a:spcBef>
                        <a:spcAft>
                          <a:spcPts val="0"/>
                        </a:spcAft>
                        <a:buNone/>
                      </a:pPr>
                      <a:r>
                        <a:rPr lang="en-US" sz="2400">
                          <a:solidFill>
                            <a:srgbClr val="333333"/>
                          </a:solidFill>
                          <a:highlight>
                            <a:srgbClr val="FFFFFF"/>
                          </a:highlight>
                          <a:latin typeface="Century Schoolbook"/>
                          <a:ea typeface="Century Schoolbook"/>
                          <a:cs typeface="Century Schoolbook"/>
                          <a:sym typeface="Century Schoolbook"/>
                        </a:rPr>
                        <a:t>Data Model</a:t>
                      </a:r>
                      <a:endParaRPr sz="2400">
                        <a:solidFill>
                          <a:srgbClr val="333333"/>
                        </a:solidFill>
                        <a:highlight>
                          <a:srgbClr val="FFFFFF"/>
                        </a:highlight>
                        <a:latin typeface="Century Schoolbook"/>
                        <a:ea typeface="Century Schoolbook"/>
                        <a:cs typeface="Century Schoolbook"/>
                        <a:sym typeface="Century Schoolbook"/>
                      </a:endParaRPr>
                    </a:p>
                  </a:txBody>
                  <a:tcPr marT="91425" marB="91425" marR="91425" marL="91425"/>
                </a:tc>
                <a:tc>
                  <a:txBody>
                    <a:bodyPr/>
                    <a:lstStyle/>
                    <a:p>
                      <a:pPr indent="0" lvl="0" marL="0" rtl="0" algn="l">
                        <a:lnSpc>
                          <a:spcPct val="100000"/>
                        </a:lnSpc>
                        <a:spcBef>
                          <a:spcPts val="0"/>
                        </a:spcBef>
                        <a:spcAft>
                          <a:spcPts val="0"/>
                        </a:spcAft>
                        <a:buNone/>
                      </a:pPr>
                      <a:r>
                        <a:rPr lang="en-US" sz="2400">
                          <a:solidFill>
                            <a:srgbClr val="333333"/>
                          </a:solidFill>
                          <a:highlight>
                            <a:srgbClr val="FFFFFF"/>
                          </a:highlight>
                          <a:latin typeface="Century Schoolbook"/>
                          <a:ea typeface="Century Schoolbook"/>
                          <a:cs typeface="Century Schoolbook"/>
                          <a:sym typeface="Century Schoolbook"/>
                        </a:rPr>
                        <a:t>Column-Family structure</a:t>
                      </a:r>
                      <a:endParaRPr sz="2400">
                        <a:latin typeface="Century Schoolbook"/>
                        <a:ea typeface="Century Schoolbook"/>
                        <a:cs typeface="Century Schoolbook"/>
                        <a:sym typeface="Century Schoolbook"/>
                      </a:endParaRPr>
                    </a:p>
                  </a:txBody>
                  <a:tcPr marT="91425" marB="91425" marR="91425" marL="91425"/>
                </a:tc>
                <a:tc>
                  <a:txBody>
                    <a:bodyPr/>
                    <a:lstStyle/>
                    <a:p>
                      <a:pPr indent="0" lvl="0" marL="0" rtl="0" algn="l">
                        <a:lnSpc>
                          <a:spcPct val="100000"/>
                        </a:lnSpc>
                        <a:spcBef>
                          <a:spcPts val="0"/>
                        </a:spcBef>
                        <a:spcAft>
                          <a:spcPts val="0"/>
                        </a:spcAft>
                        <a:buNone/>
                      </a:pPr>
                      <a:r>
                        <a:rPr lang="en-US" sz="2400">
                          <a:solidFill>
                            <a:srgbClr val="333333"/>
                          </a:solidFill>
                          <a:highlight>
                            <a:srgbClr val="FFFFFF"/>
                          </a:highlight>
                          <a:latin typeface="Century Schoolbook"/>
                          <a:ea typeface="Century Schoolbook"/>
                          <a:cs typeface="Century Schoolbook"/>
                          <a:sym typeface="Century Schoolbook"/>
                        </a:rPr>
                        <a:t>JSON document format</a:t>
                      </a:r>
                      <a:endParaRPr sz="2400">
                        <a:latin typeface="Century Schoolbook"/>
                        <a:ea typeface="Century Schoolbook"/>
                        <a:cs typeface="Century Schoolbook"/>
                        <a:sym typeface="Century Schoolbook"/>
                      </a:endParaRPr>
                    </a:p>
                  </a:txBody>
                  <a:tcPr marT="91425" marB="91425" marR="91425" marL="91425"/>
                </a:tc>
                <a:tc>
                  <a:txBody>
                    <a:bodyPr/>
                    <a:lstStyle/>
                    <a:p>
                      <a:pPr indent="0" lvl="0" marL="0" rtl="0" algn="l">
                        <a:lnSpc>
                          <a:spcPct val="100000"/>
                        </a:lnSpc>
                        <a:spcBef>
                          <a:spcPts val="0"/>
                        </a:spcBef>
                        <a:spcAft>
                          <a:spcPts val="0"/>
                        </a:spcAft>
                        <a:buNone/>
                      </a:pPr>
                      <a:r>
                        <a:rPr lang="en-US" sz="2400">
                          <a:latin typeface="Century Schoolbook"/>
                          <a:ea typeface="Century Schoolbook"/>
                          <a:cs typeface="Century Schoolbook"/>
                          <a:sym typeface="Century Schoolbook"/>
                        </a:rPr>
                        <a:t>Key Value Pair Based</a:t>
                      </a:r>
                      <a:endParaRPr sz="2400">
                        <a:latin typeface="Century Schoolbook"/>
                        <a:ea typeface="Century Schoolbook"/>
                        <a:cs typeface="Century Schoolbook"/>
                        <a:sym typeface="Century Schoolbook"/>
                      </a:endParaRPr>
                    </a:p>
                  </a:txBody>
                  <a:tcPr marT="91425" marB="91425" marR="91425" marL="91425"/>
                </a:tc>
              </a:tr>
              <a:tr h="1913950">
                <a:tc>
                  <a:txBody>
                    <a:bodyPr/>
                    <a:lstStyle/>
                    <a:p>
                      <a:pPr indent="0" lvl="0" marL="0" rtl="0" algn="l">
                        <a:lnSpc>
                          <a:spcPct val="100000"/>
                        </a:lnSpc>
                        <a:spcBef>
                          <a:spcPts val="0"/>
                        </a:spcBef>
                        <a:spcAft>
                          <a:spcPts val="0"/>
                        </a:spcAft>
                        <a:buNone/>
                      </a:pPr>
                      <a:r>
                        <a:rPr lang="en-US" sz="2400">
                          <a:solidFill>
                            <a:srgbClr val="333333"/>
                          </a:solidFill>
                          <a:highlight>
                            <a:srgbClr val="FFFFFF"/>
                          </a:highlight>
                          <a:latin typeface="Century Schoolbook"/>
                          <a:ea typeface="Century Schoolbook"/>
                          <a:cs typeface="Century Schoolbook"/>
                          <a:sym typeface="Century Schoolbook"/>
                        </a:rPr>
                        <a:t>Known for</a:t>
                      </a:r>
                      <a:endParaRPr sz="2400">
                        <a:solidFill>
                          <a:srgbClr val="333333"/>
                        </a:solidFill>
                        <a:highlight>
                          <a:srgbClr val="FFFFFF"/>
                        </a:highlight>
                        <a:latin typeface="Century Schoolbook"/>
                        <a:ea typeface="Century Schoolbook"/>
                        <a:cs typeface="Century Schoolbook"/>
                        <a:sym typeface="Century Schoolbook"/>
                      </a:endParaRPr>
                    </a:p>
                  </a:txBody>
                  <a:tcPr marT="91425" marB="91425" marR="91425" marL="91425"/>
                </a:tc>
                <a:tc>
                  <a:txBody>
                    <a:bodyPr/>
                    <a:lstStyle/>
                    <a:p>
                      <a:pPr indent="0" lvl="0" marL="0" rtl="0" algn="l">
                        <a:lnSpc>
                          <a:spcPct val="100000"/>
                        </a:lnSpc>
                        <a:spcBef>
                          <a:spcPts val="1900"/>
                        </a:spcBef>
                        <a:spcAft>
                          <a:spcPts val="800"/>
                        </a:spcAft>
                        <a:buNone/>
                      </a:pPr>
                      <a:r>
                        <a:rPr lang="en-US" sz="2400">
                          <a:solidFill>
                            <a:srgbClr val="333333"/>
                          </a:solidFill>
                          <a:latin typeface="Century Schoolbook"/>
                          <a:ea typeface="Century Schoolbook"/>
                          <a:cs typeface="Century Schoolbook"/>
                          <a:sym typeface="Century Schoolbook"/>
                        </a:rPr>
                        <a:t>leading NoSql distributed data management system</a:t>
                      </a:r>
                      <a:endParaRPr sz="2400">
                        <a:solidFill>
                          <a:srgbClr val="333333"/>
                        </a:solidFill>
                        <a:highlight>
                          <a:srgbClr val="FFFFFF"/>
                        </a:highlight>
                        <a:latin typeface="Century Schoolbook"/>
                        <a:ea typeface="Century Schoolbook"/>
                        <a:cs typeface="Century Schoolbook"/>
                        <a:sym typeface="Century Schoolbook"/>
                      </a:endParaRPr>
                    </a:p>
                  </a:txBody>
                  <a:tcPr marT="91425" marB="91425" marR="91425" marL="91425"/>
                </a:tc>
                <a:tc>
                  <a:txBody>
                    <a:bodyPr/>
                    <a:lstStyle/>
                    <a:p>
                      <a:pPr indent="0" lvl="0" marL="0" rtl="0" algn="l">
                        <a:lnSpc>
                          <a:spcPct val="100000"/>
                        </a:lnSpc>
                        <a:spcBef>
                          <a:spcPts val="0"/>
                        </a:spcBef>
                        <a:spcAft>
                          <a:spcPts val="0"/>
                        </a:spcAft>
                        <a:buNone/>
                      </a:pPr>
                      <a:r>
                        <a:rPr lang="en-US" sz="2400">
                          <a:solidFill>
                            <a:srgbClr val="333333"/>
                          </a:solidFill>
                          <a:highlight>
                            <a:schemeClr val="lt1"/>
                          </a:highlight>
                          <a:latin typeface="Century Schoolbook"/>
                          <a:ea typeface="Century Schoolbook"/>
                          <a:cs typeface="Century Schoolbook"/>
                          <a:sym typeface="Century Schoolbook"/>
                        </a:rPr>
                        <a:t>flexible &amp; s</a:t>
                      </a:r>
                      <a:r>
                        <a:rPr lang="en-US" sz="2400">
                          <a:solidFill>
                            <a:srgbClr val="333333"/>
                          </a:solidFill>
                          <a:highlight>
                            <a:srgbClr val="FFFFFF"/>
                          </a:highlight>
                          <a:latin typeface="Century Schoolbook"/>
                          <a:ea typeface="Century Schoolbook"/>
                          <a:cs typeface="Century Schoolbook"/>
                          <a:sym typeface="Century Schoolbook"/>
                        </a:rPr>
                        <a:t>chema-less database </a:t>
                      </a:r>
                      <a:endParaRPr sz="2400">
                        <a:solidFill>
                          <a:srgbClr val="333333"/>
                        </a:solidFill>
                        <a:highlight>
                          <a:srgbClr val="FFFFFF"/>
                        </a:highlight>
                        <a:latin typeface="Century Schoolbook"/>
                        <a:ea typeface="Century Schoolbook"/>
                        <a:cs typeface="Century Schoolbook"/>
                        <a:sym typeface="Century Schoolbook"/>
                      </a:endParaRPr>
                    </a:p>
                  </a:txBody>
                  <a:tcPr marT="91425" marB="91425" marR="91425" marL="91425"/>
                </a:tc>
                <a:tc>
                  <a:txBody>
                    <a:bodyPr/>
                    <a:lstStyle/>
                    <a:p>
                      <a:pPr indent="0" lvl="0" marL="0" rtl="0" algn="l">
                        <a:lnSpc>
                          <a:spcPct val="100000"/>
                        </a:lnSpc>
                        <a:spcBef>
                          <a:spcPts val="0"/>
                        </a:spcBef>
                        <a:spcAft>
                          <a:spcPts val="0"/>
                        </a:spcAft>
                        <a:buNone/>
                      </a:pPr>
                      <a:r>
                        <a:rPr lang="en-US" sz="2600">
                          <a:solidFill>
                            <a:srgbClr val="333333"/>
                          </a:solidFill>
                          <a:highlight>
                            <a:srgbClr val="FFFFFF"/>
                          </a:highlight>
                          <a:latin typeface="Century Schoolbook"/>
                          <a:ea typeface="Century Schoolbook"/>
                          <a:cs typeface="Century Schoolbook"/>
                          <a:sym typeface="Century Schoolbook"/>
                        </a:rPr>
                        <a:t>Redis works with an in-memory dataset</a:t>
                      </a:r>
                      <a:endParaRPr sz="2600">
                        <a:latin typeface="Century Schoolbook"/>
                        <a:ea typeface="Century Schoolbook"/>
                        <a:cs typeface="Century Schoolbook"/>
                        <a:sym typeface="Century Schoolbook"/>
                      </a:endParaRPr>
                    </a:p>
                  </a:txBody>
                  <a:tcPr marT="91425" marB="91425" marR="91425" marL="91425"/>
                </a:tc>
              </a:tr>
              <a:tr h="1172825">
                <a:tc>
                  <a:txBody>
                    <a:bodyPr/>
                    <a:lstStyle/>
                    <a:p>
                      <a:pPr indent="0" lvl="0" marL="0" rtl="0" algn="l">
                        <a:lnSpc>
                          <a:spcPct val="100000"/>
                        </a:lnSpc>
                        <a:spcBef>
                          <a:spcPts val="0"/>
                        </a:spcBef>
                        <a:spcAft>
                          <a:spcPts val="0"/>
                        </a:spcAft>
                        <a:buClr>
                          <a:schemeClr val="dk1"/>
                        </a:buClr>
                        <a:buSzPts val="1100"/>
                        <a:buFont typeface="Arial"/>
                        <a:buNone/>
                      </a:pPr>
                      <a:r>
                        <a:rPr lang="en-US" sz="2400">
                          <a:solidFill>
                            <a:srgbClr val="333333"/>
                          </a:solidFill>
                          <a:highlight>
                            <a:schemeClr val="lt1"/>
                          </a:highlight>
                          <a:latin typeface="Century Schoolbook"/>
                          <a:ea typeface="Century Schoolbook"/>
                          <a:cs typeface="Century Schoolbook"/>
                          <a:sym typeface="Century Schoolbook"/>
                        </a:rPr>
                        <a:t>Written in </a:t>
                      </a:r>
                      <a:endParaRPr sz="2400">
                        <a:solidFill>
                          <a:srgbClr val="333333"/>
                        </a:solidFill>
                        <a:highlight>
                          <a:schemeClr val="lt1"/>
                        </a:highlight>
                        <a:latin typeface="Century Schoolbook"/>
                        <a:ea typeface="Century Schoolbook"/>
                        <a:cs typeface="Century Schoolbook"/>
                        <a:sym typeface="Century Schoolbook"/>
                      </a:endParaRPr>
                    </a:p>
                    <a:p>
                      <a:pPr indent="0" lvl="0" marL="0" rtl="0" algn="l">
                        <a:lnSpc>
                          <a:spcPct val="100000"/>
                        </a:lnSpc>
                        <a:spcBef>
                          <a:spcPts val="0"/>
                        </a:spcBef>
                        <a:spcAft>
                          <a:spcPts val="0"/>
                        </a:spcAft>
                        <a:buNone/>
                      </a:pPr>
                      <a:r>
                        <a:t/>
                      </a:r>
                      <a:endParaRPr sz="2400">
                        <a:solidFill>
                          <a:srgbClr val="333333"/>
                        </a:solidFill>
                        <a:latin typeface="Century Schoolbook"/>
                        <a:ea typeface="Century Schoolbook"/>
                        <a:cs typeface="Century Schoolbook"/>
                        <a:sym typeface="Century Schoolbook"/>
                      </a:endParaRPr>
                    </a:p>
                  </a:txBody>
                  <a:tcPr marT="91425" marB="91425" marR="91425" marL="91425"/>
                </a:tc>
                <a:tc>
                  <a:txBody>
                    <a:bodyPr/>
                    <a:lstStyle/>
                    <a:p>
                      <a:pPr indent="0" lvl="0" marL="0" rtl="0" algn="l">
                        <a:lnSpc>
                          <a:spcPct val="100000"/>
                        </a:lnSpc>
                        <a:spcBef>
                          <a:spcPts val="0"/>
                        </a:spcBef>
                        <a:spcAft>
                          <a:spcPts val="0"/>
                        </a:spcAft>
                        <a:buClr>
                          <a:schemeClr val="dk1"/>
                        </a:buClr>
                        <a:buSzPts val="1100"/>
                        <a:buFont typeface="Arial"/>
                        <a:buNone/>
                      </a:pPr>
                      <a:r>
                        <a:rPr lang="en-US" sz="2400">
                          <a:solidFill>
                            <a:srgbClr val="333333"/>
                          </a:solidFill>
                          <a:latin typeface="Century Schoolbook"/>
                          <a:ea typeface="Century Schoolbook"/>
                          <a:cs typeface="Century Schoolbook"/>
                          <a:sym typeface="Century Schoolbook"/>
                        </a:rPr>
                        <a:t>Java </a:t>
                      </a:r>
                      <a:endParaRPr sz="2400">
                        <a:latin typeface="Century Schoolbook"/>
                        <a:ea typeface="Century Schoolbook"/>
                        <a:cs typeface="Century Schoolbook"/>
                        <a:sym typeface="Century Schoolbook"/>
                      </a:endParaRPr>
                    </a:p>
                  </a:txBody>
                  <a:tcPr marT="91425" marB="91425" marR="91425" marL="91425"/>
                </a:tc>
                <a:tc>
                  <a:txBody>
                    <a:bodyPr/>
                    <a:lstStyle/>
                    <a:p>
                      <a:pPr indent="0" lvl="0" marL="0" rtl="0" algn="l">
                        <a:lnSpc>
                          <a:spcPct val="100000"/>
                        </a:lnSpc>
                        <a:spcBef>
                          <a:spcPts val="0"/>
                        </a:spcBef>
                        <a:spcAft>
                          <a:spcPts val="0"/>
                        </a:spcAft>
                        <a:buClr>
                          <a:schemeClr val="dk1"/>
                        </a:buClr>
                        <a:buSzPts val="1100"/>
                        <a:buFont typeface="Arial"/>
                        <a:buNone/>
                      </a:pPr>
                      <a:r>
                        <a:rPr lang="en-US" sz="2400">
                          <a:solidFill>
                            <a:srgbClr val="333333"/>
                          </a:solidFill>
                          <a:latin typeface="Century Schoolbook"/>
                          <a:ea typeface="Century Schoolbook"/>
                          <a:cs typeface="Century Schoolbook"/>
                          <a:sym typeface="Century Schoolbook"/>
                        </a:rPr>
                        <a:t>C++</a:t>
                      </a:r>
                      <a:endParaRPr sz="2400">
                        <a:latin typeface="Century Schoolbook"/>
                        <a:ea typeface="Century Schoolbook"/>
                        <a:cs typeface="Century Schoolbook"/>
                        <a:sym typeface="Century Schoolbook"/>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lnSpc>
                          <a:spcPct val="100000"/>
                        </a:lnSpc>
                        <a:spcBef>
                          <a:spcPts val="0"/>
                        </a:spcBef>
                        <a:spcAft>
                          <a:spcPts val="0"/>
                        </a:spcAft>
                        <a:buClr>
                          <a:schemeClr val="dk1"/>
                        </a:buClr>
                        <a:buSzPts val="1100"/>
                        <a:buFont typeface="Arial"/>
                        <a:buNone/>
                      </a:pPr>
                      <a:r>
                        <a:rPr lang="en-US" sz="2400">
                          <a:solidFill>
                            <a:srgbClr val="333333"/>
                          </a:solidFill>
                          <a:highlight>
                            <a:schemeClr val="lt1"/>
                          </a:highlight>
                          <a:latin typeface="Century Schoolbook"/>
                          <a:ea typeface="Century Schoolbook"/>
                          <a:cs typeface="Century Schoolbook"/>
                          <a:sym typeface="Century Schoolbook"/>
                        </a:rPr>
                        <a:t>A</a:t>
                      </a:r>
                      <a:r>
                        <a:rPr lang="en-US" sz="2400">
                          <a:solidFill>
                            <a:srgbClr val="333333"/>
                          </a:solidFill>
                          <a:highlight>
                            <a:schemeClr val="lt1"/>
                          </a:highlight>
                          <a:latin typeface="Century Schoolbook"/>
                          <a:ea typeface="Century Schoolbook"/>
                          <a:cs typeface="Century Schoolbook"/>
                          <a:sym typeface="Century Schoolbook"/>
                        </a:rPr>
                        <a:t>NSI C. </a:t>
                      </a:r>
                      <a:endParaRPr sz="2400">
                        <a:solidFill>
                          <a:schemeClr val="dk1"/>
                        </a:solidFill>
                        <a:latin typeface="Century Schoolbook"/>
                        <a:ea typeface="Century Schoolbook"/>
                        <a:cs typeface="Century Schoolbook"/>
                        <a:sym typeface="Century Schoolbook"/>
                      </a:endParaRPr>
                    </a:p>
                    <a:p>
                      <a:pPr indent="0" lvl="0" marL="0" rtl="0" algn="l">
                        <a:lnSpc>
                          <a:spcPct val="100000"/>
                        </a:lnSpc>
                        <a:spcBef>
                          <a:spcPts val="0"/>
                        </a:spcBef>
                        <a:spcAft>
                          <a:spcPts val="0"/>
                        </a:spcAft>
                        <a:buNone/>
                      </a:pPr>
                      <a:r>
                        <a:t/>
                      </a:r>
                      <a:endParaRPr sz="2400">
                        <a:latin typeface="Century Schoolbook"/>
                        <a:ea typeface="Century Schoolbook"/>
                        <a:cs typeface="Century Schoolbook"/>
                        <a:sym typeface="Century Schoolbook"/>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bl>
          </a:graphicData>
        </a:graphic>
      </p:graphicFrame>
      <p:sp>
        <p:nvSpPr>
          <p:cNvPr id="220" name="Google Shape;220;p41"/>
          <p:cNvSpPr txBox="1"/>
          <p:nvPr>
            <p:ph type="title"/>
          </p:nvPr>
        </p:nvSpPr>
        <p:spPr>
          <a:xfrm>
            <a:off x="360000" y="360000"/>
            <a:ext cx="9360000" cy="90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1" lang="en-US" sz="3200">
                <a:solidFill>
                  <a:srgbClr val="FFFFFF"/>
                </a:solidFill>
                <a:latin typeface="Century Schoolbook"/>
                <a:ea typeface="Century Schoolbook"/>
                <a:cs typeface="Century Schoolbook"/>
                <a:sym typeface="Century Schoolbook"/>
              </a:rPr>
              <a:t>Cassandra Vs MongoDB Vs Redis</a:t>
            </a:r>
            <a:endParaRPr b="1" sz="3200">
              <a:solidFill>
                <a:srgbClr val="FFFFFF"/>
              </a:solidFill>
              <a:latin typeface="Century Schoolbook"/>
              <a:ea typeface="Century Schoolbook"/>
              <a:cs typeface="Century Schoolbook"/>
              <a:sym typeface="Century Schoolbook"/>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graphicFrame>
        <p:nvGraphicFramePr>
          <p:cNvPr id="225" name="Google Shape;225;p42"/>
          <p:cNvGraphicFramePr/>
          <p:nvPr/>
        </p:nvGraphicFramePr>
        <p:xfrm>
          <a:off x="138038" y="1160138"/>
          <a:ext cx="3000000" cy="3000000"/>
        </p:xfrm>
        <a:graphic>
          <a:graphicData uri="http://schemas.openxmlformats.org/drawingml/2006/table">
            <a:tbl>
              <a:tblPr>
                <a:noFill/>
                <a:tableStyleId>{D162B680-CE0C-46B6-B605-9F74ABEA9222}</a:tableStyleId>
              </a:tblPr>
              <a:tblGrid>
                <a:gridCol w="2871625"/>
                <a:gridCol w="3480675"/>
                <a:gridCol w="3452250"/>
              </a:tblGrid>
              <a:tr h="1089600">
                <a:tc>
                  <a:txBody>
                    <a:bodyPr/>
                    <a:lstStyle/>
                    <a:p>
                      <a:pPr indent="0" lvl="0" marL="0" rtl="0" algn="l">
                        <a:spcBef>
                          <a:spcPts val="1900"/>
                        </a:spcBef>
                        <a:spcAft>
                          <a:spcPts val="800"/>
                        </a:spcAft>
                        <a:buNone/>
                      </a:pPr>
                      <a:r>
                        <a:rPr lang="en-US" sz="2200">
                          <a:solidFill>
                            <a:srgbClr val="333333"/>
                          </a:solidFill>
                          <a:latin typeface="Century Schoolbook"/>
                          <a:ea typeface="Century Schoolbook"/>
                          <a:cs typeface="Century Schoolbook"/>
                          <a:sym typeface="Century Schoolbook"/>
                        </a:rPr>
                        <a:t>Cassandra</a:t>
                      </a:r>
                      <a:endParaRPr sz="2200">
                        <a:solidFill>
                          <a:srgbClr val="333333"/>
                        </a:solidFill>
                        <a:latin typeface="Century Schoolbook"/>
                        <a:ea typeface="Century Schoolbook"/>
                        <a:cs typeface="Century Schoolbook"/>
                        <a:sym typeface="Century Schoolbook"/>
                      </a:endParaRPr>
                    </a:p>
                  </a:txBody>
                  <a:tcPr marT="91425" marB="91425" marR="91425" marL="91425"/>
                </a:tc>
                <a:tc>
                  <a:txBody>
                    <a:bodyPr/>
                    <a:lstStyle/>
                    <a:p>
                      <a:pPr indent="0" lvl="0" marL="0" rtl="0" algn="l">
                        <a:spcBef>
                          <a:spcPts val="1900"/>
                        </a:spcBef>
                        <a:spcAft>
                          <a:spcPts val="0"/>
                        </a:spcAft>
                        <a:buNone/>
                      </a:pPr>
                      <a:r>
                        <a:rPr lang="en-US" sz="2200">
                          <a:solidFill>
                            <a:srgbClr val="333333"/>
                          </a:solidFill>
                          <a:latin typeface="Century Schoolbook"/>
                          <a:ea typeface="Century Schoolbook"/>
                          <a:cs typeface="Century Schoolbook"/>
                          <a:sym typeface="Century Schoolbook"/>
                        </a:rPr>
                        <a:t>MongoDB</a:t>
                      </a:r>
                      <a:endParaRPr sz="2200">
                        <a:latin typeface="Century Schoolbook"/>
                        <a:ea typeface="Century Schoolbook"/>
                        <a:cs typeface="Century Schoolbook"/>
                        <a:sym typeface="Century Schoolbook"/>
                      </a:endParaRPr>
                    </a:p>
                    <a:p>
                      <a:pPr indent="0" lvl="0" marL="0" rtl="0" algn="l">
                        <a:spcBef>
                          <a:spcPts val="800"/>
                        </a:spcBef>
                        <a:spcAft>
                          <a:spcPts val="0"/>
                        </a:spcAft>
                        <a:buNone/>
                      </a:pPr>
                      <a:r>
                        <a:t/>
                      </a:r>
                      <a:endParaRPr sz="2200">
                        <a:latin typeface="Century Schoolbook"/>
                        <a:ea typeface="Century Schoolbook"/>
                        <a:cs typeface="Century Schoolbook"/>
                        <a:sym typeface="Century Schoolbook"/>
                      </a:endParaRPr>
                    </a:p>
                  </a:txBody>
                  <a:tcPr marT="91425" marB="91425" marR="91425" marL="91425"/>
                </a:tc>
                <a:tc>
                  <a:txBody>
                    <a:bodyPr/>
                    <a:lstStyle/>
                    <a:p>
                      <a:pPr indent="0" lvl="0" marL="0" rtl="0" algn="l">
                        <a:spcBef>
                          <a:spcPts val="1900"/>
                        </a:spcBef>
                        <a:spcAft>
                          <a:spcPts val="800"/>
                        </a:spcAft>
                        <a:buNone/>
                      </a:pPr>
                      <a:r>
                        <a:rPr lang="en-US" sz="2200">
                          <a:solidFill>
                            <a:srgbClr val="333333"/>
                          </a:solidFill>
                          <a:latin typeface="Century Schoolbook"/>
                          <a:ea typeface="Century Schoolbook"/>
                          <a:cs typeface="Century Schoolbook"/>
                          <a:sym typeface="Century Schoolbook"/>
                        </a:rPr>
                        <a:t>Redis </a:t>
                      </a:r>
                      <a:endParaRPr sz="2200">
                        <a:latin typeface="Century Schoolbook"/>
                        <a:ea typeface="Century Schoolbook"/>
                        <a:cs typeface="Century Schoolbook"/>
                        <a:sym typeface="Century Schoolbook"/>
                      </a:endParaRPr>
                    </a:p>
                  </a:txBody>
                  <a:tcPr marT="91425" marB="91425" marR="91425" marL="91425"/>
                </a:tc>
              </a:tr>
              <a:tr h="2404650">
                <a:tc>
                  <a:txBody>
                    <a:bodyPr/>
                    <a:lstStyle/>
                    <a:p>
                      <a:pPr indent="0" lvl="0" marL="0" rtl="0" algn="l">
                        <a:lnSpc>
                          <a:spcPct val="115000"/>
                        </a:lnSpc>
                        <a:spcBef>
                          <a:spcPts val="0"/>
                        </a:spcBef>
                        <a:spcAft>
                          <a:spcPts val="0"/>
                        </a:spcAft>
                        <a:buNone/>
                      </a:pPr>
                      <a:r>
                        <a:rPr lang="en-US" sz="2200">
                          <a:latin typeface="Century Schoolbook"/>
                          <a:ea typeface="Century Schoolbook"/>
                          <a:cs typeface="Century Schoolbook"/>
                          <a:sym typeface="Century Schoolbook"/>
                        </a:rPr>
                        <a:t>Failure handling </a:t>
                      </a:r>
                      <a:endParaRPr sz="2200">
                        <a:latin typeface="Century Schoolbook"/>
                        <a:ea typeface="Century Schoolbook"/>
                        <a:cs typeface="Century Schoolbook"/>
                        <a:sym typeface="Century Schoolbook"/>
                      </a:endParaRPr>
                    </a:p>
                    <a:p>
                      <a:pPr indent="0" lvl="0" marL="0" rtl="0" algn="l">
                        <a:lnSpc>
                          <a:spcPct val="115000"/>
                        </a:lnSpc>
                        <a:spcBef>
                          <a:spcPts val="0"/>
                        </a:spcBef>
                        <a:spcAft>
                          <a:spcPts val="0"/>
                        </a:spcAft>
                        <a:buNone/>
                      </a:pPr>
                      <a:r>
                        <a:t/>
                      </a:r>
                      <a:endParaRPr sz="2200">
                        <a:latin typeface="Century Schoolbook"/>
                        <a:ea typeface="Century Schoolbook"/>
                        <a:cs typeface="Century Schoolbook"/>
                        <a:sym typeface="Century Schoolbook"/>
                      </a:endParaRPr>
                    </a:p>
                    <a:p>
                      <a:pPr indent="0" lvl="0" marL="0" rtl="0" algn="l">
                        <a:lnSpc>
                          <a:spcPct val="115000"/>
                        </a:lnSpc>
                        <a:spcBef>
                          <a:spcPts val="0"/>
                        </a:spcBef>
                        <a:spcAft>
                          <a:spcPts val="0"/>
                        </a:spcAft>
                        <a:buNone/>
                      </a:pPr>
                      <a:r>
                        <a:rPr lang="en-US" sz="2200">
                          <a:latin typeface="Century Schoolbook"/>
                          <a:ea typeface="Century Schoolbook"/>
                          <a:cs typeface="Century Schoolbook"/>
                          <a:sym typeface="Century Schoolbook"/>
                        </a:rPr>
                        <a:t>Best-in-class scalability and performance </a:t>
                      </a:r>
                      <a:endParaRPr sz="2200">
                        <a:latin typeface="Century Schoolbook"/>
                        <a:ea typeface="Century Schoolbook"/>
                        <a:cs typeface="Century Schoolbook"/>
                        <a:sym typeface="Century Schoolbook"/>
                      </a:endParaRPr>
                    </a:p>
                    <a:p>
                      <a:pPr indent="0" lvl="0" marL="0" rtl="0" algn="l">
                        <a:lnSpc>
                          <a:spcPct val="115000"/>
                        </a:lnSpc>
                        <a:spcBef>
                          <a:spcPts val="0"/>
                        </a:spcBef>
                        <a:spcAft>
                          <a:spcPts val="0"/>
                        </a:spcAft>
                        <a:buNone/>
                      </a:pPr>
                      <a:r>
                        <a:t/>
                      </a:r>
                      <a:endParaRPr sz="2200">
                        <a:latin typeface="Century Schoolbook"/>
                        <a:ea typeface="Century Schoolbook"/>
                        <a:cs typeface="Century Schoolbook"/>
                        <a:sym typeface="Century Schoolbook"/>
                      </a:endParaRPr>
                    </a:p>
                  </a:txBody>
                  <a:tcPr marT="91425" marB="91425" marR="91425" marL="91425"/>
                </a:tc>
                <a:tc>
                  <a:txBody>
                    <a:bodyPr/>
                    <a:lstStyle/>
                    <a:p>
                      <a:pPr indent="0" lvl="0" marL="0" rtl="0" algn="l">
                        <a:lnSpc>
                          <a:spcPct val="115000"/>
                        </a:lnSpc>
                        <a:spcBef>
                          <a:spcPts val="0"/>
                        </a:spcBef>
                        <a:spcAft>
                          <a:spcPts val="0"/>
                        </a:spcAft>
                        <a:buNone/>
                      </a:pPr>
                      <a:r>
                        <a:rPr lang="en-US" sz="2200">
                          <a:solidFill>
                            <a:schemeClr val="dk1"/>
                          </a:solidFill>
                          <a:latin typeface="Century Schoolbook"/>
                          <a:ea typeface="Century Schoolbook"/>
                          <a:cs typeface="Century Schoolbook"/>
                          <a:sym typeface="Century Schoolbook"/>
                        </a:rPr>
                        <a:t>High f</a:t>
                      </a:r>
                      <a:r>
                        <a:rPr lang="en-US" sz="2200">
                          <a:solidFill>
                            <a:schemeClr val="dk1"/>
                          </a:solidFill>
                          <a:latin typeface="Century Schoolbook"/>
                          <a:ea typeface="Century Schoolbook"/>
                          <a:cs typeface="Century Schoolbook"/>
                          <a:sym typeface="Century Schoolbook"/>
                        </a:rPr>
                        <a:t>lexibility scale and performance </a:t>
                      </a:r>
                      <a:endParaRPr sz="2200">
                        <a:solidFill>
                          <a:schemeClr val="dk1"/>
                        </a:solidFill>
                        <a:latin typeface="Century Schoolbook"/>
                        <a:ea typeface="Century Schoolbook"/>
                        <a:cs typeface="Century Schoolbook"/>
                        <a:sym typeface="Century Schoolbook"/>
                      </a:endParaRPr>
                    </a:p>
                    <a:p>
                      <a:pPr indent="0" lvl="0" marL="0" rtl="0" algn="l">
                        <a:lnSpc>
                          <a:spcPct val="115000"/>
                        </a:lnSpc>
                        <a:spcBef>
                          <a:spcPts val="0"/>
                        </a:spcBef>
                        <a:spcAft>
                          <a:spcPts val="0"/>
                        </a:spcAft>
                        <a:buNone/>
                      </a:pPr>
                      <a:r>
                        <a:t/>
                      </a:r>
                      <a:endParaRPr sz="2200">
                        <a:solidFill>
                          <a:schemeClr val="dk1"/>
                        </a:solidFill>
                        <a:latin typeface="Century Schoolbook"/>
                        <a:ea typeface="Century Schoolbook"/>
                        <a:cs typeface="Century Schoolbook"/>
                        <a:sym typeface="Century Schoolbook"/>
                      </a:endParaRPr>
                    </a:p>
                    <a:p>
                      <a:pPr indent="0" lvl="0" marL="0" rtl="0" algn="l">
                        <a:lnSpc>
                          <a:spcPct val="115000"/>
                        </a:lnSpc>
                        <a:spcBef>
                          <a:spcPts val="0"/>
                        </a:spcBef>
                        <a:spcAft>
                          <a:spcPts val="0"/>
                        </a:spcAft>
                        <a:buNone/>
                      </a:pPr>
                      <a:r>
                        <a:rPr lang="en-US" sz="2200">
                          <a:solidFill>
                            <a:schemeClr val="dk1"/>
                          </a:solidFill>
                          <a:latin typeface="Century Schoolbook"/>
                          <a:ea typeface="Century Schoolbook"/>
                          <a:cs typeface="Century Schoolbook"/>
                          <a:sym typeface="Century Schoolbook"/>
                        </a:rPr>
                        <a:t>Deploy Big apps applications</a:t>
                      </a:r>
                      <a:endParaRPr sz="2200">
                        <a:latin typeface="Century Schoolbook"/>
                        <a:ea typeface="Century Schoolbook"/>
                        <a:cs typeface="Century Schoolbook"/>
                        <a:sym typeface="Century Schoolbook"/>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lnSpc>
                          <a:spcPct val="115000"/>
                        </a:lnSpc>
                        <a:spcBef>
                          <a:spcPts val="0"/>
                        </a:spcBef>
                        <a:spcAft>
                          <a:spcPts val="0"/>
                        </a:spcAft>
                        <a:buNone/>
                      </a:pPr>
                      <a:r>
                        <a:rPr lang="en-US" sz="2600">
                          <a:solidFill>
                            <a:schemeClr val="dk1"/>
                          </a:solidFill>
                          <a:latin typeface="Century Schoolbook"/>
                          <a:ea typeface="Century Schoolbook"/>
                          <a:cs typeface="Century Schoolbook"/>
                          <a:sym typeface="Century Schoolbook"/>
                        </a:rPr>
                        <a:t>Exceptionally Fast.</a:t>
                      </a:r>
                      <a:endParaRPr sz="2600">
                        <a:solidFill>
                          <a:schemeClr val="dk1"/>
                        </a:solidFill>
                        <a:latin typeface="Century Schoolbook"/>
                        <a:ea typeface="Century Schoolbook"/>
                        <a:cs typeface="Century Schoolbook"/>
                        <a:sym typeface="Century Schoolbook"/>
                      </a:endParaRPr>
                    </a:p>
                    <a:p>
                      <a:pPr indent="0" lvl="0" marL="0" rtl="0" algn="l">
                        <a:lnSpc>
                          <a:spcPct val="115000"/>
                        </a:lnSpc>
                        <a:spcBef>
                          <a:spcPts val="1200"/>
                        </a:spcBef>
                        <a:spcAft>
                          <a:spcPts val="0"/>
                        </a:spcAft>
                        <a:buNone/>
                      </a:pPr>
                      <a:r>
                        <a:rPr lang="en-US" sz="2600">
                          <a:solidFill>
                            <a:schemeClr val="dk1"/>
                          </a:solidFill>
                          <a:latin typeface="Century Schoolbook"/>
                          <a:ea typeface="Century Schoolbook"/>
                          <a:cs typeface="Century Schoolbook"/>
                          <a:sym typeface="Century Schoolbook"/>
                        </a:rPr>
                        <a:t>Easily insert huge amounts of data.</a:t>
                      </a:r>
                      <a:endParaRPr sz="2600">
                        <a:solidFill>
                          <a:schemeClr val="dk1"/>
                        </a:solidFill>
                        <a:latin typeface="Century Schoolbook"/>
                        <a:ea typeface="Century Schoolbook"/>
                        <a:cs typeface="Century Schoolbook"/>
                        <a:sym typeface="Century Schoolbook"/>
                      </a:endParaRPr>
                    </a:p>
                    <a:p>
                      <a:pPr indent="0" lvl="0" marL="0" rtl="0" algn="l">
                        <a:lnSpc>
                          <a:spcPct val="115000"/>
                        </a:lnSpc>
                        <a:spcBef>
                          <a:spcPts val="1200"/>
                        </a:spcBef>
                        <a:spcAft>
                          <a:spcPts val="1200"/>
                        </a:spcAft>
                        <a:buClr>
                          <a:schemeClr val="dk1"/>
                        </a:buClr>
                        <a:buSzPts val="1100"/>
                        <a:buFont typeface="Arial"/>
                        <a:buNone/>
                      </a:pPr>
                      <a:r>
                        <a:rPr lang="en-US" sz="2200">
                          <a:solidFill>
                            <a:schemeClr val="dk1"/>
                          </a:solidFill>
                          <a:latin typeface="Century Schoolbook"/>
                          <a:ea typeface="Century Schoolbook"/>
                          <a:cs typeface="Century Schoolbook"/>
                          <a:sym typeface="Century Schoolbook"/>
                        </a:rPr>
                        <a:t>Operations are atomic</a:t>
                      </a:r>
                      <a:endParaRPr sz="2200">
                        <a:solidFill>
                          <a:schemeClr val="dk1"/>
                        </a:solidFill>
                        <a:latin typeface="Century Schoolbook"/>
                        <a:ea typeface="Century Schoolbook"/>
                        <a:cs typeface="Century Schoolbook"/>
                        <a:sym typeface="Century Schoolbook"/>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r h="1136575">
                <a:tc>
                  <a:txBody>
                    <a:bodyPr/>
                    <a:lstStyle/>
                    <a:p>
                      <a:pPr indent="0" lvl="0" marL="0" rtl="0" algn="l">
                        <a:spcBef>
                          <a:spcPts val="0"/>
                        </a:spcBef>
                        <a:spcAft>
                          <a:spcPts val="0"/>
                        </a:spcAft>
                        <a:buNone/>
                      </a:pPr>
                      <a:r>
                        <a:rPr lang="en-US" sz="2200">
                          <a:latin typeface="Century Schoolbook"/>
                          <a:ea typeface="Century Schoolbook"/>
                          <a:cs typeface="Century Schoolbook"/>
                          <a:sym typeface="Century Schoolbook"/>
                        </a:rPr>
                        <a:t>Availability &amp; Partition Tolerance</a:t>
                      </a:r>
                      <a:endParaRPr sz="2200">
                        <a:latin typeface="Century Schoolbook"/>
                        <a:ea typeface="Century Schoolbook"/>
                        <a:cs typeface="Century Schoolbook"/>
                        <a:sym typeface="Century Schoolbook"/>
                      </a:endParaRPr>
                    </a:p>
                  </a:txBody>
                  <a:tcPr marT="91425" marB="91425" marR="91425" marL="91425"/>
                </a:tc>
                <a:tc>
                  <a:txBody>
                    <a:bodyPr/>
                    <a:lstStyle/>
                    <a:p>
                      <a:pPr indent="0" lvl="0" marL="0" rtl="0" algn="l">
                        <a:spcBef>
                          <a:spcPts val="0"/>
                        </a:spcBef>
                        <a:spcAft>
                          <a:spcPts val="0"/>
                        </a:spcAft>
                        <a:buNone/>
                      </a:pPr>
                      <a:r>
                        <a:rPr lang="en-US" sz="2200">
                          <a:latin typeface="Century Schoolbook"/>
                          <a:ea typeface="Century Schoolbook"/>
                          <a:cs typeface="Century Schoolbook"/>
                          <a:sym typeface="Century Schoolbook"/>
                        </a:rPr>
                        <a:t>Consistency and </a:t>
                      </a:r>
                      <a:r>
                        <a:rPr lang="en-US" sz="2200">
                          <a:solidFill>
                            <a:schemeClr val="dk1"/>
                          </a:solidFill>
                          <a:latin typeface="Century Schoolbook"/>
                          <a:ea typeface="Century Schoolbook"/>
                          <a:cs typeface="Century Schoolbook"/>
                          <a:sym typeface="Century Schoolbook"/>
                        </a:rPr>
                        <a:t>Partition Tolerance</a:t>
                      </a:r>
                      <a:endParaRPr sz="2200">
                        <a:latin typeface="Century Schoolbook"/>
                        <a:ea typeface="Century Schoolbook"/>
                        <a:cs typeface="Century Schoolbook"/>
                        <a:sym typeface="Century Schoolbook"/>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US" sz="2200">
                          <a:solidFill>
                            <a:schemeClr val="dk1"/>
                          </a:solidFill>
                          <a:latin typeface="Century Schoolbook"/>
                          <a:ea typeface="Century Schoolbook"/>
                          <a:cs typeface="Century Schoolbook"/>
                          <a:sym typeface="Century Schoolbook"/>
                        </a:rPr>
                        <a:t>Consistency and Partition Tolerance</a:t>
                      </a:r>
                      <a:endParaRPr sz="2200">
                        <a:latin typeface="Century Schoolbook"/>
                        <a:ea typeface="Century Schoolbook"/>
                        <a:cs typeface="Century Schoolbook"/>
                        <a:sym typeface="Century Schoolbook"/>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01725">
                <a:tc>
                  <a:txBody>
                    <a:bodyPr/>
                    <a:lstStyle/>
                    <a:p>
                      <a:pPr indent="0" lvl="0" marL="0" rtl="0" algn="l">
                        <a:lnSpc>
                          <a:spcPct val="115000"/>
                        </a:lnSpc>
                        <a:spcBef>
                          <a:spcPts val="0"/>
                        </a:spcBef>
                        <a:spcAft>
                          <a:spcPts val="0"/>
                        </a:spcAft>
                        <a:buNone/>
                      </a:pPr>
                      <a:r>
                        <a:rPr lang="en-US" sz="2200">
                          <a:solidFill>
                            <a:srgbClr val="333333"/>
                          </a:solidFill>
                          <a:latin typeface="Century Schoolbook"/>
                          <a:ea typeface="Century Schoolbook"/>
                          <a:cs typeface="Century Schoolbook"/>
                          <a:sym typeface="Century Schoolbook"/>
                        </a:rPr>
                        <a:t>SoundCloud</a:t>
                      </a:r>
                      <a:r>
                        <a:rPr lang="en-US" sz="2200">
                          <a:solidFill>
                            <a:srgbClr val="333333"/>
                          </a:solidFill>
                          <a:latin typeface="Century Schoolbook"/>
                          <a:ea typeface="Century Schoolbook"/>
                          <a:cs typeface="Century Schoolbook"/>
                          <a:sym typeface="Century Schoolbook"/>
                        </a:rPr>
                        <a:t> - Netflix - Apple</a:t>
                      </a:r>
                      <a:endParaRPr sz="2200">
                        <a:solidFill>
                          <a:srgbClr val="333333"/>
                        </a:solidFill>
                        <a:latin typeface="Century Schoolbook"/>
                        <a:ea typeface="Century Schoolbook"/>
                        <a:cs typeface="Century Schoolbook"/>
                        <a:sym typeface="Century Schoolbook"/>
                      </a:endParaRPr>
                    </a:p>
                  </a:txBody>
                  <a:tcPr marT="91425" marB="91425" marR="91425" marL="91425"/>
                </a:tc>
                <a:tc>
                  <a:txBody>
                    <a:bodyPr/>
                    <a:lstStyle/>
                    <a:p>
                      <a:pPr indent="0" lvl="0" marL="0" rtl="0" algn="l">
                        <a:lnSpc>
                          <a:spcPct val="115000"/>
                        </a:lnSpc>
                        <a:spcBef>
                          <a:spcPts val="0"/>
                        </a:spcBef>
                        <a:spcAft>
                          <a:spcPts val="0"/>
                        </a:spcAft>
                        <a:buNone/>
                      </a:pPr>
                      <a:r>
                        <a:rPr lang="en-US" sz="2200">
                          <a:solidFill>
                            <a:schemeClr val="dk1"/>
                          </a:solidFill>
                          <a:latin typeface="Century Schoolbook"/>
                          <a:ea typeface="Century Schoolbook"/>
                          <a:cs typeface="Century Schoolbook"/>
                          <a:sym typeface="Century Schoolbook"/>
                        </a:rPr>
                        <a:t>eBay - Adobe- Google - Facebook</a:t>
                      </a:r>
                      <a:endParaRPr sz="2200">
                        <a:solidFill>
                          <a:srgbClr val="333333"/>
                        </a:solidFill>
                        <a:latin typeface="Century Schoolbook"/>
                        <a:ea typeface="Century Schoolbook"/>
                        <a:cs typeface="Century Schoolbook"/>
                        <a:sym typeface="Century Schoolbook"/>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US" sz="2200">
                          <a:latin typeface="Century Schoolbook"/>
                          <a:ea typeface="Century Schoolbook"/>
                          <a:cs typeface="Century Schoolbook"/>
                          <a:sym typeface="Century Schoolbook"/>
                        </a:rPr>
                        <a:t>Twitter - GitHub - Snapchat</a:t>
                      </a:r>
                      <a:endParaRPr sz="2200">
                        <a:solidFill>
                          <a:srgbClr val="333333"/>
                        </a:solidFill>
                        <a:highlight>
                          <a:schemeClr val="lt1"/>
                        </a:highlight>
                        <a:latin typeface="Century Schoolbook"/>
                        <a:ea typeface="Century Schoolbook"/>
                        <a:cs typeface="Century Schoolbook"/>
                        <a:sym typeface="Century Schoolbook"/>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26" name="Google Shape;226;p42"/>
          <p:cNvSpPr txBox="1"/>
          <p:nvPr>
            <p:ph type="title"/>
          </p:nvPr>
        </p:nvSpPr>
        <p:spPr>
          <a:xfrm>
            <a:off x="360000" y="360000"/>
            <a:ext cx="9360000" cy="90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1" lang="en-US" sz="3200">
                <a:solidFill>
                  <a:srgbClr val="FFFFFF"/>
                </a:solidFill>
                <a:latin typeface="Century Schoolbook"/>
                <a:ea typeface="Century Schoolbook"/>
                <a:cs typeface="Century Schoolbook"/>
                <a:sym typeface="Century Schoolbook"/>
              </a:rPr>
              <a:t>Cassandra Vs MongoDB Vs Redis</a:t>
            </a:r>
            <a:endParaRPr b="1" sz="3200">
              <a:solidFill>
                <a:srgbClr val="FFFFFF"/>
              </a:solidFill>
              <a:latin typeface="Century Schoolbook"/>
              <a:ea typeface="Century Schoolbook"/>
              <a:cs typeface="Century Schoolbook"/>
              <a:sym typeface="Century Schoolbook"/>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43"/>
          <p:cNvSpPr txBox="1"/>
          <p:nvPr>
            <p:ph type="title"/>
          </p:nvPr>
        </p:nvSpPr>
        <p:spPr>
          <a:xfrm>
            <a:off x="360000" y="360000"/>
            <a:ext cx="9360000" cy="90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1" lang="en-US" sz="3200">
                <a:solidFill>
                  <a:srgbClr val="FFFFFF"/>
                </a:solidFill>
                <a:latin typeface="Century Schoolbook"/>
                <a:ea typeface="Century Schoolbook"/>
                <a:cs typeface="Century Schoolbook"/>
                <a:sym typeface="Century Schoolbook"/>
              </a:rPr>
              <a:t>What is not provided by NoSQL</a:t>
            </a:r>
            <a:endParaRPr b="1" sz="3200">
              <a:solidFill>
                <a:srgbClr val="FFFFFF"/>
              </a:solidFill>
              <a:latin typeface="Century Schoolbook"/>
              <a:ea typeface="Century Schoolbook"/>
              <a:cs typeface="Century Schoolbook"/>
              <a:sym typeface="Century Schoolbook"/>
            </a:endParaRPr>
          </a:p>
        </p:txBody>
      </p:sp>
      <p:sp>
        <p:nvSpPr>
          <p:cNvPr id="232" name="Google Shape;232;p43"/>
          <p:cNvSpPr txBox="1"/>
          <p:nvPr>
            <p:ph idx="1" type="body"/>
          </p:nvPr>
        </p:nvSpPr>
        <p:spPr>
          <a:xfrm>
            <a:off x="360000" y="1980000"/>
            <a:ext cx="9180000" cy="4680000"/>
          </a:xfrm>
          <a:prstGeom prst="rect">
            <a:avLst/>
          </a:prstGeom>
        </p:spPr>
        <p:txBody>
          <a:bodyPr anchorCtr="0" anchor="t" bIns="0" lIns="0" spcFirstLastPara="1" rIns="0" wrap="square" tIns="0">
            <a:noAutofit/>
          </a:bodyPr>
          <a:lstStyle/>
          <a:p>
            <a:pPr indent="0" lvl="0" marL="457200" rtl="0" algn="l">
              <a:lnSpc>
                <a:spcPct val="200000"/>
              </a:lnSpc>
              <a:spcBef>
                <a:spcPts val="0"/>
              </a:spcBef>
              <a:spcAft>
                <a:spcPts val="0"/>
              </a:spcAft>
              <a:buNone/>
            </a:pPr>
            <a:r>
              <a:t/>
            </a:r>
            <a:endParaRPr sz="2600">
              <a:latin typeface="Century Schoolbook"/>
              <a:ea typeface="Century Schoolbook"/>
              <a:cs typeface="Century Schoolbook"/>
              <a:sym typeface="Century Schoolbook"/>
            </a:endParaRPr>
          </a:p>
          <a:p>
            <a:pPr indent="-393700" lvl="0" marL="457200" rtl="0" algn="l">
              <a:lnSpc>
                <a:spcPct val="200000"/>
              </a:lnSpc>
              <a:spcBef>
                <a:spcPts val="0"/>
              </a:spcBef>
              <a:spcAft>
                <a:spcPts val="0"/>
              </a:spcAft>
              <a:buSzPts val="2600"/>
              <a:buFont typeface="Century Schoolbook"/>
              <a:buChar char="❏"/>
            </a:pPr>
            <a:r>
              <a:rPr lang="en-US" sz="2600">
                <a:latin typeface="Century Schoolbook"/>
                <a:ea typeface="Century Schoolbook"/>
                <a:cs typeface="Century Schoolbook"/>
                <a:sym typeface="Century Schoolbook"/>
              </a:rPr>
              <a:t>Joins &amp; Group by [SQL]</a:t>
            </a:r>
            <a:endParaRPr sz="2600">
              <a:latin typeface="Century Schoolbook"/>
              <a:ea typeface="Century Schoolbook"/>
              <a:cs typeface="Century Schoolbook"/>
              <a:sym typeface="Century Schoolbook"/>
            </a:endParaRPr>
          </a:p>
          <a:p>
            <a:pPr indent="-393700" lvl="0" marL="457200" rtl="0" algn="l">
              <a:lnSpc>
                <a:spcPct val="200000"/>
              </a:lnSpc>
              <a:spcBef>
                <a:spcPts val="0"/>
              </a:spcBef>
              <a:spcAft>
                <a:spcPts val="0"/>
              </a:spcAft>
              <a:buSzPts val="2600"/>
              <a:buFont typeface="Century Schoolbook"/>
              <a:buChar char="❏"/>
            </a:pPr>
            <a:r>
              <a:rPr lang="en-US" sz="2600">
                <a:latin typeface="Century Schoolbook"/>
                <a:ea typeface="Century Schoolbook"/>
                <a:cs typeface="Century Schoolbook"/>
                <a:sym typeface="Century Schoolbook"/>
              </a:rPr>
              <a:t>Integration with applications that are based on SQL</a:t>
            </a:r>
            <a:endParaRPr sz="2600">
              <a:latin typeface="Century Schoolbook"/>
              <a:ea typeface="Century Schoolbook"/>
              <a:cs typeface="Century Schoolbook"/>
              <a:sym typeface="Century Schoolbook"/>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44"/>
          <p:cNvSpPr txBox="1"/>
          <p:nvPr>
            <p:ph type="title"/>
          </p:nvPr>
        </p:nvSpPr>
        <p:spPr>
          <a:xfrm>
            <a:off x="360000" y="360000"/>
            <a:ext cx="9360000" cy="90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sz="3200">
                <a:solidFill>
                  <a:srgbClr val="FFFFFF"/>
                </a:solidFill>
                <a:latin typeface="Century Schoolbook"/>
                <a:ea typeface="Century Schoolbook"/>
                <a:cs typeface="Century Schoolbook"/>
                <a:sym typeface="Century Schoolbook"/>
              </a:rPr>
              <a:t>Where to use NoSQL</a:t>
            </a:r>
            <a:endParaRPr sz="3200">
              <a:solidFill>
                <a:srgbClr val="FFFFFF"/>
              </a:solidFill>
              <a:latin typeface="Century Schoolbook"/>
              <a:ea typeface="Century Schoolbook"/>
              <a:cs typeface="Century Schoolbook"/>
              <a:sym typeface="Century Schoolbook"/>
            </a:endParaRPr>
          </a:p>
        </p:txBody>
      </p:sp>
      <p:sp>
        <p:nvSpPr>
          <p:cNvPr id="238" name="Google Shape;238;p44"/>
          <p:cNvSpPr txBox="1"/>
          <p:nvPr>
            <p:ph idx="1" type="body"/>
          </p:nvPr>
        </p:nvSpPr>
        <p:spPr>
          <a:xfrm>
            <a:off x="360000" y="1980000"/>
            <a:ext cx="9180000" cy="4680000"/>
          </a:xfrm>
          <a:prstGeom prst="rect">
            <a:avLst/>
          </a:prstGeom>
        </p:spPr>
        <p:txBody>
          <a:bodyPr anchorCtr="0" anchor="t" bIns="0" lIns="0" spcFirstLastPara="1" rIns="0" wrap="square" tIns="0">
            <a:noAutofit/>
          </a:bodyPr>
          <a:lstStyle/>
          <a:p>
            <a:pPr indent="-393700" lvl="0" marL="457200" rtl="0" algn="l">
              <a:lnSpc>
                <a:spcPct val="115000"/>
              </a:lnSpc>
              <a:spcBef>
                <a:spcPts val="0"/>
              </a:spcBef>
              <a:spcAft>
                <a:spcPts val="0"/>
              </a:spcAft>
              <a:buSzPts val="2600"/>
              <a:buFont typeface="Century Schoolbook"/>
              <a:buChar char="❏"/>
            </a:pPr>
            <a:r>
              <a:rPr lang="en-US" sz="2600">
                <a:latin typeface="Century Schoolbook"/>
                <a:ea typeface="Century Schoolbook"/>
                <a:cs typeface="Century Schoolbook"/>
                <a:sym typeface="Century Schoolbook"/>
              </a:rPr>
              <a:t>NoSQL Data storage systems makes sense for applications that </a:t>
            </a:r>
            <a:r>
              <a:rPr b="1" lang="en-US" sz="2600">
                <a:latin typeface="Century Schoolbook"/>
                <a:ea typeface="Century Schoolbook"/>
                <a:cs typeface="Century Schoolbook"/>
                <a:sym typeface="Century Schoolbook"/>
              </a:rPr>
              <a:t>process very large semi-structured data</a:t>
            </a:r>
            <a:r>
              <a:rPr lang="en-US" sz="2600">
                <a:latin typeface="Century Schoolbook"/>
                <a:ea typeface="Century Schoolbook"/>
                <a:cs typeface="Century Schoolbook"/>
                <a:sym typeface="Century Schoolbook"/>
              </a:rPr>
              <a:t> –like Log Analysis, Social Networking Feeds, Time-based data.</a:t>
            </a:r>
            <a:endParaRPr sz="2600">
              <a:latin typeface="Century Schoolbook"/>
              <a:ea typeface="Century Schoolbook"/>
              <a:cs typeface="Century Schoolbook"/>
              <a:sym typeface="Century Schoolbook"/>
            </a:endParaRPr>
          </a:p>
          <a:p>
            <a:pPr indent="-393700" lvl="0" marL="457200" rtl="0" algn="l">
              <a:lnSpc>
                <a:spcPct val="115000"/>
              </a:lnSpc>
              <a:spcBef>
                <a:spcPts val="0"/>
              </a:spcBef>
              <a:spcAft>
                <a:spcPts val="0"/>
              </a:spcAft>
              <a:buSzPts val="2600"/>
              <a:buFont typeface="Century Schoolbook"/>
              <a:buChar char="❏"/>
            </a:pPr>
            <a:r>
              <a:rPr lang="en-US" sz="2600">
                <a:latin typeface="Century Schoolbook"/>
                <a:ea typeface="Century Schoolbook"/>
                <a:cs typeface="Century Schoolbook"/>
                <a:sym typeface="Century Schoolbook"/>
              </a:rPr>
              <a:t>To </a:t>
            </a:r>
            <a:r>
              <a:rPr b="1" lang="en-US" sz="2600">
                <a:latin typeface="Century Schoolbook"/>
                <a:ea typeface="Century Schoolbook"/>
                <a:cs typeface="Century Schoolbook"/>
                <a:sym typeface="Century Schoolbook"/>
              </a:rPr>
              <a:t>improve programmer productivity </a:t>
            </a:r>
            <a:r>
              <a:rPr lang="en-US" sz="2600">
                <a:latin typeface="Century Schoolbook"/>
                <a:ea typeface="Century Schoolbook"/>
                <a:cs typeface="Century Schoolbook"/>
                <a:sym typeface="Century Schoolbook"/>
              </a:rPr>
              <a:t>by using a database that better matches an application's needs.</a:t>
            </a:r>
            <a:endParaRPr sz="2600">
              <a:latin typeface="Century Schoolbook"/>
              <a:ea typeface="Century Schoolbook"/>
              <a:cs typeface="Century Schoolbook"/>
              <a:sym typeface="Century Schoolbook"/>
            </a:endParaRPr>
          </a:p>
          <a:p>
            <a:pPr indent="-393700" lvl="0" marL="457200" rtl="0" algn="l">
              <a:lnSpc>
                <a:spcPct val="115000"/>
              </a:lnSpc>
              <a:spcBef>
                <a:spcPts val="0"/>
              </a:spcBef>
              <a:spcAft>
                <a:spcPts val="0"/>
              </a:spcAft>
              <a:buSzPts val="2600"/>
              <a:buFont typeface="Century Schoolbook"/>
              <a:buChar char="❏"/>
            </a:pPr>
            <a:r>
              <a:rPr lang="en-US" sz="2600">
                <a:latin typeface="Century Schoolbook"/>
                <a:ea typeface="Century Schoolbook"/>
                <a:cs typeface="Century Schoolbook"/>
                <a:sym typeface="Century Schoolbook"/>
              </a:rPr>
              <a:t>To </a:t>
            </a:r>
            <a:r>
              <a:rPr b="1" lang="en-US" sz="2600">
                <a:latin typeface="Century Schoolbook"/>
                <a:ea typeface="Century Schoolbook"/>
                <a:cs typeface="Century Schoolbook"/>
                <a:sym typeface="Century Schoolbook"/>
              </a:rPr>
              <a:t>improve data access </a:t>
            </a:r>
            <a:r>
              <a:rPr lang="en-US" sz="2600">
                <a:latin typeface="Century Schoolbook"/>
                <a:ea typeface="Century Schoolbook"/>
                <a:cs typeface="Century Schoolbook"/>
                <a:sym typeface="Century Schoolbook"/>
              </a:rPr>
              <a:t>performance via some combination of handling </a:t>
            </a:r>
            <a:r>
              <a:rPr b="1" lang="en-US" sz="2600">
                <a:latin typeface="Century Schoolbook"/>
                <a:ea typeface="Century Schoolbook"/>
                <a:cs typeface="Century Schoolbook"/>
                <a:sym typeface="Century Schoolbook"/>
              </a:rPr>
              <a:t>larger data volumes,</a:t>
            </a:r>
            <a:r>
              <a:rPr lang="en-US" sz="2600">
                <a:latin typeface="Century Schoolbook"/>
                <a:ea typeface="Century Schoolbook"/>
                <a:cs typeface="Century Schoolbook"/>
                <a:sym typeface="Century Schoolbook"/>
              </a:rPr>
              <a:t> </a:t>
            </a:r>
            <a:r>
              <a:rPr b="1" lang="en-US" sz="2600">
                <a:latin typeface="Century Schoolbook"/>
                <a:ea typeface="Century Schoolbook"/>
                <a:cs typeface="Century Schoolbook"/>
                <a:sym typeface="Century Schoolbook"/>
              </a:rPr>
              <a:t>reducing latency</a:t>
            </a:r>
            <a:r>
              <a:rPr lang="en-US" sz="2600">
                <a:latin typeface="Century Schoolbook"/>
                <a:ea typeface="Century Schoolbook"/>
                <a:cs typeface="Century Schoolbook"/>
                <a:sym typeface="Century Schoolbook"/>
              </a:rPr>
              <a:t>, and improving throughput.</a:t>
            </a:r>
            <a:endParaRPr sz="2600">
              <a:latin typeface="Century Schoolbook"/>
              <a:ea typeface="Century Schoolbook"/>
              <a:cs typeface="Century Schoolbook"/>
              <a:sym typeface="Century Schoolbook"/>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45"/>
          <p:cNvSpPr txBox="1"/>
          <p:nvPr>
            <p:ph type="title"/>
          </p:nvPr>
        </p:nvSpPr>
        <p:spPr>
          <a:xfrm>
            <a:off x="360000" y="360000"/>
            <a:ext cx="9360000" cy="90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1" lang="en-US" sz="3200">
                <a:solidFill>
                  <a:srgbClr val="FFFFFF"/>
                </a:solidFill>
                <a:latin typeface="Century Schoolbook"/>
                <a:ea typeface="Century Schoolbook"/>
                <a:cs typeface="Century Schoolbook"/>
                <a:sym typeface="Century Schoolbook"/>
              </a:rPr>
              <a:t>Conclusion</a:t>
            </a:r>
            <a:endParaRPr b="1" sz="3200">
              <a:solidFill>
                <a:srgbClr val="FFFFFF"/>
              </a:solidFill>
              <a:latin typeface="Century Schoolbook"/>
              <a:ea typeface="Century Schoolbook"/>
              <a:cs typeface="Century Schoolbook"/>
              <a:sym typeface="Century Schoolbook"/>
            </a:endParaRPr>
          </a:p>
        </p:txBody>
      </p:sp>
      <p:sp>
        <p:nvSpPr>
          <p:cNvPr id="244" name="Google Shape;244;p45"/>
          <p:cNvSpPr txBox="1"/>
          <p:nvPr>
            <p:ph idx="1" type="body"/>
          </p:nvPr>
        </p:nvSpPr>
        <p:spPr>
          <a:xfrm>
            <a:off x="360000" y="1980000"/>
            <a:ext cx="9180000" cy="46800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2600">
                <a:latin typeface="Century Schoolbook"/>
                <a:ea typeface="Century Schoolbook"/>
                <a:cs typeface="Century Schoolbook"/>
                <a:sym typeface="Century Schoolbook"/>
              </a:rPr>
              <a:t>All the choices provided by the rise of NoSQL databases does not mean the demise of RDBMS databases as Relational databases are a powerful tool.</a:t>
            </a:r>
            <a:endParaRPr sz="2600">
              <a:latin typeface="Century Schoolbook"/>
              <a:ea typeface="Century Schoolbook"/>
              <a:cs typeface="Century Schoolbook"/>
              <a:sym typeface="Century Schoolbook"/>
            </a:endParaRPr>
          </a:p>
          <a:p>
            <a:pPr indent="0" lvl="0" marL="0" rtl="0" algn="l">
              <a:spcBef>
                <a:spcPts val="0"/>
              </a:spcBef>
              <a:spcAft>
                <a:spcPts val="0"/>
              </a:spcAft>
              <a:buNone/>
            </a:pPr>
            <a:r>
              <a:t/>
            </a:r>
            <a:endParaRPr sz="2600">
              <a:latin typeface="Century Schoolbook"/>
              <a:ea typeface="Century Schoolbook"/>
              <a:cs typeface="Century Schoolbook"/>
              <a:sym typeface="Century Schoolbook"/>
            </a:endParaRPr>
          </a:p>
          <a:p>
            <a:pPr indent="0" lvl="0" marL="0" rtl="0" algn="l">
              <a:spcBef>
                <a:spcPts val="0"/>
              </a:spcBef>
              <a:spcAft>
                <a:spcPts val="0"/>
              </a:spcAft>
              <a:buClr>
                <a:schemeClr val="dk1"/>
              </a:buClr>
              <a:buSzPts val="1100"/>
              <a:buFont typeface="Arial"/>
              <a:buNone/>
            </a:pPr>
            <a:r>
              <a:rPr lang="en-US" sz="2600">
                <a:latin typeface="Century Schoolbook"/>
                <a:ea typeface="Century Schoolbook"/>
                <a:cs typeface="Century Schoolbook"/>
                <a:sym typeface="Century Schoolbook"/>
              </a:rPr>
              <a:t>We are entering an era of </a:t>
            </a:r>
            <a:r>
              <a:rPr b="1" lang="en-US" sz="2600">
                <a:latin typeface="Century Schoolbook"/>
                <a:ea typeface="Century Schoolbook"/>
                <a:cs typeface="Century Schoolbook"/>
                <a:sym typeface="Century Schoolbook"/>
              </a:rPr>
              <a:t>Polyglot</a:t>
            </a:r>
            <a:r>
              <a:rPr lang="en-US" sz="2600">
                <a:latin typeface="Century Schoolbook"/>
                <a:ea typeface="Century Schoolbook"/>
                <a:cs typeface="Century Schoolbook"/>
                <a:sym typeface="Century Schoolbook"/>
              </a:rPr>
              <a:t> persistence, a technique that uses different data storage technologies to handle varying data storage needs. It can apply across an</a:t>
            </a:r>
            <a:endParaRPr sz="2600">
              <a:latin typeface="Century Schoolbook"/>
              <a:ea typeface="Century Schoolbook"/>
              <a:cs typeface="Century Schoolbook"/>
              <a:sym typeface="Century Schoolbook"/>
            </a:endParaRPr>
          </a:p>
          <a:p>
            <a:pPr indent="0" lvl="0" marL="0" rtl="0" algn="l">
              <a:spcBef>
                <a:spcPts val="0"/>
              </a:spcBef>
              <a:spcAft>
                <a:spcPts val="0"/>
              </a:spcAft>
              <a:buNone/>
            </a:pPr>
            <a:r>
              <a:rPr lang="en-US" sz="2600">
                <a:latin typeface="Century Schoolbook"/>
                <a:ea typeface="Century Schoolbook"/>
                <a:cs typeface="Century Schoolbook"/>
                <a:sym typeface="Century Schoolbook"/>
              </a:rPr>
              <a:t>enterprise or within an individual application.</a:t>
            </a:r>
            <a:endParaRPr sz="2600">
              <a:latin typeface="Century Schoolbook"/>
              <a:ea typeface="Century Schoolbook"/>
              <a:cs typeface="Century Schoolbook"/>
              <a:sym typeface="Century Schoolboo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8"/>
          <p:cNvSpPr txBox="1"/>
          <p:nvPr/>
        </p:nvSpPr>
        <p:spPr>
          <a:xfrm>
            <a:off x="360000" y="360000"/>
            <a:ext cx="9360000" cy="900000"/>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1" lang="en-US" sz="3200">
                <a:solidFill>
                  <a:srgbClr val="FFFFFF"/>
                </a:solidFill>
                <a:latin typeface="Century Schoolbook"/>
                <a:ea typeface="Century Schoolbook"/>
                <a:cs typeface="Century Schoolbook"/>
                <a:sym typeface="Century Schoolbook"/>
              </a:rPr>
              <a:t>What is RDBMS</a:t>
            </a:r>
            <a:endParaRPr b="1" sz="3200" strike="noStrike">
              <a:solidFill>
                <a:srgbClr val="FFFFFF"/>
              </a:solidFill>
              <a:latin typeface="Century Schoolbook"/>
              <a:ea typeface="Century Schoolbook"/>
              <a:cs typeface="Century Schoolbook"/>
              <a:sym typeface="Century Schoolbook"/>
            </a:endParaRPr>
          </a:p>
        </p:txBody>
      </p:sp>
      <p:sp>
        <p:nvSpPr>
          <p:cNvPr id="131" name="Google Shape;131;p28"/>
          <p:cNvSpPr txBox="1"/>
          <p:nvPr/>
        </p:nvSpPr>
        <p:spPr>
          <a:xfrm>
            <a:off x="360000" y="1980000"/>
            <a:ext cx="9180000" cy="4680000"/>
          </a:xfrm>
          <a:prstGeom prst="rect">
            <a:avLst/>
          </a:prstGeom>
          <a:noFill/>
          <a:ln>
            <a:noFill/>
          </a:ln>
        </p:spPr>
        <p:txBody>
          <a:bodyPr anchorCtr="0" anchor="t" bIns="0" lIns="0" spcFirstLastPara="1" rIns="0" wrap="square" tIns="0">
            <a:noAutofit/>
          </a:bodyPr>
          <a:lstStyle/>
          <a:p>
            <a:pPr indent="-393700" lvl="0" marL="457200" marR="0" rtl="0" algn="l">
              <a:lnSpc>
                <a:spcPct val="150000"/>
              </a:lnSpc>
              <a:spcBef>
                <a:spcPts val="0"/>
              </a:spcBef>
              <a:spcAft>
                <a:spcPts val="0"/>
              </a:spcAft>
              <a:buClr>
                <a:srgbClr val="1C1C1C"/>
              </a:buClr>
              <a:buSzPts val="2600"/>
              <a:buFont typeface="Century Schoolbook"/>
              <a:buChar char="❏"/>
            </a:pPr>
            <a:r>
              <a:rPr lang="en-US" sz="2600">
                <a:solidFill>
                  <a:srgbClr val="1C1C1C"/>
                </a:solidFill>
                <a:latin typeface="Century Schoolbook"/>
                <a:ea typeface="Century Schoolbook"/>
                <a:cs typeface="Century Schoolbook"/>
                <a:sym typeface="Century Schoolbook"/>
              </a:rPr>
              <a:t>RDBMS: the relational database management system.</a:t>
            </a:r>
            <a:endParaRPr sz="2600">
              <a:solidFill>
                <a:srgbClr val="1C1C1C"/>
              </a:solidFill>
              <a:latin typeface="Century Schoolbook"/>
              <a:ea typeface="Century Schoolbook"/>
              <a:cs typeface="Century Schoolbook"/>
              <a:sym typeface="Century Schoolbook"/>
            </a:endParaRPr>
          </a:p>
          <a:p>
            <a:pPr indent="-393700" lvl="0" marL="457200" marR="0" rtl="0" algn="l">
              <a:lnSpc>
                <a:spcPct val="150000"/>
              </a:lnSpc>
              <a:spcBef>
                <a:spcPts val="0"/>
              </a:spcBef>
              <a:spcAft>
                <a:spcPts val="0"/>
              </a:spcAft>
              <a:buClr>
                <a:srgbClr val="1C1C1C"/>
              </a:buClr>
              <a:buSzPts val="2600"/>
              <a:buFont typeface="Century Schoolbook"/>
              <a:buChar char="❏"/>
            </a:pPr>
            <a:r>
              <a:rPr lang="en-US" sz="2600">
                <a:solidFill>
                  <a:srgbClr val="1C1C1C"/>
                </a:solidFill>
                <a:latin typeface="Century Schoolbook"/>
                <a:ea typeface="Century Schoolbook"/>
                <a:cs typeface="Century Schoolbook"/>
                <a:sym typeface="Century Schoolbook"/>
              </a:rPr>
              <a:t>Standard Query language (SQL) Database</a:t>
            </a:r>
            <a:endParaRPr sz="2600">
              <a:solidFill>
                <a:srgbClr val="1C1C1C"/>
              </a:solidFill>
              <a:latin typeface="Century Schoolbook"/>
              <a:ea typeface="Century Schoolbook"/>
              <a:cs typeface="Century Schoolbook"/>
              <a:sym typeface="Century Schoolbook"/>
            </a:endParaRPr>
          </a:p>
          <a:p>
            <a:pPr indent="-393700" lvl="0" marL="457200" marR="0" rtl="0" algn="l">
              <a:lnSpc>
                <a:spcPct val="150000"/>
              </a:lnSpc>
              <a:spcBef>
                <a:spcPts val="0"/>
              </a:spcBef>
              <a:spcAft>
                <a:spcPts val="0"/>
              </a:spcAft>
              <a:buClr>
                <a:srgbClr val="1C1C1C"/>
              </a:buClr>
              <a:buSzPts val="2600"/>
              <a:buFont typeface="Century Schoolbook"/>
              <a:buChar char="❏"/>
            </a:pPr>
            <a:r>
              <a:rPr lang="en-US" sz="2600">
                <a:solidFill>
                  <a:srgbClr val="1C1C1C"/>
                </a:solidFill>
                <a:latin typeface="Century Schoolbook"/>
                <a:ea typeface="Century Schoolbook"/>
                <a:cs typeface="Century Schoolbook"/>
                <a:sym typeface="Century Schoolbook"/>
              </a:rPr>
              <a:t>Relation: a relation is a 2D table</a:t>
            </a:r>
            <a:endParaRPr sz="2600">
              <a:solidFill>
                <a:srgbClr val="1C1C1C"/>
              </a:solidFill>
              <a:latin typeface="Century Schoolbook"/>
              <a:ea typeface="Century Schoolbook"/>
              <a:cs typeface="Century Schoolbook"/>
              <a:sym typeface="Century Schoolbook"/>
            </a:endParaRPr>
          </a:p>
          <a:p>
            <a:pPr indent="0" lvl="0" marL="457200" marR="0" rtl="0" algn="l">
              <a:lnSpc>
                <a:spcPct val="150000"/>
              </a:lnSpc>
              <a:spcBef>
                <a:spcPts val="0"/>
              </a:spcBef>
              <a:spcAft>
                <a:spcPts val="0"/>
              </a:spcAft>
              <a:buNone/>
            </a:pPr>
            <a:r>
              <a:t/>
            </a:r>
            <a:endParaRPr sz="2600">
              <a:solidFill>
                <a:srgbClr val="1C1C1C"/>
              </a:solidFill>
              <a:latin typeface="Century Schoolbook"/>
              <a:ea typeface="Century Schoolbook"/>
              <a:cs typeface="Century Schoolbook"/>
              <a:sym typeface="Century Schoolbook"/>
            </a:endParaRPr>
          </a:p>
        </p:txBody>
      </p:sp>
      <p:pic>
        <p:nvPicPr>
          <p:cNvPr id="132" name="Google Shape;132;p28"/>
          <p:cNvPicPr preferRelativeResize="0"/>
          <p:nvPr/>
        </p:nvPicPr>
        <p:blipFill>
          <a:blip r:embed="rId3">
            <a:alphaModFix/>
          </a:blip>
          <a:stretch>
            <a:fillRect/>
          </a:stretch>
        </p:blipFill>
        <p:spPr>
          <a:xfrm>
            <a:off x="4442475" y="3666901"/>
            <a:ext cx="5277525" cy="302112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6"/>
          <p:cNvSpPr txBox="1"/>
          <p:nvPr>
            <p:ph type="title"/>
          </p:nvPr>
        </p:nvSpPr>
        <p:spPr>
          <a:xfrm>
            <a:off x="360000" y="360000"/>
            <a:ext cx="9360000" cy="90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1" lang="en-US" sz="3200">
                <a:solidFill>
                  <a:srgbClr val="FFFFFF"/>
                </a:solidFill>
                <a:latin typeface="Century Schoolbook"/>
                <a:ea typeface="Century Schoolbook"/>
                <a:cs typeface="Century Schoolbook"/>
                <a:sym typeface="Century Schoolbook"/>
              </a:rPr>
              <a:t>References</a:t>
            </a:r>
            <a:endParaRPr b="1" sz="3200">
              <a:solidFill>
                <a:srgbClr val="FFFFFF"/>
              </a:solidFill>
              <a:latin typeface="Century Schoolbook"/>
              <a:ea typeface="Century Schoolbook"/>
              <a:cs typeface="Century Schoolbook"/>
              <a:sym typeface="Century Schoolbook"/>
            </a:endParaRPr>
          </a:p>
        </p:txBody>
      </p:sp>
      <p:sp>
        <p:nvSpPr>
          <p:cNvPr id="250" name="Google Shape;250;p46"/>
          <p:cNvSpPr txBox="1"/>
          <p:nvPr>
            <p:ph idx="1" type="body"/>
          </p:nvPr>
        </p:nvSpPr>
        <p:spPr>
          <a:xfrm>
            <a:off x="319950" y="1583400"/>
            <a:ext cx="9440100" cy="4680000"/>
          </a:xfrm>
          <a:prstGeom prst="rect">
            <a:avLst/>
          </a:prstGeom>
        </p:spPr>
        <p:txBody>
          <a:bodyPr anchorCtr="0" anchor="t" bIns="0" lIns="0" spcFirstLastPara="1" rIns="0" wrap="square" tIns="0">
            <a:noAutofit/>
          </a:bodyPr>
          <a:lstStyle/>
          <a:p>
            <a:pPr indent="-393700" lvl="0" marL="457200" rtl="0" algn="l">
              <a:lnSpc>
                <a:spcPct val="150000"/>
              </a:lnSpc>
              <a:spcBef>
                <a:spcPts val="0"/>
              </a:spcBef>
              <a:spcAft>
                <a:spcPts val="0"/>
              </a:spcAft>
              <a:buSzPts val="2600"/>
              <a:buFont typeface="Century Schoolbook"/>
              <a:buChar char="❏"/>
            </a:pPr>
            <a:r>
              <a:rPr lang="en-US" sz="2600">
                <a:uFill>
                  <a:noFill/>
                </a:uFill>
                <a:latin typeface="Century Schoolbook"/>
                <a:ea typeface="Century Schoolbook"/>
                <a:cs typeface="Century Schoolbook"/>
                <a:sym typeface="Century Schoolbook"/>
                <a:hlinkClick r:id="rId3"/>
              </a:rPr>
              <a:t>https://www.youtube.com/watch?v=uD3p_rZPBUQ</a:t>
            </a:r>
            <a:endParaRPr sz="2600">
              <a:latin typeface="Century Schoolbook"/>
              <a:ea typeface="Century Schoolbook"/>
              <a:cs typeface="Century Schoolbook"/>
              <a:sym typeface="Century Schoolbook"/>
            </a:endParaRPr>
          </a:p>
          <a:p>
            <a:pPr indent="-393700" lvl="0" marL="457200" rtl="0" algn="l">
              <a:lnSpc>
                <a:spcPct val="150000"/>
              </a:lnSpc>
              <a:spcBef>
                <a:spcPts val="0"/>
              </a:spcBef>
              <a:spcAft>
                <a:spcPts val="0"/>
              </a:spcAft>
              <a:buSzPts val="2600"/>
              <a:buFont typeface="Century Schoolbook"/>
              <a:buChar char="❏"/>
            </a:pPr>
            <a:r>
              <a:rPr lang="en-US" sz="2600">
                <a:uFill>
                  <a:noFill/>
                </a:uFill>
                <a:latin typeface="Century Schoolbook"/>
                <a:ea typeface="Century Schoolbook"/>
                <a:cs typeface="Century Schoolbook"/>
                <a:sym typeface="Century Schoolbook"/>
                <a:hlinkClick r:id="rId4"/>
              </a:rPr>
              <a:t>https://www.slideshare.net/ramakantsoni/presentation-on-no-sql</a:t>
            </a:r>
            <a:endParaRPr sz="2600">
              <a:latin typeface="Century Schoolbook"/>
              <a:ea typeface="Century Schoolbook"/>
              <a:cs typeface="Century Schoolbook"/>
              <a:sym typeface="Century Schoolbook"/>
            </a:endParaRPr>
          </a:p>
          <a:p>
            <a:pPr indent="-393700" lvl="0" marL="457200" rtl="0" algn="l">
              <a:lnSpc>
                <a:spcPct val="150000"/>
              </a:lnSpc>
              <a:spcBef>
                <a:spcPts val="0"/>
              </a:spcBef>
              <a:spcAft>
                <a:spcPts val="0"/>
              </a:spcAft>
              <a:buSzPts val="2600"/>
              <a:buFont typeface="Century Schoolbook"/>
              <a:buChar char="❏"/>
            </a:pPr>
            <a:r>
              <a:rPr lang="en-US" sz="2600">
                <a:uFill>
                  <a:noFill/>
                </a:uFill>
                <a:latin typeface="Century Schoolbook"/>
                <a:ea typeface="Century Schoolbook"/>
                <a:cs typeface="Century Schoolbook"/>
                <a:sym typeface="Century Schoolbook"/>
                <a:hlinkClick r:id="rId5"/>
              </a:rPr>
              <a:t>https://www.mongodb.com/nosql-inline</a:t>
            </a:r>
            <a:endParaRPr sz="2600">
              <a:latin typeface="Century Schoolbook"/>
              <a:ea typeface="Century Schoolbook"/>
              <a:cs typeface="Century Schoolbook"/>
              <a:sym typeface="Century Schoolbook"/>
            </a:endParaRPr>
          </a:p>
          <a:p>
            <a:pPr indent="-393700" lvl="0" marL="457200" rtl="0" algn="l">
              <a:lnSpc>
                <a:spcPct val="150000"/>
              </a:lnSpc>
              <a:spcBef>
                <a:spcPts val="0"/>
              </a:spcBef>
              <a:spcAft>
                <a:spcPts val="0"/>
              </a:spcAft>
              <a:buSzPts val="2600"/>
              <a:buFont typeface="Century Schoolbook"/>
              <a:buChar char="❏"/>
            </a:pPr>
            <a:r>
              <a:rPr lang="en-US" sz="2600">
                <a:uFill>
                  <a:noFill/>
                </a:uFill>
                <a:latin typeface="Century Schoolbook"/>
                <a:ea typeface="Century Schoolbook"/>
                <a:cs typeface="Century Schoolbook"/>
                <a:sym typeface="Century Schoolbook"/>
                <a:hlinkClick r:id="rId6"/>
              </a:rPr>
              <a:t>https://www.mssqltips.com/sqlservertip/5980/sql-and-nosql-database-features-and-differences/</a:t>
            </a:r>
            <a:endParaRPr sz="2600">
              <a:latin typeface="Century Schoolbook"/>
              <a:ea typeface="Century Schoolbook"/>
              <a:cs typeface="Century Schoolbook"/>
              <a:sym typeface="Century Schoolbook"/>
            </a:endParaRPr>
          </a:p>
          <a:p>
            <a:pPr indent="-393700" lvl="0" marL="457200" rtl="0" algn="l">
              <a:lnSpc>
                <a:spcPct val="150000"/>
              </a:lnSpc>
              <a:spcBef>
                <a:spcPts val="0"/>
              </a:spcBef>
              <a:spcAft>
                <a:spcPts val="0"/>
              </a:spcAft>
              <a:buSzPts val="2600"/>
              <a:buFont typeface="Century Schoolbook"/>
              <a:buChar char="❏"/>
            </a:pPr>
            <a:r>
              <a:rPr lang="en-US" sz="2600">
                <a:uFill>
                  <a:noFill/>
                </a:uFill>
                <a:latin typeface="Century Schoolbook"/>
                <a:ea typeface="Century Schoolbook"/>
                <a:cs typeface="Century Schoolbook"/>
                <a:sym typeface="Century Schoolbook"/>
                <a:hlinkClick r:id="rId7"/>
              </a:rPr>
              <a:t>https://aws.amazon.com/nosql/</a:t>
            </a:r>
            <a:endParaRPr sz="2600">
              <a:latin typeface="Century Schoolbook"/>
              <a:ea typeface="Century Schoolbook"/>
              <a:cs typeface="Century Schoolbook"/>
              <a:sym typeface="Century Schoolbook"/>
            </a:endParaRPr>
          </a:p>
          <a:p>
            <a:pPr indent="-393700" lvl="0" marL="457200" rtl="0" algn="l">
              <a:lnSpc>
                <a:spcPct val="150000"/>
              </a:lnSpc>
              <a:spcBef>
                <a:spcPts val="0"/>
              </a:spcBef>
              <a:spcAft>
                <a:spcPts val="0"/>
              </a:spcAft>
              <a:buSzPts val="2600"/>
              <a:buFont typeface="Century Schoolbook"/>
              <a:buChar char="❏"/>
            </a:pPr>
            <a:r>
              <a:rPr lang="en-US" sz="2600">
                <a:uFill>
                  <a:noFill/>
                </a:uFill>
                <a:latin typeface="Century Schoolbook"/>
                <a:ea typeface="Century Schoolbook"/>
                <a:cs typeface="Century Schoolbook"/>
                <a:sym typeface="Century Schoolbook"/>
                <a:hlinkClick r:id="rId8"/>
              </a:rPr>
              <a:t>https://www.youtube.com/watch?v=Jw1iFr4v58M</a:t>
            </a:r>
            <a:endParaRPr sz="2600">
              <a:latin typeface="Century Schoolbook"/>
              <a:ea typeface="Century Schoolbook"/>
              <a:cs typeface="Century Schoolbook"/>
              <a:sym typeface="Century Schoolbook"/>
            </a:endParaRPr>
          </a:p>
          <a:p>
            <a:pPr indent="-393700" lvl="0" marL="457200" rtl="0" algn="l">
              <a:lnSpc>
                <a:spcPct val="150000"/>
              </a:lnSpc>
              <a:spcBef>
                <a:spcPts val="0"/>
              </a:spcBef>
              <a:spcAft>
                <a:spcPts val="0"/>
              </a:spcAft>
              <a:buSzPts val="2600"/>
              <a:buFont typeface="Century Schoolbook"/>
              <a:buChar char="❏"/>
            </a:pPr>
            <a:r>
              <a:rPr lang="en-US" sz="2600">
                <a:latin typeface="Century Schoolbook"/>
                <a:ea typeface="Century Schoolbook"/>
                <a:cs typeface="Century Schoolbook"/>
                <a:sym typeface="Century Schoolbook"/>
              </a:rPr>
              <a:t>https://www.youtube.com/watch?v=QlqylUeqeis&amp;t=2s</a:t>
            </a:r>
            <a:endParaRPr sz="2600">
              <a:latin typeface="Century Schoolbook"/>
              <a:ea typeface="Century Schoolbook"/>
              <a:cs typeface="Century Schoolbook"/>
              <a:sym typeface="Century Schoolbook"/>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7"/>
          <p:cNvSpPr txBox="1"/>
          <p:nvPr/>
        </p:nvSpPr>
        <p:spPr>
          <a:xfrm>
            <a:off x="360000" y="3330000"/>
            <a:ext cx="9360000" cy="900000"/>
          </a:xfrm>
          <a:prstGeom prst="rect">
            <a:avLst/>
          </a:prstGeom>
          <a:noFill/>
          <a:ln>
            <a:noFill/>
          </a:ln>
        </p:spPr>
        <p:txBody>
          <a:bodyPr anchorCtr="0" anchor="b" bIns="0" lIns="0" spcFirstLastPara="1" rIns="0" wrap="square" tIns="0">
            <a:noAutofit/>
          </a:bodyPr>
          <a:lstStyle/>
          <a:p>
            <a:pPr indent="0" lvl="0" marL="0" marR="0" rtl="0" algn="ctr">
              <a:spcBef>
                <a:spcPts val="0"/>
              </a:spcBef>
              <a:spcAft>
                <a:spcPts val="0"/>
              </a:spcAft>
              <a:buNone/>
            </a:pPr>
            <a:r>
              <a:rPr b="1" lang="en-US" sz="4800">
                <a:solidFill>
                  <a:srgbClr val="FFFFFF"/>
                </a:solidFill>
                <a:latin typeface="Century Schoolbook"/>
                <a:ea typeface="Century Schoolbook"/>
                <a:cs typeface="Century Schoolbook"/>
                <a:sym typeface="Century Schoolbook"/>
              </a:rPr>
              <a:t>Thank You </a:t>
            </a:r>
            <a:endParaRPr b="1" sz="4800" strike="noStrike">
              <a:solidFill>
                <a:srgbClr val="FFFFFF"/>
              </a:solidFill>
              <a:latin typeface="Century Schoolbook"/>
              <a:ea typeface="Century Schoolbook"/>
              <a:cs typeface="Century Schoolbook"/>
              <a:sym typeface="Century Schoolbook"/>
            </a:endParaRPr>
          </a:p>
        </p:txBody>
      </p:sp>
      <p:sp>
        <p:nvSpPr>
          <p:cNvPr id="256" name="Google Shape;256;p47"/>
          <p:cNvSpPr txBox="1"/>
          <p:nvPr/>
        </p:nvSpPr>
        <p:spPr>
          <a:xfrm>
            <a:off x="262993" y="6553150"/>
            <a:ext cx="3955500" cy="886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lang="en-US" sz="1800" strike="noStrike">
                <a:latin typeface="Century Schoolbook"/>
                <a:ea typeface="Century Schoolbook"/>
                <a:cs typeface="Century Schoolbook"/>
                <a:sym typeface="Century Schoolbook"/>
              </a:rPr>
              <a:t>Habiba Ahmed Magdy</a:t>
            </a:r>
            <a:br>
              <a:rPr lang="en-US" sz="1800">
                <a:latin typeface="Century Schoolbook"/>
                <a:ea typeface="Century Schoolbook"/>
                <a:cs typeface="Century Schoolbook"/>
                <a:sym typeface="Century Schoolbook"/>
              </a:rPr>
            </a:br>
            <a:r>
              <a:rPr lang="en-US" sz="1800" strike="noStrike">
                <a:latin typeface="Century Schoolbook"/>
                <a:ea typeface="Century Schoolbook"/>
                <a:cs typeface="Century Schoolbook"/>
                <a:sym typeface="Century Schoolbook"/>
              </a:rPr>
              <a:t>habiba.hamad97@eng-st.cu.edu.eg</a:t>
            </a:r>
            <a:endParaRPr sz="1800" strike="noStrike">
              <a:latin typeface="Century Schoolbook"/>
              <a:ea typeface="Century Schoolbook"/>
              <a:cs typeface="Century Schoolbook"/>
              <a:sym typeface="Century Schoolbook"/>
            </a:endParaRPr>
          </a:p>
        </p:txBody>
      </p:sp>
      <p:pic>
        <p:nvPicPr>
          <p:cNvPr id="257" name="Google Shape;257;p47"/>
          <p:cNvPicPr preferRelativeResize="0"/>
          <p:nvPr/>
        </p:nvPicPr>
        <p:blipFill>
          <a:blip r:embed="rId3">
            <a:alphaModFix/>
          </a:blip>
          <a:stretch>
            <a:fillRect/>
          </a:stretch>
        </p:blipFill>
        <p:spPr>
          <a:xfrm>
            <a:off x="6589050" y="6068025"/>
            <a:ext cx="3378522" cy="1292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9"/>
          <p:cNvSpPr txBox="1"/>
          <p:nvPr/>
        </p:nvSpPr>
        <p:spPr>
          <a:xfrm>
            <a:off x="360000" y="360000"/>
            <a:ext cx="9360000" cy="900000"/>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1" lang="en-US" sz="3200">
                <a:solidFill>
                  <a:srgbClr val="FFFFFF"/>
                </a:solidFill>
                <a:latin typeface="Century Schoolbook"/>
                <a:ea typeface="Century Schoolbook"/>
                <a:cs typeface="Century Schoolbook"/>
                <a:sym typeface="Century Schoolbook"/>
              </a:rPr>
              <a:t>Issues with RDBMS </a:t>
            </a:r>
            <a:endParaRPr b="1" sz="3200">
              <a:solidFill>
                <a:srgbClr val="FFFFFF"/>
              </a:solidFill>
              <a:latin typeface="Century Schoolbook"/>
              <a:ea typeface="Century Schoolbook"/>
              <a:cs typeface="Century Schoolbook"/>
              <a:sym typeface="Century Schoolbook"/>
            </a:endParaRPr>
          </a:p>
          <a:p>
            <a:pPr indent="-431800" lvl="0" marL="914400" marR="0" rtl="0" algn="l">
              <a:spcBef>
                <a:spcPts val="0"/>
              </a:spcBef>
              <a:spcAft>
                <a:spcPts val="0"/>
              </a:spcAft>
              <a:buClr>
                <a:srgbClr val="FFFFFF"/>
              </a:buClr>
              <a:buSzPts val="3200"/>
              <a:buFont typeface="Century Schoolbook"/>
              <a:buChar char="➢"/>
            </a:pPr>
            <a:r>
              <a:rPr b="1" lang="en-US" sz="3200">
                <a:solidFill>
                  <a:srgbClr val="FFFFFF"/>
                </a:solidFill>
                <a:latin typeface="Century Schoolbook"/>
                <a:ea typeface="Century Schoolbook"/>
                <a:cs typeface="Century Schoolbook"/>
                <a:sym typeface="Century Schoolbook"/>
              </a:rPr>
              <a:t>The Need for NoSQL </a:t>
            </a:r>
            <a:endParaRPr b="1" sz="3200" strike="noStrike">
              <a:solidFill>
                <a:srgbClr val="FFFFFF"/>
              </a:solidFill>
              <a:latin typeface="Century Schoolbook"/>
              <a:ea typeface="Century Schoolbook"/>
              <a:cs typeface="Century Schoolbook"/>
              <a:sym typeface="Century Schoolbook"/>
            </a:endParaRPr>
          </a:p>
        </p:txBody>
      </p:sp>
      <p:sp>
        <p:nvSpPr>
          <p:cNvPr id="138" name="Google Shape;138;p29"/>
          <p:cNvSpPr txBox="1"/>
          <p:nvPr/>
        </p:nvSpPr>
        <p:spPr>
          <a:xfrm>
            <a:off x="360000" y="1980000"/>
            <a:ext cx="9180000" cy="4680000"/>
          </a:xfrm>
          <a:prstGeom prst="rect">
            <a:avLst/>
          </a:prstGeom>
          <a:noFill/>
          <a:ln>
            <a:noFill/>
          </a:ln>
        </p:spPr>
        <p:txBody>
          <a:bodyPr anchorCtr="0" anchor="t" bIns="0" lIns="0" spcFirstLastPara="1" rIns="0" wrap="square" tIns="0">
            <a:noAutofit/>
          </a:bodyPr>
          <a:lstStyle/>
          <a:p>
            <a:pPr indent="-393700" lvl="0" marL="457200" marR="0" rtl="0" algn="l">
              <a:lnSpc>
                <a:spcPct val="200000"/>
              </a:lnSpc>
              <a:spcBef>
                <a:spcPts val="0"/>
              </a:spcBef>
              <a:spcAft>
                <a:spcPts val="0"/>
              </a:spcAft>
              <a:buClr>
                <a:srgbClr val="1C1C1C"/>
              </a:buClr>
              <a:buSzPts val="2600"/>
              <a:buFont typeface="Century Schoolbook"/>
              <a:buChar char="❖"/>
            </a:pPr>
            <a:r>
              <a:rPr lang="en-US" sz="2600">
                <a:solidFill>
                  <a:srgbClr val="1C1C1C"/>
                </a:solidFill>
                <a:latin typeface="Century Schoolbook"/>
                <a:ea typeface="Century Schoolbook"/>
                <a:cs typeface="Century Schoolbook"/>
                <a:sym typeface="Century Schoolbook"/>
              </a:rPr>
              <a:t>Scaling up when the dataset is just too big e.g. Big Data.</a:t>
            </a:r>
            <a:endParaRPr sz="2600">
              <a:solidFill>
                <a:srgbClr val="1C1C1C"/>
              </a:solidFill>
              <a:latin typeface="Century Schoolbook"/>
              <a:ea typeface="Century Schoolbook"/>
              <a:cs typeface="Century Schoolbook"/>
              <a:sym typeface="Century Schoolbook"/>
            </a:endParaRPr>
          </a:p>
          <a:p>
            <a:pPr indent="-393700" lvl="0" marL="457200" marR="0" rtl="0" algn="l">
              <a:lnSpc>
                <a:spcPct val="200000"/>
              </a:lnSpc>
              <a:spcBef>
                <a:spcPts val="0"/>
              </a:spcBef>
              <a:spcAft>
                <a:spcPts val="0"/>
              </a:spcAft>
              <a:buClr>
                <a:srgbClr val="1C1C1C"/>
              </a:buClr>
              <a:buSzPts val="2600"/>
              <a:buFont typeface="Century Schoolbook"/>
              <a:buChar char="❖"/>
            </a:pPr>
            <a:r>
              <a:rPr lang="en-US" sz="2600">
                <a:solidFill>
                  <a:srgbClr val="1C1C1C"/>
                </a:solidFill>
                <a:latin typeface="Century Schoolbook"/>
                <a:ea typeface="Century Schoolbook"/>
                <a:cs typeface="Century Schoolbook"/>
                <a:sym typeface="Century Schoolbook"/>
              </a:rPr>
              <a:t>Not designed to be distributed.</a:t>
            </a:r>
            <a:endParaRPr sz="2600">
              <a:solidFill>
                <a:srgbClr val="1C1C1C"/>
              </a:solidFill>
              <a:latin typeface="Century Schoolbook"/>
              <a:ea typeface="Century Schoolbook"/>
              <a:cs typeface="Century Schoolbook"/>
              <a:sym typeface="Century Schoolbook"/>
            </a:endParaRPr>
          </a:p>
          <a:p>
            <a:pPr indent="-393700" lvl="0" marL="457200" marR="0" rtl="0" algn="l">
              <a:lnSpc>
                <a:spcPct val="200000"/>
              </a:lnSpc>
              <a:spcBef>
                <a:spcPts val="0"/>
              </a:spcBef>
              <a:spcAft>
                <a:spcPts val="0"/>
              </a:spcAft>
              <a:buClr>
                <a:srgbClr val="1C1C1C"/>
              </a:buClr>
              <a:buSzPts val="2600"/>
              <a:buFont typeface="Century Schoolbook"/>
              <a:buChar char="❖"/>
            </a:pPr>
            <a:r>
              <a:rPr lang="en-US" sz="2600">
                <a:solidFill>
                  <a:srgbClr val="1C1C1C"/>
                </a:solidFill>
                <a:latin typeface="Century Schoolbook"/>
                <a:ea typeface="Century Schoolbook"/>
                <a:cs typeface="Century Schoolbook"/>
                <a:sym typeface="Century Schoolbook"/>
              </a:rPr>
              <a:t>Predefined Schema</a:t>
            </a:r>
            <a:endParaRPr sz="2600">
              <a:solidFill>
                <a:srgbClr val="1C1C1C"/>
              </a:solidFill>
              <a:latin typeface="Century Schoolbook"/>
              <a:ea typeface="Century Schoolbook"/>
              <a:cs typeface="Century Schoolbook"/>
              <a:sym typeface="Century Schoolbook"/>
            </a:endParaRPr>
          </a:p>
          <a:p>
            <a:pPr indent="-393700" lvl="0" marL="457200" marR="0" rtl="0" algn="l">
              <a:lnSpc>
                <a:spcPct val="200000"/>
              </a:lnSpc>
              <a:spcBef>
                <a:spcPts val="0"/>
              </a:spcBef>
              <a:spcAft>
                <a:spcPts val="0"/>
              </a:spcAft>
              <a:buClr>
                <a:srgbClr val="1C1C1C"/>
              </a:buClr>
              <a:buSzPts val="2600"/>
              <a:buFont typeface="Century Schoolbook"/>
              <a:buChar char="❖"/>
            </a:pPr>
            <a:r>
              <a:rPr lang="en-US" sz="2600">
                <a:solidFill>
                  <a:srgbClr val="1C1C1C"/>
                </a:solidFill>
                <a:latin typeface="Century Schoolbook"/>
                <a:ea typeface="Century Schoolbook"/>
                <a:cs typeface="Century Schoolbook"/>
                <a:sym typeface="Century Schoolbook"/>
              </a:rPr>
              <a:t>Expensive	</a:t>
            </a:r>
            <a:endParaRPr sz="2600">
              <a:solidFill>
                <a:srgbClr val="1C1C1C"/>
              </a:solidFill>
              <a:latin typeface="Century Schoolbook"/>
              <a:ea typeface="Century Schoolbook"/>
              <a:cs typeface="Century Schoolbook"/>
              <a:sym typeface="Century Schoolbook"/>
            </a:endParaRPr>
          </a:p>
          <a:p>
            <a:pPr indent="-393700" lvl="1" marL="914400" marR="0" rtl="0" algn="l">
              <a:lnSpc>
                <a:spcPct val="200000"/>
              </a:lnSpc>
              <a:spcBef>
                <a:spcPts val="0"/>
              </a:spcBef>
              <a:spcAft>
                <a:spcPts val="0"/>
              </a:spcAft>
              <a:buClr>
                <a:srgbClr val="1C1C1C"/>
              </a:buClr>
              <a:buSzPts val="2600"/>
              <a:buFont typeface="Century Schoolbook"/>
              <a:buChar char="➢"/>
            </a:pPr>
            <a:r>
              <a:rPr lang="en-US" sz="2600">
                <a:solidFill>
                  <a:srgbClr val="1C1C1C"/>
                </a:solidFill>
                <a:latin typeface="Century Schoolbook"/>
                <a:ea typeface="Century Schoolbook"/>
                <a:cs typeface="Century Schoolbook"/>
                <a:sym typeface="Century Schoolbook"/>
              </a:rPr>
              <a:t>Different approaches</a:t>
            </a:r>
            <a:endParaRPr sz="2600">
              <a:solidFill>
                <a:srgbClr val="1C1C1C"/>
              </a:solidFill>
              <a:latin typeface="Century Schoolbook"/>
              <a:ea typeface="Century Schoolbook"/>
              <a:cs typeface="Century Schoolbook"/>
              <a:sym typeface="Century Schoolbook"/>
            </a:endParaRPr>
          </a:p>
        </p:txBody>
      </p:sp>
      <p:pic>
        <p:nvPicPr>
          <p:cNvPr id="139" name="Google Shape;139;p29"/>
          <p:cNvPicPr preferRelativeResize="0"/>
          <p:nvPr/>
        </p:nvPicPr>
        <p:blipFill>
          <a:blip r:embed="rId3">
            <a:alphaModFix/>
          </a:blip>
          <a:stretch>
            <a:fillRect/>
          </a:stretch>
        </p:blipFill>
        <p:spPr>
          <a:xfrm>
            <a:off x="4832625" y="3134325"/>
            <a:ext cx="5039774" cy="3584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30"/>
          <p:cNvSpPr txBox="1"/>
          <p:nvPr>
            <p:ph type="title"/>
          </p:nvPr>
        </p:nvSpPr>
        <p:spPr>
          <a:xfrm>
            <a:off x="360000" y="360000"/>
            <a:ext cx="9360000" cy="90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1" lang="en-US" sz="3200">
                <a:solidFill>
                  <a:srgbClr val="FFFFFF"/>
                </a:solidFill>
                <a:latin typeface="Century Schoolbook"/>
                <a:ea typeface="Century Schoolbook"/>
                <a:cs typeface="Century Schoolbook"/>
                <a:sym typeface="Century Schoolbook"/>
              </a:rPr>
              <a:t>What is NoSQL</a:t>
            </a:r>
            <a:endParaRPr b="1" sz="3200">
              <a:solidFill>
                <a:srgbClr val="FFFFFF"/>
              </a:solidFill>
              <a:latin typeface="Century Schoolbook"/>
              <a:ea typeface="Century Schoolbook"/>
              <a:cs typeface="Century Schoolbook"/>
              <a:sym typeface="Century Schoolbook"/>
            </a:endParaRPr>
          </a:p>
        </p:txBody>
      </p:sp>
      <p:sp>
        <p:nvSpPr>
          <p:cNvPr id="145" name="Google Shape;145;p30"/>
          <p:cNvSpPr txBox="1"/>
          <p:nvPr>
            <p:ph idx="1" type="body"/>
          </p:nvPr>
        </p:nvSpPr>
        <p:spPr>
          <a:xfrm>
            <a:off x="360000" y="1980000"/>
            <a:ext cx="9180000" cy="4680000"/>
          </a:xfrm>
          <a:prstGeom prst="rect">
            <a:avLst/>
          </a:prstGeom>
        </p:spPr>
        <p:txBody>
          <a:bodyPr anchorCtr="0" anchor="t" bIns="0" lIns="0" spcFirstLastPara="1" rIns="0" wrap="square" tIns="0">
            <a:noAutofit/>
          </a:bodyPr>
          <a:lstStyle/>
          <a:p>
            <a:pPr indent="-393700" lvl="0" marL="457200" rtl="0" algn="l">
              <a:lnSpc>
                <a:spcPct val="200000"/>
              </a:lnSpc>
              <a:spcBef>
                <a:spcPts val="0"/>
              </a:spcBef>
              <a:spcAft>
                <a:spcPts val="0"/>
              </a:spcAft>
              <a:buSzPts val="2600"/>
              <a:buFont typeface="Century Schoolbook"/>
              <a:buChar char="❏"/>
            </a:pPr>
            <a:r>
              <a:rPr lang="en-US" sz="2600">
                <a:latin typeface="Century Schoolbook"/>
                <a:ea typeface="Century Schoolbook"/>
                <a:cs typeface="Century Schoolbook"/>
                <a:sym typeface="Century Schoolbook"/>
              </a:rPr>
              <a:t>Stands for Not Only SQL. </a:t>
            </a:r>
            <a:endParaRPr sz="2600">
              <a:latin typeface="Century Schoolbook"/>
              <a:ea typeface="Century Schoolbook"/>
              <a:cs typeface="Century Schoolbook"/>
              <a:sym typeface="Century Schoolbook"/>
            </a:endParaRPr>
          </a:p>
          <a:p>
            <a:pPr indent="0" lvl="0" marL="457200" rtl="0" algn="l">
              <a:lnSpc>
                <a:spcPct val="200000"/>
              </a:lnSpc>
              <a:spcBef>
                <a:spcPts val="0"/>
              </a:spcBef>
              <a:spcAft>
                <a:spcPts val="0"/>
              </a:spcAft>
              <a:buNone/>
            </a:pPr>
            <a:r>
              <a:t/>
            </a:r>
            <a:endParaRPr sz="2600">
              <a:latin typeface="Century Schoolbook"/>
              <a:ea typeface="Century Schoolbook"/>
              <a:cs typeface="Century Schoolbook"/>
              <a:sym typeface="Century Schoolbook"/>
            </a:endParaRPr>
          </a:p>
          <a:p>
            <a:pPr indent="-393700" lvl="0" marL="457200" rtl="0" algn="l">
              <a:lnSpc>
                <a:spcPct val="200000"/>
              </a:lnSpc>
              <a:spcBef>
                <a:spcPts val="0"/>
              </a:spcBef>
              <a:spcAft>
                <a:spcPts val="0"/>
              </a:spcAft>
              <a:buSzPts val="2600"/>
              <a:buFont typeface="Century Schoolbook"/>
              <a:buChar char="❏"/>
            </a:pPr>
            <a:r>
              <a:rPr lang="en-US" sz="2600">
                <a:latin typeface="Century Schoolbook"/>
                <a:ea typeface="Century Schoolbook"/>
                <a:cs typeface="Century Schoolbook"/>
                <a:sym typeface="Century Schoolbook"/>
              </a:rPr>
              <a:t>Non-relational data storage systems.</a:t>
            </a:r>
            <a:endParaRPr sz="2600">
              <a:latin typeface="Century Schoolbook"/>
              <a:ea typeface="Century Schoolbook"/>
              <a:cs typeface="Century Schoolbook"/>
              <a:sym typeface="Century Schoolbook"/>
            </a:endParaRPr>
          </a:p>
          <a:p>
            <a:pPr indent="-393700" lvl="0" marL="457200" rtl="0" algn="l">
              <a:lnSpc>
                <a:spcPct val="200000"/>
              </a:lnSpc>
              <a:spcBef>
                <a:spcPts val="0"/>
              </a:spcBef>
              <a:spcAft>
                <a:spcPts val="0"/>
              </a:spcAft>
              <a:buSzPts val="2600"/>
              <a:buFont typeface="Century Schoolbook"/>
              <a:buChar char="❏"/>
            </a:pPr>
            <a:r>
              <a:rPr lang="en-US" sz="2600">
                <a:latin typeface="Century Schoolbook"/>
                <a:ea typeface="Century Schoolbook"/>
                <a:cs typeface="Century Schoolbook"/>
                <a:sym typeface="Century Schoolbook"/>
              </a:rPr>
              <a:t>R</a:t>
            </a:r>
            <a:r>
              <a:rPr lang="en-US" sz="2600">
                <a:latin typeface="Century Schoolbook"/>
                <a:ea typeface="Century Schoolbook"/>
                <a:cs typeface="Century Schoolbook"/>
                <a:sym typeface="Century Schoolbook"/>
              </a:rPr>
              <a:t>ecognized for their ease of development, functionality, and performance at scale.</a:t>
            </a:r>
            <a:endParaRPr sz="2600">
              <a:latin typeface="Century Schoolbook"/>
              <a:ea typeface="Century Schoolbook"/>
              <a:cs typeface="Century Schoolbook"/>
              <a:sym typeface="Century Schoolbook"/>
            </a:endParaRPr>
          </a:p>
          <a:p>
            <a:pPr indent="-393700" lvl="0" marL="457200" rtl="0" algn="l">
              <a:lnSpc>
                <a:spcPct val="200000"/>
              </a:lnSpc>
              <a:spcBef>
                <a:spcPts val="0"/>
              </a:spcBef>
              <a:spcAft>
                <a:spcPts val="0"/>
              </a:spcAft>
              <a:buSzPts val="2600"/>
              <a:buFont typeface="Century Schoolbook"/>
              <a:buChar char="❏"/>
            </a:pPr>
            <a:r>
              <a:rPr lang="en-US" sz="2600">
                <a:latin typeface="Century Schoolbook"/>
                <a:ea typeface="Century Schoolbook"/>
                <a:cs typeface="Century Schoolbook"/>
                <a:sym typeface="Century Schoolbook"/>
              </a:rPr>
              <a:t>U</a:t>
            </a:r>
            <a:r>
              <a:rPr lang="en-US" sz="2600">
                <a:latin typeface="Century Schoolbook"/>
                <a:ea typeface="Century Schoolbook"/>
                <a:cs typeface="Century Schoolbook"/>
                <a:sym typeface="Century Schoolbook"/>
              </a:rPr>
              <a:t>se a variety of data models</a:t>
            </a:r>
            <a:endParaRPr sz="2600">
              <a:latin typeface="Century Schoolbook"/>
              <a:ea typeface="Century Schoolbook"/>
              <a:cs typeface="Century Schoolbook"/>
              <a:sym typeface="Century Schoolbook"/>
            </a:endParaRPr>
          </a:p>
        </p:txBody>
      </p:sp>
      <p:pic>
        <p:nvPicPr>
          <p:cNvPr id="146" name="Google Shape;146;p30"/>
          <p:cNvPicPr preferRelativeResize="0"/>
          <p:nvPr/>
        </p:nvPicPr>
        <p:blipFill>
          <a:blip r:embed="rId3">
            <a:alphaModFix/>
          </a:blip>
          <a:stretch>
            <a:fillRect/>
          </a:stretch>
        </p:blipFill>
        <p:spPr>
          <a:xfrm>
            <a:off x="5498308" y="1589075"/>
            <a:ext cx="3604800" cy="1968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31"/>
          <p:cNvSpPr txBox="1"/>
          <p:nvPr>
            <p:ph type="title"/>
          </p:nvPr>
        </p:nvSpPr>
        <p:spPr>
          <a:xfrm>
            <a:off x="360000" y="360000"/>
            <a:ext cx="9360000" cy="90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1" lang="en-US" sz="3200">
                <a:solidFill>
                  <a:srgbClr val="FFFFFF"/>
                </a:solidFill>
                <a:latin typeface="Century Schoolbook"/>
                <a:ea typeface="Century Schoolbook"/>
                <a:cs typeface="Century Schoolbook"/>
                <a:sym typeface="Century Schoolbook"/>
              </a:rPr>
              <a:t>NoSQL Database Features</a:t>
            </a:r>
            <a:endParaRPr b="1" sz="3200">
              <a:solidFill>
                <a:srgbClr val="FFFFFF"/>
              </a:solidFill>
              <a:latin typeface="Century Schoolbook"/>
              <a:ea typeface="Century Schoolbook"/>
              <a:cs typeface="Century Schoolbook"/>
              <a:sym typeface="Century Schoolbook"/>
            </a:endParaRPr>
          </a:p>
        </p:txBody>
      </p:sp>
      <p:sp>
        <p:nvSpPr>
          <p:cNvPr id="152" name="Google Shape;152;p31"/>
          <p:cNvSpPr txBox="1"/>
          <p:nvPr>
            <p:ph idx="1" type="body"/>
          </p:nvPr>
        </p:nvSpPr>
        <p:spPr>
          <a:xfrm>
            <a:off x="360000" y="1939775"/>
            <a:ext cx="9360000" cy="4680000"/>
          </a:xfrm>
          <a:prstGeom prst="rect">
            <a:avLst/>
          </a:prstGeom>
        </p:spPr>
        <p:txBody>
          <a:bodyPr anchorCtr="0" anchor="t" bIns="0" lIns="0" spcFirstLastPara="1" rIns="0" wrap="square" tIns="0">
            <a:noAutofit/>
          </a:bodyPr>
          <a:lstStyle/>
          <a:p>
            <a:pPr indent="-393700" lvl="0" marL="457200" rtl="0" algn="l">
              <a:lnSpc>
                <a:spcPct val="150000"/>
              </a:lnSpc>
              <a:spcBef>
                <a:spcPts val="1100"/>
              </a:spcBef>
              <a:spcAft>
                <a:spcPts val="0"/>
              </a:spcAft>
              <a:buClr>
                <a:schemeClr val="dk1"/>
              </a:buClr>
              <a:buSzPts val="2600"/>
              <a:buFont typeface="Century Schoolbook"/>
              <a:buChar char="❏"/>
            </a:pPr>
            <a:r>
              <a:rPr lang="en-US" sz="2600">
                <a:solidFill>
                  <a:schemeClr val="dk1"/>
                </a:solidFill>
                <a:latin typeface="Century Schoolbook"/>
                <a:ea typeface="Century Schoolbook"/>
                <a:cs typeface="Century Schoolbook"/>
                <a:sym typeface="Century Schoolbook"/>
              </a:rPr>
              <a:t>Flexible schemas for building modern applications. </a:t>
            </a:r>
            <a:endParaRPr sz="2600">
              <a:latin typeface="Century Schoolbook"/>
              <a:ea typeface="Century Schoolbook"/>
              <a:cs typeface="Century Schoolbook"/>
              <a:sym typeface="Century Schoolbook"/>
            </a:endParaRPr>
          </a:p>
          <a:p>
            <a:pPr indent="-393700" lvl="0" marL="457200" rtl="0" algn="l">
              <a:lnSpc>
                <a:spcPct val="150000"/>
              </a:lnSpc>
              <a:spcBef>
                <a:spcPts val="0"/>
              </a:spcBef>
              <a:spcAft>
                <a:spcPts val="0"/>
              </a:spcAft>
              <a:buSzPts val="2600"/>
              <a:buFont typeface="Century Schoolbook"/>
              <a:buChar char="❏"/>
            </a:pPr>
            <a:r>
              <a:rPr lang="en-US" sz="2600">
                <a:latin typeface="Century Schoolbook"/>
                <a:ea typeface="Century Schoolbook"/>
                <a:cs typeface="Century Schoolbook"/>
                <a:sym typeface="Century Schoolbook"/>
              </a:rPr>
              <a:t>Does not depend on predefined tables.</a:t>
            </a:r>
            <a:endParaRPr sz="2600">
              <a:latin typeface="Century Schoolbook"/>
              <a:ea typeface="Century Schoolbook"/>
              <a:cs typeface="Century Schoolbook"/>
              <a:sym typeface="Century Schoolbook"/>
            </a:endParaRPr>
          </a:p>
          <a:p>
            <a:pPr indent="-393700" lvl="0" marL="457200" rtl="0" algn="l">
              <a:lnSpc>
                <a:spcPct val="150000"/>
              </a:lnSpc>
              <a:spcBef>
                <a:spcPts val="0"/>
              </a:spcBef>
              <a:spcAft>
                <a:spcPts val="0"/>
              </a:spcAft>
              <a:buSzPts val="2600"/>
              <a:buFont typeface="Century Schoolbook"/>
              <a:buChar char="❏"/>
            </a:pPr>
            <a:r>
              <a:rPr lang="en-US" sz="2600">
                <a:latin typeface="Century Schoolbook"/>
                <a:ea typeface="Century Schoolbook"/>
                <a:cs typeface="Century Schoolbook"/>
                <a:sym typeface="Century Schoolbook"/>
              </a:rPr>
              <a:t>Flexibility in Data Storage: </a:t>
            </a:r>
            <a:r>
              <a:rPr lang="en-US" sz="2600">
                <a:solidFill>
                  <a:schemeClr val="dk1"/>
                </a:solidFill>
                <a:latin typeface="Century Schoolbook"/>
                <a:ea typeface="Century Schoolbook"/>
                <a:cs typeface="Century Schoolbook"/>
                <a:sym typeface="Century Schoolbook"/>
              </a:rPr>
              <a:t>host semi-structured or unstructured data.</a:t>
            </a:r>
            <a:endParaRPr sz="2600">
              <a:latin typeface="Century Schoolbook"/>
              <a:ea typeface="Century Schoolbook"/>
              <a:cs typeface="Century Schoolbook"/>
              <a:sym typeface="Century Schoolbook"/>
            </a:endParaRPr>
          </a:p>
          <a:p>
            <a:pPr indent="-393700" lvl="0" marL="457200" rtl="0" algn="l">
              <a:lnSpc>
                <a:spcPct val="150000"/>
              </a:lnSpc>
              <a:spcBef>
                <a:spcPts val="0"/>
              </a:spcBef>
              <a:spcAft>
                <a:spcPts val="0"/>
              </a:spcAft>
              <a:buSzPts val="2600"/>
              <a:buFont typeface="Century Schoolbook"/>
              <a:buChar char="❏"/>
            </a:pPr>
            <a:r>
              <a:rPr lang="en-US" sz="2600">
                <a:latin typeface="Century Schoolbook"/>
                <a:ea typeface="Century Schoolbook"/>
                <a:cs typeface="Century Schoolbook"/>
                <a:sym typeface="Century Schoolbook"/>
              </a:rPr>
              <a:t>Designed to be distributed, Horizontal scaling.</a:t>
            </a:r>
            <a:endParaRPr sz="2600">
              <a:latin typeface="Century Schoolbook"/>
              <a:ea typeface="Century Schoolbook"/>
              <a:cs typeface="Century Schoolbook"/>
              <a:sym typeface="Century Schoolbook"/>
            </a:endParaRPr>
          </a:p>
          <a:p>
            <a:pPr indent="-393700" lvl="0" marL="457200" rtl="0" algn="l">
              <a:lnSpc>
                <a:spcPct val="150000"/>
              </a:lnSpc>
              <a:spcBef>
                <a:spcPts val="0"/>
              </a:spcBef>
              <a:spcAft>
                <a:spcPts val="0"/>
              </a:spcAft>
              <a:buSzPts val="2600"/>
              <a:buFont typeface="Century Schoolbook"/>
              <a:buChar char="❏"/>
            </a:pPr>
            <a:r>
              <a:rPr lang="en-US" sz="2600">
                <a:latin typeface="Century Schoolbook"/>
                <a:ea typeface="Century Schoolbook"/>
                <a:cs typeface="Century Schoolbook"/>
                <a:sym typeface="Century Schoolbook"/>
              </a:rPr>
              <a:t>The concept of joining records from multiple tables doesn’t exist (Later)</a:t>
            </a:r>
            <a:endParaRPr sz="2600">
              <a:latin typeface="Century Schoolbook"/>
              <a:ea typeface="Century Schoolbook"/>
              <a:cs typeface="Century Schoolbook"/>
              <a:sym typeface="Century Schoolbook"/>
            </a:endParaRPr>
          </a:p>
          <a:p>
            <a:pPr indent="0" lvl="0" marL="457200" rtl="0" algn="l">
              <a:lnSpc>
                <a:spcPct val="150000"/>
              </a:lnSpc>
              <a:spcBef>
                <a:spcPts val="1200"/>
              </a:spcBef>
              <a:spcAft>
                <a:spcPts val="0"/>
              </a:spcAft>
              <a:buNone/>
            </a:pPr>
            <a:r>
              <a:t/>
            </a:r>
            <a:endParaRPr sz="2600">
              <a:latin typeface="Century Schoolbook"/>
              <a:ea typeface="Century Schoolbook"/>
              <a:cs typeface="Century Schoolbook"/>
              <a:sym typeface="Century Schoolboo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32"/>
          <p:cNvSpPr txBox="1"/>
          <p:nvPr>
            <p:ph type="title"/>
          </p:nvPr>
        </p:nvSpPr>
        <p:spPr>
          <a:xfrm>
            <a:off x="360000" y="360000"/>
            <a:ext cx="9360000" cy="90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1" lang="en-US" sz="3200">
                <a:solidFill>
                  <a:srgbClr val="FFFFFF"/>
                </a:solidFill>
                <a:latin typeface="Century Schoolbook"/>
                <a:ea typeface="Century Schoolbook"/>
                <a:cs typeface="Century Schoolbook"/>
                <a:sym typeface="Century Schoolbook"/>
              </a:rPr>
              <a:t>What Drives The Need of NoSQL</a:t>
            </a:r>
            <a:endParaRPr b="1" sz="3200">
              <a:solidFill>
                <a:srgbClr val="FFFFFF"/>
              </a:solidFill>
              <a:latin typeface="Century Schoolbook"/>
              <a:ea typeface="Century Schoolbook"/>
              <a:cs typeface="Century Schoolbook"/>
              <a:sym typeface="Century Schoolbook"/>
            </a:endParaRPr>
          </a:p>
        </p:txBody>
      </p:sp>
      <p:sp>
        <p:nvSpPr>
          <p:cNvPr id="158" name="Google Shape;158;p32"/>
          <p:cNvSpPr txBox="1"/>
          <p:nvPr>
            <p:ph idx="1" type="body"/>
          </p:nvPr>
        </p:nvSpPr>
        <p:spPr>
          <a:xfrm>
            <a:off x="278563" y="1626888"/>
            <a:ext cx="9523500" cy="4763100"/>
          </a:xfrm>
          <a:prstGeom prst="rect">
            <a:avLst/>
          </a:prstGeom>
        </p:spPr>
        <p:txBody>
          <a:bodyPr anchorCtr="0" anchor="t" bIns="0" lIns="0" spcFirstLastPara="1" rIns="0" wrap="square" tIns="0">
            <a:noAutofit/>
          </a:bodyPr>
          <a:lstStyle/>
          <a:p>
            <a:pPr indent="-393700" lvl="0" marL="457200" rtl="0" algn="l">
              <a:lnSpc>
                <a:spcPct val="150000"/>
              </a:lnSpc>
              <a:spcBef>
                <a:spcPts val="0"/>
              </a:spcBef>
              <a:spcAft>
                <a:spcPts val="0"/>
              </a:spcAft>
              <a:buSzPts val="2600"/>
              <a:buFont typeface="Century Schoolbook"/>
              <a:buChar char="❖"/>
            </a:pPr>
            <a:r>
              <a:rPr lang="en-US" sz="2600">
                <a:latin typeface="Century Schoolbook"/>
                <a:ea typeface="Century Schoolbook"/>
                <a:cs typeface="Century Schoolbook"/>
                <a:sym typeface="Century Schoolbook"/>
              </a:rPr>
              <a:t>Explosion of social media sites (Facebook, Twitter, Google etc.) with </a:t>
            </a:r>
            <a:r>
              <a:rPr b="1" lang="en-US" sz="2600">
                <a:latin typeface="Century Schoolbook"/>
                <a:ea typeface="Century Schoolbook"/>
                <a:cs typeface="Century Schoolbook"/>
                <a:sym typeface="Century Schoolbook"/>
              </a:rPr>
              <a:t>large</a:t>
            </a:r>
            <a:r>
              <a:rPr lang="en-US" sz="2600">
                <a:latin typeface="Century Schoolbook"/>
                <a:ea typeface="Century Schoolbook"/>
                <a:cs typeface="Century Schoolbook"/>
                <a:sym typeface="Century Schoolbook"/>
              </a:rPr>
              <a:t> data needs. </a:t>
            </a:r>
            <a:endParaRPr sz="2600">
              <a:latin typeface="Century Schoolbook"/>
              <a:ea typeface="Century Schoolbook"/>
              <a:cs typeface="Century Schoolbook"/>
              <a:sym typeface="Century Schoolbook"/>
            </a:endParaRPr>
          </a:p>
          <a:p>
            <a:pPr indent="-393700" lvl="0" marL="457200" rtl="0" algn="l">
              <a:lnSpc>
                <a:spcPct val="150000"/>
              </a:lnSpc>
              <a:spcBef>
                <a:spcPts val="0"/>
              </a:spcBef>
              <a:spcAft>
                <a:spcPts val="0"/>
              </a:spcAft>
              <a:buSzPts val="2600"/>
              <a:buFont typeface="Century Schoolbook"/>
              <a:buChar char="❖"/>
            </a:pPr>
            <a:r>
              <a:rPr lang="en-US" sz="2600">
                <a:latin typeface="Century Schoolbook"/>
                <a:ea typeface="Century Schoolbook"/>
                <a:cs typeface="Century Schoolbook"/>
                <a:sym typeface="Century Schoolbook"/>
              </a:rPr>
              <a:t>Rise of</a:t>
            </a:r>
            <a:r>
              <a:rPr b="1" lang="en-US" sz="2600">
                <a:latin typeface="Century Schoolbook"/>
                <a:ea typeface="Century Schoolbook"/>
                <a:cs typeface="Century Schoolbook"/>
                <a:sym typeface="Century Schoolbook"/>
              </a:rPr>
              <a:t> cloud-based </a:t>
            </a:r>
            <a:r>
              <a:rPr lang="en-US" sz="2600">
                <a:latin typeface="Century Schoolbook"/>
                <a:ea typeface="Century Schoolbook"/>
                <a:cs typeface="Century Schoolbook"/>
                <a:sym typeface="Century Schoolbook"/>
              </a:rPr>
              <a:t>solutions, simple storage solution.</a:t>
            </a:r>
            <a:endParaRPr sz="2600">
              <a:latin typeface="Century Schoolbook"/>
              <a:ea typeface="Century Schoolbook"/>
              <a:cs typeface="Century Schoolbook"/>
              <a:sym typeface="Century Schoolbook"/>
            </a:endParaRPr>
          </a:p>
          <a:p>
            <a:pPr indent="-393700" lvl="0" marL="457200" rtl="0" algn="l">
              <a:lnSpc>
                <a:spcPct val="150000"/>
              </a:lnSpc>
              <a:spcBef>
                <a:spcPts val="0"/>
              </a:spcBef>
              <a:spcAft>
                <a:spcPts val="0"/>
              </a:spcAft>
              <a:buSzPts val="2600"/>
              <a:buFont typeface="Century Schoolbook"/>
              <a:buChar char="❖"/>
            </a:pPr>
            <a:r>
              <a:rPr lang="en-US" sz="2600">
                <a:latin typeface="Century Schoolbook"/>
                <a:ea typeface="Century Schoolbook"/>
                <a:cs typeface="Century Schoolbook"/>
                <a:sym typeface="Century Schoolbook"/>
              </a:rPr>
              <a:t>Moving to </a:t>
            </a:r>
            <a:r>
              <a:rPr b="1" lang="en-US" sz="2600">
                <a:latin typeface="Century Schoolbook"/>
                <a:ea typeface="Century Schoolbook"/>
                <a:cs typeface="Century Schoolbook"/>
                <a:sym typeface="Century Schoolbook"/>
              </a:rPr>
              <a:t>dynamically-typed</a:t>
            </a:r>
            <a:r>
              <a:rPr lang="en-US" sz="2600">
                <a:latin typeface="Century Schoolbook"/>
                <a:ea typeface="Century Schoolbook"/>
                <a:cs typeface="Century Schoolbook"/>
                <a:sym typeface="Century Schoolbook"/>
              </a:rPr>
              <a:t> </a:t>
            </a:r>
            <a:r>
              <a:rPr b="1" lang="en-US" sz="2600">
                <a:latin typeface="Century Schoolbook"/>
                <a:ea typeface="Century Schoolbook"/>
                <a:cs typeface="Century Schoolbook"/>
                <a:sym typeface="Century Schoolbook"/>
              </a:rPr>
              <a:t>data</a:t>
            </a:r>
            <a:r>
              <a:rPr lang="en-US" sz="2600">
                <a:latin typeface="Century Schoolbook"/>
                <a:ea typeface="Century Schoolbook"/>
                <a:cs typeface="Century Schoolbook"/>
                <a:sym typeface="Century Schoolbook"/>
              </a:rPr>
              <a:t> with frequent schema changes.</a:t>
            </a:r>
            <a:endParaRPr sz="2600">
              <a:latin typeface="Century Schoolbook"/>
              <a:ea typeface="Century Schoolbook"/>
              <a:cs typeface="Century Schoolbook"/>
              <a:sym typeface="Century Schoolbook"/>
            </a:endParaRPr>
          </a:p>
          <a:p>
            <a:pPr indent="-393700" lvl="0" marL="457200" rtl="0" algn="l">
              <a:lnSpc>
                <a:spcPct val="150000"/>
              </a:lnSpc>
              <a:spcBef>
                <a:spcPts val="0"/>
              </a:spcBef>
              <a:spcAft>
                <a:spcPts val="0"/>
              </a:spcAft>
              <a:buSzPts val="2600"/>
              <a:buFont typeface="Century Schoolbook"/>
              <a:buChar char="❖"/>
            </a:pPr>
            <a:r>
              <a:rPr lang="en-US" sz="2600">
                <a:latin typeface="Century Schoolbook"/>
                <a:ea typeface="Century Schoolbook"/>
                <a:cs typeface="Century Schoolbook"/>
                <a:sym typeface="Century Schoolbook"/>
              </a:rPr>
              <a:t>Expansion of </a:t>
            </a:r>
            <a:r>
              <a:rPr b="1" lang="en-US" sz="2600">
                <a:latin typeface="Century Schoolbook"/>
                <a:ea typeface="Century Schoolbook"/>
                <a:cs typeface="Century Schoolbook"/>
                <a:sym typeface="Century Schoolbook"/>
              </a:rPr>
              <a:t>Open-source</a:t>
            </a:r>
            <a:r>
              <a:rPr lang="en-US" sz="2600">
                <a:latin typeface="Century Schoolbook"/>
                <a:ea typeface="Century Schoolbook"/>
                <a:cs typeface="Century Schoolbook"/>
                <a:sym typeface="Century Schoolbook"/>
              </a:rPr>
              <a:t> community.</a:t>
            </a:r>
            <a:endParaRPr sz="2600">
              <a:latin typeface="Century Schoolbook"/>
              <a:ea typeface="Century Schoolbook"/>
              <a:cs typeface="Century Schoolbook"/>
              <a:sym typeface="Century Schoolbook"/>
            </a:endParaRPr>
          </a:p>
          <a:p>
            <a:pPr indent="-393700" lvl="0" marL="457200" rtl="0" algn="l">
              <a:lnSpc>
                <a:spcPct val="150000"/>
              </a:lnSpc>
              <a:spcBef>
                <a:spcPts val="0"/>
              </a:spcBef>
              <a:spcAft>
                <a:spcPts val="0"/>
              </a:spcAft>
              <a:buSzPts val="2600"/>
              <a:buFont typeface="Century Schoolbook"/>
              <a:buChar char="❖"/>
            </a:pPr>
            <a:r>
              <a:rPr lang="en-US" sz="2600">
                <a:latin typeface="Century Schoolbook"/>
                <a:ea typeface="Century Schoolbook"/>
                <a:cs typeface="Century Schoolbook"/>
                <a:sym typeface="Century Schoolbook"/>
              </a:rPr>
              <a:t>S</a:t>
            </a:r>
            <a:r>
              <a:rPr lang="en-US" sz="2600">
                <a:solidFill>
                  <a:schemeClr val="dk1"/>
                </a:solidFill>
                <a:latin typeface="Century Schoolbook"/>
                <a:ea typeface="Century Schoolbook"/>
                <a:cs typeface="Century Schoolbook"/>
                <a:sym typeface="Century Schoolbook"/>
              </a:rPr>
              <a:t>upport</a:t>
            </a:r>
            <a:r>
              <a:rPr b="1" lang="en-US" sz="2600">
                <a:solidFill>
                  <a:schemeClr val="dk1"/>
                </a:solidFill>
                <a:latin typeface="Century Schoolbook"/>
                <a:ea typeface="Century Schoolbook"/>
                <a:cs typeface="Century Schoolbook"/>
                <a:sym typeface="Century Schoolbook"/>
              </a:rPr>
              <a:t> automatic replication:</a:t>
            </a:r>
            <a:r>
              <a:rPr lang="en-US" sz="2600">
                <a:solidFill>
                  <a:schemeClr val="dk1"/>
                </a:solidFill>
                <a:latin typeface="Century Schoolbook"/>
                <a:ea typeface="Century Schoolbook"/>
                <a:cs typeface="Century Schoolbook"/>
                <a:sym typeface="Century Schoolbook"/>
              </a:rPr>
              <a:t> high availability and disaster recovery </a:t>
            </a:r>
            <a:r>
              <a:rPr b="1" lang="en-US" sz="2600">
                <a:solidFill>
                  <a:schemeClr val="dk1"/>
                </a:solidFill>
                <a:latin typeface="Century Schoolbook"/>
                <a:ea typeface="Century Schoolbook"/>
                <a:cs typeface="Century Schoolbook"/>
                <a:sym typeface="Century Schoolbook"/>
              </a:rPr>
              <a:t>without</a:t>
            </a:r>
            <a:r>
              <a:rPr lang="en-US" sz="2600">
                <a:solidFill>
                  <a:schemeClr val="dk1"/>
                </a:solidFill>
                <a:latin typeface="Century Schoolbook"/>
                <a:ea typeface="Century Schoolbook"/>
                <a:cs typeface="Century Schoolbook"/>
                <a:sym typeface="Century Schoolbook"/>
              </a:rPr>
              <a:t> involving separate applications to manage these tasks</a:t>
            </a:r>
            <a:endParaRPr sz="2600">
              <a:latin typeface="Century Schoolbook"/>
              <a:ea typeface="Century Schoolbook"/>
              <a:cs typeface="Century Schoolbook"/>
              <a:sym typeface="Century Schoolbook"/>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3"/>
          <p:cNvSpPr txBox="1"/>
          <p:nvPr>
            <p:ph type="title"/>
          </p:nvPr>
        </p:nvSpPr>
        <p:spPr>
          <a:xfrm>
            <a:off x="360000" y="360000"/>
            <a:ext cx="9360000" cy="90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1" lang="en-US" sz="3200">
                <a:solidFill>
                  <a:srgbClr val="FFFFFF"/>
                </a:solidFill>
                <a:latin typeface="Century Schoolbook"/>
                <a:ea typeface="Century Schoolbook"/>
                <a:cs typeface="Century Schoolbook"/>
                <a:sym typeface="Century Schoolbook"/>
              </a:rPr>
              <a:t>NoSQL Data Model Types</a:t>
            </a:r>
            <a:endParaRPr b="1" sz="3200">
              <a:solidFill>
                <a:srgbClr val="FFFFFF"/>
              </a:solidFill>
              <a:latin typeface="Century Schoolbook"/>
              <a:ea typeface="Century Schoolbook"/>
              <a:cs typeface="Century Schoolbook"/>
              <a:sym typeface="Century Schoolbook"/>
            </a:endParaRPr>
          </a:p>
        </p:txBody>
      </p:sp>
      <p:sp>
        <p:nvSpPr>
          <p:cNvPr id="164" name="Google Shape;164;p33"/>
          <p:cNvSpPr txBox="1"/>
          <p:nvPr>
            <p:ph idx="1" type="body"/>
          </p:nvPr>
        </p:nvSpPr>
        <p:spPr>
          <a:xfrm>
            <a:off x="360000" y="1980000"/>
            <a:ext cx="9180000" cy="4680000"/>
          </a:xfrm>
          <a:prstGeom prst="rect">
            <a:avLst/>
          </a:prstGeom>
        </p:spPr>
        <p:txBody>
          <a:bodyPr anchorCtr="0" anchor="t" bIns="0" lIns="0" spcFirstLastPara="1" rIns="0" wrap="square" tIns="0">
            <a:noAutofit/>
          </a:bodyPr>
          <a:lstStyle/>
          <a:p>
            <a:pPr indent="0" lvl="0" marL="0" rtl="0" algn="l">
              <a:lnSpc>
                <a:spcPct val="200000"/>
              </a:lnSpc>
              <a:spcBef>
                <a:spcPts val="0"/>
              </a:spcBef>
              <a:spcAft>
                <a:spcPts val="0"/>
              </a:spcAft>
              <a:buNone/>
            </a:pPr>
            <a:r>
              <a:rPr lang="en-US" sz="2600">
                <a:latin typeface="Century Schoolbook"/>
                <a:ea typeface="Century Schoolbook"/>
                <a:cs typeface="Century Schoolbook"/>
                <a:sym typeface="Century Schoolbook"/>
              </a:rPr>
              <a:t>NoSQL database are classified into four types:</a:t>
            </a:r>
            <a:endParaRPr sz="2600">
              <a:latin typeface="Century Schoolbook"/>
              <a:ea typeface="Century Schoolbook"/>
              <a:cs typeface="Century Schoolbook"/>
              <a:sym typeface="Century Schoolbook"/>
            </a:endParaRPr>
          </a:p>
          <a:p>
            <a:pPr indent="-393700" lvl="0" marL="914400" rtl="0" algn="l">
              <a:lnSpc>
                <a:spcPct val="150000"/>
              </a:lnSpc>
              <a:spcBef>
                <a:spcPts val="0"/>
              </a:spcBef>
              <a:spcAft>
                <a:spcPts val="0"/>
              </a:spcAft>
              <a:buSzPts val="2600"/>
              <a:buFont typeface="Century Schoolbook"/>
              <a:buChar char="➢"/>
            </a:pPr>
            <a:r>
              <a:rPr lang="en-US" sz="2600">
                <a:latin typeface="Century Schoolbook"/>
                <a:ea typeface="Century Schoolbook"/>
                <a:cs typeface="Century Schoolbook"/>
                <a:sym typeface="Century Schoolbook"/>
              </a:rPr>
              <a:t>Key Value pair based</a:t>
            </a:r>
            <a:endParaRPr sz="2600">
              <a:latin typeface="Century Schoolbook"/>
              <a:ea typeface="Century Schoolbook"/>
              <a:cs typeface="Century Schoolbook"/>
              <a:sym typeface="Century Schoolbook"/>
            </a:endParaRPr>
          </a:p>
          <a:p>
            <a:pPr indent="-393700" lvl="0" marL="914400" rtl="0" algn="l">
              <a:lnSpc>
                <a:spcPct val="150000"/>
              </a:lnSpc>
              <a:spcBef>
                <a:spcPts val="0"/>
              </a:spcBef>
              <a:spcAft>
                <a:spcPts val="0"/>
              </a:spcAft>
              <a:buSzPts val="2600"/>
              <a:buFont typeface="Century Schoolbook"/>
              <a:buChar char="➢"/>
            </a:pPr>
            <a:r>
              <a:rPr lang="en-US" sz="2600">
                <a:latin typeface="Century Schoolbook"/>
                <a:ea typeface="Century Schoolbook"/>
                <a:cs typeface="Century Schoolbook"/>
                <a:sym typeface="Century Schoolbook"/>
              </a:rPr>
              <a:t>Column based</a:t>
            </a:r>
            <a:endParaRPr sz="2600">
              <a:latin typeface="Century Schoolbook"/>
              <a:ea typeface="Century Schoolbook"/>
              <a:cs typeface="Century Schoolbook"/>
              <a:sym typeface="Century Schoolbook"/>
            </a:endParaRPr>
          </a:p>
          <a:p>
            <a:pPr indent="-393700" lvl="0" marL="914400" rtl="0" algn="l">
              <a:lnSpc>
                <a:spcPct val="150000"/>
              </a:lnSpc>
              <a:spcBef>
                <a:spcPts val="0"/>
              </a:spcBef>
              <a:spcAft>
                <a:spcPts val="0"/>
              </a:spcAft>
              <a:buSzPts val="2600"/>
              <a:buFont typeface="Century Schoolbook"/>
              <a:buChar char="➢"/>
            </a:pPr>
            <a:r>
              <a:rPr lang="en-US" sz="2600">
                <a:latin typeface="Century Schoolbook"/>
                <a:ea typeface="Century Schoolbook"/>
                <a:cs typeface="Century Schoolbook"/>
                <a:sym typeface="Century Schoolbook"/>
              </a:rPr>
              <a:t>Document based</a:t>
            </a:r>
            <a:endParaRPr sz="2600">
              <a:latin typeface="Century Schoolbook"/>
              <a:ea typeface="Century Schoolbook"/>
              <a:cs typeface="Century Schoolbook"/>
              <a:sym typeface="Century Schoolbook"/>
            </a:endParaRPr>
          </a:p>
          <a:p>
            <a:pPr indent="-393700" lvl="0" marL="914400" rtl="0" algn="l">
              <a:lnSpc>
                <a:spcPct val="150000"/>
              </a:lnSpc>
              <a:spcBef>
                <a:spcPts val="0"/>
              </a:spcBef>
              <a:spcAft>
                <a:spcPts val="0"/>
              </a:spcAft>
              <a:buSzPts val="2600"/>
              <a:buFont typeface="Century Schoolbook"/>
              <a:buChar char="➢"/>
            </a:pPr>
            <a:r>
              <a:rPr lang="en-US" sz="2600">
                <a:latin typeface="Century Schoolbook"/>
                <a:ea typeface="Century Schoolbook"/>
                <a:cs typeface="Century Schoolbook"/>
                <a:sym typeface="Century Schoolbook"/>
              </a:rPr>
              <a:t>Graph based</a:t>
            </a:r>
            <a:endParaRPr sz="2600">
              <a:latin typeface="Century Schoolbook"/>
              <a:ea typeface="Century Schoolbook"/>
              <a:cs typeface="Century Schoolbook"/>
              <a:sym typeface="Century Schoolbook"/>
            </a:endParaRPr>
          </a:p>
        </p:txBody>
      </p:sp>
      <p:pic>
        <p:nvPicPr>
          <p:cNvPr id="165" name="Google Shape;165;p33"/>
          <p:cNvPicPr preferRelativeResize="0"/>
          <p:nvPr/>
        </p:nvPicPr>
        <p:blipFill rotWithShape="1">
          <a:blip r:embed="rId3">
            <a:alphaModFix/>
          </a:blip>
          <a:srcRect b="0" l="0" r="0" t="42977"/>
          <a:stretch/>
        </p:blipFill>
        <p:spPr>
          <a:xfrm>
            <a:off x="3424300" y="4693100"/>
            <a:ext cx="6457225" cy="1966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4"/>
          <p:cNvSpPr txBox="1"/>
          <p:nvPr>
            <p:ph type="title"/>
          </p:nvPr>
        </p:nvSpPr>
        <p:spPr>
          <a:xfrm>
            <a:off x="360000" y="360000"/>
            <a:ext cx="9360000" cy="90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1" lang="en-US" sz="3200">
                <a:solidFill>
                  <a:srgbClr val="FFFFFF"/>
                </a:solidFill>
                <a:latin typeface="Century Schoolbook"/>
                <a:ea typeface="Century Schoolbook"/>
                <a:cs typeface="Century Schoolbook"/>
                <a:sym typeface="Century Schoolbook"/>
              </a:rPr>
              <a:t>Key Value Pair Based</a:t>
            </a:r>
            <a:endParaRPr b="1" sz="3200">
              <a:solidFill>
                <a:srgbClr val="FFFFFF"/>
              </a:solidFill>
              <a:latin typeface="Century Schoolbook"/>
              <a:ea typeface="Century Schoolbook"/>
              <a:cs typeface="Century Schoolbook"/>
              <a:sym typeface="Century Schoolbook"/>
            </a:endParaRPr>
          </a:p>
        </p:txBody>
      </p:sp>
      <p:sp>
        <p:nvSpPr>
          <p:cNvPr id="171" name="Google Shape;171;p34"/>
          <p:cNvSpPr txBox="1"/>
          <p:nvPr>
            <p:ph idx="1" type="body"/>
          </p:nvPr>
        </p:nvSpPr>
        <p:spPr>
          <a:xfrm>
            <a:off x="360000" y="1550925"/>
            <a:ext cx="5596200" cy="4680000"/>
          </a:xfrm>
          <a:prstGeom prst="rect">
            <a:avLst/>
          </a:prstGeom>
        </p:spPr>
        <p:txBody>
          <a:bodyPr anchorCtr="0" anchor="t" bIns="0" lIns="0" spcFirstLastPara="1" rIns="0" wrap="square" tIns="0">
            <a:noAutofit/>
          </a:bodyPr>
          <a:lstStyle/>
          <a:p>
            <a:pPr indent="-393700" lvl="0" marL="457200" rtl="0" algn="l">
              <a:spcBef>
                <a:spcPts val="0"/>
              </a:spcBef>
              <a:spcAft>
                <a:spcPts val="0"/>
              </a:spcAft>
              <a:buClr>
                <a:schemeClr val="dk1"/>
              </a:buClr>
              <a:buSzPts val="2600"/>
              <a:buFont typeface="Century Schoolbook"/>
              <a:buChar char="❏"/>
            </a:pPr>
            <a:r>
              <a:rPr lang="en-US" sz="2600">
                <a:solidFill>
                  <a:schemeClr val="dk1"/>
                </a:solidFill>
                <a:latin typeface="Century Schoolbook"/>
                <a:ea typeface="Century Schoolbook"/>
                <a:cs typeface="Century Schoolbook"/>
                <a:sym typeface="Century Schoolbook"/>
              </a:rPr>
              <a:t>Simplest NOSQL databases  where it use a hash table to access data (values) by strings called keys  </a:t>
            </a:r>
            <a:endParaRPr sz="2600">
              <a:solidFill>
                <a:schemeClr val="dk1"/>
              </a:solidFill>
              <a:latin typeface="Century Schoolbook"/>
              <a:ea typeface="Century Schoolbook"/>
              <a:cs typeface="Century Schoolbook"/>
              <a:sym typeface="Century Schoolbook"/>
            </a:endParaRPr>
          </a:p>
          <a:p>
            <a:pPr indent="-393700" lvl="0" marL="457200" rtl="0" algn="l">
              <a:spcBef>
                <a:spcPts val="0"/>
              </a:spcBef>
              <a:spcAft>
                <a:spcPts val="0"/>
              </a:spcAft>
              <a:buClr>
                <a:schemeClr val="dk1"/>
              </a:buClr>
              <a:buSzPts val="2600"/>
              <a:buFont typeface="Century Schoolbook"/>
              <a:buChar char="❏"/>
            </a:pPr>
            <a:r>
              <a:rPr lang="en-US" sz="2600">
                <a:solidFill>
                  <a:schemeClr val="dk1"/>
                </a:solidFill>
                <a:latin typeface="Century Schoolbook"/>
                <a:ea typeface="Century Schoolbook"/>
                <a:cs typeface="Century Schoolbook"/>
                <a:sym typeface="Century Schoolbook"/>
              </a:rPr>
              <a:t>Data has no required format data may have any format  </a:t>
            </a:r>
            <a:endParaRPr sz="2600">
              <a:solidFill>
                <a:srgbClr val="222222"/>
              </a:solidFill>
              <a:latin typeface="Century Schoolbook"/>
              <a:ea typeface="Century Schoolbook"/>
              <a:cs typeface="Century Schoolbook"/>
              <a:sym typeface="Century Schoolbook"/>
            </a:endParaRPr>
          </a:p>
          <a:p>
            <a:pPr indent="-393700" lvl="0" marL="457200" rtl="0" algn="l">
              <a:spcBef>
                <a:spcPts val="0"/>
              </a:spcBef>
              <a:spcAft>
                <a:spcPts val="0"/>
              </a:spcAft>
              <a:buSzPts val="2600"/>
              <a:buFont typeface="Century Schoolbook"/>
              <a:buChar char="❏"/>
            </a:pPr>
            <a:r>
              <a:rPr lang="en-US" sz="2600">
                <a:latin typeface="Century Schoolbook"/>
                <a:ea typeface="Century Schoolbook"/>
                <a:cs typeface="Century Schoolbook"/>
                <a:sym typeface="Century Schoolbook"/>
              </a:rPr>
              <a:t>Use it: storing session info. , user profiles, shopping cart data.</a:t>
            </a:r>
            <a:endParaRPr sz="2600">
              <a:latin typeface="Century Schoolbook"/>
              <a:ea typeface="Century Schoolbook"/>
              <a:cs typeface="Century Schoolbook"/>
              <a:sym typeface="Century Schoolbook"/>
            </a:endParaRPr>
          </a:p>
          <a:p>
            <a:pPr indent="-393700" lvl="0" marL="457200" rtl="0" algn="l">
              <a:spcBef>
                <a:spcPts val="0"/>
              </a:spcBef>
              <a:spcAft>
                <a:spcPts val="0"/>
              </a:spcAft>
              <a:buSzPts val="2600"/>
              <a:buFont typeface="Century Schoolbook"/>
              <a:buChar char="❏"/>
            </a:pPr>
            <a:r>
              <a:rPr lang="en-US" sz="2600">
                <a:latin typeface="Century Schoolbook"/>
                <a:ea typeface="Century Schoolbook"/>
                <a:cs typeface="Century Schoolbook"/>
                <a:sym typeface="Century Schoolbook"/>
              </a:rPr>
              <a:t>Avoid it: need to query data having relationships between entities.</a:t>
            </a:r>
            <a:endParaRPr sz="2600">
              <a:latin typeface="Century Schoolbook"/>
              <a:ea typeface="Century Schoolbook"/>
              <a:cs typeface="Century Schoolbook"/>
              <a:sym typeface="Century Schoolbook"/>
            </a:endParaRPr>
          </a:p>
          <a:p>
            <a:pPr indent="0" lvl="0" marL="0" rtl="0" algn="l">
              <a:spcBef>
                <a:spcPts val="0"/>
              </a:spcBef>
              <a:spcAft>
                <a:spcPts val="0"/>
              </a:spcAft>
              <a:buNone/>
            </a:pPr>
            <a:r>
              <a:rPr lang="en-US" sz="2600">
                <a:latin typeface="Century Schoolbook"/>
                <a:ea typeface="Century Schoolbook"/>
                <a:cs typeface="Century Schoolbook"/>
                <a:sym typeface="Century Schoolbook"/>
              </a:rPr>
              <a:t> </a:t>
            </a:r>
            <a:endParaRPr sz="2600">
              <a:latin typeface="Century Schoolbook"/>
              <a:ea typeface="Century Schoolbook"/>
              <a:cs typeface="Century Schoolbook"/>
              <a:sym typeface="Century Schoolbook"/>
            </a:endParaRPr>
          </a:p>
        </p:txBody>
      </p:sp>
      <p:pic>
        <p:nvPicPr>
          <p:cNvPr id="172" name="Google Shape;172;p34"/>
          <p:cNvPicPr preferRelativeResize="0"/>
          <p:nvPr/>
        </p:nvPicPr>
        <p:blipFill>
          <a:blip r:embed="rId3">
            <a:alphaModFix/>
          </a:blip>
          <a:stretch>
            <a:fillRect/>
          </a:stretch>
        </p:blipFill>
        <p:spPr>
          <a:xfrm>
            <a:off x="6032400" y="1483425"/>
            <a:ext cx="3935776" cy="4414124"/>
          </a:xfrm>
          <a:prstGeom prst="rect">
            <a:avLst/>
          </a:prstGeom>
          <a:noFill/>
          <a:ln>
            <a:noFill/>
          </a:ln>
        </p:spPr>
      </p:pic>
      <p:sp>
        <p:nvSpPr>
          <p:cNvPr id="173" name="Google Shape;173;p34"/>
          <p:cNvSpPr txBox="1"/>
          <p:nvPr/>
        </p:nvSpPr>
        <p:spPr>
          <a:xfrm>
            <a:off x="304800" y="5931575"/>
            <a:ext cx="10242300" cy="9000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Clr>
                <a:schemeClr val="dk1"/>
              </a:buClr>
              <a:buSzPts val="2600"/>
              <a:buFont typeface="Century Schoolbook"/>
              <a:buChar char="❏"/>
            </a:pPr>
            <a:r>
              <a:rPr lang="en-US" sz="2600">
                <a:solidFill>
                  <a:schemeClr val="dk1"/>
                </a:solidFill>
                <a:latin typeface="Century Schoolbook"/>
                <a:ea typeface="Century Schoolbook"/>
                <a:cs typeface="Century Schoolbook"/>
                <a:sym typeface="Century Schoolbook"/>
              </a:rPr>
              <a:t>Examples :</a:t>
            </a:r>
            <a:r>
              <a:rPr lang="en-US" sz="2600">
                <a:solidFill>
                  <a:srgbClr val="222222"/>
                </a:solidFill>
                <a:latin typeface="Century Schoolbook"/>
                <a:ea typeface="Century Schoolbook"/>
                <a:cs typeface="Century Schoolbook"/>
                <a:sym typeface="Century Schoolbook"/>
              </a:rPr>
              <a:t>Amazon DynamoDB</a:t>
            </a:r>
            <a:r>
              <a:rPr lang="en-US" sz="2600">
                <a:solidFill>
                  <a:schemeClr val="dk1"/>
                </a:solidFill>
                <a:latin typeface="Century Schoolbook"/>
                <a:ea typeface="Century Schoolbook"/>
                <a:cs typeface="Century Schoolbook"/>
                <a:sym typeface="Century Schoolbook"/>
              </a:rPr>
              <a:t>, Oracle NoSQL Database, </a:t>
            </a:r>
            <a:r>
              <a:rPr lang="en-US" sz="2600">
                <a:solidFill>
                  <a:srgbClr val="222222"/>
                </a:solidFill>
                <a:latin typeface="Century Schoolbook"/>
                <a:ea typeface="Century Schoolbook"/>
                <a:cs typeface="Century Schoolbook"/>
                <a:sym typeface="Century Schoolbook"/>
              </a:rPr>
              <a:t>Redis, </a:t>
            </a:r>
            <a:r>
              <a:rPr lang="en-US" sz="2600">
                <a:solidFill>
                  <a:schemeClr val="dk1"/>
                </a:solidFill>
                <a:latin typeface="Century Schoolbook"/>
                <a:ea typeface="Century Schoolbook"/>
                <a:cs typeface="Century Schoolbook"/>
                <a:sym typeface="Century Schoolbook"/>
              </a:rPr>
              <a:t>etc.</a:t>
            </a:r>
            <a:endParaRPr sz="26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5"/>
          <p:cNvSpPr txBox="1"/>
          <p:nvPr>
            <p:ph type="title"/>
          </p:nvPr>
        </p:nvSpPr>
        <p:spPr>
          <a:xfrm>
            <a:off x="360000" y="360000"/>
            <a:ext cx="9360000" cy="90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1" lang="en-US" sz="3200">
                <a:solidFill>
                  <a:srgbClr val="FFFFFF"/>
                </a:solidFill>
                <a:latin typeface="Century Schoolbook"/>
                <a:ea typeface="Century Schoolbook"/>
                <a:cs typeface="Century Schoolbook"/>
                <a:sym typeface="Century Schoolbook"/>
              </a:rPr>
              <a:t>Column based</a:t>
            </a:r>
            <a:endParaRPr b="1" sz="3200">
              <a:solidFill>
                <a:srgbClr val="FFFFFF"/>
              </a:solidFill>
              <a:latin typeface="Century Schoolbook"/>
              <a:ea typeface="Century Schoolbook"/>
              <a:cs typeface="Century Schoolbook"/>
              <a:sym typeface="Century Schoolbook"/>
            </a:endParaRPr>
          </a:p>
        </p:txBody>
      </p:sp>
      <p:sp>
        <p:nvSpPr>
          <p:cNvPr id="179" name="Google Shape;179;p35"/>
          <p:cNvSpPr txBox="1"/>
          <p:nvPr>
            <p:ph idx="1" type="body"/>
          </p:nvPr>
        </p:nvSpPr>
        <p:spPr>
          <a:xfrm>
            <a:off x="228600" y="1516050"/>
            <a:ext cx="9540000" cy="3646800"/>
          </a:xfrm>
          <a:prstGeom prst="rect">
            <a:avLst/>
          </a:prstGeom>
        </p:spPr>
        <p:txBody>
          <a:bodyPr anchorCtr="0" anchor="t" bIns="0" lIns="0" spcFirstLastPara="1" rIns="0" wrap="square" tIns="0">
            <a:noAutofit/>
          </a:bodyPr>
          <a:lstStyle/>
          <a:p>
            <a:pPr indent="-393700" lvl="0" marL="457200" rtl="0" algn="l">
              <a:spcBef>
                <a:spcPts val="0"/>
              </a:spcBef>
              <a:spcAft>
                <a:spcPts val="0"/>
              </a:spcAft>
              <a:buSzPts val="2600"/>
              <a:buFont typeface="Century Schoolbook"/>
              <a:buChar char="❏"/>
            </a:pPr>
            <a:r>
              <a:rPr lang="en-US" sz="2600">
                <a:latin typeface="Century Schoolbook"/>
                <a:ea typeface="Century Schoolbook"/>
                <a:cs typeface="Century Schoolbook"/>
                <a:sym typeface="Century Schoolbook"/>
              </a:rPr>
              <a:t>It store data as Column families containing rows that have many columns associated with a row key. Each row can have different columns. </a:t>
            </a:r>
            <a:endParaRPr sz="2600">
              <a:latin typeface="Century Schoolbook"/>
              <a:ea typeface="Century Schoolbook"/>
              <a:cs typeface="Century Schoolbook"/>
              <a:sym typeface="Century Schoolbook"/>
            </a:endParaRPr>
          </a:p>
          <a:p>
            <a:pPr indent="-393700" lvl="0" marL="457200" rtl="0" algn="l">
              <a:spcBef>
                <a:spcPts val="0"/>
              </a:spcBef>
              <a:spcAft>
                <a:spcPts val="0"/>
              </a:spcAft>
              <a:buSzPts val="2600"/>
              <a:buFont typeface="Century Schoolbook"/>
              <a:buChar char="❏"/>
            </a:pPr>
            <a:r>
              <a:rPr lang="en-US" sz="2600">
                <a:latin typeface="Century Schoolbook"/>
                <a:ea typeface="Century Schoolbook"/>
                <a:cs typeface="Century Schoolbook"/>
                <a:sym typeface="Century Schoolbook"/>
              </a:rPr>
              <a:t>Column families are groups of related data that is accessed together.</a:t>
            </a:r>
            <a:endParaRPr sz="2600">
              <a:latin typeface="Century Schoolbook"/>
              <a:ea typeface="Century Schoolbook"/>
              <a:cs typeface="Century Schoolbook"/>
              <a:sym typeface="Century Schoolbook"/>
            </a:endParaRPr>
          </a:p>
          <a:p>
            <a:pPr indent="-393700" lvl="0" marL="457200" rtl="0" algn="l">
              <a:spcBef>
                <a:spcPts val="0"/>
              </a:spcBef>
              <a:spcAft>
                <a:spcPts val="0"/>
              </a:spcAft>
              <a:buSzPts val="2600"/>
              <a:buFont typeface="Century Schoolbook"/>
              <a:buChar char="❏"/>
            </a:pPr>
            <a:r>
              <a:rPr lang="en-US" sz="2600">
                <a:latin typeface="Century Schoolbook"/>
                <a:ea typeface="Century Schoolbook"/>
                <a:cs typeface="Century Schoolbook"/>
                <a:sym typeface="Century Schoolbook"/>
              </a:rPr>
              <a:t>We use it for content management systems(WordPress), bloggin</a:t>
            </a:r>
            <a:r>
              <a:rPr lang="en-US" sz="2600">
                <a:latin typeface="Century Schoolbook"/>
                <a:ea typeface="Century Schoolbook"/>
                <a:cs typeface="Century Schoolbook"/>
                <a:sym typeface="Century Schoolbook"/>
              </a:rPr>
              <a:t>g, etc.</a:t>
            </a:r>
            <a:endParaRPr sz="2600">
              <a:latin typeface="Century Schoolbook"/>
              <a:ea typeface="Century Schoolbook"/>
              <a:cs typeface="Century Schoolbook"/>
              <a:sym typeface="Century Schoolbook"/>
            </a:endParaRPr>
          </a:p>
          <a:p>
            <a:pPr indent="0" lvl="0" marL="0" rtl="0" algn="l">
              <a:spcBef>
                <a:spcPts val="0"/>
              </a:spcBef>
              <a:spcAft>
                <a:spcPts val="0"/>
              </a:spcAft>
              <a:buNone/>
            </a:pPr>
            <a:r>
              <a:t/>
            </a:r>
            <a:endParaRPr sz="2600">
              <a:latin typeface="Century Schoolbook"/>
              <a:ea typeface="Century Schoolbook"/>
              <a:cs typeface="Century Schoolbook"/>
              <a:sym typeface="Century Schoolbook"/>
            </a:endParaRPr>
          </a:p>
        </p:txBody>
      </p:sp>
      <p:pic>
        <p:nvPicPr>
          <p:cNvPr id="180" name="Google Shape;180;p35"/>
          <p:cNvPicPr preferRelativeResize="0"/>
          <p:nvPr/>
        </p:nvPicPr>
        <p:blipFill rotWithShape="1">
          <a:blip r:embed="rId3">
            <a:alphaModFix/>
          </a:blip>
          <a:srcRect b="0" l="0" r="0" t="0"/>
          <a:stretch/>
        </p:blipFill>
        <p:spPr>
          <a:xfrm>
            <a:off x="4561150" y="4107150"/>
            <a:ext cx="5413900" cy="2637325"/>
          </a:xfrm>
          <a:prstGeom prst="rect">
            <a:avLst/>
          </a:prstGeom>
          <a:noFill/>
          <a:ln>
            <a:noFill/>
          </a:ln>
        </p:spPr>
      </p:pic>
      <p:sp>
        <p:nvSpPr>
          <p:cNvPr id="181" name="Google Shape;181;p35"/>
          <p:cNvSpPr txBox="1"/>
          <p:nvPr/>
        </p:nvSpPr>
        <p:spPr>
          <a:xfrm>
            <a:off x="151500" y="4293275"/>
            <a:ext cx="4641900" cy="30000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Clr>
                <a:schemeClr val="dk1"/>
              </a:buClr>
              <a:buSzPts val="2600"/>
              <a:buFont typeface="Century Schoolbook"/>
              <a:buChar char="❏"/>
            </a:pPr>
            <a:r>
              <a:rPr lang="en-US" sz="2600">
                <a:solidFill>
                  <a:schemeClr val="dk1"/>
                </a:solidFill>
                <a:latin typeface="Century Schoolbook"/>
                <a:ea typeface="Century Schoolbook"/>
                <a:cs typeface="Century Schoolbook"/>
                <a:sym typeface="Century Schoolbook"/>
              </a:rPr>
              <a:t>We would avoid it for systems that are in early development, changing query patterns.</a:t>
            </a:r>
            <a:endParaRPr sz="2600">
              <a:solidFill>
                <a:schemeClr val="dk1"/>
              </a:solidFill>
              <a:latin typeface="Century Schoolbook"/>
              <a:ea typeface="Century Schoolbook"/>
              <a:cs typeface="Century Schoolbook"/>
              <a:sym typeface="Century Schoolbook"/>
            </a:endParaRPr>
          </a:p>
          <a:p>
            <a:pPr indent="-393700" lvl="0" marL="457200" rtl="0" algn="l">
              <a:spcBef>
                <a:spcPts val="0"/>
              </a:spcBef>
              <a:spcAft>
                <a:spcPts val="0"/>
              </a:spcAft>
              <a:buClr>
                <a:schemeClr val="dk1"/>
              </a:buClr>
              <a:buSzPts val="2600"/>
              <a:buFont typeface="Century Schoolbook"/>
              <a:buChar char="❏"/>
            </a:pPr>
            <a:r>
              <a:rPr lang="en-US" sz="2600">
                <a:solidFill>
                  <a:schemeClr val="dk1"/>
                </a:solidFill>
                <a:latin typeface="Century Schoolbook"/>
                <a:ea typeface="Century Schoolbook"/>
                <a:cs typeface="Century Schoolbook"/>
                <a:sym typeface="Century Schoolbook"/>
              </a:rPr>
              <a:t>Example: Cassandra</a:t>
            </a:r>
            <a:r>
              <a:rPr lang="en-US" sz="2600">
                <a:solidFill>
                  <a:schemeClr val="dk1"/>
                </a:solidFill>
                <a:latin typeface="Century Schoolbook"/>
                <a:ea typeface="Century Schoolbook"/>
                <a:cs typeface="Century Schoolbook"/>
                <a:sym typeface="Century Schoolbook"/>
              </a:rPr>
              <a:t>, HBas and Hypertable.</a:t>
            </a:r>
            <a:endParaRPr sz="2600">
              <a:solidFill>
                <a:srgbClr val="222222"/>
              </a:solidFill>
              <a:latin typeface="Century Schoolbook"/>
              <a:ea typeface="Century Schoolbook"/>
              <a:cs typeface="Century Schoolbook"/>
              <a:sym typeface="Century Schoolbook"/>
            </a:endParaRPr>
          </a:p>
          <a:p>
            <a:pPr indent="0" lvl="0" marL="0" rtl="0" algn="l">
              <a:spcBef>
                <a:spcPts val="0"/>
              </a:spcBef>
              <a:spcAft>
                <a:spcPts val="0"/>
              </a:spcAft>
              <a:buNone/>
            </a:pPr>
            <a:r>
              <a:t/>
            </a:r>
            <a:endParaRPr sz="2600">
              <a:solidFill>
                <a:schemeClr val="dk1"/>
              </a:solidFill>
              <a:latin typeface="Century Schoolbook"/>
              <a:ea typeface="Century Schoolbook"/>
              <a:cs typeface="Century Schoolbook"/>
              <a:sym typeface="Century Schoolbook"/>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