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4.png" ContentType="image/png"/>
  <Override PartName="/ppt/media/image3.png" ContentType="image/png"/>
  <Override PartName="/ppt/media/image5.jpeg" ContentType="image/jpe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06372"/>
        </a:solidFill>
      </p:bgPr>
    </p:bg>
    <p:spTree>
      <p:nvGrpSpPr>
        <p:cNvPr id="1" name=""/>
        <p:cNvGrpSpPr/>
        <p:nvPr/>
      </p:nvGrpSpPr>
      <p:grpSpPr>
        <a:xfrm>
          <a:off x="0" y="0"/>
          <a:ext cx="0" cy="0"/>
          <a:chOff x="0" y="0"/>
          <a:chExt cx="0" cy="0"/>
        </a:xfrm>
      </p:grpSpPr>
      <p:grpSp>
        <p:nvGrpSpPr>
          <p:cNvPr id="0" name="Group 1"/>
          <p:cNvGrpSpPr/>
          <p:nvPr/>
        </p:nvGrpSpPr>
        <p:grpSpPr>
          <a:xfrm>
            <a:off x="400680" y="362520"/>
            <a:ext cx="3495240" cy="6203520"/>
            <a:chOff x="400680" y="362520"/>
            <a:chExt cx="3495240" cy="6203520"/>
          </a:xfrm>
        </p:grpSpPr>
        <p:sp>
          <p:nvSpPr>
            <p:cNvPr id="1" name="CustomShape 2"/>
            <p:cNvSpPr/>
            <p:nvPr/>
          </p:nvSpPr>
          <p:spPr>
            <a:xfrm>
              <a:off x="400680" y="362520"/>
              <a:ext cx="2217600" cy="620352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5000"/>
              </a:srgbClr>
            </a:solidFill>
            <a:ln>
              <a:noFill/>
            </a:ln>
          </p:spPr>
          <p:style>
            <a:lnRef idx="0"/>
            <a:fillRef idx="0"/>
            <a:effectRef idx="0"/>
            <a:fontRef idx="minor"/>
          </p:style>
        </p:sp>
        <p:sp>
          <p:nvSpPr>
            <p:cNvPr id="2" name="CustomShape 3"/>
            <p:cNvSpPr/>
            <p:nvPr/>
          </p:nvSpPr>
          <p:spPr>
            <a:xfrm>
              <a:off x="1133640" y="1810080"/>
              <a:ext cx="2762280" cy="474588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50000"/>
              </a:srgbClr>
            </a:solidFill>
            <a:ln>
              <a:noFill/>
            </a:ln>
          </p:spPr>
          <p:style>
            <a:lnRef idx="0"/>
            <a:fillRef idx="0"/>
            <a:effectRef idx="0"/>
            <a:fontRef idx="minor"/>
          </p:style>
        </p:sp>
      </p:grpSp>
      <p:sp>
        <p:nvSpPr>
          <p:cNvPr id="3" name="CustomShape 4" hidden="1"/>
          <p:cNvSpPr/>
          <p:nvPr/>
        </p:nvSpPr>
        <p:spPr>
          <a:xfrm>
            <a:off x="2933640" y="2175840"/>
            <a:ext cx="8769960" cy="360"/>
          </a:xfrm>
          <a:custGeom>
            <a:avLst/>
            <a:gdLst/>
            <a:ahLst/>
            <a:rect l="l" t="t" r="r" b="b"/>
            <a:pathLst>
              <a:path w="21600" h="21600">
                <a:moveTo>
                  <a:pt x="0" y="0"/>
                </a:moveTo>
                <a:lnTo>
                  <a:pt x="21600" y="21600"/>
                </a:lnTo>
              </a:path>
            </a:pathLst>
          </a:custGeom>
          <a:noFill/>
          <a:ln w="38160">
            <a:solidFill>
              <a:schemeClr val="accent2"/>
            </a:solidFill>
            <a:round/>
          </a:ln>
        </p:spPr>
        <p:style>
          <a:lnRef idx="0"/>
          <a:fillRef idx="0"/>
          <a:effectRef idx="0"/>
          <a:fontRef idx="minor"/>
        </p:style>
      </p:sp>
      <p:sp>
        <p:nvSpPr>
          <p:cNvPr id="4" name="CustomShape 5"/>
          <p:cNvSpPr/>
          <p:nvPr/>
        </p:nvSpPr>
        <p:spPr>
          <a:xfrm>
            <a:off x="0" y="-4680"/>
            <a:ext cx="12200040" cy="6861960"/>
          </a:xfrm>
          <a:custGeom>
            <a:avLst/>
            <a:gdLst/>
            <a:ahLst/>
            <a:rect l="l" t="t"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style>
          <a:lnRef idx="0"/>
          <a:fillRef idx="0"/>
          <a:effectRef idx="0"/>
          <a:fontRef idx="minor"/>
        </p:style>
      </p:sp>
      <p:grpSp>
        <p:nvGrpSpPr>
          <p:cNvPr id="5" name="Group 6"/>
          <p:cNvGrpSpPr/>
          <p:nvPr/>
        </p:nvGrpSpPr>
        <p:grpSpPr>
          <a:xfrm>
            <a:off x="2452680" y="1262160"/>
            <a:ext cx="7286040" cy="4333320"/>
            <a:chOff x="2452680" y="1262160"/>
            <a:chExt cx="7286040" cy="4333320"/>
          </a:xfrm>
        </p:grpSpPr>
        <p:sp>
          <p:nvSpPr>
            <p:cNvPr id="6" name="CustomShape 7"/>
            <p:cNvSpPr/>
            <p:nvPr/>
          </p:nvSpPr>
          <p:spPr>
            <a:xfrm>
              <a:off x="2452680" y="1262160"/>
              <a:ext cx="7286040" cy="4333320"/>
            </a:xfrm>
            <a:custGeom>
              <a:avLst/>
              <a:gdLst/>
              <a:ahLst/>
              <a:rect l="l" t="t"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tyle>
            <a:lnRef idx="0"/>
            <a:fillRef idx="0"/>
            <a:effectRef idx="0"/>
            <a:fontRef idx="minor"/>
          </p:style>
        </p:sp>
        <p:sp>
          <p:nvSpPr>
            <p:cNvPr id="7" name="CustomShape 8"/>
            <p:cNvSpPr/>
            <p:nvPr/>
          </p:nvSpPr>
          <p:spPr>
            <a:xfrm>
              <a:off x="2643120" y="1452600"/>
              <a:ext cx="6904800" cy="3952080"/>
            </a:xfrm>
            <a:custGeom>
              <a:avLst/>
              <a:gdLst/>
              <a:ahLst/>
              <a:rect l="l" t="t"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tyle>
            <a:lnRef idx="0"/>
            <a:fillRef idx="0"/>
            <a:effectRef idx="0"/>
            <a:fontRef idx="minor"/>
          </p:style>
        </p:sp>
        <p:sp>
          <p:nvSpPr>
            <p:cNvPr id="8" name="CustomShape 9"/>
            <p:cNvSpPr/>
            <p:nvPr/>
          </p:nvSpPr>
          <p:spPr>
            <a:xfrm>
              <a:off x="5410080" y="3862800"/>
              <a:ext cx="1370880" cy="360"/>
            </a:xfrm>
            <a:custGeom>
              <a:avLst/>
              <a:gdLst/>
              <a:ahLst/>
              <a:rect l="l" t="t" r="r" b="b"/>
              <a:pathLst>
                <a:path w="21600" h="21600">
                  <a:moveTo>
                    <a:pt x="0" y="0"/>
                  </a:moveTo>
                  <a:lnTo>
                    <a:pt x="21600" y="21600"/>
                  </a:lnTo>
                </a:path>
              </a:pathLst>
            </a:custGeom>
            <a:noFill/>
            <a:ln w="38160">
              <a:solidFill>
                <a:schemeClr val="accent1"/>
              </a:solidFill>
              <a:round/>
            </a:ln>
          </p:spPr>
          <p:style>
            <a:lnRef idx="0"/>
            <a:fillRef idx="0"/>
            <a:effectRef idx="0"/>
            <a:fontRef idx="minor"/>
          </p:style>
        </p:sp>
      </p:grpSp>
      <p:sp>
        <p:nvSpPr>
          <p:cNvPr id="9" name="PlaceHolder 10"/>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cf7"/>
        </a:solidFill>
      </p:bgPr>
    </p:bg>
    <p:spTree>
      <p:nvGrpSpPr>
        <p:cNvPr id="1" name=""/>
        <p:cNvGrpSpPr/>
        <p:nvPr/>
      </p:nvGrpSpPr>
      <p:grpSpPr>
        <a:xfrm>
          <a:off x="0" y="0"/>
          <a:ext cx="0" cy="0"/>
          <a:chOff x="0" y="0"/>
          <a:chExt cx="0" cy="0"/>
        </a:xfrm>
      </p:grpSpPr>
      <p:grpSp>
        <p:nvGrpSpPr>
          <p:cNvPr id="47" name="Group 1"/>
          <p:cNvGrpSpPr/>
          <p:nvPr/>
        </p:nvGrpSpPr>
        <p:grpSpPr>
          <a:xfrm>
            <a:off x="400680" y="362520"/>
            <a:ext cx="3495240" cy="6203520"/>
            <a:chOff x="400680" y="362520"/>
            <a:chExt cx="3495240" cy="6203520"/>
          </a:xfrm>
        </p:grpSpPr>
        <p:sp>
          <p:nvSpPr>
            <p:cNvPr id="48" name="CustomShape 2"/>
            <p:cNvSpPr/>
            <p:nvPr/>
          </p:nvSpPr>
          <p:spPr>
            <a:xfrm>
              <a:off x="400680" y="362520"/>
              <a:ext cx="2217600" cy="620352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5000"/>
              </a:srgbClr>
            </a:solidFill>
            <a:ln>
              <a:noFill/>
            </a:ln>
          </p:spPr>
          <p:style>
            <a:lnRef idx="0"/>
            <a:fillRef idx="0"/>
            <a:effectRef idx="0"/>
            <a:fontRef idx="minor"/>
          </p:style>
        </p:sp>
        <p:sp>
          <p:nvSpPr>
            <p:cNvPr id="49" name="CustomShape 3"/>
            <p:cNvSpPr/>
            <p:nvPr/>
          </p:nvSpPr>
          <p:spPr>
            <a:xfrm>
              <a:off x="1133640" y="1810080"/>
              <a:ext cx="2762280" cy="474588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50000"/>
              </a:srgbClr>
            </a:solidFill>
            <a:ln>
              <a:noFill/>
            </a:ln>
          </p:spPr>
          <p:style>
            <a:lnRef idx="0"/>
            <a:fillRef idx="0"/>
            <a:effectRef idx="0"/>
            <a:fontRef idx="minor"/>
          </p:style>
        </p:sp>
      </p:grpSp>
      <p:sp>
        <p:nvSpPr>
          <p:cNvPr id="50" name="CustomShape 4"/>
          <p:cNvSpPr/>
          <p:nvPr/>
        </p:nvSpPr>
        <p:spPr>
          <a:xfrm>
            <a:off x="2933640" y="2175840"/>
            <a:ext cx="8769960" cy="360"/>
          </a:xfrm>
          <a:custGeom>
            <a:avLst/>
            <a:gdLst/>
            <a:ahLst/>
            <a:rect l="l" t="t" r="r" b="b"/>
            <a:pathLst>
              <a:path w="21600" h="21600">
                <a:moveTo>
                  <a:pt x="0" y="0"/>
                </a:moveTo>
                <a:lnTo>
                  <a:pt x="21600" y="21600"/>
                </a:lnTo>
              </a:path>
            </a:pathLst>
          </a:custGeom>
          <a:noFill/>
          <a:ln w="38160">
            <a:solidFill>
              <a:schemeClr val="accent2"/>
            </a:solidFill>
            <a:round/>
          </a:ln>
        </p:spPr>
        <p:style>
          <a:lnRef idx="0"/>
          <a:fillRef idx="0"/>
          <a:effectRef idx="0"/>
          <a:fontRef idx="minor"/>
        </p:style>
      </p:sp>
      <p:sp>
        <p:nvSpPr>
          <p:cNvPr id="51" name="PlaceHolder 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52"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cf7"/>
        </a:solidFill>
      </p:bgPr>
    </p:bg>
    <p:spTree>
      <p:nvGrpSpPr>
        <p:cNvPr id="1" name=""/>
        <p:cNvGrpSpPr/>
        <p:nvPr/>
      </p:nvGrpSpPr>
      <p:grpSpPr>
        <a:xfrm>
          <a:off x="0" y="0"/>
          <a:ext cx="0" cy="0"/>
          <a:chOff x="0" y="0"/>
          <a:chExt cx="0" cy="0"/>
        </a:xfrm>
      </p:grpSpPr>
      <p:grpSp>
        <p:nvGrpSpPr>
          <p:cNvPr id="89" name="Group 1"/>
          <p:cNvGrpSpPr/>
          <p:nvPr/>
        </p:nvGrpSpPr>
        <p:grpSpPr>
          <a:xfrm>
            <a:off x="400680" y="362520"/>
            <a:ext cx="3495240" cy="6203520"/>
            <a:chOff x="400680" y="362520"/>
            <a:chExt cx="3495240" cy="6203520"/>
          </a:xfrm>
        </p:grpSpPr>
        <p:sp>
          <p:nvSpPr>
            <p:cNvPr id="90" name="CustomShape 2"/>
            <p:cNvSpPr/>
            <p:nvPr/>
          </p:nvSpPr>
          <p:spPr>
            <a:xfrm>
              <a:off x="400680" y="362520"/>
              <a:ext cx="2217600" cy="620352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5000"/>
              </a:srgbClr>
            </a:solidFill>
            <a:ln>
              <a:noFill/>
            </a:ln>
          </p:spPr>
          <p:style>
            <a:lnRef idx="0"/>
            <a:fillRef idx="0"/>
            <a:effectRef idx="0"/>
            <a:fontRef idx="minor"/>
          </p:style>
        </p:sp>
        <p:sp>
          <p:nvSpPr>
            <p:cNvPr id="91" name="CustomShape 3"/>
            <p:cNvSpPr/>
            <p:nvPr/>
          </p:nvSpPr>
          <p:spPr>
            <a:xfrm>
              <a:off x="1133640" y="1810080"/>
              <a:ext cx="2762280" cy="474588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50000"/>
              </a:srgbClr>
            </a:solidFill>
            <a:ln>
              <a:noFill/>
            </a:ln>
          </p:spPr>
          <p:style>
            <a:lnRef idx="0"/>
            <a:fillRef idx="0"/>
            <a:effectRef idx="0"/>
            <a:fontRef idx="minor"/>
          </p:style>
        </p:sp>
      </p:grpSp>
      <p:sp>
        <p:nvSpPr>
          <p:cNvPr id="92" name="CustomShape 4"/>
          <p:cNvSpPr/>
          <p:nvPr/>
        </p:nvSpPr>
        <p:spPr>
          <a:xfrm>
            <a:off x="2933640" y="2175840"/>
            <a:ext cx="8769960" cy="360"/>
          </a:xfrm>
          <a:custGeom>
            <a:avLst/>
            <a:gdLst/>
            <a:ahLst/>
            <a:rect l="l" t="t" r="r" b="b"/>
            <a:pathLst>
              <a:path w="21600" h="21600">
                <a:moveTo>
                  <a:pt x="0" y="0"/>
                </a:moveTo>
                <a:lnTo>
                  <a:pt x="21600" y="21600"/>
                </a:lnTo>
              </a:path>
            </a:pathLst>
          </a:custGeom>
          <a:noFill/>
          <a:ln w="38160">
            <a:solidFill>
              <a:schemeClr val="accent2"/>
            </a:solidFill>
            <a:round/>
          </a:ln>
        </p:spPr>
        <p:style>
          <a:lnRef idx="0"/>
          <a:fillRef idx="0"/>
          <a:effectRef idx="0"/>
          <a:fontRef idx="minor"/>
        </p:style>
      </p:sp>
      <p:sp>
        <p:nvSpPr>
          <p:cNvPr id="93" name="PlaceHolder 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94"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cf7"/>
        </a:solidFill>
      </p:bgPr>
    </p:bg>
    <p:spTree>
      <p:nvGrpSpPr>
        <p:cNvPr id="1" name=""/>
        <p:cNvGrpSpPr/>
        <p:nvPr/>
      </p:nvGrpSpPr>
      <p:grpSpPr>
        <a:xfrm>
          <a:off x="0" y="0"/>
          <a:ext cx="0" cy="0"/>
          <a:chOff x="0" y="0"/>
          <a:chExt cx="0" cy="0"/>
        </a:xfrm>
      </p:grpSpPr>
      <p:grpSp>
        <p:nvGrpSpPr>
          <p:cNvPr id="131" name="Group 1"/>
          <p:cNvGrpSpPr/>
          <p:nvPr/>
        </p:nvGrpSpPr>
        <p:grpSpPr>
          <a:xfrm>
            <a:off x="400680" y="362520"/>
            <a:ext cx="3495240" cy="6203520"/>
            <a:chOff x="400680" y="362520"/>
            <a:chExt cx="3495240" cy="6203520"/>
          </a:xfrm>
        </p:grpSpPr>
        <p:sp>
          <p:nvSpPr>
            <p:cNvPr id="132" name="CustomShape 2"/>
            <p:cNvSpPr/>
            <p:nvPr/>
          </p:nvSpPr>
          <p:spPr>
            <a:xfrm>
              <a:off x="400680" y="362520"/>
              <a:ext cx="2217600" cy="620352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5000"/>
              </a:srgbClr>
            </a:solidFill>
            <a:ln>
              <a:noFill/>
            </a:ln>
          </p:spPr>
          <p:style>
            <a:lnRef idx="0"/>
            <a:fillRef idx="0"/>
            <a:effectRef idx="0"/>
            <a:fontRef idx="minor"/>
          </p:style>
        </p:sp>
        <p:sp>
          <p:nvSpPr>
            <p:cNvPr id="133" name="CustomShape 3"/>
            <p:cNvSpPr/>
            <p:nvPr/>
          </p:nvSpPr>
          <p:spPr>
            <a:xfrm>
              <a:off x="1133640" y="1810080"/>
              <a:ext cx="2762280" cy="474588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50000"/>
              </a:srgbClr>
            </a:solidFill>
            <a:ln>
              <a:noFill/>
            </a:ln>
          </p:spPr>
          <p:style>
            <a:lnRef idx="0"/>
            <a:fillRef idx="0"/>
            <a:effectRef idx="0"/>
            <a:fontRef idx="minor"/>
          </p:style>
        </p:sp>
      </p:grpSp>
      <p:sp>
        <p:nvSpPr>
          <p:cNvPr id="134" name="CustomShape 4" hidden="1"/>
          <p:cNvSpPr/>
          <p:nvPr/>
        </p:nvSpPr>
        <p:spPr>
          <a:xfrm>
            <a:off x="2933640" y="2175840"/>
            <a:ext cx="8769960" cy="360"/>
          </a:xfrm>
          <a:custGeom>
            <a:avLst/>
            <a:gdLst/>
            <a:ahLst/>
            <a:rect l="l" t="t" r="r" b="b"/>
            <a:pathLst>
              <a:path w="21600" h="21600">
                <a:moveTo>
                  <a:pt x="0" y="0"/>
                </a:moveTo>
                <a:lnTo>
                  <a:pt x="21600" y="21600"/>
                </a:lnTo>
              </a:path>
            </a:pathLst>
          </a:custGeom>
          <a:noFill/>
          <a:ln w="38160">
            <a:solidFill>
              <a:schemeClr val="accent2"/>
            </a:solidFill>
            <a:round/>
          </a:ln>
        </p:spPr>
        <p:style>
          <a:lnRef idx="0"/>
          <a:fillRef idx="0"/>
          <a:effectRef idx="0"/>
          <a:fontRef idx="minor"/>
        </p:style>
      </p:sp>
      <p:grpSp>
        <p:nvGrpSpPr>
          <p:cNvPr id="135" name="Group 5"/>
          <p:cNvGrpSpPr/>
          <p:nvPr/>
        </p:nvGrpSpPr>
        <p:grpSpPr>
          <a:xfrm>
            <a:off x="0" y="3240"/>
            <a:ext cx="12197520" cy="6874920"/>
            <a:chOff x="0" y="3240"/>
            <a:chExt cx="12197520" cy="6874920"/>
          </a:xfrm>
        </p:grpSpPr>
        <p:sp>
          <p:nvSpPr>
            <p:cNvPr id="136" name="CustomShape 6"/>
            <p:cNvSpPr/>
            <p:nvPr/>
          </p:nvSpPr>
          <p:spPr>
            <a:xfrm>
              <a:off x="0" y="3240"/>
              <a:ext cx="12191400" cy="6861960"/>
            </a:xfrm>
            <a:custGeom>
              <a:avLst/>
              <a:gdLst/>
              <a:ahLst/>
              <a:rect l="l" t="t"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tyle>
            <a:lnRef idx="0"/>
            <a:fillRef idx="0"/>
            <a:effectRef idx="0"/>
            <a:fontRef idx="minor"/>
          </p:style>
        </p:sp>
        <p:sp>
          <p:nvSpPr>
            <p:cNvPr id="137" name="CustomShape 7"/>
            <p:cNvSpPr/>
            <p:nvPr/>
          </p:nvSpPr>
          <p:spPr>
            <a:xfrm>
              <a:off x="0" y="3240"/>
              <a:ext cx="12191400" cy="6861960"/>
            </a:xfrm>
            <a:custGeom>
              <a:avLst/>
              <a:gdLst/>
              <a:ahLst/>
              <a:rect l="l" t="t"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tyle>
            <a:lnRef idx="0"/>
            <a:fillRef idx="0"/>
            <a:effectRef idx="0"/>
            <a:fontRef idx="minor"/>
          </p:style>
        </p:sp>
        <p:sp>
          <p:nvSpPr>
            <p:cNvPr id="138" name="CustomShape 8"/>
            <p:cNvSpPr/>
            <p:nvPr/>
          </p:nvSpPr>
          <p:spPr>
            <a:xfrm>
              <a:off x="0" y="3240"/>
              <a:ext cx="12197520" cy="6874920"/>
            </a:xfrm>
            <a:custGeom>
              <a:avLst/>
              <a:gdLst/>
              <a:ahLst/>
              <a:rect l="l" t="t"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tyle>
            <a:lnRef idx="0"/>
            <a:fillRef idx="0"/>
            <a:effectRef idx="0"/>
            <a:fontRef idx="minor"/>
          </p:style>
        </p:sp>
      </p:grpSp>
      <p:sp>
        <p:nvSpPr>
          <p:cNvPr id="139" name="CustomShape 9"/>
          <p:cNvSpPr/>
          <p:nvPr/>
        </p:nvSpPr>
        <p:spPr>
          <a:xfrm>
            <a:off x="4456080" y="31680"/>
            <a:ext cx="360" cy="720"/>
          </a:xfrm>
          <a:custGeom>
            <a:avLst/>
            <a:gdLst/>
            <a:ahLst/>
            <a:rect l="l" t="t" r="r" b="b"/>
            <a:pathLst>
              <a:path w="2" h="2">
                <a:moveTo>
                  <a:pt x="0" y="0"/>
                </a:moveTo>
                <a:lnTo>
                  <a:pt x="0" y="0"/>
                </a:lnTo>
                <a:lnTo>
                  <a:pt x="0" y="2"/>
                </a:lnTo>
                <a:lnTo>
                  <a:pt x="0" y="0"/>
                </a:lnTo>
                <a:close/>
              </a:path>
            </a:pathLst>
          </a:custGeom>
          <a:solidFill>
            <a:srgbClr val="30466d"/>
          </a:solidFill>
          <a:ln w="9360">
            <a:solidFill>
              <a:srgbClr val="30466d"/>
            </a:solidFill>
            <a:round/>
          </a:ln>
        </p:spPr>
        <p:style>
          <a:lnRef idx="0"/>
          <a:fillRef idx="0"/>
          <a:effectRef idx="0"/>
          <a:fontRef idx="minor"/>
        </p:style>
      </p:sp>
      <p:grpSp>
        <p:nvGrpSpPr>
          <p:cNvPr id="140" name="Group 10"/>
          <p:cNvGrpSpPr/>
          <p:nvPr/>
        </p:nvGrpSpPr>
        <p:grpSpPr>
          <a:xfrm>
            <a:off x="7320240" y="467640"/>
            <a:ext cx="4874400" cy="5922360"/>
            <a:chOff x="7320240" y="467640"/>
            <a:chExt cx="4874400" cy="5922360"/>
          </a:xfrm>
        </p:grpSpPr>
        <p:sp>
          <p:nvSpPr>
            <p:cNvPr id="141" name="CustomShape 11"/>
            <p:cNvSpPr/>
            <p:nvPr/>
          </p:nvSpPr>
          <p:spPr>
            <a:xfrm>
              <a:off x="7320240" y="467640"/>
              <a:ext cx="4874400" cy="5922360"/>
            </a:xfrm>
            <a:custGeom>
              <a:avLst/>
              <a:gdLst/>
              <a:ahLst/>
              <a:rect l="l" t="t"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74a55"/>
            </a:solidFill>
            <a:ln>
              <a:noFill/>
            </a:ln>
          </p:spPr>
          <p:style>
            <a:lnRef idx="0"/>
            <a:fillRef idx="0"/>
            <a:effectRef idx="0"/>
            <a:fontRef idx="minor"/>
          </p:style>
        </p:sp>
        <p:sp>
          <p:nvSpPr>
            <p:cNvPr id="142" name="CustomShape 12"/>
            <p:cNvSpPr/>
            <p:nvPr/>
          </p:nvSpPr>
          <p:spPr>
            <a:xfrm>
              <a:off x="7505640" y="662040"/>
              <a:ext cx="4685760" cy="5542920"/>
            </a:xfrm>
            <a:custGeom>
              <a:avLst/>
              <a:gdLst/>
              <a:ahLst/>
              <a:rect l="l" t="t"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lt2"/>
            </a:solidFill>
            <a:ln>
              <a:noFill/>
            </a:ln>
          </p:spPr>
          <p:style>
            <a:lnRef idx="0"/>
            <a:fillRef idx="0"/>
            <a:effectRef idx="0"/>
            <a:fontRef idx="minor"/>
          </p:style>
        </p:sp>
        <p:sp>
          <p:nvSpPr>
            <p:cNvPr id="143" name="CustomShape 13"/>
            <p:cNvSpPr/>
            <p:nvPr/>
          </p:nvSpPr>
          <p:spPr>
            <a:xfrm>
              <a:off x="8013240" y="4629240"/>
              <a:ext cx="694080" cy="360"/>
            </a:xfrm>
            <a:custGeom>
              <a:avLst/>
              <a:gdLst/>
              <a:ahLst/>
              <a:rect l="l" t="t" r="r" b="b"/>
              <a:pathLst>
                <a:path w="21600" h="21600">
                  <a:moveTo>
                    <a:pt x="0" y="0"/>
                  </a:moveTo>
                  <a:lnTo>
                    <a:pt x="21600" y="21600"/>
                  </a:lnTo>
                </a:path>
              </a:pathLst>
            </a:custGeom>
            <a:noFill/>
            <a:ln w="38160">
              <a:solidFill>
                <a:schemeClr val="lt2"/>
              </a:solidFill>
              <a:round/>
            </a:ln>
          </p:spPr>
          <p:style>
            <a:lnRef idx="0"/>
            <a:fillRef idx="0"/>
            <a:effectRef idx="0"/>
            <a:fontRef idx="minor"/>
          </p:style>
        </p:sp>
      </p:grpSp>
      <p:sp>
        <p:nvSpPr>
          <p:cNvPr id="144" name="PlaceHolder 14"/>
          <p:cNvSpPr>
            <a:spLocks noGrp="1"/>
          </p:cNvSpPr>
          <p:nvPr>
            <p:ph type="title"/>
          </p:nvPr>
        </p:nvSpPr>
        <p:spPr>
          <a:xfrm>
            <a:off x="2933640" y="568440"/>
            <a:ext cx="8769960" cy="15598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45" name="PlaceHolder 1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cf7"/>
        </a:solidFill>
      </p:bgPr>
    </p:bg>
    <p:spTree>
      <p:nvGrpSpPr>
        <p:cNvPr id="1" name=""/>
        <p:cNvGrpSpPr/>
        <p:nvPr/>
      </p:nvGrpSpPr>
      <p:grpSpPr>
        <a:xfrm>
          <a:off x="0" y="0"/>
          <a:ext cx="0" cy="0"/>
          <a:chOff x="0" y="0"/>
          <a:chExt cx="0" cy="0"/>
        </a:xfrm>
      </p:grpSpPr>
      <p:grpSp>
        <p:nvGrpSpPr>
          <p:cNvPr id="182" name="Group 1"/>
          <p:cNvGrpSpPr/>
          <p:nvPr/>
        </p:nvGrpSpPr>
        <p:grpSpPr>
          <a:xfrm>
            <a:off x="400680" y="362520"/>
            <a:ext cx="3494520" cy="6202800"/>
            <a:chOff x="400680" y="362520"/>
            <a:chExt cx="3494520" cy="6202800"/>
          </a:xfrm>
        </p:grpSpPr>
        <p:sp>
          <p:nvSpPr>
            <p:cNvPr id="183" name="CustomShape 2"/>
            <p:cNvSpPr/>
            <p:nvPr/>
          </p:nvSpPr>
          <p:spPr>
            <a:xfrm>
              <a:off x="400680" y="362520"/>
              <a:ext cx="2216880" cy="620280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5000"/>
              </a:srgbClr>
            </a:solidFill>
            <a:ln>
              <a:noFill/>
            </a:ln>
          </p:spPr>
          <p:style>
            <a:lnRef idx="0"/>
            <a:fillRef idx="0"/>
            <a:effectRef idx="0"/>
            <a:fontRef idx="minor"/>
          </p:style>
        </p:sp>
        <p:sp>
          <p:nvSpPr>
            <p:cNvPr id="184" name="CustomShape 3"/>
            <p:cNvSpPr/>
            <p:nvPr/>
          </p:nvSpPr>
          <p:spPr>
            <a:xfrm>
              <a:off x="1133640" y="1810080"/>
              <a:ext cx="2761560" cy="474516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50000"/>
              </a:srgbClr>
            </a:solidFill>
            <a:ln>
              <a:noFill/>
            </a:ln>
          </p:spPr>
          <p:style>
            <a:lnRef idx="0"/>
            <a:fillRef idx="0"/>
            <a:effectRef idx="0"/>
            <a:fontRef idx="minor"/>
          </p:style>
        </p:sp>
      </p:grpSp>
      <p:sp>
        <p:nvSpPr>
          <p:cNvPr id="185" name="CustomShape 4"/>
          <p:cNvSpPr/>
          <p:nvPr/>
        </p:nvSpPr>
        <p:spPr>
          <a:xfrm>
            <a:off x="2933640" y="2175840"/>
            <a:ext cx="8769600" cy="360"/>
          </a:xfrm>
          <a:custGeom>
            <a:avLst/>
            <a:gdLst/>
            <a:ahLst/>
            <a:rect l="l" t="t" r="r" b="b"/>
            <a:pathLst>
              <a:path w="21600" h="21600">
                <a:moveTo>
                  <a:pt x="0" y="0"/>
                </a:moveTo>
                <a:lnTo>
                  <a:pt x="21600" y="21600"/>
                </a:lnTo>
              </a:path>
            </a:pathLst>
          </a:custGeom>
          <a:noFill/>
          <a:ln w="38160">
            <a:solidFill>
              <a:schemeClr val="accent2"/>
            </a:solidFill>
            <a:round/>
          </a:ln>
        </p:spPr>
        <p:style>
          <a:lnRef idx="0"/>
          <a:fillRef idx="0"/>
          <a:effectRef idx="0"/>
          <a:fontRef idx="minor"/>
        </p:style>
      </p:sp>
      <p:sp>
        <p:nvSpPr>
          <p:cNvPr id="186" name="PlaceHolder 5"/>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8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cf7"/>
        </a:solidFill>
      </p:bgPr>
    </p:bg>
    <p:spTree>
      <p:nvGrpSpPr>
        <p:cNvPr id="1" name=""/>
        <p:cNvGrpSpPr/>
        <p:nvPr/>
      </p:nvGrpSpPr>
      <p:grpSpPr>
        <a:xfrm>
          <a:off x="0" y="0"/>
          <a:ext cx="0" cy="0"/>
          <a:chOff x="0" y="0"/>
          <a:chExt cx="0" cy="0"/>
        </a:xfrm>
      </p:grpSpPr>
      <p:grpSp>
        <p:nvGrpSpPr>
          <p:cNvPr id="224" name="Group 1"/>
          <p:cNvGrpSpPr/>
          <p:nvPr/>
        </p:nvGrpSpPr>
        <p:grpSpPr>
          <a:xfrm>
            <a:off x="400680" y="362520"/>
            <a:ext cx="3495240" cy="6203520"/>
            <a:chOff x="400680" y="362520"/>
            <a:chExt cx="3495240" cy="6203520"/>
          </a:xfrm>
        </p:grpSpPr>
        <p:sp>
          <p:nvSpPr>
            <p:cNvPr id="225" name="CustomShape 2"/>
            <p:cNvSpPr/>
            <p:nvPr/>
          </p:nvSpPr>
          <p:spPr>
            <a:xfrm>
              <a:off x="400680" y="362520"/>
              <a:ext cx="2217600" cy="620352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5000"/>
              </a:srgbClr>
            </a:solidFill>
            <a:ln>
              <a:noFill/>
            </a:ln>
          </p:spPr>
          <p:style>
            <a:lnRef idx="0"/>
            <a:fillRef idx="0"/>
            <a:effectRef idx="0"/>
            <a:fontRef idx="minor"/>
          </p:style>
        </p:sp>
        <p:sp>
          <p:nvSpPr>
            <p:cNvPr id="226" name="CustomShape 3"/>
            <p:cNvSpPr/>
            <p:nvPr/>
          </p:nvSpPr>
          <p:spPr>
            <a:xfrm>
              <a:off x="1133640" y="1810080"/>
              <a:ext cx="2762280" cy="474588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50000"/>
              </a:srgbClr>
            </a:solidFill>
            <a:ln>
              <a:noFill/>
            </a:ln>
          </p:spPr>
          <p:style>
            <a:lnRef idx="0"/>
            <a:fillRef idx="0"/>
            <a:effectRef idx="0"/>
            <a:fontRef idx="minor"/>
          </p:style>
        </p:sp>
      </p:grpSp>
      <p:sp>
        <p:nvSpPr>
          <p:cNvPr id="227" name="CustomShape 4" hidden="1"/>
          <p:cNvSpPr/>
          <p:nvPr/>
        </p:nvSpPr>
        <p:spPr>
          <a:xfrm>
            <a:off x="2933640" y="2175840"/>
            <a:ext cx="8769960" cy="360"/>
          </a:xfrm>
          <a:custGeom>
            <a:avLst/>
            <a:gdLst/>
            <a:ahLst/>
            <a:rect l="l" t="t" r="r" b="b"/>
            <a:pathLst>
              <a:path w="21600" h="21600">
                <a:moveTo>
                  <a:pt x="0" y="0"/>
                </a:moveTo>
                <a:lnTo>
                  <a:pt x="21600" y="21600"/>
                </a:lnTo>
              </a:path>
            </a:pathLst>
          </a:custGeom>
          <a:noFill/>
          <a:ln w="38160">
            <a:solidFill>
              <a:schemeClr val="accent2"/>
            </a:solidFill>
            <a:round/>
          </a:ln>
        </p:spPr>
        <p:style>
          <a:lnRef idx="0"/>
          <a:fillRef idx="0"/>
          <a:effectRef idx="0"/>
          <a:fontRef idx="minor"/>
        </p:style>
      </p:sp>
      <p:grpSp>
        <p:nvGrpSpPr>
          <p:cNvPr id="228" name="Group 5"/>
          <p:cNvGrpSpPr/>
          <p:nvPr/>
        </p:nvGrpSpPr>
        <p:grpSpPr>
          <a:xfrm>
            <a:off x="400680" y="362520"/>
            <a:ext cx="3495240" cy="6203520"/>
            <a:chOff x="400680" y="362520"/>
            <a:chExt cx="3495240" cy="6203520"/>
          </a:xfrm>
        </p:grpSpPr>
        <p:sp>
          <p:nvSpPr>
            <p:cNvPr id="229" name="CustomShape 6"/>
            <p:cNvSpPr/>
            <p:nvPr/>
          </p:nvSpPr>
          <p:spPr>
            <a:xfrm>
              <a:off x="400680" y="362520"/>
              <a:ext cx="2217600" cy="620352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5000"/>
              </a:srgbClr>
            </a:solidFill>
            <a:ln>
              <a:noFill/>
            </a:ln>
          </p:spPr>
          <p:style>
            <a:lnRef idx="0"/>
            <a:fillRef idx="0"/>
            <a:effectRef idx="0"/>
            <a:fontRef idx="minor"/>
          </p:style>
        </p:sp>
        <p:sp>
          <p:nvSpPr>
            <p:cNvPr id="230" name="CustomShape 7"/>
            <p:cNvSpPr/>
            <p:nvPr/>
          </p:nvSpPr>
          <p:spPr>
            <a:xfrm>
              <a:off x="1133640" y="1810080"/>
              <a:ext cx="2762280" cy="474588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50000"/>
              </a:srgbClr>
            </a:solidFill>
            <a:ln>
              <a:noFill/>
            </a:ln>
          </p:spPr>
          <p:style>
            <a:lnRef idx="0"/>
            <a:fillRef idx="0"/>
            <a:effectRef idx="0"/>
            <a:fontRef idx="minor"/>
          </p:style>
        </p:sp>
      </p:grpSp>
      <p:sp>
        <p:nvSpPr>
          <p:cNvPr id="231" name="PlaceHolder 8"/>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2"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cf7"/>
        </a:solidFill>
      </p:bgPr>
    </p:bg>
    <p:spTree>
      <p:nvGrpSpPr>
        <p:cNvPr id="1" name=""/>
        <p:cNvGrpSpPr/>
        <p:nvPr/>
      </p:nvGrpSpPr>
      <p:grpSpPr>
        <a:xfrm>
          <a:off x="0" y="0"/>
          <a:ext cx="0" cy="0"/>
          <a:chOff x="0" y="0"/>
          <a:chExt cx="0" cy="0"/>
        </a:xfrm>
      </p:grpSpPr>
      <p:grpSp>
        <p:nvGrpSpPr>
          <p:cNvPr id="269" name="Group 1"/>
          <p:cNvGrpSpPr/>
          <p:nvPr/>
        </p:nvGrpSpPr>
        <p:grpSpPr>
          <a:xfrm>
            <a:off x="400680" y="362520"/>
            <a:ext cx="3495240" cy="6203520"/>
            <a:chOff x="400680" y="362520"/>
            <a:chExt cx="3495240" cy="6203520"/>
          </a:xfrm>
        </p:grpSpPr>
        <p:sp>
          <p:nvSpPr>
            <p:cNvPr id="270" name="CustomShape 2"/>
            <p:cNvSpPr/>
            <p:nvPr/>
          </p:nvSpPr>
          <p:spPr>
            <a:xfrm>
              <a:off x="400680" y="362520"/>
              <a:ext cx="2217600" cy="620352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5000"/>
              </a:srgbClr>
            </a:solidFill>
            <a:ln>
              <a:noFill/>
            </a:ln>
          </p:spPr>
          <p:style>
            <a:lnRef idx="0"/>
            <a:fillRef idx="0"/>
            <a:effectRef idx="0"/>
            <a:fontRef idx="minor"/>
          </p:style>
        </p:sp>
        <p:sp>
          <p:nvSpPr>
            <p:cNvPr id="271" name="CustomShape 3"/>
            <p:cNvSpPr/>
            <p:nvPr/>
          </p:nvSpPr>
          <p:spPr>
            <a:xfrm>
              <a:off x="1133640" y="1810080"/>
              <a:ext cx="2762280" cy="474588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50000"/>
              </a:srgbClr>
            </a:solidFill>
            <a:ln>
              <a:noFill/>
            </a:ln>
          </p:spPr>
          <p:style>
            <a:lnRef idx="0"/>
            <a:fillRef idx="0"/>
            <a:effectRef idx="0"/>
            <a:fontRef idx="minor"/>
          </p:style>
        </p:sp>
      </p:grpSp>
      <p:sp>
        <p:nvSpPr>
          <p:cNvPr id="272" name="CustomShape 4" hidden="1"/>
          <p:cNvSpPr/>
          <p:nvPr/>
        </p:nvSpPr>
        <p:spPr>
          <a:xfrm>
            <a:off x="2933640" y="2175840"/>
            <a:ext cx="8769960" cy="360"/>
          </a:xfrm>
          <a:custGeom>
            <a:avLst/>
            <a:gdLst/>
            <a:ahLst/>
            <a:rect l="l" t="t" r="r" b="b"/>
            <a:pathLst>
              <a:path w="21600" h="21600">
                <a:moveTo>
                  <a:pt x="0" y="0"/>
                </a:moveTo>
                <a:lnTo>
                  <a:pt x="21600" y="21600"/>
                </a:lnTo>
              </a:path>
            </a:pathLst>
          </a:custGeom>
          <a:noFill/>
          <a:ln w="38160">
            <a:solidFill>
              <a:schemeClr val="accent2"/>
            </a:solidFill>
            <a:round/>
          </a:ln>
        </p:spPr>
        <p:style>
          <a:lnRef idx="0"/>
          <a:fillRef idx="0"/>
          <a:effectRef idx="0"/>
          <a:fontRef idx="minor"/>
        </p:style>
      </p:sp>
      <p:grpSp>
        <p:nvGrpSpPr>
          <p:cNvPr id="273" name="Group 5"/>
          <p:cNvGrpSpPr/>
          <p:nvPr/>
        </p:nvGrpSpPr>
        <p:grpSpPr>
          <a:xfrm>
            <a:off x="400680" y="362520"/>
            <a:ext cx="3495240" cy="6203520"/>
            <a:chOff x="400680" y="362520"/>
            <a:chExt cx="3495240" cy="6203520"/>
          </a:xfrm>
        </p:grpSpPr>
        <p:sp>
          <p:nvSpPr>
            <p:cNvPr id="274" name="CustomShape 6"/>
            <p:cNvSpPr/>
            <p:nvPr/>
          </p:nvSpPr>
          <p:spPr>
            <a:xfrm>
              <a:off x="400680" y="362520"/>
              <a:ext cx="2217600" cy="6203520"/>
            </a:xfrm>
            <a:custGeom>
              <a:avLst/>
              <a:gdLst/>
              <a:ahLst/>
              <a:rect l="l" t="t"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5000"/>
              </a:srgbClr>
            </a:solidFill>
            <a:ln>
              <a:noFill/>
            </a:ln>
          </p:spPr>
          <p:style>
            <a:lnRef idx="0"/>
            <a:fillRef idx="0"/>
            <a:effectRef idx="0"/>
            <a:fontRef idx="minor"/>
          </p:style>
        </p:sp>
        <p:sp>
          <p:nvSpPr>
            <p:cNvPr id="275" name="CustomShape 7"/>
            <p:cNvSpPr/>
            <p:nvPr/>
          </p:nvSpPr>
          <p:spPr>
            <a:xfrm>
              <a:off x="1133640" y="1810080"/>
              <a:ext cx="2762280" cy="4745880"/>
            </a:xfrm>
            <a:custGeom>
              <a:avLst/>
              <a:gdLst/>
              <a:ahLst/>
              <a:rect l="l" t="t"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50000"/>
              </a:srgbClr>
            </a:solidFill>
            <a:ln>
              <a:noFill/>
            </a:ln>
          </p:spPr>
          <p:style>
            <a:lnRef idx="0"/>
            <a:fillRef idx="0"/>
            <a:effectRef idx="0"/>
            <a:fontRef idx="minor"/>
          </p:style>
        </p:sp>
      </p:grpSp>
      <p:sp>
        <p:nvSpPr>
          <p:cNvPr id="276" name="PlaceHolder 8"/>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77"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www.youtube.com/watch?v=EFbYLc5ARtM" TargetMode="External"/><Relationship Id="rId2" Type="http://schemas.openxmlformats.org/officeDocument/2006/relationships/hyperlink" Target="https://www.dataschool.io/comparing-supervised-learning-algorithms/" TargetMode="External"/><Relationship Id="rId3" Type="http://schemas.openxmlformats.org/officeDocument/2006/relationships/hyperlink" Target="https://www.quora.com/Classification-machine-learning-When-should-I-use-a-K-NN-classifier-over-a-Naive-Bayes-classifier" TargetMode="External"/><Relationship Id="rId4" Type="http://schemas.openxmlformats.org/officeDocument/2006/relationships/hyperlink" Target="https://people.maths.ox.ac.uk/tsanas/Preprints/TNSRE2013.pdf"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3162240" y="1830600"/>
            <a:ext cx="5859000" cy="1841040"/>
          </a:xfrm>
          <a:prstGeom prst="rect">
            <a:avLst/>
          </a:prstGeom>
          <a:noFill/>
          <a:ln>
            <a:noFill/>
          </a:ln>
        </p:spPr>
        <p:style>
          <a:lnRef idx="0"/>
          <a:fillRef idx="0"/>
          <a:effectRef idx="0"/>
          <a:fontRef idx="minor"/>
        </p:style>
        <p:txBody>
          <a:bodyPr lIns="90000" rIns="90000" tIns="45000" bIns="45000"/>
          <a:p>
            <a:pPr algn="ctr">
              <a:lnSpc>
                <a:spcPct val="105000"/>
              </a:lnSpc>
            </a:pPr>
            <a:r>
              <a:rPr b="0" lang="en-US" sz="3900" spc="-1" strike="noStrike">
                <a:solidFill>
                  <a:srgbClr val="464b56"/>
                </a:solidFill>
                <a:latin typeface="Century Schoolbook"/>
                <a:ea typeface="Century Schoolbook"/>
              </a:rPr>
              <a:t>Parkinson Disease Rehabilitation</a:t>
            </a:r>
            <a:endParaRPr b="0" lang="en-US" sz="3900" spc="-1" strike="noStrike">
              <a:latin typeface="Arial"/>
            </a:endParaRPr>
          </a:p>
        </p:txBody>
      </p:sp>
      <p:sp>
        <p:nvSpPr>
          <p:cNvPr id="315" name="CustomShape 2"/>
          <p:cNvSpPr/>
          <p:nvPr/>
        </p:nvSpPr>
        <p:spPr>
          <a:xfrm>
            <a:off x="3814560" y="4176000"/>
            <a:ext cx="4565880" cy="1038240"/>
          </a:xfrm>
          <a:prstGeom prst="rect">
            <a:avLst/>
          </a:prstGeom>
          <a:noFill/>
          <a:ln>
            <a:noFill/>
          </a:ln>
        </p:spPr>
        <p:style>
          <a:lnRef idx="0"/>
          <a:fillRef idx="0"/>
          <a:effectRef idx="0"/>
          <a:fontRef idx="minor"/>
        </p:style>
        <p:txBody>
          <a:bodyPr lIns="90000" rIns="90000" tIns="45000" bIns="45000"/>
          <a:p>
            <a:pPr algn="ctr">
              <a:lnSpc>
                <a:spcPct val="130000"/>
              </a:lnSpc>
            </a:pPr>
            <a:r>
              <a:rPr b="0" lang="en-US" sz="2000" spc="-1" strike="noStrike">
                <a:solidFill>
                  <a:srgbClr val="464b56"/>
                </a:solidFill>
                <a:latin typeface="Calibri"/>
                <a:ea typeface="Calibri"/>
              </a:rPr>
              <a:t>Naïve Bayes</a:t>
            </a:r>
            <a:endParaRPr b="0" lang="en-US" sz="2000" spc="-1" strike="noStrike">
              <a:latin typeface="Arial"/>
            </a:endParaRPr>
          </a:p>
          <a:p>
            <a:pPr algn="ctr">
              <a:lnSpc>
                <a:spcPct val="130000"/>
              </a:lnSpc>
            </a:pPr>
            <a:r>
              <a:rPr b="0" lang="en-US" sz="2000" spc="-1" strike="noStrike">
                <a:solidFill>
                  <a:srgbClr val="464b56"/>
                </a:solidFill>
                <a:latin typeface="Calibri"/>
                <a:ea typeface="Calibri"/>
              </a:rPr>
              <a:t>k-Nearest Neighbors </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2933640" y="568440"/>
            <a:ext cx="8769960" cy="1559880"/>
          </a:xfrm>
          <a:prstGeom prst="rect">
            <a:avLst/>
          </a:prstGeom>
          <a:noFill/>
          <a:ln>
            <a:noFill/>
          </a:ln>
        </p:spPr>
        <p:style>
          <a:lnRef idx="0"/>
          <a:fillRef idx="0"/>
          <a:effectRef idx="0"/>
          <a:fontRef idx="minor"/>
        </p:style>
        <p:txBody>
          <a:bodyPr lIns="90000" rIns="90000" tIns="45000" bIns="45000"/>
          <a:p>
            <a:pPr algn="ctr">
              <a:lnSpc>
                <a:spcPct val="99000"/>
              </a:lnSpc>
            </a:pPr>
            <a:r>
              <a:rPr b="0" lang="en-US" sz="4400" spc="-1" strike="noStrike">
                <a:solidFill>
                  <a:srgbClr val="464b56"/>
                </a:solidFill>
                <a:latin typeface="Century Schoolbook"/>
                <a:ea typeface="Century Schoolbook"/>
              </a:rPr>
              <a:t>Test Stage</a:t>
            </a:r>
            <a:endParaRPr b="0" lang="en-US" sz="4400" spc="-1" strike="noStrike">
              <a:latin typeface="Arial"/>
            </a:endParaRPr>
          </a:p>
        </p:txBody>
      </p:sp>
      <p:sp>
        <p:nvSpPr>
          <p:cNvPr id="333" name="CustomShape 2"/>
          <p:cNvSpPr/>
          <p:nvPr/>
        </p:nvSpPr>
        <p:spPr>
          <a:xfrm>
            <a:off x="2933640" y="1348560"/>
            <a:ext cx="8769960" cy="574200"/>
          </a:xfrm>
          <a:prstGeom prst="rect">
            <a:avLst/>
          </a:prstGeom>
          <a:noFill/>
          <a:ln>
            <a:noFill/>
          </a:ln>
        </p:spPr>
        <p:style>
          <a:lnRef idx="0"/>
          <a:fillRef idx="0"/>
          <a:effectRef idx="0"/>
          <a:fontRef idx="minor"/>
        </p:style>
        <p:txBody>
          <a:bodyPr lIns="90000" rIns="90000" tIns="45000" bIns="45000"/>
          <a:p>
            <a:pPr marL="320040" algn="ctr">
              <a:lnSpc>
                <a:spcPct val="111000"/>
              </a:lnSpc>
            </a:pPr>
            <a:r>
              <a:rPr b="0" lang="en-US" sz="2000" spc="-1" strike="noStrike">
                <a:solidFill>
                  <a:srgbClr val="464b56"/>
                </a:solidFill>
                <a:latin typeface="Calibri"/>
                <a:ea typeface="Calibri"/>
              </a:rPr>
              <a:t>Calculate accuracy, sensitivity, and specificity accordingly</a:t>
            </a:r>
            <a:endParaRPr b="0" lang="en-US" sz="2000" spc="-1" strike="noStrike">
              <a:latin typeface="Arial"/>
            </a:endParaRPr>
          </a:p>
          <a:p>
            <a:pPr marL="640080" indent="-192240" algn="ctr">
              <a:lnSpc>
                <a:spcPct val="111000"/>
              </a:lnSpc>
              <a:spcBef>
                <a:spcPts val="930"/>
              </a:spcBef>
            </a:pPr>
            <a:endParaRPr b="0" lang="en-US" sz="2000" spc="-1" strike="noStrike">
              <a:latin typeface="Arial"/>
            </a:endParaRPr>
          </a:p>
          <a:p>
            <a:pPr marL="640080" indent="-192240" algn="ctr">
              <a:lnSpc>
                <a:spcPct val="111000"/>
              </a:lnSpc>
              <a:spcBef>
                <a:spcPts val="930"/>
              </a:spcBef>
            </a:pPr>
            <a:endParaRPr b="0" lang="en-US" sz="2000" spc="-1" strike="noStrike">
              <a:latin typeface="Arial"/>
            </a:endParaRPr>
          </a:p>
        </p:txBody>
      </p:sp>
      <p:pic>
        <p:nvPicPr>
          <p:cNvPr id="334" name="Google Shape;324;p47" descr=""/>
          <p:cNvPicPr/>
          <p:nvPr/>
        </p:nvPicPr>
        <p:blipFill>
          <a:blip r:embed="rId1"/>
          <a:stretch/>
        </p:blipFill>
        <p:spPr>
          <a:xfrm>
            <a:off x="4286160" y="2334240"/>
            <a:ext cx="6064920" cy="42854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7920720" y="874800"/>
            <a:ext cx="3792960" cy="3349080"/>
          </a:xfrm>
          <a:prstGeom prst="rect">
            <a:avLst/>
          </a:prstGeom>
          <a:noFill/>
          <a:ln>
            <a:noFill/>
          </a:ln>
        </p:spPr>
        <p:style>
          <a:lnRef idx="0"/>
          <a:fillRef idx="0"/>
          <a:effectRef idx="0"/>
          <a:fontRef idx="minor"/>
        </p:style>
        <p:txBody>
          <a:bodyPr lIns="90000" rIns="90000" tIns="45000" bIns="45000"/>
          <a:p>
            <a:pPr>
              <a:lnSpc>
                <a:spcPct val="105000"/>
              </a:lnSpc>
            </a:pPr>
            <a:r>
              <a:rPr b="0" lang="en-US" sz="3900" spc="-1" strike="noStrike">
                <a:solidFill>
                  <a:srgbClr val="fefcf7"/>
                </a:solidFill>
                <a:latin typeface="Century Schoolbook"/>
                <a:ea typeface="Century Schoolbook"/>
              </a:rPr>
              <a:t>k-Nearest Neighbors </a:t>
            </a:r>
            <a:br/>
            <a:endParaRPr b="0" lang="en-US" sz="3900" spc="-1" strike="noStrike">
              <a:latin typeface="Arial"/>
            </a:endParaRPr>
          </a:p>
        </p:txBody>
      </p:sp>
      <p:pic>
        <p:nvPicPr>
          <p:cNvPr id="336" name="Google Shape;330;p48" descr=""/>
          <p:cNvPicPr/>
          <p:nvPr/>
        </p:nvPicPr>
        <p:blipFill>
          <a:blip r:embed="rId1"/>
          <a:stretch/>
        </p:blipFill>
        <p:spPr>
          <a:xfrm>
            <a:off x="8560080" y="2293200"/>
            <a:ext cx="2514240" cy="22708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2933640" y="568440"/>
            <a:ext cx="8769240" cy="1559160"/>
          </a:xfrm>
          <a:prstGeom prst="rect">
            <a:avLst/>
          </a:prstGeom>
          <a:noFill/>
          <a:ln>
            <a:noFill/>
          </a:ln>
        </p:spPr>
        <p:style>
          <a:lnRef idx="0"/>
          <a:fillRef idx="0"/>
          <a:effectRef idx="0"/>
          <a:fontRef idx="minor"/>
        </p:style>
        <p:txBody>
          <a:bodyPr lIns="90000" rIns="90000" tIns="45000" bIns="45000"/>
          <a:p>
            <a:pPr algn="ctr">
              <a:lnSpc>
                <a:spcPct val="99000"/>
              </a:lnSpc>
            </a:pPr>
            <a:r>
              <a:rPr b="0" lang="en-US" sz="4800" spc="-1" strike="noStrike">
                <a:solidFill>
                  <a:srgbClr val="474b57"/>
                </a:solidFill>
                <a:latin typeface="Century Schoolbook"/>
                <a:ea typeface="Century Schoolbook"/>
              </a:rPr>
              <a:t>Theorem</a:t>
            </a:r>
            <a:endParaRPr b="0" lang="en-US" sz="4800" spc="-1" strike="noStrike">
              <a:latin typeface="Arial"/>
            </a:endParaRPr>
          </a:p>
        </p:txBody>
      </p:sp>
      <p:pic>
        <p:nvPicPr>
          <p:cNvPr id="338" name="Google Shape;336;p49" descr=""/>
          <p:cNvPicPr/>
          <p:nvPr/>
        </p:nvPicPr>
        <p:blipFill>
          <a:blip r:embed="rId1"/>
          <a:stretch/>
        </p:blipFill>
        <p:spPr>
          <a:xfrm>
            <a:off x="4041720" y="2745000"/>
            <a:ext cx="7131600" cy="36975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2933640" y="568440"/>
            <a:ext cx="8769960" cy="1559880"/>
          </a:xfrm>
          <a:prstGeom prst="rect">
            <a:avLst/>
          </a:prstGeom>
          <a:noFill/>
          <a:ln>
            <a:noFill/>
          </a:ln>
        </p:spPr>
        <p:style>
          <a:lnRef idx="0"/>
          <a:fillRef idx="0"/>
          <a:effectRef idx="0"/>
          <a:fontRef idx="minor"/>
        </p:style>
        <p:txBody>
          <a:bodyPr lIns="90000" rIns="90000" tIns="45000" bIns="45000"/>
          <a:p>
            <a:pPr algn="ctr">
              <a:lnSpc>
                <a:spcPct val="99000"/>
              </a:lnSpc>
            </a:pPr>
            <a:r>
              <a:rPr b="0" lang="en-US" sz="4800" spc="-1" strike="noStrike">
                <a:solidFill>
                  <a:srgbClr val="464b56"/>
                </a:solidFill>
                <a:latin typeface="Century Schoolbook"/>
                <a:ea typeface="Century Schoolbook"/>
              </a:rPr>
              <a:t>Code</a:t>
            </a:r>
            <a:endParaRPr b="0" lang="en-US" sz="4800" spc="-1" strike="noStrike">
              <a:latin typeface="Arial"/>
            </a:endParaRPr>
          </a:p>
        </p:txBody>
      </p:sp>
      <p:sp>
        <p:nvSpPr>
          <p:cNvPr id="340" name="CustomShape 2"/>
          <p:cNvSpPr/>
          <p:nvPr/>
        </p:nvSpPr>
        <p:spPr>
          <a:xfrm>
            <a:off x="2933640" y="2438280"/>
            <a:ext cx="8769960" cy="4176000"/>
          </a:xfrm>
          <a:prstGeom prst="rect">
            <a:avLst/>
          </a:prstGeom>
          <a:noFill/>
          <a:ln>
            <a:noFill/>
          </a:ln>
        </p:spPr>
        <p:style>
          <a:lnRef idx="0"/>
          <a:fillRef idx="0"/>
          <a:effectRef idx="0"/>
          <a:fontRef idx="minor"/>
        </p:style>
        <p:txBody>
          <a:bodyPr lIns="90000" rIns="90000" tIns="45000" bIns="45000"/>
          <a:p>
            <a:pPr marL="320040" indent="-319320">
              <a:lnSpc>
                <a:spcPct val="111000"/>
              </a:lnSpc>
              <a:buClr>
                <a:srgbClr val="464b56"/>
              </a:buClr>
              <a:buFont typeface="Corbel"/>
              <a:buChar char="–"/>
            </a:pPr>
            <a:r>
              <a:rPr b="0" lang="en-US" sz="2000" spc="-1" strike="noStrike">
                <a:solidFill>
                  <a:srgbClr val="464b56"/>
                </a:solidFill>
                <a:latin typeface="Calibri"/>
                <a:ea typeface="Calibri"/>
              </a:rPr>
              <a:t>Read Data Set</a:t>
            </a:r>
            <a:endParaRPr b="0" lang="en-US" sz="2000" spc="-1" strike="noStrike">
              <a:latin typeface="Arial"/>
            </a:endParaRPr>
          </a:p>
          <a:p>
            <a:pPr marL="32004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Extract 4 features (Energy - 4thPower – Nonlinear Energy – Curve Length)</a:t>
            </a:r>
            <a:endParaRPr b="0" lang="en-US" sz="2000" spc="-1" strike="noStrike">
              <a:latin typeface="Arial"/>
            </a:endParaRPr>
          </a:p>
          <a:p>
            <a:pPr marL="32004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Split data into 100 train and 26 test samples</a:t>
            </a:r>
            <a:endParaRPr b="0" lang="en-US" sz="2000" spc="-1" strike="noStrike">
              <a:latin typeface="Arial"/>
            </a:endParaRPr>
          </a:p>
          <a:p>
            <a:pPr marL="32004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Use KnnClassify function to get predicted array</a:t>
            </a:r>
            <a:endParaRPr b="0" lang="en-US" sz="2000" spc="-1" strike="noStrike">
              <a:latin typeface="Arial"/>
            </a:endParaRPr>
          </a:p>
          <a:p>
            <a:pPr marL="32004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Use confusion matrix to compare between actual and predicted, consequently conclude our true positive, true negative, false positive, false negative values and accordingly calculate accuracy, sensitivity, and specificity </a:t>
            </a:r>
            <a:endParaRPr b="0" lang="en-US" sz="2000" spc="-1" strike="noStrike">
              <a:latin typeface="Arial"/>
            </a:endParaRPr>
          </a:p>
          <a:p>
            <a:pPr marL="320040" indent="-192240">
              <a:lnSpc>
                <a:spcPct val="111000"/>
              </a:lnSpc>
              <a:spcBef>
                <a:spcPts val="930"/>
              </a:spcBef>
            </a:pPr>
            <a:endParaRPr b="0" lang="en-US" sz="2000" spc="-1" strike="noStrike">
              <a:latin typeface="Arial"/>
            </a:endParaRPr>
          </a:p>
          <a:p>
            <a:pPr marL="320040" indent="-192240">
              <a:lnSpc>
                <a:spcPct val="111000"/>
              </a:lnSpc>
              <a:spcBef>
                <a:spcPts val="930"/>
              </a:spcBef>
            </a:pPr>
            <a:endParaRPr b="0" lang="en-US" sz="2000" spc="-1" strike="noStrike">
              <a:latin typeface="Arial"/>
            </a:endParaRPr>
          </a:p>
          <a:p>
            <a:pPr marL="320040" indent="-192240">
              <a:lnSpc>
                <a:spcPct val="111000"/>
              </a:lnSpc>
              <a:spcBef>
                <a:spcPts val="930"/>
              </a:spcBef>
            </a:pPr>
            <a:endParaRPr b="0" lang="en-US"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380880" y="766800"/>
            <a:ext cx="11322360" cy="1559880"/>
          </a:xfrm>
          <a:prstGeom prst="rect">
            <a:avLst/>
          </a:prstGeom>
          <a:noFill/>
          <a:ln>
            <a:noFill/>
          </a:ln>
        </p:spPr>
        <p:style>
          <a:lnRef idx="0"/>
          <a:fillRef idx="0"/>
          <a:effectRef idx="0"/>
          <a:fontRef idx="minor"/>
        </p:style>
        <p:txBody>
          <a:bodyPr lIns="90000" rIns="90000" tIns="45000" bIns="45000"/>
          <a:p>
            <a:pPr algn="ctr">
              <a:lnSpc>
                <a:spcPct val="99000"/>
              </a:lnSpc>
            </a:pPr>
            <a:r>
              <a:rPr b="0" lang="en-US" sz="4400" spc="-1" strike="noStrike">
                <a:solidFill>
                  <a:srgbClr val="464b56"/>
                </a:solidFill>
                <a:latin typeface="Century Schoolbook"/>
                <a:ea typeface="Century Schoolbook"/>
              </a:rPr>
              <a:t>KNN Vs NB</a:t>
            </a:r>
            <a:br/>
            <a:r>
              <a:rPr b="0" lang="en-US" sz="3000" spc="-1" strike="noStrike">
                <a:solidFill>
                  <a:srgbClr val="464b56"/>
                </a:solidFill>
                <a:latin typeface="Century Schoolbook"/>
                <a:ea typeface="Century Schoolbook"/>
              </a:rPr>
              <a:t>Comparison</a:t>
            </a:r>
            <a:endParaRPr b="0" lang="en-US" sz="3000" spc="-1" strike="noStrike">
              <a:latin typeface="Arial"/>
            </a:endParaRPr>
          </a:p>
        </p:txBody>
      </p:sp>
      <p:sp>
        <p:nvSpPr>
          <p:cNvPr id="342" name="CustomShape 2"/>
          <p:cNvSpPr/>
          <p:nvPr/>
        </p:nvSpPr>
        <p:spPr>
          <a:xfrm>
            <a:off x="380880" y="2237760"/>
            <a:ext cx="11322360" cy="4728600"/>
          </a:xfrm>
          <a:prstGeom prst="rect">
            <a:avLst/>
          </a:prstGeom>
          <a:noFill/>
          <a:ln>
            <a:noFill/>
          </a:ln>
        </p:spPr>
        <p:style>
          <a:lnRef idx="0"/>
          <a:fillRef idx="0"/>
          <a:effectRef idx="0"/>
          <a:fontRef idx="minor"/>
        </p:style>
        <p:txBody>
          <a:bodyPr lIns="90000" rIns="90000" tIns="45000" bIns="45000"/>
          <a:p>
            <a:pPr marL="457200" indent="-361080">
              <a:lnSpc>
                <a:spcPct val="111000"/>
              </a:lnSpc>
              <a:buClr>
                <a:srgbClr val="474b57"/>
              </a:buClr>
              <a:buFont typeface="Corbel"/>
              <a:buChar char="–"/>
            </a:pPr>
            <a:r>
              <a:rPr b="1" lang="en-US" sz="2100" spc="-1" strike="noStrike">
                <a:solidFill>
                  <a:srgbClr val="474b57"/>
                </a:solidFill>
                <a:latin typeface="EB Garamond"/>
                <a:ea typeface="EB Garamond"/>
              </a:rPr>
              <a:t>KNN's decision boundary can take on any form</a:t>
            </a:r>
            <a:r>
              <a:rPr b="1" lang="en-US" sz="2100" spc="-1" strike="noStrike">
                <a:solidFill>
                  <a:srgbClr val="000000"/>
                </a:solidFill>
                <a:latin typeface="EB Garamond"/>
                <a:ea typeface="EB Garamond"/>
              </a:rPr>
              <a:t> </a:t>
            </a:r>
            <a:r>
              <a:rPr b="0" lang="en-US" sz="2100" spc="-1" strike="noStrike">
                <a:solidFill>
                  <a:srgbClr val="474b57"/>
                </a:solidFill>
                <a:latin typeface="EB Garamond"/>
                <a:ea typeface="EB Garamond"/>
              </a:rPr>
              <a:t>makes no assumption about the data distribution. Contrast this to NB, which assumes that attributes are conditionally independent to each other given the class, and are normally distributed (for real-valued attributes). </a:t>
            </a:r>
            <a:endParaRPr b="0" lang="en-US" sz="2100" spc="-1" strike="noStrike">
              <a:latin typeface="Arial"/>
            </a:endParaRPr>
          </a:p>
          <a:p>
            <a:pPr marL="320040" indent="-325080">
              <a:lnSpc>
                <a:spcPct val="111000"/>
              </a:lnSpc>
              <a:buClr>
                <a:srgbClr val="474b57"/>
              </a:buClr>
              <a:buFont typeface="Corbel"/>
              <a:buChar char="–"/>
            </a:pPr>
            <a:r>
              <a:rPr b="1" lang="en-US" sz="2100" spc="-1" strike="noStrike">
                <a:solidFill>
                  <a:srgbClr val="474b57"/>
                </a:solidFill>
                <a:latin typeface="EB Garamond"/>
                <a:ea typeface="EB Garamond"/>
              </a:rPr>
              <a:t>Naive Bayes can be fooled by correlated attributes</a:t>
            </a:r>
            <a:br/>
            <a:r>
              <a:rPr b="0" lang="en-US" sz="2100" spc="-1" strike="noStrike">
                <a:solidFill>
                  <a:srgbClr val="474b57"/>
                </a:solidFill>
                <a:latin typeface="EB Garamond"/>
                <a:ea typeface="EB Garamond"/>
              </a:rPr>
              <a:t>Imagine we have two attributes, A and B, and assume a two-class classification problem. Suppose that P(A|C1) = P(A|C2) and P(B|C1) = P(B|C2); that is marginal distributions of A and B in both classes are the same. In this case, NB can't classify data points as it relies on marginal distribution of attributes given class to do classification. If the distinguishing characteristic for classification is not the marginal distributions but correlation, then NB won't be a good choice. An example is when in class 1 A is positively correlated with B whereas in class 2 they are negatively correlated.</a:t>
            </a:r>
            <a:endParaRPr b="0" lang="en-US" sz="2100" spc="-1" strike="noStrike">
              <a:latin typeface="Arial"/>
            </a:endParaRPr>
          </a:p>
          <a:p>
            <a:pPr>
              <a:lnSpc>
                <a:spcPct val="111000"/>
              </a:lnSpc>
              <a:spcBef>
                <a:spcPts val="930"/>
              </a:spcBef>
            </a:pPr>
            <a:endParaRPr b="0" lang="en-US" sz="21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43" name="Table 1"/>
          <p:cNvGraphicFramePr/>
          <p:nvPr/>
        </p:nvGraphicFramePr>
        <p:xfrm>
          <a:off x="169200" y="113400"/>
          <a:ext cx="11853360" cy="5910120"/>
        </p:xfrm>
        <a:graphic>
          <a:graphicData uri="http://schemas.openxmlformats.org/drawingml/2006/table">
            <a:tbl>
              <a:tblPr/>
              <a:tblGrid>
                <a:gridCol w="1344240"/>
                <a:gridCol w="1689120"/>
                <a:gridCol w="1380600"/>
                <a:gridCol w="1780560"/>
                <a:gridCol w="1118160"/>
                <a:gridCol w="1629000"/>
                <a:gridCol w="1499760"/>
                <a:gridCol w="1412280"/>
              </a:tblGrid>
              <a:tr h="2471040">
                <a:tc>
                  <a:txBody>
                    <a:bodyPr lIns="91080" rIns="91080"/>
                    <a:p>
                      <a:pPr>
                        <a:lnSpc>
                          <a:spcPct val="115000"/>
                        </a:lnSpc>
                      </a:pPr>
                      <a:r>
                        <a:rPr b="0" lang="en-US" sz="1800" spc="-1" strike="noStrike">
                          <a:solidFill>
                            <a:srgbClr val="000000"/>
                          </a:solidFill>
                          <a:latin typeface="Century Schoolbook"/>
                          <a:ea typeface="Century Schoolbook"/>
                        </a:rPr>
                        <a:t>Algorithm</a:t>
                      </a:r>
                      <a:endParaRPr b="0" lang="en-US" sz="1800" spc="-1" strike="noStrike">
                        <a:latin typeface="Arial"/>
                      </a:endParaRPr>
                    </a:p>
                    <a:p>
                      <a:pPr>
                        <a:lnSpc>
                          <a:spcPct val="115000"/>
                        </a:lnSpc>
                      </a:pPr>
                      <a:endParaRPr b="0" lang="en-US" sz="1800" spc="-1" strike="noStrike">
                        <a:latin typeface="Arial"/>
                      </a:endParaRPr>
                    </a:p>
                    <a:p>
                      <a:pPr>
                        <a:lnSpc>
                          <a:spcPct val="100000"/>
                        </a:lnSpc>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15000"/>
                        </a:lnSpc>
                      </a:pPr>
                      <a:r>
                        <a:rPr b="0" lang="en-US" sz="1800" spc="-1" strike="noStrike">
                          <a:solidFill>
                            <a:srgbClr val="000000"/>
                          </a:solidFill>
                          <a:latin typeface="Century Schoolbook"/>
                          <a:ea typeface="Century Schoolbook"/>
                        </a:rPr>
                        <a:t>Problem Type</a:t>
                      </a:r>
                      <a:endParaRPr b="0" lang="en-US" sz="1800" spc="-1" strike="noStrike">
                        <a:latin typeface="Arial"/>
                      </a:endParaRPr>
                    </a:p>
                    <a:p>
                      <a:pPr>
                        <a:lnSpc>
                          <a:spcPct val="100000"/>
                        </a:lnSpc>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15000"/>
                        </a:lnSpc>
                      </a:pPr>
                      <a:r>
                        <a:rPr b="0" lang="en-US" sz="1800" spc="-1" strike="noStrike">
                          <a:solidFill>
                            <a:srgbClr val="000000"/>
                          </a:solidFill>
                          <a:latin typeface="Century Schoolbook"/>
                          <a:ea typeface="Century Schoolbook"/>
                        </a:rPr>
                        <a:t>Easy to explain algorithm to others?</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15000"/>
                        </a:lnSpc>
                      </a:pPr>
                      <a:r>
                        <a:rPr b="0" lang="en-US" sz="1800" spc="-1" strike="noStrike">
                          <a:solidFill>
                            <a:srgbClr val="000000"/>
                          </a:solidFill>
                          <a:latin typeface="Century Schoolbook"/>
                          <a:ea typeface="Century Schoolbook"/>
                        </a:rPr>
                        <a:t>Average predictive accuracy</a:t>
                      </a:r>
                      <a:endParaRPr b="0" lang="en-US" sz="1800" spc="-1" strike="noStrike">
                        <a:latin typeface="Arial"/>
                      </a:endParaRPr>
                    </a:p>
                    <a:p>
                      <a:pPr>
                        <a:lnSpc>
                          <a:spcPct val="100000"/>
                        </a:lnSpc>
                      </a:pPr>
                      <a:r>
                        <a:rPr b="0" lang="en-US" sz="1800" spc="-1" strike="noStrike">
                          <a:solidFill>
                            <a:srgbClr val="000000"/>
                          </a:solidFill>
                          <a:latin typeface="Century Schoolbook"/>
                          <a:ea typeface="Century Schoolbook"/>
                        </a:rPr>
                        <a:t>Automatically learns feature interactions?</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15000"/>
                        </a:lnSpc>
                      </a:pPr>
                      <a:r>
                        <a:rPr b="0" lang="en-US" sz="1800" spc="-1" strike="noStrike">
                          <a:solidFill>
                            <a:srgbClr val="000000"/>
                          </a:solidFill>
                          <a:latin typeface="Century Schoolbook"/>
                          <a:ea typeface="Century Schoolbook"/>
                        </a:rPr>
                        <a:t>Training speed</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15000"/>
                        </a:lnSpc>
                      </a:pPr>
                      <a:r>
                        <a:rPr b="0" lang="en-US" sz="1800" spc="-1" strike="noStrike">
                          <a:solidFill>
                            <a:srgbClr val="000000"/>
                          </a:solidFill>
                          <a:latin typeface="Century Schoolbook"/>
                          <a:ea typeface="Century Schoolbook"/>
                        </a:rPr>
                        <a:t>Performs well with small number of observations?</a:t>
                      </a:r>
                      <a:endParaRPr b="0" lang="en-US" sz="1800" spc="-1" strike="noStrike">
                        <a:latin typeface="Arial"/>
                      </a:endParaRPr>
                    </a:p>
                    <a:p>
                      <a:pPr>
                        <a:lnSpc>
                          <a:spcPct val="100000"/>
                        </a:lnSpc>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15000"/>
                        </a:lnSpc>
                      </a:pPr>
                      <a:r>
                        <a:rPr b="0" lang="en-US" sz="1800" spc="-1" strike="noStrike">
                          <a:solidFill>
                            <a:srgbClr val="000000"/>
                          </a:solidFill>
                          <a:latin typeface="Century Schoolbook"/>
                          <a:ea typeface="Century Schoolbook"/>
                        </a:rPr>
                        <a:t>Handles lots of irrelevant features well (separates signal from noise)?</a:t>
                      </a:r>
                      <a:endParaRPr b="0" lang="en-US" sz="1800" spc="-1" strike="noStrike">
                        <a:latin typeface="Arial"/>
                      </a:endParaRPr>
                    </a:p>
                    <a:p>
                      <a:pPr>
                        <a:lnSpc>
                          <a:spcPct val="100000"/>
                        </a:lnSpc>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15000"/>
                        </a:lnSpc>
                      </a:pPr>
                      <a:r>
                        <a:rPr b="0" lang="en-US" sz="1800" spc="-1" strike="noStrike">
                          <a:solidFill>
                            <a:srgbClr val="000000"/>
                          </a:solidFill>
                          <a:latin typeface="Century Schoolbook"/>
                          <a:ea typeface="Century Schoolbook"/>
                        </a:rPr>
                        <a:t>Parametric?</a:t>
                      </a:r>
                      <a:endParaRPr b="0" lang="en-US" sz="1800" spc="-1" strike="noStrike">
                        <a:latin typeface="Arial"/>
                      </a:endParaRPr>
                    </a:p>
                    <a:p>
                      <a:pPr>
                        <a:lnSpc>
                          <a:spcPct val="100000"/>
                        </a:lnSpc>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601280">
                <a:tc>
                  <a:txBody>
                    <a:bodyPr lIns="91080" rIns="91080"/>
                    <a:p>
                      <a:pPr>
                        <a:lnSpc>
                          <a:spcPct val="100000"/>
                        </a:lnSpc>
                      </a:pPr>
                      <a:r>
                        <a:rPr b="0" lang="en-US" sz="1800" spc="-1" strike="noStrike">
                          <a:solidFill>
                            <a:srgbClr val="000000"/>
                          </a:solidFill>
                          <a:latin typeface="Century Schoolbook"/>
                          <a:ea typeface="Century Schoolbook"/>
                        </a:rPr>
                        <a:t>KNN</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15000"/>
                        </a:lnSpc>
                      </a:pPr>
                      <a:r>
                        <a:rPr b="0" lang="en-US" sz="1800" spc="-1" strike="noStrike">
                          <a:solidFill>
                            <a:srgbClr val="000000"/>
                          </a:solidFill>
                          <a:latin typeface="Century Schoolbook"/>
                          <a:ea typeface="Century Schoolbook"/>
                        </a:rPr>
                        <a:t>Regression</a:t>
                      </a:r>
                      <a:endParaRPr b="0" lang="en-US" sz="1800" spc="-1" strike="noStrike">
                        <a:latin typeface="Arial"/>
                      </a:endParaRPr>
                    </a:p>
                    <a:p>
                      <a:pPr>
                        <a:lnSpc>
                          <a:spcPct val="115000"/>
                        </a:lnSpc>
                      </a:pPr>
                      <a:r>
                        <a:rPr b="0" lang="en-US" sz="1800" spc="-1" strike="noStrike">
                          <a:solidFill>
                            <a:srgbClr val="000000"/>
                          </a:solidFill>
                          <a:latin typeface="Century Schoolbook"/>
                          <a:ea typeface="Century Schoolbook"/>
                        </a:rPr>
                        <a:t>Classification</a:t>
                      </a:r>
                      <a:endParaRPr b="0" lang="en-US" sz="1800" spc="-1" strike="noStrike">
                        <a:latin typeface="Arial"/>
                      </a:endParaRPr>
                    </a:p>
                    <a:p>
                      <a:pPr>
                        <a:lnSpc>
                          <a:spcPct val="100000"/>
                        </a:lnSpc>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Yes</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Low</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Fast</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No</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No</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No</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838160">
                <a:tc>
                  <a:txBody>
                    <a:bodyPr lIns="91080" rIns="91080"/>
                    <a:p>
                      <a:pPr>
                        <a:lnSpc>
                          <a:spcPct val="105000"/>
                        </a:lnSpc>
                      </a:pPr>
                      <a:br/>
                      <a:r>
                        <a:rPr b="0" lang="en-US" sz="1800" spc="-1" strike="noStrike">
                          <a:solidFill>
                            <a:srgbClr val="000000"/>
                          </a:solidFill>
                          <a:latin typeface="Century Schoolbook"/>
                          <a:ea typeface="Century Schoolbook"/>
                        </a:rPr>
                        <a:t>Naïve Bayes</a:t>
                      </a:r>
                      <a:endParaRPr b="0" lang="en-US" sz="1800" spc="-1" strike="noStrike">
                        <a:latin typeface="Arial"/>
                      </a:endParaRPr>
                    </a:p>
                    <a:p>
                      <a:pPr>
                        <a:lnSpc>
                          <a:spcPct val="100000"/>
                        </a:lnSpc>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15000"/>
                        </a:lnSpc>
                      </a:pPr>
                      <a:r>
                        <a:rPr b="0" lang="en-US" sz="1800" spc="-1" strike="noStrike">
                          <a:solidFill>
                            <a:srgbClr val="000000"/>
                          </a:solidFill>
                          <a:latin typeface="Century Schoolbook"/>
                          <a:ea typeface="Century Schoolbook"/>
                        </a:rPr>
                        <a:t>Classification</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Somewhat</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Low</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Fast (excluding feature extraction)</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Yes</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Yes</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p>
                      <a:pPr>
                        <a:lnSpc>
                          <a:spcPct val="100000"/>
                        </a:lnSpc>
                      </a:pPr>
                      <a:r>
                        <a:rPr b="0" lang="en-US" sz="1800" spc="-1" strike="noStrike">
                          <a:solidFill>
                            <a:srgbClr val="000000"/>
                          </a:solidFill>
                          <a:latin typeface="Century Schoolbook"/>
                          <a:ea typeface="Century Schoolbook"/>
                        </a:rPr>
                        <a:t>Yes</a:t>
                      </a:r>
                      <a:endParaRPr b="0" lang="en-US"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933640" y="568440"/>
            <a:ext cx="8769960" cy="1559880"/>
          </a:xfrm>
          <a:prstGeom prst="rect">
            <a:avLst/>
          </a:prstGeom>
          <a:noFill/>
          <a:ln>
            <a:noFill/>
          </a:ln>
        </p:spPr>
        <p:style>
          <a:lnRef idx="0"/>
          <a:fillRef idx="0"/>
          <a:effectRef idx="0"/>
          <a:fontRef idx="minor"/>
        </p:style>
        <p:txBody>
          <a:bodyPr lIns="90000" rIns="90000" tIns="45000" bIns="45000"/>
          <a:p>
            <a:pPr algn="ctr">
              <a:lnSpc>
                <a:spcPct val="99000"/>
              </a:lnSpc>
            </a:pPr>
            <a:r>
              <a:rPr b="0" lang="en-US" sz="4800" spc="-1" strike="noStrike">
                <a:solidFill>
                  <a:srgbClr val="464b56"/>
                </a:solidFill>
                <a:latin typeface="Century Schoolbook"/>
                <a:ea typeface="Century Schoolbook"/>
              </a:rPr>
              <a:t>Our </a:t>
            </a:r>
            <a:r>
              <a:rPr b="0" lang="en-US" sz="4800" spc="-1" strike="noStrike">
                <a:solidFill>
                  <a:srgbClr val="464b56"/>
                </a:solidFill>
                <a:latin typeface="Century Schoolbook"/>
                <a:ea typeface="Century Schoolbook"/>
              </a:rPr>
              <a:t>Res</a:t>
            </a:r>
            <a:r>
              <a:rPr b="0" lang="en-US" sz="4800" spc="-1" strike="noStrike">
                <a:solidFill>
                  <a:srgbClr val="464b56"/>
                </a:solidFill>
                <a:latin typeface="Century Schoolbook"/>
                <a:ea typeface="Century Schoolbook"/>
              </a:rPr>
              <a:t>ults</a:t>
            </a:r>
            <a:endParaRPr b="0" lang="en-US" sz="4800" spc="-1" strike="noStrike">
              <a:latin typeface="Arial"/>
            </a:endParaRPr>
          </a:p>
        </p:txBody>
      </p:sp>
      <p:sp>
        <p:nvSpPr>
          <p:cNvPr id="345" name="CustomShape 2"/>
          <p:cNvSpPr/>
          <p:nvPr/>
        </p:nvSpPr>
        <p:spPr>
          <a:xfrm>
            <a:off x="2933640" y="2438280"/>
            <a:ext cx="8769960" cy="4176000"/>
          </a:xfrm>
          <a:prstGeom prst="rect">
            <a:avLst/>
          </a:prstGeom>
          <a:noFill/>
          <a:ln>
            <a:noFill/>
          </a:ln>
        </p:spPr>
        <p:style>
          <a:lnRef idx="0"/>
          <a:fillRef idx="0"/>
          <a:effectRef idx="0"/>
          <a:fontRef idx="minor"/>
        </p:style>
      </p:sp>
      <p:pic>
        <p:nvPicPr>
          <p:cNvPr id="346" name="" descr=""/>
          <p:cNvPicPr/>
          <p:nvPr/>
        </p:nvPicPr>
        <p:blipFill>
          <a:blip r:embed="rId1"/>
          <a:stretch/>
        </p:blipFill>
        <p:spPr>
          <a:xfrm>
            <a:off x="3108960" y="3531240"/>
            <a:ext cx="8948520" cy="26107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2933640" y="568440"/>
            <a:ext cx="8769960" cy="1559880"/>
          </a:xfrm>
          <a:prstGeom prst="rect">
            <a:avLst/>
          </a:prstGeom>
          <a:noFill/>
          <a:ln>
            <a:noFill/>
          </a:ln>
        </p:spPr>
        <p:style>
          <a:lnRef idx="0"/>
          <a:fillRef idx="0"/>
          <a:effectRef idx="0"/>
          <a:fontRef idx="minor"/>
        </p:style>
        <p:txBody>
          <a:bodyPr lIns="90000" rIns="90000" tIns="45000" bIns="45000"/>
          <a:p>
            <a:pPr algn="ctr">
              <a:lnSpc>
                <a:spcPct val="99000"/>
              </a:lnSpc>
            </a:pPr>
            <a:r>
              <a:rPr b="0" lang="en-US" sz="4800" spc="-1" strike="noStrike">
                <a:solidFill>
                  <a:srgbClr val="464b56"/>
                </a:solidFill>
                <a:latin typeface="Century Schoolbook"/>
                <a:ea typeface="Century Schoolbook"/>
              </a:rPr>
              <a:t>References</a:t>
            </a:r>
            <a:endParaRPr b="0" lang="en-US" sz="4800" spc="-1" strike="noStrike">
              <a:latin typeface="Arial"/>
            </a:endParaRPr>
          </a:p>
        </p:txBody>
      </p:sp>
      <p:sp>
        <p:nvSpPr>
          <p:cNvPr id="348" name="CustomShape 2"/>
          <p:cNvSpPr/>
          <p:nvPr/>
        </p:nvSpPr>
        <p:spPr>
          <a:xfrm>
            <a:off x="2933640" y="2438280"/>
            <a:ext cx="8769960" cy="4176000"/>
          </a:xfrm>
          <a:prstGeom prst="rect">
            <a:avLst/>
          </a:prstGeom>
          <a:noFill/>
          <a:ln>
            <a:noFill/>
          </a:ln>
        </p:spPr>
        <p:style>
          <a:lnRef idx="0"/>
          <a:fillRef idx="0"/>
          <a:effectRef idx="0"/>
          <a:fontRef idx="minor"/>
        </p:style>
        <p:txBody>
          <a:bodyPr lIns="90000" rIns="90000" tIns="45000" bIns="45000"/>
          <a:p>
            <a:pPr marL="320040" indent="-192240">
              <a:lnSpc>
                <a:spcPct val="111000"/>
              </a:lnSpc>
              <a:spcBef>
                <a:spcPts val="930"/>
              </a:spcBef>
            </a:pPr>
            <a:r>
              <a:rPr b="0" lang="en-US" sz="2000" spc="-1" strike="noStrike" u="sng">
                <a:solidFill>
                  <a:srgbClr val="85c4d2"/>
                </a:solidFill>
                <a:uFillTx/>
                <a:latin typeface="Calibri"/>
                <a:ea typeface="Calibri"/>
                <a:hlinkClick r:id="rId1"/>
              </a:rPr>
              <a:t>https://www.youtube.com/watch?v=EFbYLc5ARtM</a:t>
            </a:r>
            <a:endParaRPr b="0" lang="en-US" sz="2000" spc="-1" strike="noStrike">
              <a:latin typeface="Arial"/>
            </a:endParaRPr>
          </a:p>
          <a:p>
            <a:pPr marL="320040" indent="-192240">
              <a:lnSpc>
                <a:spcPct val="111000"/>
              </a:lnSpc>
              <a:spcBef>
                <a:spcPts val="930"/>
              </a:spcBef>
            </a:pPr>
            <a:r>
              <a:rPr b="0" lang="en-US" sz="2000" spc="-1" strike="noStrike" u="sng">
                <a:solidFill>
                  <a:srgbClr val="85c4d2"/>
                </a:solidFill>
                <a:uFillTx/>
                <a:latin typeface="Calibri"/>
                <a:ea typeface="Calibri"/>
                <a:hlinkClick r:id="rId2"/>
              </a:rPr>
              <a:t>https://www.dataschool.io/comparing-supervised-learning-algorithms/</a:t>
            </a:r>
            <a:endParaRPr b="0" lang="en-US" sz="2000" spc="-1" strike="noStrike">
              <a:latin typeface="Arial"/>
            </a:endParaRPr>
          </a:p>
          <a:p>
            <a:pPr marL="320040" indent="-192240">
              <a:lnSpc>
                <a:spcPct val="111000"/>
              </a:lnSpc>
              <a:spcBef>
                <a:spcPts val="930"/>
              </a:spcBef>
            </a:pPr>
            <a:r>
              <a:rPr b="0" lang="en-US" sz="2000" spc="-1" strike="noStrike" u="sng">
                <a:solidFill>
                  <a:srgbClr val="85c4d2"/>
                </a:solidFill>
                <a:uFillTx/>
                <a:latin typeface="Calibri"/>
                <a:ea typeface="Calibri"/>
                <a:hlinkClick r:id="rId3"/>
              </a:rPr>
              <a:t>https://www.quora.com/Classification-machine-learning-When-should-I-use-a-K-NN-classifier-over-a-Naive-Bayes-classifier</a:t>
            </a:r>
            <a:endParaRPr b="0" lang="en-US" sz="2000" spc="-1" strike="noStrike">
              <a:latin typeface="Arial"/>
            </a:endParaRPr>
          </a:p>
          <a:p>
            <a:pPr marL="320040" indent="-192240">
              <a:lnSpc>
                <a:spcPct val="111000"/>
              </a:lnSpc>
              <a:spcBef>
                <a:spcPts val="930"/>
              </a:spcBef>
            </a:pPr>
            <a:r>
              <a:rPr b="0" lang="en-US" sz="2000" spc="-1" strike="noStrike" u="sng">
                <a:solidFill>
                  <a:srgbClr val="85c4d2"/>
                </a:solidFill>
                <a:uFillTx/>
                <a:latin typeface="Calibri"/>
                <a:ea typeface="Calibri"/>
                <a:hlinkClick r:id="rId4"/>
              </a:rPr>
              <a:t>https://people.maths.ox.ac.uk/tsanas/Preprints/TNSRE2013.pdf</a:t>
            </a:r>
            <a:endParaRPr b="0" lang="en-US" sz="2000" spc="-1" strike="noStrike">
              <a:latin typeface="Arial"/>
            </a:endParaRPr>
          </a:p>
          <a:p>
            <a:pPr marL="320040" indent="-192240">
              <a:lnSpc>
                <a:spcPct val="111000"/>
              </a:lnSpc>
              <a:spcBef>
                <a:spcPts val="930"/>
              </a:spcBef>
            </a:pPr>
            <a:endParaRPr b="0" lang="en-US"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2933640" y="568440"/>
            <a:ext cx="8769960" cy="1559880"/>
          </a:xfrm>
          <a:prstGeom prst="rect">
            <a:avLst/>
          </a:prstGeom>
          <a:noFill/>
          <a:ln>
            <a:noFill/>
          </a:ln>
        </p:spPr>
        <p:style>
          <a:lnRef idx="0"/>
          <a:fillRef idx="0"/>
          <a:effectRef idx="0"/>
          <a:fontRef idx="minor"/>
        </p:style>
        <p:txBody>
          <a:bodyPr lIns="90000" rIns="90000" tIns="45000" bIns="45000"/>
          <a:p>
            <a:pPr algn="ctr">
              <a:lnSpc>
                <a:spcPct val="99000"/>
              </a:lnSpc>
            </a:pPr>
            <a:r>
              <a:rPr b="0" lang="en-US" sz="4400" spc="-1" strike="noStrike">
                <a:solidFill>
                  <a:srgbClr val="464b56"/>
                </a:solidFill>
                <a:latin typeface="Century Schoolbook"/>
                <a:ea typeface="Century Schoolbook"/>
              </a:rPr>
              <a:t>Parkinson’s disease</a:t>
            </a:r>
            <a:endParaRPr b="0" lang="en-US" sz="4400" spc="-1" strike="noStrike">
              <a:latin typeface="Arial"/>
            </a:endParaRPr>
          </a:p>
        </p:txBody>
      </p:sp>
      <p:sp>
        <p:nvSpPr>
          <p:cNvPr id="317" name="CustomShape 2"/>
          <p:cNvSpPr/>
          <p:nvPr/>
        </p:nvSpPr>
        <p:spPr>
          <a:xfrm>
            <a:off x="2933640" y="2279520"/>
            <a:ext cx="8769960" cy="4577760"/>
          </a:xfrm>
          <a:prstGeom prst="rect">
            <a:avLst/>
          </a:prstGeom>
          <a:noFill/>
          <a:ln>
            <a:noFill/>
          </a:ln>
        </p:spPr>
        <p:style>
          <a:lnRef idx="0"/>
          <a:fillRef idx="0"/>
          <a:effectRef idx="0"/>
          <a:fontRef idx="minor"/>
        </p:style>
        <p:txBody>
          <a:bodyPr lIns="90000" rIns="90000" tIns="45000" bIns="45000"/>
          <a:p>
            <a:pPr marL="320040" indent="-319320">
              <a:lnSpc>
                <a:spcPct val="101000"/>
              </a:lnSpc>
              <a:buClr>
                <a:srgbClr val="464b56"/>
              </a:buClr>
              <a:buFont typeface="Corbel"/>
              <a:buChar char="–"/>
            </a:pPr>
            <a:r>
              <a:rPr b="0" lang="en-US" sz="2000" spc="-1" strike="noStrike">
                <a:solidFill>
                  <a:srgbClr val="464b56"/>
                </a:solidFill>
                <a:latin typeface="Calibri"/>
                <a:ea typeface="Calibri"/>
              </a:rPr>
              <a:t>Parkinson disease (PD) is a chronic neurodegenerative disorder, affect nerve cells in the brain that produce dopamine. It is estimated there are at least 100 PD subjects per 100,000 in the population, and some studies have suggested PD prevalence may be underestimated.</a:t>
            </a:r>
            <a:endParaRPr b="0" lang="en-US" sz="2000" spc="-1" strike="noStrike">
              <a:latin typeface="Arial"/>
            </a:endParaRPr>
          </a:p>
          <a:p>
            <a:pPr marL="320040" indent="-319320">
              <a:lnSpc>
                <a:spcPct val="101000"/>
              </a:lnSpc>
              <a:spcBef>
                <a:spcPts val="930"/>
              </a:spcBef>
              <a:buClr>
                <a:srgbClr val="464b56"/>
              </a:buClr>
              <a:buFont typeface="Corbel"/>
              <a:buChar char="–"/>
            </a:pPr>
            <a:r>
              <a:rPr b="0" lang="en-US" sz="2000" spc="-1" strike="noStrike">
                <a:solidFill>
                  <a:srgbClr val="464b56"/>
                </a:solidFill>
                <a:latin typeface="Calibri"/>
                <a:ea typeface="Calibri"/>
              </a:rPr>
              <a:t> </a:t>
            </a:r>
            <a:r>
              <a:rPr b="0" lang="en-US" sz="2000" spc="-1" strike="noStrike">
                <a:solidFill>
                  <a:srgbClr val="464b56"/>
                </a:solidFill>
                <a:latin typeface="Calibri"/>
                <a:ea typeface="Calibri"/>
              </a:rPr>
              <a:t>Parkinson’s disease symptoms include muscle rigidity, tremors, and changes in speech and gait. After diagnosis, treatments can help relieve symptoms, but sadly no cure. </a:t>
            </a:r>
            <a:endParaRPr b="0" lang="en-US" sz="2000" spc="-1" strike="noStrike">
              <a:latin typeface="Arial"/>
            </a:endParaRPr>
          </a:p>
          <a:p>
            <a:pPr marL="320040" indent="-319320">
              <a:lnSpc>
                <a:spcPct val="101000"/>
              </a:lnSpc>
              <a:spcBef>
                <a:spcPts val="930"/>
              </a:spcBef>
              <a:buClr>
                <a:srgbClr val="464b56"/>
              </a:buClr>
              <a:buFont typeface="Corbel"/>
              <a:buChar char="–"/>
            </a:pPr>
            <a:r>
              <a:rPr b="0" lang="en-US" sz="2000" spc="-1" strike="noStrike">
                <a:solidFill>
                  <a:srgbClr val="464b56"/>
                </a:solidFill>
                <a:latin typeface="Calibri"/>
                <a:ea typeface="Calibri"/>
              </a:rPr>
              <a:t> </a:t>
            </a:r>
            <a:r>
              <a:rPr b="0" lang="en-US" sz="2000" spc="-1" strike="noStrike">
                <a:solidFill>
                  <a:srgbClr val="464b56"/>
                </a:solidFill>
                <a:latin typeface="Calibri"/>
                <a:ea typeface="Calibri"/>
              </a:rPr>
              <a:t>Vocal impairment is reported in the vast majority of PD subjects, and approximately 29% of those consider it one of their greatest hindrances associated with the disease. Typical vocal impairment symptoms include reduced loudness, monotone, hoarseness, breathiness (noise), imprecise articulation and vocal tremor. The extent of vocal impairment can be assessed using sustained vowel phonations, or running speech.</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2933640" y="567000"/>
            <a:ext cx="8769960" cy="1562760"/>
          </a:xfrm>
          <a:prstGeom prst="rect">
            <a:avLst/>
          </a:prstGeom>
          <a:noFill/>
          <a:ln>
            <a:noFill/>
          </a:ln>
        </p:spPr>
        <p:style>
          <a:lnRef idx="0"/>
          <a:fillRef idx="0"/>
          <a:effectRef idx="0"/>
          <a:fontRef idx="minor"/>
        </p:style>
        <p:txBody>
          <a:bodyPr lIns="90000" rIns="90000" tIns="45000" bIns="45000"/>
          <a:p>
            <a:pPr algn="ctr">
              <a:lnSpc>
                <a:spcPct val="99000"/>
              </a:lnSpc>
            </a:pPr>
            <a:r>
              <a:rPr b="0" lang="en-US" sz="4400" spc="-1" strike="noStrike">
                <a:solidFill>
                  <a:srgbClr val="464b56"/>
                </a:solidFill>
                <a:latin typeface="Century Schoolbook"/>
                <a:ea typeface="Century Schoolbook"/>
              </a:rPr>
              <a:t>Lee Silverman Voice Treatment System</a:t>
            </a:r>
            <a:endParaRPr b="0" lang="en-US" sz="4400" spc="-1" strike="noStrike">
              <a:latin typeface="Arial"/>
            </a:endParaRPr>
          </a:p>
        </p:txBody>
      </p:sp>
      <p:sp>
        <p:nvSpPr>
          <p:cNvPr id="319" name="CustomShape 2"/>
          <p:cNvSpPr/>
          <p:nvPr/>
        </p:nvSpPr>
        <p:spPr>
          <a:xfrm>
            <a:off x="2933640" y="2478240"/>
            <a:ext cx="8769960" cy="3617280"/>
          </a:xfrm>
          <a:prstGeom prst="rect">
            <a:avLst/>
          </a:prstGeom>
          <a:noFill/>
          <a:ln>
            <a:noFill/>
          </a:ln>
        </p:spPr>
        <p:style>
          <a:lnRef idx="0"/>
          <a:fillRef idx="0"/>
          <a:effectRef idx="0"/>
          <a:fontRef idx="minor"/>
        </p:style>
        <p:txBody>
          <a:bodyPr lIns="90000" rIns="90000" tIns="45000" bIns="45000"/>
          <a:p>
            <a:pPr marL="320040" indent="-319320">
              <a:lnSpc>
                <a:spcPct val="111000"/>
              </a:lnSpc>
              <a:buClr>
                <a:srgbClr val="464b56"/>
              </a:buClr>
              <a:buFont typeface="Corbel"/>
              <a:buChar char="–"/>
            </a:pPr>
            <a:r>
              <a:rPr b="0" lang="en-US" sz="2400" spc="-1" strike="noStrike">
                <a:solidFill>
                  <a:srgbClr val="464b56"/>
                </a:solidFill>
                <a:latin typeface="Calibri"/>
                <a:ea typeface="Calibri"/>
              </a:rPr>
              <a:t>We are building a LSVT system that would help assets the vocal performance as acceptable or unacceptable(binary classification).</a:t>
            </a:r>
            <a:endParaRPr b="0" lang="en-US" sz="2400" spc="-1" strike="noStrike">
              <a:latin typeface="Arial"/>
            </a:endParaRPr>
          </a:p>
          <a:p>
            <a:pPr>
              <a:lnSpc>
                <a:spcPct val="111000"/>
              </a:lnSpc>
              <a:spcBef>
                <a:spcPts val="930"/>
              </a:spcBef>
            </a:pPr>
            <a:r>
              <a:rPr b="0" lang="en-US" sz="2400" spc="-1" strike="noStrike">
                <a:solidFill>
                  <a:srgbClr val="464b56"/>
                </a:solidFill>
                <a:latin typeface="Calibri"/>
                <a:ea typeface="Calibri"/>
              </a:rPr>
              <a:t> </a:t>
            </a:r>
            <a:endParaRPr b="0" lang="en-US" sz="2400" spc="-1" strike="noStrike">
              <a:latin typeface="Arial"/>
            </a:endParaRPr>
          </a:p>
          <a:p>
            <a:pPr marL="320040" indent="-319320">
              <a:lnSpc>
                <a:spcPct val="111000"/>
              </a:lnSpc>
              <a:spcBef>
                <a:spcPts val="930"/>
              </a:spcBef>
              <a:buClr>
                <a:srgbClr val="464b56"/>
              </a:buClr>
              <a:buFont typeface="Corbel"/>
              <a:buChar char="–"/>
            </a:pPr>
            <a:r>
              <a:rPr b="0" lang="en-US" sz="2400" spc="-1" strike="noStrike">
                <a:solidFill>
                  <a:srgbClr val="464b56"/>
                </a:solidFill>
                <a:latin typeface="Calibri"/>
                <a:ea typeface="Calibri"/>
              </a:rPr>
              <a:t>The two classifiers used are Naïve Bayes and -  and is a binary classier; meaning that we have only 2 classes to decide between: The required system needs to state whether the patient’s voice is acceptable or unacceptable.</a:t>
            </a: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7966800" y="1238040"/>
            <a:ext cx="3792960" cy="3349080"/>
          </a:xfrm>
          <a:prstGeom prst="rect">
            <a:avLst/>
          </a:prstGeom>
          <a:noFill/>
          <a:ln>
            <a:noFill/>
          </a:ln>
        </p:spPr>
        <p:style>
          <a:lnRef idx="0"/>
          <a:fillRef idx="0"/>
          <a:effectRef idx="0"/>
          <a:fontRef idx="minor"/>
        </p:style>
        <p:txBody>
          <a:bodyPr lIns="90000" rIns="90000" tIns="45000" bIns="45000"/>
          <a:p>
            <a:pPr>
              <a:lnSpc>
                <a:spcPct val="105000"/>
              </a:lnSpc>
            </a:pPr>
            <a:br/>
            <a:r>
              <a:rPr b="0" lang="en-US" sz="3900" spc="-1" strike="noStrike">
                <a:solidFill>
                  <a:srgbClr val="fefcf7"/>
                </a:solidFill>
                <a:latin typeface="Century Schoolbook"/>
                <a:ea typeface="Century Schoolbook"/>
              </a:rPr>
              <a:t>Naïve Bayes</a:t>
            </a:r>
            <a:endParaRPr b="0" lang="en-US" sz="3900" spc="-1" strike="noStrike">
              <a:latin typeface="Arial"/>
            </a:endParaRPr>
          </a:p>
        </p:txBody>
      </p:sp>
      <p:pic>
        <p:nvPicPr>
          <p:cNvPr id="321" name="Google Shape;287;p41" descr=""/>
          <p:cNvPicPr/>
          <p:nvPr/>
        </p:nvPicPr>
        <p:blipFill>
          <a:blip r:embed="rId1"/>
          <a:stretch/>
        </p:blipFill>
        <p:spPr>
          <a:xfrm>
            <a:off x="7920720" y="2884680"/>
            <a:ext cx="3839040" cy="10875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2933640" y="568440"/>
            <a:ext cx="8769240" cy="1559160"/>
          </a:xfrm>
          <a:prstGeom prst="rect">
            <a:avLst/>
          </a:prstGeom>
          <a:noFill/>
          <a:ln>
            <a:noFill/>
          </a:ln>
        </p:spPr>
        <p:style>
          <a:lnRef idx="0"/>
          <a:fillRef idx="0"/>
          <a:effectRef idx="0"/>
          <a:fontRef idx="minor"/>
        </p:style>
        <p:txBody>
          <a:bodyPr lIns="90000" rIns="90000" tIns="45000" bIns="45000"/>
          <a:p>
            <a:pPr algn="ctr">
              <a:lnSpc>
                <a:spcPct val="99000"/>
              </a:lnSpc>
            </a:pPr>
            <a:r>
              <a:rPr b="0" lang="en-US" sz="4800" spc="-1" strike="noStrike">
                <a:solidFill>
                  <a:srgbClr val="474b57"/>
                </a:solidFill>
                <a:latin typeface="Century Schoolbook"/>
                <a:ea typeface="Century Schoolbook"/>
              </a:rPr>
              <a:t>Theorem</a:t>
            </a:r>
            <a:endParaRPr b="0" lang="en-US" sz="4800" spc="-1" strike="noStrike">
              <a:latin typeface="Arial"/>
            </a:endParaRPr>
          </a:p>
        </p:txBody>
      </p:sp>
      <p:pic>
        <p:nvPicPr>
          <p:cNvPr id="323" name="Google Shape;293;p42" descr=""/>
          <p:cNvPicPr/>
          <p:nvPr/>
        </p:nvPicPr>
        <p:blipFill>
          <a:blip r:embed="rId1"/>
          <a:stretch/>
        </p:blipFill>
        <p:spPr>
          <a:xfrm>
            <a:off x="4297680" y="2377440"/>
            <a:ext cx="6674040" cy="42962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4" name="Google Shape;298;p43" descr=""/>
          <p:cNvPicPr/>
          <p:nvPr/>
        </p:nvPicPr>
        <p:blipFill>
          <a:blip r:embed="rId1"/>
          <a:stretch/>
        </p:blipFill>
        <p:spPr>
          <a:xfrm>
            <a:off x="4020840" y="320040"/>
            <a:ext cx="7995960" cy="4388400"/>
          </a:xfrm>
          <a:prstGeom prst="rect">
            <a:avLst/>
          </a:prstGeom>
          <a:ln>
            <a:noFill/>
          </a:ln>
        </p:spPr>
      </p:pic>
      <p:pic>
        <p:nvPicPr>
          <p:cNvPr id="325" name="Google Shape;299;p43" descr=""/>
          <p:cNvPicPr/>
          <p:nvPr/>
        </p:nvPicPr>
        <p:blipFill>
          <a:blip r:embed="rId2"/>
          <a:stretch/>
        </p:blipFill>
        <p:spPr>
          <a:xfrm>
            <a:off x="3984480" y="5120640"/>
            <a:ext cx="7995960" cy="14623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2933640" y="568440"/>
            <a:ext cx="8769960" cy="1559880"/>
          </a:xfrm>
          <a:prstGeom prst="rect">
            <a:avLst/>
          </a:prstGeom>
          <a:noFill/>
          <a:ln>
            <a:noFill/>
          </a:ln>
        </p:spPr>
        <p:style>
          <a:lnRef idx="0"/>
          <a:fillRef idx="0"/>
          <a:effectRef idx="0"/>
          <a:fontRef idx="minor"/>
        </p:style>
        <p:txBody>
          <a:bodyPr lIns="90000" rIns="90000" tIns="45000" bIns="45000"/>
          <a:p>
            <a:pPr algn="ctr">
              <a:lnSpc>
                <a:spcPct val="99000"/>
              </a:lnSpc>
            </a:pPr>
            <a:r>
              <a:rPr b="0" lang="en-US" sz="4800" spc="-1" strike="noStrike">
                <a:solidFill>
                  <a:srgbClr val="464b56"/>
                </a:solidFill>
                <a:latin typeface="Century Schoolbook"/>
                <a:ea typeface="Century Schoolbook"/>
              </a:rPr>
              <a:t>Code</a:t>
            </a:r>
            <a:endParaRPr b="0" lang="en-US" sz="4800" spc="-1" strike="noStrike">
              <a:latin typeface="Arial"/>
            </a:endParaRPr>
          </a:p>
        </p:txBody>
      </p:sp>
      <p:sp>
        <p:nvSpPr>
          <p:cNvPr id="327" name="CustomShape 2"/>
          <p:cNvSpPr/>
          <p:nvPr/>
        </p:nvSpPr>
        <p:spPr>
          <a:xfrm>
            <a:off x="2933640" y="2438280"/>
            <a:ext cx="8769960" cy="4176000"/>
          </a:xfrm>
          <a:prstGeom prst="rect">
            <a:avLst/>
          </a:prstGeom>
          <a:noFill/>
          <a:ln>
            <a:noFill/>
          </a:ln>
        </p:spPr>
        <p:style>
          <a:lnRef idx="0"/>
          <a:fillRef idx="0"/>
          <a:effectRef idx="0"/>
          <a:fontRef idx="minor"/>
        </p:style>
        <p:txBody>
          <a:bodyPr lIns="90000" rIns="90000" tIns="45000" bIns="45000"/>
          <a:p>
            <a:pPr marL="320040" indent="-319320">
              <a:lnSpc>
                <a:spcPct val="111000"/>
              </a:lnSpc>
              <a:buClr>
                <a:srgbClr val="464b56"/>
              </a:buClr>
              <a:buFont typeface="Corbel"/>
              <a:buChar char="–"/>
            </a:pPr>
            <a:r>
              <a:rPr b="0" lang="en-US" sz="2000" spc="-1" strike="noStrike">
                <a:solidFill>
                  <a:srgbClr val="464b56"/>
                </a:solidFill>
                <a:latin typeface="Calibri"/>
                <a:ea typeface="Calibri"/>
              </a:rPr>
              <a:t>Read Data Set</a:t>
            </a:r>
            <a:endParaRPr b="0" lang="en-US" sz="2000" spc="-1" strike="noStrike">
              <a:latin typeface="Arial"/>
            </a:endParaRPr>
          </a:p>
          <a:p>
            <a:pPr marL="32004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Extract 4 features (Energy - 4thPower – Nonlinear Energy – Curve Length)</a:t>
            </a:r>
            <a:endParaRPr b="0" lang="en-US" sz="2000" spc="-1" strike="noStrike">
              <a:latin typeface="Arial"/>
            </a:endParaRPr>
          </a:p>
          <a:p>
            <a:pPr marL="32004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Using CV Partition (Kfold – 2 partitions) to work on my data in two different ways/partitions</a:t>
            </a:r>
            <a:endParaRPr b="0" lang="en-US" sz="2000" spc="-1" strike="noStrike">
              <a:latin typeface="Arial"/>
            </a:endParaRPr>
          </a:p>
          <a:p>
            <a:pPr marL="320040" indent="-192240">
              <a:lnSpc>
                <a:spcPct val="111000"/>
              </a:lnSpc>
              <a:spcBef>
                <a:spcPts val="930"/>
              </a:spcBef>
            </a:pPr>
            <a:endParaRPr b="0" lang="en-US" sz="2000" spc="-1" strike="noStrike">
              <a:latin typeface="Arial"/>
            </a:endParaRPr>
          </a:p>
          <a:p>
            <a:pPr marL="320040" indent="-192240">
              <a:lnSpc>
                <a:spcPct val="111000"/>
              </a:lnSpc>
              <a:spcBef>
                <a:spcPts val="930"/>
              </a:spcBef>
            </a:pPr>
            <a:endParaRPr b="0" lang="en-US" sz="2000" spc="-1" strike="noStrike">
              <a:latin typeface="Arial"/>
            </a:endParaRPr>
          </a:p>
          <a:p>
            <a:pPr marL="320040" indent="-192240">
              <a:lnSpc>
                <a:spcPct val="111000"/>
              </a:lnSpc>
              <a:spcBef>
                <a:spcPts val="930"/>
              </a:spcBef>
            </a:pP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2933640" y="568440"/>
            <a:ext cx="8769960" cy="1559880"/>
          </a:xfrm>
          <a:prstGeom prst="rect">
            <a:avLst/>
          </a:prstGeom>
          <a:noFill/>
          <a:ln>
            <a:noFill/>
          </a:ln>
        </p:spPr>
        <p:style>
          <a:lnRef idx="0"/>
          <a:fillRef idx="0"/>
          <a:effectRef idx="0"/>
          <a:fontRef idx="minor"/>
        </p:style>
        <p:txBody>
          <a:bodyPr lIns="90000" rIns="90000" tIns="45000" bIns="45000"/>
          <a:p>
            <a:pPr algn="ctr">
              <a:lnSpc>
                <a:spcPct val="99000"/>
              </a:lnSpc>
            </a:pPr>
            <a:r>
              <a:rPr b="0" lang="en-US" sz="4400" spc="-1" strike="noStrike">
                <a:solidFill>
                  <a:srgbClr val="464b56"/>
                </a:solidFill>
                <a:latin typeface="Century Schoolbook"/>
                <a:ea typeface="Century Schoolbook"/>
              </a:rPr>
              <a:t>Train Stage</a:t>
            </a:r>
            <a:endParaRPr b="0" lang="en-US" sz="4400" spc="-1" strike="noStrike">
              <a:latin typeface="Arial"/>
            </a:endParaRPr>
          </a:p>
        </p:txBody>
      </p:sp>
      <p:sp>
        <p:nvSpPr>
          <p:cNvPr id="329" name="CustomShape 2"/>
          <p:cNvSpPr/>
          <p:nvPr/>
        </p:nvSpPr>
        <p:spPr>
          <a:xfrm>
            <a:off x="2933640" y="2438280"/>
            <a:ext cx="8769960" cy="3650760"/>
          </a:xfrm>
          <a:prstGeom prst="rect">
            <a:avLst/>
          </a:prstGeom>
          <a:noFill/>
          <a:ln>
            <a:noFill/>
          </a:ln>
        </p:spPr>
        <p:style>
          <a:lnRef idx="0"/>
          <a:fillRef idx="0"/>
          <a:effectRef idx="0"/>
          <a:fontRef idx="minor"/>
        </p:style>
        <p:txBody>
          <a:bodyPr lIns="90000" rIns="90000" tIns="45000" bIns="45000"/>
          <a:p>
            <a:pPr marL="320040" indent="-319320">
              <a:lnSpc>
                <a:spcPct val="111000"/>
              </a:lnSpc>
              <a:buClr>
                <a:srgbClr val="464b56"/>
              </a:buClr>
              <a:buFont typeface="Corbel"/>
              <a:buChar char="–"/>
            </a:pPr>
            <a:r>
              <a:rPr b="0" lang="en-US" sz="2000" spc="-1" strike="noStrike">
                <a:solidFill>
                  <a:srgbClr val="464b56"/>
                </a:solidFill>
                <a:latin typeface="Calibri"/>
                <a:ea typeface="Calibri"/>
              </a:rPr>
              <a:t>In each partition:</a:t>
            </a:r>
            <a:endParaRPr b="0" lang="en-US" sz="2000" spc="-1" strike="noStrike">
              <a:latin typeface="Arial"/>
            </a:endParaRPr>
          </a:p>
          <a:p>
            <a:pPr lvl="1" marL="64008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Divide data, Train and Test matrices</a:t>
            </a:r>
            <a:endParaRPr b="0" lang="en-US" sz="2000" spc="-1" strike="noStrike">
              <a:latin typeface="Arial"/>
            </a:endParaRPr>
          </a:p>
          <a:p>
            <a:pPr lvl="1" marL="64008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Get Class1, accepted, and Class 2, unaccepted, probabilities from test matrix</a:t>
            </a:r>
            <a:endParaRPr b="0" lang="en-US" sz="2000" spc="-1" strike="noStrike">
              <a:latin typeface="Arial"/>
            </a:endParaRPr>
          </a:p>
          <a:p>
            <a:pPr lvl="1" marL="64008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Divide train into two matrices, trained C1 &amp; C2, depending on accepted and unaccepted value(1 or 2)</a:t>
            </a:r>
            <a:endParaRPr b="0" lang="en-US" sz="2000" spc="-1" strike="noStrike">
              <a:latin typeface="Arial"/>
            </a:endParaRPr>
          </a:p>
          <a:p>
            <a:pPr lvl="1" marL="64008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Calculate mean and standard deviation of each feature column in both trained class 1 and 2</a:t>
            </a:r>
            <a:endParaRPr b="0" lang="en-US" sz="2000" spc="-1" strike="noStrike">
              <a:latin typeface="Arial"/>
            </a:endParaRPr>
          </a:p>
          <a:p>
            <a:pPr marL="320040">
              <a:lnSpc>
                <a:spcPct val="111000"/>
              </a:lnSpc>
              <a:spcBef>
                <a:spcPts val="930"/>
              </a:spcBef>
            </a:pPr>
            <a:r>
              <a:rPr b="0" lang="en-US" sz="2000" spc="-1" strike="noStrike">
                <a:solidFill>
                  <a:srgbClr val="464b56"/>
                </a:solidFill>
                <a:latin typeface="Calibri"/>
                <a:ea typeface="Calibri"/>
              </a:rPr>
              <a:t>*Now our training stage has ended and we can start testing out our test matrix</a:t>
            </a:r>
            <a:endParaRPr b="0" lang="en-US" sz="2000" spc="-1" strike="noStrike">
              <a:latin typeface="Arial"/>
            </a:endParaRPr>
          </a:p>
          <a:p>
            <a:pPr marL="320040">
              <a:lnSpc>
                <a:spcPct val="111000"/>
              </a:lnSpc>
              <a:spcBef>
                <a:spcPts val="930"/>
              </a:spcBef>
            </a:pPr>
            <a:endParaRPr b="0" lang="en-US" sz="2000" spc="-1" strike="noStrike">
              <a:latin typeface="Arial"/>
            </a:endParaRPr>
          </a:p>
          <a:p>
            <a:pPr marL="320040" indent="-192240">
              <a:lnSpc>
                <a:spcPct val="111000"/>
              </a:lnSpc>
              <a:spcBef>
                <a:spcPts val="930"/>
              </a:spcBef>
            </a:pP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2933640" y="568440"/>
            <a:ext cx="8769960" cy="1559880"/>
          </a:xfrm>
          <a:prstGeom prst="rect">
            <a:avLst/>
          </a:prstGeom>
          <a:noFill/>
          <a:ln>
            <a:noFill/>
          </a:ln>
        </p:spPr>
        <p:style>
          <a:lnRef idx="0"/>
          <a:fillRef idx="0"/>
          <a:effectRef idx="0"/>
          <a:fontRef idx="minor"/>
        </p:style>
        <p:txBody>
          <a:bodyPr lIns="90000" rIns="90000" tIns="45000" bIns="45000"/>
          <a:p>
            <a:pPr algn="ctr">
              <a:lnSpc>
                <a:spcPct val="99000"/>
              </a:lnSpc>
            </a:pPr>
            <a:r>
              <a:rPr b="0" lang="en-US" sz="4400" spc="-1" strike="noStrike">
                <a:solidFill>
                  <a:srgbClr val="464b56"/>
                </a:solidFill>
                <a:latin typeface="Century Schoolbook"/>
                <a:ea typeface="Century Schoolbook"/>
              </a:rPr>
              <a:t>Test Stage</a:t>
            </a:r>
            <a:endParaRPr b="0" lang="en-US" sz="4400" spc="-1" strike="noStrike">
              <a:latin typeface="Arial"/>
            </a:endParaRPr>
          </a:p>
        </p:txBody>
      </p:sp>
      <p:sp>
        <p:nvSpPr>
          <p:cNvPr id="331" name="CustomShape 2"/>
          <p:cNvSpPr/>
          <p:nvPr/>
        </p:nvSpPr>
        <p:spPr>
          <a:xfrm>
            <a:off x="2933640" y="2438280"/>
            <a:ext cx="8769960" cy="3650760"/>
          </a:xfrm>
          <a:prstGeom prst="rect">
            <a:avLst/>
          </a:prstGeom>
          <a:noFill/>
          <a:ln>
            <a:noFill/>
          </a:ln>
        </p:spPr>
        <p:style>
          <a:lnRef idx="0"/>
          <a:fillRef idx="0"/>
          <a:effectRef idx="0"/>
          <a:fontRef idx="minor"/>
        </p:style>
        <p:txBody>
          <a:bodyPr lIns="90000" rIns="90000" tIns="45000" bIns="45000"/>
          <a:p>
            <a:pPr lvl="1" marL="640080" indent="-319320">
              <a:lnSpc>
                <a:spcPct val="111000"/>
              </a:lnSpc>
              <a:buClr>
                <a:srgbClr val="464b56"/>
              </a:buClr>
              <a:buFont typeface="Corbel"/>
              <a:buChar char="–"/>
            </a:pPr>
            <a:r>
              <a:rPr b="0" lang="en-US" sz="2000" spc="-1" strike="noStrike">
                <a:solidFill>
                  <a:srgbClr val="464b56"/>
                </a:solidFill>
                <a:latin typeface="Calibri"/>
                <a:ea typeface="Calibri"/>
              </a:rPr>
              <a:t>Use normpdf function to get probability of a feature given a class1 once and class2  as a next step</a:t>
            </a:r>
            <a:endParaRPr b="0" lang="en-US" sz="2000" spc="-1" strike="noStrike">
              <a:latin typeface="Arial"/>
            </a:endParaRPr>
          </a:p>
          <a:p>
            <a:pPr lvl="1" marL="64008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Get probability of all features given class1 and then given class2 </a:t>
            </a:r>
            <a:endParaRPr b="0" lang="en-US" sz="2000" spc="-1" strike="noStrike">
              <a:latin typeface="Arial"/>
            </a:endParaRPr>
          </a:p>
          <a:p>
            <a:pPr lvl="1" marL="64008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Compare the 2 probabilities and accordingly build your predicted array </a:t>
            </a:r>
            <a:endParaRPr b="0" lang="en-US" sz="2000" spc="-1" strike="noStrike">
              <a:latin typeface="Arial"/>
            </a:endParaRPr>
          </a:p>
          <a:p>
            <a:pPr lvl="1" marL="640080" indent="-319320">
              <a:lnSpc>
                <a:spcPct val="111000"/>
              </a:lnSpc>
              <a:spcBef>
                <a:spcPts val="930"/>
              </a:spcBef>
              <a:buClr>
                <a:srgbClr val="464b56"/>
              </a:buClr>
              <a:buFont typeface="Corbel"/>
              <a:buChar char="–"/>
            </a:pPr>
            <a:r>
              <a:rPr b="0" lang="en-US" sz="2000" spc="-1" strike="noStrike">
                <a:solidFill>
                  <a:srgbClr val="464b56"/>
                </a:solidFill>
                <a:latin typeface="Calibri"/>
                <a:ea typeface="Calibri"/>
              </a:rPr>
              <a:t>Use confusion matrix to compare between actual and predicted, consequently conclude our true positive, true negative, false positive, false negative values</a:t>
            </a:r>
            <a:endParaRPr b="0" lang="en-US" sz="2000" spc="-1" strike="noStrike">
              <a:latin typeface="Arial"/>
            </a:endParaRPr>
          </a:p>
          <a:p>
            <a:pPr marL="640080" indent="-192240">
              <a:lnSpc>
                <a:spcPct val="111000"/>
              </a:lnSpc>
              <a:spcBef>
                <a:spcPts val="930"/>
              </a:spcBef>
            </a:pPr>
            <a:endParaRPr b="0" lang="en-US" sz="2000" spc="-1" strike="noStrike">
              <a:latin typeface="Arial"/>
            </a:endParaRPr>
          </a:p>
          <a:p>
            <a:pPr marL="640080" indent="-192240">
              <a:lnSpc>
                <a:spcPct val="111000"/>
              </a:lnSpc>
              <a:spcBef>
                <a:spcPts val="930"/>
              </a:spcBef>
            </a:pP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2018-12-19T21:24:09Z</dcterms:modified>
  <cp:revision>3</cp:revision>
  <dc:subject/>
  <dc:title/>
</cp:coreProperties>
</file>