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2" r:id="rId5"/>
    <p:sldId id="375" r:id="rId6"/>
    <p:sldId id="381" r:id="rId7"/>
    <p:sldId id="373" r:id="rId8"/>
    <p:sldId id="376" r:id="rId9"/>
    <p:sldId id="365" r:id="rId10"/>
    <p:sldId id="3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5388" autoAdjust="0"/>
  </p:normalViewPr>
  <p:slideViewPr>
    <p:cSldViewPr snapToGrid="0" snapToObjects="1" showGuides="1">
      <p:cViewPr varScale="1">
        <p:scale>
          <a:sx n="48" d="100"/>
          <a:sy n="48" d="100"/>
        </p:scale>
        <p:origin x="67" y="8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936"/>
            <a:ext cx="12191998" cy="3215641"/>
          </a:xfrm>
        </p:spPr>
        <p:txBody>
          <a:bodyPr anchor="b"/>
          <a:lstStyle/>
          <a:p>
            <a:r>
              <a:rPr lang="en-US" sz="5400" dirty="0"/>
              <a:t>Heap sort</a:t>
            </a:r>
            <a:r>
              <a:rPr lang="en-US" sz="3600" dirty="0"/>
              <a:t>(non-recursive)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0" y="5922040"/>
            <a:ext cx="12191997" cy="2577772"/>
          </a:xfrm>
        </p:spPr>
        <p:txBody>
          <a:bodyPr/>
          <a:lstStyle/>
          <a:p>
            <a:r>
              <a:rPr lang="en-US" sz="2400" dirty="0"/>
              <a:t>Habiba Hassan </a:t>
            </a:r>
            <a:r>
              <a:rPr lang="en-US" sz="2400" dirty="0" err="1"/>
              <a:t>kamel</a:t>
            </a:r>
            <a:endParaRPr lang="en-US" sz="2400" dirty="0"/>
          </a:p>
          <a:p>
            <a:r>
              <a:rPr lang="en-US" sz="2400" dirty="0"/>
              <a:t>224263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sz="4000" dirty="0">
                <a:latin typeface="Agency FB" panose="020B0503020202020204" pitchFamily="34" charset="0"/>
              </a:rPr>
              <a:t>In this </a:t>
            </a:r>
            <a:r>
              <a:rPr lang="en-US" sz="4000" dirty="0" err="1">
                <a:latin typeface="Agency FB" panose="020B0503020202020204" pitchFamily="34" charset="0"/>
              </a:rPr>
              <a:t>Algoritm</a:t>
            </a:r>
            <a:r>
              <a:rPr lang="en-US" sz="4000" dirty="0">
                <a:latin typeface="Agency FB" panose="020B0503020202020204" pitchFamily="34" charset="0"/>
              </a:rPr>
              <a:t> we fist build the heap using given elements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598871"/>
          </a:xfrm>
        </p:spPr>
        <p:txBody>
          <a:bodyPr/>
          <a:lstStyle/>
          <a:p>
            <a:r>
              <a:rPr lang="en-US" sz="2800" dirty="0">
                <a:latin typeface="Agency FB" panose="020B0503020202020204" pitchFamily="34" charset="0"/>
              </a:rPr>
              <a:t>We build the heap by following this steps: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3F4A2-FBCB-4612-9F57-A7B3072009A5}"/>
              </a:ext>
            </a:extLst>
          </p:cNvPr>
          <p:cNvSpPr txBox="1"/>
          <p:nvPr/>
        </p:nvSpPr>
        <p:spPr>
          <a:xfrm>
            <a:off x="3584025" y="3271543"/>
            <a:ext cx="47191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      1. 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if a node is at index (</a:t>
            </a:r>
            <a:r>
              <a:rPr lang="en-US" sz="2400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).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2. 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it is left child is at index (2*</a:t>
            </a:r>
            <a:r>
              <a:rPr lang="en-US" sz="2400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).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3. 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it is right child is at index (2*i+1).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4. 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it is parent is at floor (</a:t>
            </a:r>
            <a:r>
              <a:rPr lang="en-US" sz="2400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/2).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4000" dirty="0">
                <a:latin typeface="Agency FB" panose="020B0503020202020204" pitchFamily="34" charset="0"/>
              </a:rPr>
              <a:t>The second step  We create a max heap to sort 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941794F-7200-415B-9DB2-375FEA6B232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568623223"/>
              </p:ext>
            </p:extLst>
          </p:nvPr>
        </p:nvGraphicFramePr>
        <p:xfrm>
          <a:off x="838200" y="2925762"/>
          <a:ext cx="10515600" cy="28181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947359751"/>
                    </a:ext>
                  </a:extLst>
                </a:gridCol>
              </a:tblGrid>
              <a:tr h="939396">
                <a:tc>
                  <a:txBody>
                    <a:bodyPr/>
                    <a:lstStyle/>
                    <a:p>
                      <a:r>
                        <a:rPr lang="en-US" sz="2400" dirty="0"/>
                        <a:t>Max heap provide a convenient way to efficiently maintain and retrieve the maximum element in a 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775806"/>
                  </a:ext>
                </a:extLst>
              </a:tr>
              <a:tr h="939396">
                <a:tc>
                  <a:txBody>
                    <a:bodyPr/>
                    <a:lstStyle/>
                    <a:p>
                      <a:r>
                        <a:rPr lang="en-US" sz="2400" dirty="0"/>
                        <a:t>Max heap is a binary search tree such that every parent node is greater than both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65635"/>
                  </a:ext>
                </a:extLst>
              </a:tr>
              <a:tr h="939396">
                <a:tc>
                  <a:txBody>
                    <a:bodyPr/>
                    <a:lstStyle/>
                    <a:p>
                      <a:r>
                        <a:rPr lang="en-US" sz="2400" dirty="0"/>
                        <a:t>Mini heap is a binary search tree such that every parent node is smaller than both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16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5EA14B-F456-4EE6-955E-842D69069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5445" y="2277039"/>
            <a:ext cx="8279139" cy="4078941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Once the heap is created, we swap the root node with the last node and delete the last node from the heap and repeat this steps to sort 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sz="4000" dirty="0">
                <a:latin typeface="Agency FB" panose="020B0503020202020204" pitchFamily="34" charset="0"/>
              </a:rPr>
              <a:t>The Algorithm of </a:t>
            </a:r>
            <a:r>
              <a:rPr lang="en-US" sz="4000" dirty="0" err="1">
                <a:latin typeface="Agency FB" panose="020B0503020202020204" pitchFamily="34" charset="0"/>
              </a:rPr>
              <a:t>non_recursive</a:t>
            </a:r>
            <a:r>
              <a:rPr lang="en-US" sz="4000" dirty="0">
                <a:latin typeface="Agency FB" panose="020B0503020202020204" pitchFamily="34" charset="0"/>
              </a:rPr>
              <a:t> heap sort: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008643"/>
            <a:ext cx="4511892" cy="566514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Söhne Mono"/>
              </a:rPr>
              <a:t>D</a:t>
            </a:r>
            <a:r>
              <a:rPr lang="en-GB" sz="1600" dirty="0" err="1">
                <a:latin typeface="Söhne Mono"/>
              </a:rPr>
              <a:t>ef</a:t>
            </a:r>
            <a:r>
              <a:rPr lang="en-GB" sz="1600" dirty="0">
                <a:latin typeface="Söhne Mono"/>
              </a:rPr>
              <a:t> heapsort (</a:t>
            </a:r>
            <a:r>
              <a:rPr lang="en-GB" sz="1600" dirty="0" err="1">
                <a:latin typeface="Söhne Mono"/>
              </a:rPr>
              <a:t>arr</a:t>
            </a:r>
            <a:r>
              <a:rPr lang="en-GB" sz="1600" dirty="0">
                <a:latin typeface="Söhne Mono"/>
              </a:rPr>
              <a:t>):</a:t>
            </a:r>
          </a:p>
          <a:p>
            <a:pPr marL="0" indent="0">
              <a:buNone/>
            </a:pPr>
            <a:r>
              <a:rPr lang="en-GB" sz="1600" dirty="0">
                <a:latin typeface="Söhne Mono"/>
              </a:rPr>
              <a:t>n</a:t>
            </a:r>
            <a:r>
              <a:rPr lang="en-GB" sz="1600" b="0" i="0" dirty="0">
                <a:effectLst/>
                <a:latin typeface="Söhne Mono"/>
              </a:rPr>
              <a:t>=</a:t>
            </a:r>
            <a:r>
              <a:rPr lang="en-GB" sz="1600" b="0" i="0" dirty="0" err="1">
                <a:effectLst/>
                <a:latin typeface="Söhne Mono"/>
              </a:rPr>
              <a:t>len</a:t>
            </a:r>
            <a:r>
              <a:rPr lang="en-GB" sz="1600" b="0" i="0" dirty="0">
                <a:effectLst/>
                <a:latin typeface="Söhne Mono"/>
              </a:rPr>
              <a:t> (</a:t>
            </a:r>
            <a:r>
              <a:rPr lang="en-GB" sz="1600" b="0" i="0" dirty="0" err="1">
                <a:effectLst/>
                <a:latin typeface="Söhne Mono"/>
              </a:rPr>
              <a:t>arr</a:t>
            </a:r>
            <a:r>
              <a:rPr lang="en-GB" sz="1600" b="0" i="0" dirty="0">
                <a:effectLst/>
                <a:latin typeface="Söhne Mono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latin typeface="Söhne Mono"/>
              </a:rPr>
              <a:t>For I in range (n//2-1, -1,-1)</a:t>
            </a:r>
          </a:p>
          <a:p>
            <a:pPr marL="0" indent="0">
              <a:buNone/>
            </a:pPr>
            <a:r>
              <a:rPr lang="en-GB" sz="1600" dirty="0" err="1">
                <a:latin typeface="Söhne Mono"/>
              </a:rPr>
              <a:t>he</a:t>
            </a:r>
            <a:r>
              <a:rPr lang="en-GB" sz="1600" b="0" i="0" dirty="0" err="1">
                <a:effectLst/>
                <a:latin typeface="Söhne Mono"/>
              </a:rPr>
              <a:t>apify</a:t>
            </a:r>
            <a:r>
              <a:rPr lang="en-GB" sz="1600" b="0" i="0" dirty="0">
                <a:effectLst/>
                <a:latin typeface="Söhne Mono"/>
              </a:rPr>
              <a:t>(</a:t>
            </a:r>
            <a:r>
              <a:rPr lang="en-GB" sz="1600" b="0" i="0" dirty="0" err="1">
                <a:effectLst/>
                <a:latin typeface="Söhne Mono"/>
              </a:rPr>
              <a:t>arr</a:t>
            </a:r>
            <a:r>
              <a:rPr lang="en-GB" sz="1600" b="0" i="0" dirty="0">
                <a:effectLst/>
                <a:latin typeface="Söhne Mono"/>
              </a:rPr>
              <a:t>, n</a:t>
            </a:r>
            <a:r>
              <a:rPr lang="en-GB" sz="1600" dirty="0">
                <a:latin typeface="Söhne Mono"/>
              </a:rPr>
              <a:t>, </a:t>
            </a:r>
            <a:r>
              <a:rPr lang="en-GB" sz="1600" dirty="0" err="1">
                <a:latin typeface="Söhne Mono"/>
              </a:rPr>
              <a:t>i</a:t>
            </a:r>
            <a:r>
              <a:rPr lang="en-GB" sz="1600" dirty="0">
                <a:latin typeface="Söhne Mono"/>
              </a:rPr>
              <a:t>)</a:t>
            </a:r>
          </a:p>
          <a:p>
            <a:pPr marL="0" indent="0">
              <a:buNone/>
            </a:pPr>
            <a:r>
              <a:rPr lang="en-GB" sz="1600" b="0" i="0" dirty="0">
                <a:effectLst/>
                <a:latin typeface="Söhne Mono"/>
              </a:rPr>
              <a:t>For I </a:t>
            </a:r>
            <a:r>
              <a:rPr lang="en-GB" sz="1600" dirty="0">
                <a:latin typeface="Söhne Mono"/>
              </a:rPr>
              <a:t>in range (n-1, 0,-1)</a:t>
            </a:r>
          </a:p>
          <a:p>
            <a:pPr marL="0" indent="0">
              <a:buNone/>
            </a:pPr>
            <a:r>
              <a:rPr lang="en-GB" sz="1600" dirty="0" err="1">
                <a:latin typeface="Söhne Mono"/>
              </a:rPr>
              <a:t>a</a:t>
            </a:r>
            <a:r>
              <a:rPr lang="en-GB" sz="1600" b="0" i="0" dirty="0" err="1">
                <a:effectLst/>
                <a:latin typeface="Söhne Mono"/>
              </a:rPr>
              <a:t>rr</a:t>
            </a:r>
            <a:r>
              <a:rPr lang="en-GB" sz="1600" b="0" i="0" dirty="0">
                <a:effectLst/>
                <a:latin typeface="Söhne Mono"/>
              </a:rPr>
              <a:t>[</a:t>
            </a:r>
            <a:r>
              <a:rPr lang="en-GB" sz="1600" b="0" i="0" dirty="0" err="1">
                <a:effectLst/>
                <a:latin typeface="Söhne Mono"/>
              </a:rPr>
              <a:t>i</a:t>
            </a:r>
            <a:r>
              <a:rPr lang="en-GB" sz="1600" b="0" i="0" dirty="0">
                <a:effectLst/>
                <a:latin typeface="Söhne Mono"/>
              </a:rPr>
              <a:t>], </a:t>
            </a:r>
            <a:r>
              <a:rPr lang="en-GB" sz="1600" b="0" i="0" dirty="0" err="1">
                <a:effectLst/>
                <a:latin typeface="Söhne Mono"/>
              </a:rPr>
              <a:t>arr</a:t>
            </a:r>
            <a:r>
              <a:rPr lang="en-GB" sz="1600" b="0" i="0" dirty="0">
                <a:effectLst/>
                <a:latin typeface="Söhne Mono"/>
              </a:rPr>
              <a:t>[0] = </a:t>
            </a:r>
            <a:r>
              <a:rPr lang="en-GB" sz="1600" b="0" i="0" dirty="0" err="1">
                <a:effectLst/>
                <a:latin typeface="Söhne Mono"/>
              </a:rPr>
              <a:t>arr</a:t>
            </a:r>
            <a:r>
              <a:rPr lang="en-GB" sz="1600" b="0" i="0" dirty="0">
                <a:effectLst/>
                <a:latin typeface="Söhne Mono"/>
              </a:rPr>
              <a:t>[0], </a:t>
            </a:r>
            <a:r>
              <a:rPr lang="en-GB" sz="1600" b="0" i="0" dirty="0" err="1">
                <a:effectLst/>
                <a:latin typeface="Söhne Mono"/>
              </a:rPr>
              <a:t>arr</a:t>
            </a:r>
            <a:r>
              <a:rPr lang="en-GB" sz="1600" b="0" i="0" dirty="0">
                <a:effectLst/>
                <a:latin typeface="Söhne Mono"/>
              </a:rPr>
              <a:t>[</a:t>
            </a:r>
            <a:r>
              <a:rPr lang="en-GB" sz="1600" b="0" i="0" dirty="0" err="1">
                <a:effectLst/>
                <a:latin typeface="Söhne Mono"/>
              </a:rPr>
              <a:t>i</a:t>
            </a:r>
            <a:r>
              <a:rPr lang="en-GB" sz="1600" b="0" i="0" dirty="0">
                <a:effectLst/>
                <a:latin typeface="Söhne Mono"/>
              </a:rPr>
              <a:t>]</a:t>
            </a:r>
          </a:p>
          <a:p>
            <a:pPr marL="0" indent="0">
              <a:buNone/>
            </a:pPr>
            <a:r>
              <a:rPr lang="en-GB" sz="1600" dirty="0" err="1">
                <a:latin typeface="Söhne Mono"/>
              </a:rPr>
              <a:t>heapify</a:t>
            </a:r>
            <a:r>
              <a:rPr lang="en-GB" sz="1600" dirty="0">
                <a:latin typeface="Söhne Mono"/>
              </a:rPr>
              <a:t>(</a:t>
            </a:r>
            <a:r>
              <a:rPr lang="en-GB" sz="1600" dirty="0" err="1">
                <a:latin typeface="Söhne Mono"/>
              </a:rPr>
              <a:t>arr</a:t>
            </a:r>
            <a:r>
              <a:rPr lang="en-GB" sz="1600" dirty="0">
                <a:latin typeface="Söhne Mono"/>
              </a:rPr>
              <a:t>, </a:t>
            </a:r>
            <a:r>
              <a:rPr lang="en-GB" sz="1600" dirty="0" err="1">
                <a:latin typeface="Söhne Mono"/>
              </a:rPr>
              <a:t>i</a:t>
            </a:r>
            <a:r>
              <a:rPr lang="en-GB" sz="1600" dirty="0">
                <a:latin typeface="Söhne Mono"/>
              </a:rPr>
              <a:t>, 0)</a:t>
            </a:r>
          </a:p>
          <a:p>
            <a:pPr marL="0" indent="0">
              <a:buNone/>
            </a:pPr>
            <a:r>
              <a:rPr lang="en-GB" sz="1600" dirty="0" err="1">
                <a:latin typeface="Söhne Mono"/>
              </a:rPr>
              <a:t>a</a:t>
            </a:r>
            <a:r>
              <a:rPr lang="en-GB" sz="1600" b="0" i="0" dirty="0" err="1">
                <a:effectLst/>
                <a:latin typeface="Söhne Mono"/>
              </a:rPr>
              <a:t>rr</a:t>
            </a:r>
            <a:r>
              <a:rPr lang="en-GB" sz="1600" b="0" i="0" dirty="0">
                <a:effectLst/>
                <a:latin typeface="Söhne Mono"/>
              </a:rPr>
              <a:t> = [12,11,</a:t>
            </a:r>
            <a:r>
              <a:rPr lang="en-GB" sz="1600" dirty="0">
                <a:latin typeface="Söhne Mono"/>
              </a:rPr>
              <a:t>13,5,6,7]</a:t>
            </a:r>
          </a:p>
          <a:p>
            <a:pPr marL="0" indent="0">
              <a:buNone/>
            </a:pPr>
            <a:r>
              <a:rPr lang="en-GB" sz="1600" dirty="0" err="1">
                <a:latin typeface="Söhne Mono"/>
              </a:rPr>
              <a:t>h</a:t>
            </a:r>
            <a:r>
              <a:rPr lang="en-GB" sz="1600" b="0" i="0" dirty="0" err="1">
                <a:effectLst/>
                <a:latin typeface="Söhne Mono"/>
              </a:rPr>
              <a:t>eaosort</a:t>
            </a:r>
            <a:r>
              <a:rPr lang="en-GB" sz="1600" b="0" i="0" dirty="0">
                <a:effectLst/>
                <a:latin typeface="Söhne Mono"/>
              </a:rPr>
              <a:t>(</a:t>
            </a:r>
            <a:r>
              <a:rPr lang="en-GB" sz="1600" b="0" i="0" dirty="0" err="1">
                <a:effectLst/>
                <a:latin typeface="Söhne Mono"/>
              </a:rPr>
              <a:t>arr</a:t>
            </a:r>
            <a:r>
              <a:rPr lang="en-GB" sz="1600" b="0" i="0" dirty="0">
                <a:effectLst/>
                <a:latin typeface="Söhne Mono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latin typeface="Söhne Mono"/>
              </a:rPr>
              <a:t>Print (“sorted array”, </a:t>
            </a:r>
            <a:r>
              <a:rPr lang="en-GB" sz="1600" dirty="0" err="1">
                <a:latin typeface="Söhne Mono"/>
              </a:rPr>
              <a:t>arr</a:t>
            </a:r>
            <a:r>
              <a:rPr lang="en-GB" sz="1600" dirty="0">
                <a:latin typeface="Söhne Mono"/>
              </a:rPr>
              <a:t>)</a:t>
            </a:r>
            <a:endParaRPr lang="en-GB" sz="1600" b="0" i="0" dirty="0">
              <a:effectLst/>
              <a:latin typeface="Söhne Mono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77231" y="2008643"/>
            <a:ext cx="4227332" cy="352839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Söhne Mono"/>
              </a:rPr>
              <a:t>Def </a:t>
            </a:r>
            <a:r>
              <a:rPr lang="en-US" sz="1600" dirty="0" err="1">
                <a:latin typeface="Söhne Mono"/>
              </a:rPr>
              <a:t>heapify</a:t>
            </a:r>
            <a:r>
              <a:rPr lang="en-US" sz="1600" dirty="0">
                <a:latin typeface="Söhne Mono"/>
              </a:rPr>
              <a:t>(</a:t>
            </a:r>
            <a:r>
              <a:rPr lang="en-US" sz="1600" dirty="0" err="1">
                <a:latin typeface="Söhne Mono"/>
              </a:rPr>
              <a:t>arr</a:t>
            </a:r>
            <a:r>
              <a:rPr lang="en-US" sz="1600" dirty="0">
                <a:latin typeface="Söhne Mono"/>
              </a:rPr>
              <a:t>, n, </a:t>
            </a:r>
            <a:r>
              <a:rPr lang="en-US" sz="1600" dirty="0" err="1">
                <a:latin typeface="Söhne Mono"/>
              </a:rPr>
              <a:t>i</a:t>
            </a:r>
            <a:r>
              <a:rPr lang="en-US" sz="1600" dirty="0">
                <a:latin typeface="Söhne Mono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Söhne Mono"/>
              </a:rPr>
              <a:t>Largest = </a:t>
            </a:r>
            <a:r>
              <a:rPr lang="en-US" sz="1600" dirty="0" err="1">
                <a:latin typeface="Söhne Mono"/>
              </a:rPr>
              <a:t>i</a:t>
            </a:r>
            <a:endParaRPr lang="en-US" sz="1600" dirty="0">
              <a:latin typeface="Söhne Mono"/>
            </a:endParaRPr>
          </a:p>
          <a:p>
            <a:pPr marL="0" indent="0">
              <a:buNone/>
            </a:pPr>
            <a:r>
              <a:rPr lang="en-US" sz="1600" dirty="0" err="1">
                <a:latin typeface="Söhne Mono"/>
              </a:rPr>
              <a:t>left_child</a:t>
            </a:r>
            <a:r>
              <a:rPr lang="en-US" sz="1600" dirty="0">
                <a:latin typeface="Söhne Mono"/>
              </a:rPr>
              <a:t> = 2*</a:t>
            </a:r>
            <a:r>
              <a:rPr lang="en-US" sz="1600" dirty="0" err="1">
                <a:latin typeface="Söhne Mono"/>
              </a:rPr>
              <a:t>i</a:t>
            </a:r>
            <a:r>
              <a:rPr lang="en-US" sz="1600" dirty="0">
                <a:latin typeface="Söhne Mono"/>
              </a:rPr>
              <a:t> + 1</a:t>
            </a:r>
          </a:p>
          <a:p>
            <a:pPr marL="0" indent="0">
              <a:buNone/>
            </a:pPr>
            <a:r>
              <a:rPr lang="en-US" sz="1600" dirty="0" err="1">
                <a:latin typeface="Söhne Mono"/>
              </a:rPr>
              <a:t>right_child</a:t>
            </a:r>
            <a:r>
              <a:rPr lang="en-US" sz="1600" dirty="0">
                <a:latin typeface="Söhne Mono"/>
              </a:rPr>
              <a:t> = 2*</a:t>
            </a:r>
            <a:r>
              <a:rPr lang="en-US" sz="1600" dirty="0" err="1">
                <a:latin typeface="Söhne Mono"/>
              </a:rPr>
              <a:t>i</a:t>
            </a:r>
            <a:r>
              <a:rPr lang="en-US" sz="1600" dirty="0">
                <a:latin typeface="Söhne Mono"/>
              </a:rPr>
              <a:t> +2</a:t>
            </a:r>
          </a:p>
          <a:p>
            <a:pPr marL="0" indent="0">
              <a:buNone/>
            </a:pPr>
            <a:r>
              <a:rPr lang="en-US" sz="1600" dirty="0">
                <a:latin typeface="Söhne Mono"/>
              </a:rPr>
              <a:t>If </a:t>
            </a:r>
            <a:r>
              <a:rPr lang="en-US" sz="1600" dirty="0" err="1">
                <a:latin typeface="Söhne Mono"/>
              </a:rPr>
              <a:t>left_child</a:t>
            </a:r>
            <a:r>
              <a:rPr lang="en-US" sz="1600" dirty="0">
                <a:latin typeface="Söhne Mono"/>
              </a:rPr>
              <a:t> &lt; n and </a:t>
            </a:r>
            <a:r>
              <a:rPr lang="en-US" sz="1600" dirty="0" err="1">
                <a:latin typeface="Söhne Mono"/>
              </a:rPr>
              <a:t>arr</a:t>
            </a:r>
            <a:r>
              <a:rPr lang="en-US" sz="1600" dirty="0">
                <a:latin typeface="Söhne Mono"/>
              </a:rPr>
              <a:t>[</a:t>
            </a:r>
            <a:r>
              <a:rPr lang="en-US" sz="1600" dirty="0" err="1">
                <a:latin typeface="Söhne Mono"/>
              </a:rPr>
              <a:t>left_child</a:t>
            </a:r>
            <a:r>
              <a:rPr lang="en-US" sz="1600" dirty="0">
                <a:latin typeface="Söhne Mono"/>
              </a:rPr>
              <a:t>]&gt; </a:t>
            </a:r>
            <a:r>
              <a:rPr lang="en-US" sz="1600" dirty="0" err="1">
                <a:latin typeface="Söhne Mono"/>
              </a:rPr>
              <a:t>arr</a:t>
            </a:r>
            <a:r>
              <a:rPr lang="en-US" sz="1600" dirty="0">
                <a:latin typeface="Söhne Mono"/>
              </a:rPr>
              <a:t>[largest]:</a:t>
            </a:r>
          </a:p>
          <a:p>
            <a:pPr marL="0" indent="0">
              <a:buNone/>
            </a:pPr>
            <a:r>
              <a:rPr lang="en-US" sz="1600" dirty="0">
                <a:latin typeface="Söhne Mono"/>
              </a:rPr>
              <a:t>Largest = </a:t>
            </a:r>
            <a:r>
              <a:rPr lang="en-US" sz="1600" dirty="0" err="1">
                <a:latin typeface="Söhne Mono"/>
              </a:rPr>
              <a:t>left_child</a:t>
            </a:r>
            <a:endParaRPr lang="en-US" sz="1600" dirty="0">
              <a:latin typeface="Söhne Mono"/>
            </a:endParaRPr>
          </a:p>
          <a:p>
            <a:pPr marL="0" indent="0">
              <a:buNone/>
            </a:pPr>
            <a:r>
              <a:rPr lang="en-US" sz="1600" dirty="0">
                <a:latin typeface="Söhne Mono"/>
              </a:rPr>
              <a:t>If </a:t>
            </a:r>
            <a:r>
              <a:rPr lang="en-US" sz="1600" dirty="0" err="1">
                <a:latin typeface="Söhne Mono"/>
              </a:rPr>
              <a:t>right_child</a:t>
            </a:r>
            <a:r>
              <a:rPr lang="en-US" sz="1600" dirty="0">
                <a:latin typeface="Söhne Mono"/>
              </a:rPr>
              <a:t> &lt; n and </a:t>
            </a:r>
            <a:r>
              <a:rPr lang="en-US" sz="1600" dirty="0" err="1">
                <a:latin typeface="Söhne Mono"/>
              </a:rPr>
              <a:t>arr</a:t>
            </a:r>
            <a:r>
              <a:rPr lang="en-US" sz="1600" dirty="0">
                <a:latin typeface="Söhne Mono"/>
              </a:rPr>
              <a:t>[</a:t>
            </a:r>
            <a:r>
              <a:rPr lang="en-US" sz="1600" dirty="0" err="1">
                <a:latin typeface="Söhne Mono"/>
              </a:rPr>
              <a:t>right_child</a:t>
            </a:r>
            <a:r>
              <a:rPr lang="en-US" sz="1600" dirty="0">
                <a:latin typeface="Söhne Mono"/>
              </a:rPr>
              <a:t>]&gt; </a:t>
            </a:r>
            <a:r>
              <a:rPr lang="en-US" sz="1600" dirty="0" err="1">
                <a:latin typeface="Söhne Mono"/>
              </a:rPr>
              <a:t>arr</a:t>
            </a:r>
            <a:r>
              <a:rPr lang="en-US" sz="1600" dirty="0">
                <a:latin typeface="Söhne Mono"/>
              </a:rPr>
              <a:t>[largest]:</a:t>
            </a:r>
          </a:p>
          <a:p>
            <a:pPr marL="0" indent="0">
              <a:buNone/>
            </a:pPr>
            <a:r>
              <a:rPr lang="en-US" sz="1600" dirty="0">
                <a:latin typeface="Söhne Mono"/>
              </a:rPr>
              <a:t>Largest = </a:t>
            </a:r>
            <a:r>
              <a:rPr lang="en-US" sz="1600" dirty="0" err="1">
                <a:latin typeface="Söhne Mono"/>
              </a:rPr>
              <a:t>right_child</a:t>
            </a:r>
            <a:endParaRPr lang="en-US" sz="1600" dirty="0">
              <a:latin typeface="Söhne Mono"/>
            </a:endParaRPr>
          </a:p>
          <a:p>
            <a:pPr marL="0" indent="0">
              <a:buNone/>
            </a:pPr>
            <a:r>
              <a:rPr lang="en-US" sz="1600" dirty="0">
                <a:latin typeface="Söhne Mono"/>
              </a:rPr>
              <a:t>If largest !=</a:t>
            </a:r>
            <a:r>
              <a:rPr lang="en-US" sz="1600" dirty="0" err="1">
                <a:latin typeface="Söhne Mono"/>
              </a:rPr>
              <a:t>i</a:t>
            </a:r>
            <a:r>
              <a:rPr lang="en-US" sz="1600" dirty="0">
                <a:latin typeface="Söhne Mono"/>
              </a:rPr>
              <a:t>:</a:t>
            </a:r>
          </a:p>
          <a:p>
            <a:pPr marL="0" indent="0">
              <a:buNone/>
            </a:pPr>
            <a:r>
              <a:rPr lang="en-US" sz="1600" dirty="0" err="1">
                <a:latin typeface="Söhne Mono"/>
              </a:rPr>
              <a:t>arr</a:t>
            </a:r>
            <a:r>
              <a:rPr lang="en-US" sz="1600" dirty="0">
                <a:latin typeface="Söhne Mono"/>
              </a:rPr>
              <a:t>[</a:t>
            </a:r>
            <a:r>
              <a:rPr lang="en-US" sz="1600" dirty="0" err="1">
                <a:latin typeface="Söhne Mono"/>
              </a:rPr>
              <a:t>i</a:t>
            </a:r>
            <a:r>
              <a:rPr lang="en-US" sz="1600" dirty="0">
                <a:latin typeface="Söhne Mono"/>
              </a:rPr>
              <a:t>], </a:t>
            </a:r>
            <a:r>
              <a:rPr lang="en-US" sz="1600" dirty="0" err="1">
                <a:latin typeface="Söhne Mono"/>
              </a:rPr>
              <a:t>arr</a:t>
            </a:r>
            <a:r>
              <a:rPr lang="en-US" sz="1600" dirty="0">
                <a:latin typeface="Söhne Mono"/>
              </a:rPr>
              <a:t>[largest] = </a:t>
            </a:r>
            <a:r>
              <a:rPr lang="en-US" sz="1600" dirty="0" err="1">
                <a:latin typeface="Söhne Mono"/>
              </a:rPr>
              <a:t>arr</a:t>
            </a:r>
            <a:r>
              <a:rPr lang="en-US" sz="1600" dirty="0">
                <a:latin typeface="Söhne Mono"/>
              </a:rPr>
              <a:t>[largest], </a:t>
            </a:r>
            <a:r>
              <a:rPr lang="en-US" sz="1600" dirty="0" err="1">
                <a:latin typeface="Söhne Mono"/>
              </a:rPr>
              <a:t>arr</a:t>
            </a:r>
            <a:r>
              <a:rPr lang="en-US" sz="1600" dirty="0">
                <a:latin typeface="Söhne Mono"/>
              </a:rPr>
              <a:t>[</a:t>
            </a:r>
            <a:r>
              <a:rPr lang="en-US" sz="1600" dirty="0" err="1">
                <a:latin typeface="Söhne Mono"/>
              </a:rPr>
              <a:t>i</a:t>
            </a:r>
            <a:r>
              <a:rPr lang="en-US" sz="1600" dirty="0">
                <a:latin typeface="Söhne Mono"/>
              </a:rPr>
              <a:t>]</a:t>
            </a:r>
          </a:p>
          <a:p>
            <a:pPr marL="0" indent="0">
              <a:buNone/>
            </a:pPr>
            <a:r>
              <a:rPr lang="en-US" sz="1600" dirty="0" err="1">
                <a:latin typeface="Söhne Mono"/>
              </a:rPr>
              <a:t>Heapify</a:t>
            </a:r>
            <a:r>
              <a:rPr lang="en-US" sz="1600" dirty="0">
                <a:latin typeface="Söhne Mono"/>
              </a:rPr>
              <a:t>(</a:t>
            </a:r>
            <a:r>
              <a:rPr lang="en-US" sz="1600" dirty="0" err="1">
                <a:latin typeface="Söhne Mono"/>
              </a:rPr>
              <a:t>arr</a:t>
            </a:r>
            <a:r>
              <a:rPr lang="en-US" sz="1600" dirty="0">
                <a:latin typeface="Söhne Mono"/>
              </a:rPr>
              <a:t>, n, largest)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349" y="-1446355"/>
            <a:ext cx="6179469" cy="3373973"/>
          </a:xfrm>
        </p:spPr>
        <p:txBody>
          <a:bodyPr anchor="b"/>
          <a:lstStyle/>
          <a:p>
            <a:r>
              <a:rPr lang="en-US" sz="5400" dirty="0"/>
              <a:t>Time</a:t>
            </a:r>
            <a:br>
              <a:rPr lang="en-US" sz="5400" dirty="0"/>
            </a:br>
            <a:r>
              <a:rPr lang="en-US" sz="5400" dirty="0"/>
              <a:t>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5">
                <a:extLst>
                  <a:ext uri="{FF2B5EF4-FFF2-40B4-BE49-F238E27FC236}">
                    <a16:creationId xmlns:a16="http://schemas.microsoft.com/office/drawing/2014/main" id="{2E1380EE-3170-4815-A64A-3741269AA79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9809" y="2470015"/>
                <a:ext cx="10908631" cy="4664760"/>
              </a:xfrm>
            </p:spPr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complexity of first step is :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           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/>
                    </m:sSup>
                    <m:r>
                      <a:rPr lang="pt-BR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/>
                    </m:nary>
                  </m:oMath>
                </a14:m>
                <a:r>
                  <a:rPr lang="en-GB" sz="32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=</a:t>
                </a:r>
                <a:r>
                  <a:rPr lang="en-GB" sz="3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n/2 +1-1 = n/2 </a:t>
                </a:r>
              </a:p>
              <a:p>
                <a:pPr marL="0" indent="0">
                  <a:buNone/>
                </a:pPr>
                <a:r>
                  <a:rPr lang="en-GB" sz="32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GB" sz="3200" b="0" i="0" dirty="0">
                    <a:solidFill>
                      <a:schemeClr val="bg1"/>
                    </a:solidFill>
                    <a:effectLst/>
                    <a:latin typeface="KaTeX_Main"/>
                  </a:rPr>
                  <a:t>Total operations for building=</a:t>
                </a:r>
                <a:r>
                  <a:rPr lang="en-GB" sz="3200" b="0" i="1" dirty="0" err="1">
                    <a:solidFill>
                      <a:schemeClr val="bg1"/>
                    </a:solidFill>
                    <a:effectLst/>
                    <a:latin typeface="KaTeX_Math"/>
                  </a:rPr>
                  <a:t>n</a:t>
                </a:r>
                <a:r>
                  <a:rPr lang="en-GB" sz="3200" b="0" i="0" dirty="0" err="1">
                    <a:solidFill>
                      <a:schemeClr val="bg1"/>
                    </a:solidFill>
                    <a:effectLst/>
                    <a:latin typeface="KaTeX_Main"/>
                  </a:rPr>
                  <a:t>×O</a:t>
                </a:r>
                <a:r>
                  <a:rPr lang="en-GB" sz="3200" b="0" i="0" dirty="0">
                    <a:solidFill>
                      <a:schemeClr val="bg1"/>
                    </a:solidFill>
                    <a:effectLst/>
                    <a:latin typeface="KaTeX_Main"/>
                  </a:rPr>
                  <a:t>(log(n))</a:t>
                </a:r>
                <a:endParaRPr lang="en-GB" sz="32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32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Time complexity of second step is :</a:t>
                </a:r>
              </a:p>
              <a:p>
                <a:pPr marL="0" indent="0">
                  <a:buNone/>
                </a:pPr>
                <a:r>
                  <a:rPr lang="en-GB" sz="32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pt-BR" sz="3200" b="0" i="0" dirty="0">
                    <a:effectLst/>
                    <a:latin typeface="KaTeX_Main"/>
                  </a:rPr>
                  <a:t>Total time complexity=</a:t>
                </a:r>
                <a:r>
                  <a:rPr lang="pt-BR" sz="3200" b="0" i="1" dirty="0">
                    <a:effectLst/>
                    <a:latin typeface="KaTeX_Math"/>
                  </a:rPr>
                  <a:t>n</a:t>
                </a:r>
                <a:r>
                  <a:rPr lang="pt-BR" sz="3200" b="0" i="0" dirty="0">
                    <a:effectLst/>
                    <a:latin typeface="KaTeX_Main"/>
                  </a:rPr>
                  <a:t>×O(log(n))+</a:t>
                </a:r>
                <a:r>
                  <a:rPr lang="pt-BR" sz="3200" b="0" i="1" dirty="0">
                    <a:effectLst/>
                    <a:latin typeface="KaTeX_Math"/>
                  </a:rPr>
                  <a:t>n</a:t>
                </a:r>
                <a:r>
                  <a:rPr lang="pt-BR" sz="3200" b="0" i="0" dirty="0">
                    <a:effectLst/>
                    <a:latin typeface="KaTeX_Main"/>
                  </a:rPr>
                  <a:t>×O(log(n))</a:t>
                </a:r>
              </a:p>
              <a:p>
                <a:pPr marL="0" indent="0">
                  <a:buNone/>
                </a:pPr>
                <a:r>
                  <a:rPr lang="pt-BR" sz="3200" b="0" i="0" dirty="0">
                    <a:effectLst/>
                    <a:latin typeface="KaTeX_Main"/>
                  </a:rPr>
                  <a:t>  Total time complexity=O(n log(n))</a:t>
                </a:r>
              </a:p>
              <a:p>
                <a:pPr marL="0" indent="0">
                  <a:buNone/>
                </a:pPr>
                <a:r>
                  <a:rPr lang="pt-BR" sz="3200" dirty="0">
                    <a:solidFill>
                      <a:srgbClr val="374151"/>
                    </a:solidFill>
                    <a:latin typeface="KaTeX_Main"/>
                    <a:ea typeface="Cambria Math" panose="02040503050406030204" pitchFamily="18" charset="0"/>
                  </a:rPr>
                  <a:t> </a:t>
                </a:r>
                <a:endParaRPr lang="en-US" sz="3200" dirty="0"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</mc:Choice>
        <mc:Fallback>
          <p:sp>
            <p:nvSpPr>
              <p:cNvPr id="7" name="Subtitle 5">
                <a:extLst>
                  <a:ext uri="{FF2B5EF4-FFF2-40B4-BE49-F238E27FC236}">
                    <a16:creationId xmlns:a16="http://schemas.microsoft.com/office/drawing/2014/main" id="{2E1380EE-3170-4815-A64A-3741269AA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9809" y="2470015"/>
                <a:ext cx="10908631" cy="4664760"/>
              </a:xfrm>
              <a:blipFill>
                <a:blip r:embed="rId3"/>
                <a:stretch>
                  <a:fillRect l="-1173" t="-2745" r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0" y="173735"/>
            <a:ext cx="6190611" cy="2203704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871</TotalTime>
  <Words>472</Words>
  <Application>Microsoft Office PowerPoint</Application>
  <PresentationFormat>Widescreen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Agency FB</vt:lpstr>
      <vt:lpstr>Arabic Typesetting</vt:lpstr>
      <vt:lpstr>Arial</vt:lpstr>
      <vt:lpstr>Arial Nova</vt:lpstr>
      <vt:lpstr>Biome</vt:lpstr>
      <vt:lpstr>Calibri</vt:lpstr>
      <vt:lpstr>Cambria Math</vt:lpstr>
      <vt:lpstr>KaTeX_Main</vt:lpstr>
      <vt:lpstr>KaTeX_Math</vt:lpstr>
      <vt:lpstr>Söhne Mono</vt:lpstr>
      <vt:lpstr>Custom</vt:lpstr>
      <vt:lpstr>Heap sort(non-recursive)</vt:lpstr>
      <vt:lpstr>In this Algoritm we fist build the heap using given elements</vt:lpstr>
      <vt:lpstr>The second step  We create a max heap to sort </vt:lpstr>
      <vt:lpstr>PowerPoint Presentation</vt:lpstr>
      <vt:lpstr>The Algorithm of non_recursive heap sort:</vt:lpstr>
      <vt:lpstr>Time complexity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Habiba Hassan</dc:creator>
  <cp:lastModifiedBy>Habiba Hassan</cp:lastModifiedBy>
  <cp:revision>2</cp:revision>
  <dcterms:created xsi:type="dcterms:W3CDTF">2024-05-24T19:35:21Z</dcterms:created>
  <dcterms:modified xsi:type="dcterms:W3CDTF">2024-05-25T10:07:06Z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