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0"/>
  </p:notesMasterIdLst>
  <p:sldIdLst>
    <p:sldId id="256" r:id="rId2"/>
    <p:sldId id="312" r:id="rId3"/>
    <p:sldId id="311" r:id="rId4"/>
    <p:sldId id="28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3" r:id="rId13"/>
    <p:sldId id="321" r:id="rId14"/>
    <p:sldId id="322" r:id="rId15"/>
    <p:sldId id="324" r:id="rId16"/>
    <p:sldId id="325" r:id="rId17"/>
    <p:sldId id="326" r:id="rId18"/>
    <p:sldId id="329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Quicksan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59138AA-7CCC-4AE4-8F63-09EF3311BB33}">
          <p14:sldIdLst>
            <p14:sldId id="256"/>
            <p14:sldId id="312"/>
            <p14:sldId id="311"/>
            <p14:sldId id="283"/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  <p14:sldId id="321"/>
            <p14:sldId id="322"/>
            <p14:sldId id="324"/>
            <p14:sldId id="325"/>
            <p14:sldId id="326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C21F4-BD1F-4B9B-82EA-9438CCACA9D9}">
  <a:tblStyle styleId="{16BC21F4-BD1F-4B9B-82EA-9438CCACA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21e462cf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21e462cf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-574436" y="2914426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3571510" y="-12555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520161" y="43906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520143" y="2205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7714380" y="3993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8010311" y="63754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flipH="1">
            <a:off x="713230" y="192904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 flipH="1">
            <a:off x="4671986" y="-275225"/>
            <a:ext cx="947533" cy="947533"/>
            <a:chOff x="3912750" y="637550"/>
            <a:chExt cx="947533" cy="947533"/>
          </a:xfrm>
        </p:grpSpPr>
        <p:sp>
          <p:nvSpPr>
            <p:cNvPr id="107" name="Google Shape;107;p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/>
          <p:nvPr/>
        </p:nvSpPr>
        <p:spPr>
          <a:xfrm flipH="1">
            <a:off x="4799187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496250" y="1152150"/>
            <a:ext cx="61515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3"/>
          <p:cNvSpPr/>
          <p:nvPr/>
        </p:nvSpPr>
        <p:spPr>
          <a:xfrm flipH="1">
            <a:off x="-392142" y="-755851"/>
            <a:ext cx="8066268" cy="7715650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3"/>
          <p:cNvSpPr txBox="1">
            <a:spLocks noGrp="1"/>
          </p:cNvSpPr>
          <p:nvPr>
            <p:ph type="subTitle" idx="1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3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3"/>
          <p:cNvSpPr/>
          <p:nvPr/>
        </p:nvSpPr>
        <p:spPr>
          <a:xfrm flipH="1">
            <a:off x="8551414" y="6426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3"/>
          <p:cNvSpPr/>
          <p:nvPr/>
        </p:nvSpPr>
        <p:spPr>
          <a:xfrm flipH="1">
            <a:off x="140853" y="613634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3"/>
          <p:cNvSpPr/>
          <p:nvPr/>
        </p:nvSpPr>
        <p:spPr>
          <a:xfrm flipH="1">
            <a:off x="6921701" y="-667566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3"/>
          <p:cNvSpPr/>
          <p:nvPr/>
        </p:nvSpPr>
        <p:spPr>
          <a:xfrm flipH="1">
            <a:off x="369671" y="203740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2424585" y="446898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33"/>
          <p:cNvGrpSpPr/>
          <p:nvPr/>
        </p:nvGrpSpPr>
        <p:grpSpPr>
          <a:xfrm>
            <a:off x="7286384" y="4248613"/>
            <a:ext cx="1265051" cy="1265051"/>
            <a:chOff x="3912750" y="637550"/>
            <a:chExt cx="947533" cy="947533"/>
          </a:xfrm>
        </p:grpSpPr>
        <p:sp>
          <p:nvSpPr>
            <p:cNvPr id="473" name="Google Shape;473;p3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2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8"/>
          <p:cNvSpPr/>
          <p:nvPr/>
        </p:nvSpPr>
        <p:spPr>
          <a:xfrm rot="-5685180">
            <a:off x="4244480" y="-219388"/>
            <a:ext cx="7570857" cy="4973335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"/>
          <p:cNvSpPr/>
          <p:nvPr/>
        </p:nvSpPr>
        <p:spPr>
          <a:xfrm rot="6011238" flipH="1">
            <a:off x="-1893621" y="-277463"/>
            <a:ext cx="7437813" cy="5089473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title"/>
          </p:nvPr>
        </p:nvSpPr>
        <p:spPr>
          <a:xfrm>
            <a:off x="735990" y="1504788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735990" y="2094298"/>
            <a:ext cx="36027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3" name="Google Shape;533;p38"/>
          <p:cNvSpPr/>
          <p:nvPr/>
        </p:nvSpPr>
        <p:spPr>
          <a:xfrm rot="10800000" flipH="1">
            <a:off x="4987641" y="44738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 rot="7572997" flipH="1">
            <a:off x="389793" y="42346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 rot="10800000">
            <a:off x="3302272" y="-3321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 rot="10800000">
            <a:off x="6132335" y="-772905"/>
            <a:ext cx="1265051" cy="1265051"/>
            <a:chOff x="3912750" y="637550"/>
            <a:chExt cx="947533" cy="947533"/>
          </a:xfrm>
        </p:grpSpPr>
        <p:sp>
          <p:nvSpPr>
            <p:cNvPr id="537" name="Google Shape;537;p3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 rot="1728187" flipH="1">
            <a:off x="7622106" y="3663546"/>
            <a:ext cx="1255252" cy="1255218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 rot="-1498638" flipH="1">
            <a:off x="7854436" y="3387095"/>
            <a:ext cx="451683" cy="451722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9" r:id="rId4"/>
    <p:sldLayoutId id="2147483684" r:id="rId5"/>
    <p:sldLayoutId id="2147483686" r:id="rId6"/>
    <p:sldLayoutId id="214748368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651896" y="715562"/>
            <a:ext cx="3718200" cy="3492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Medical Chatbot for Breast Cancer Queries</a:t>
            </a:r>
            <a:endParaRPr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A72672C-ACDA-71C0-C4A9-FB99E4C8F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260" y="2230325"/>
            <a:ext cx="6934790" cy="1230600"/>
          </a:xfrm>
        </p:spPr>
        <p:txBody>
          <a:bodyPr/>
          <a:lstStyle/>
          <a:p>
            <a:pPr marL="114300" indent="0" algn="l"/>
            <a:r>
              <a:rPr lang="en-US" dirty="0"/>
              <a:t>Libraries installed: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Streamlit, Langchain, Sentence-Transformers, FAISS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Transformers, PyPDF, BitsAndBytes</a:t>
            </a:r>
          </a:p>
          <a:p>
            <a:pPr marL="114300" indent="0" algn="l"/>
            <a:r>
              <a:rPr lang="en-US" dirty="0"/>
              <a:t>Local environment vs deployment setup</a:t>
            </a: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75A44-859D-E9B8-0432-F24853D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27175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3FEFDC-C669-5ABD-5651-BC219686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Loading and Quantization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3BA48F-9119-75C9-0411-32728E777C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7740" y="1783796"/>
            <a:ext cx="810796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defTabSz="914400" eaLnBrk="0" fontAlgn="base" latinLnBrk="0" hangingPunct="0">
              <a:lnSpc>
                <a:spcPct val="100000"/>
              </a:lnSpc>
              <a:buSzTx/>
              <a:tabLst/>
            </a:pPr>
            <a:r>
              <a:rPr lang="en-US" altLang="en-US" dirty="0"/>
              <a:t>Loading LLaMA 3.1-8B with:</a:t>
            </a:r>
          </a:p>
          <a:p>
            <a:pPr marL="285750" lvl="0" indent="-285750" algn="l" defTabSz="914400" eaLnBrk="0" fontAlgn="base" latin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BitsAndBytesConfig for 4-bit precision</a:t>
            </a:r>
          </a:p>
          <a:p>
            <a:pPr marL="285750" lvl="0" indent="-285750" algn="l" defTabSz="914400" eaLnBrk="0" fontAlgn="base" latin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Optimizes memory usage</a:t>
            </a:r>
          </a:p>
          <a:p>
            <a:pPr marL="0" lvl="0" indent="0" algn="l" defTabSz="914400" eaLnBrk="0" fontAlgn="base" latinLnBrk="0" hangingPunct="0">
              <a:lnSpc>
                <a:spcPct val="100000"/>
              </a:lnSpc>
              <a:buSzTx/>
              <a:tabLst/>
            </a:pPr>
            <a:r>
              <a:rPr lang="en-US" altLang="en-US" dirty="0"/>
              <a:t>Benefits of quantization:</a:t>
            </a:r>
          </a:p>
          <a:p>
            <a:pPr marL="285750" lvl="0" indent="-285750" algn="l" defTabSz="914400" eaLnBrk="0" fontAlgn="base" latin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 Reduced memory consumption</a:t>
            </a:r>
          </a:p>
          <a:p>
            <a:pPr marL="285750" lvl="0" indent="-285750" algn="l" defTabSz="914400" eaLnBrk="0" fontAlgn="base" latin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 Faster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870EF3-6E32-D364-B57F-A9D9B2CF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105" y="2011680"/>
            <a:ext cx="6342895" cy="1510205"/>
          </a:xfrm>
        </p:spPr>
        <p:txBody>
          <a:bodyPr/>
          <a:lstStyle/>
          <a:p>
            <a:pPr marL="114300" indent="0" algn="l"/>
            <a:r>
              <a:rPr lang="en-US" dirty="0"/>
              <a:t>Key settings for response generation: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Max tokens: 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No repeat n-grams: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Repetition penalty: 1.2</a:t>
            </a:r>
          </a:p>
          <a:p>
            <a:pPr marL="114300" indent="0" algn="l"/>
            <a:r>
              <a:rPr lang="en-US" dirty="0"/>
              <a:t>Ensures fluent, non-repetitive responses</a:t>
            </a: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509EC-43B8-756F-BAAA-B2B70789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66833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2CFFA4-8EDF-CEE7-337A-8C6560336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2192225"/>
            <a:ext cx="6363290" cy="1230600"/>
          </a:xfrm>
        </p:spPr>
        <p:txBody>
          <a:bodyPr/>
          <a:lstStyle/>
          <a:p>
            <a:pPr marL="114300" indent="0" algn="l"/>
            <a:r>
              <a:rPr lang="en-US" dirty="0"/>
              <a:t>Input steps: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Language detection (Arabic or English)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Text preprocessing and tokenization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Preparation for querying the model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96FA8-12ED-554E-CCB0-2AADA93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29365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F1517C-468B-9AA7-D70D-A4926A5B7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230325"/>
            <a:ext cx="6881450" cy="1230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query is transformed into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FAISS searches for the most relevant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How retrieval is done in milliseconds using FAISS</a:t>
            </a: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22FFBB-1D8C-8B01-9735-27416BFD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Retrieval</a:t>
            </a:r>
          </a:p>
        </p:txBody>
      </p:sp>
    </p:spTree>
    <p:extLst>
      <p:ext uri="{BB962C8B-B14F-4D97-AF65-F5344CB8AC3E}">
        <p14:creationId xmlns:p14="http://schemas.microsoft.com/office/powerpoint/2010/main" val="8926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122423-4611-D547-26E8-EBA58A3C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540" y="2230325"/>
            <a:ext cx="6599510" cy="1230600"/>
          </a:xfrm>
        </p:spPr>
        <p:txBody>
          <a:bodyPr/>
          <a:lstStyle/>
          <a:p>
            <a:pPr marL="114300" indent="0" algn="l"/>
            <a:r>
              <a:rPr lang="en-US" dirty="0"/>
              <a:t>Process: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Extracts context from relevant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Generates answer based on context using LLaMA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Output is structured and cleaned before returning to the user</a:t>
            </a: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E8E88-0AEC-56A5-6A40-0ED8D360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117570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622014-5A21-B2B4-DE20-FDFE8445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8CB8A0-C443-CCAC-3CEB-13F39E9C84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0641" y="2123540"/>
            <a:ext cx="6858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Interactive chatbot via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Easy access for users to ask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Real-time response generation </a:t>
            </a:r>
          </a:p>
        </p:txBody>
      </p:sp>
    </p:spTree>
    <p:extLst>
      <p:ext uri="{BB962C8B-B14F-4D97-AF65-F5344CB8AC3E}">
        <p14:creationId xmlns:p14="http://schemas.microsoft.com/office/powerpoint/2010/main" val="399477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C97091C-1129-5520-05F3-B06DDAA6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95500"/>
            <a:ext cx="6713810" cy="1365425"/>
          </a:xfrm>
        </p:spPr>
        <p:txBody>
          <a:bodyPr/>
          <a:lstStyle/>
          <a:p>
            <a:pPr marL="114300" indent="0" algn="l"/>
            <a:r>
              <a:rPr lang="en-US" dirty="0"/>
              <a:t>Key achievements: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Bilingual chatbot for breast cancer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use of machine learning models for document retrieval and response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 Future potential in AI-driven healthcare communication</a:t>
            </a: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1FEA7-D26D-84AE-26F0-C83CB401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53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823C-4F74-9743-73AE-9A44B64E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THANKS!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8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8BCA06D-4FD4-B996-FCA1-FD4D646FA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800" y="1447800"/>
            <a:ext cx="6462350" cy="2737025"/>
          </a:xfrm>
        </p:spPr>
        <p:txBody>
          <a:bodyPr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Team: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Abdullah Wael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Abdullah Faisal 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Mohammed Ahmed 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Sarah Sherif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Habiba Ahmed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Presented to:</a:t>
            </a: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Digital Egyptian Pioneers Initiative (DEPI)</a:t>
            </a:r>
            <a:endParaRPr lang="en-US" sz="1800" dirty="0">
              <a:effectLst/>
              <a:latin typeface="Quicksand" panose="020B0604020202020204" charset="0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Supervised by:</a:t>
            </a: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Eng. Mahmoud Radwan</a:t>
            </a:r>
            <a:endParaRPr lang="en-US" sz="1800" dirty="0">
              <a:latin typeface="Quicksand" panose="020B0604020202020204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Date:</a:t>
            </a:r>
            <a:r>
              <a:rPr lang="en-US" sz="1800" b="0" i="0" baseline="0" dirty="0">
                <a:ln>
                  <a:noFill/>
                </a:ln>
                <a:solidFill>
                  <a:srgbClr val="263238"/>
                </a:solidFill>
                <a:effectLst/>
                <a:latin typeface="Quicksand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10/21/2024 </a:t>
            </a:r>
            <a:endParaRPr lang="en-US" sz="1800" dirty="0">
              <a:effectLst/>
              <a:latin typeface="Quicksand" panose="020B0604020202020204" charset="0"/>
            </a:endParaRPr>
          </a:p>
          <a:p>
            <a:endParaRPr lang="en-US" sz="1800" dirty="0">
              <a:latin typeface="Quicksand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E853E-AAF8-6A31-64FA-03199503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Team and Acknowledgments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6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3D1D16-B8F0-3DD1-40B3-9E91D036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59D67-35A6-99DE-672F-28DDB1EBC8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5270" y="1916906"/>
            <a:ext cx="704767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Objective: Build a chatbot to answer breast cancer-related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Bilingual support (Arabic and English)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Key focus: Accurate and fast retrieval of medical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220066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5" name="Google Shape;2105;p114"/>
          <p:cNvGrpSpPr/>
          <p:nvPr/>
        </p:nvGrpSpPr>
        <p:grpSpPr>
          <a:xfrm>
            <a:off x="6046198" y="1064847"/>
            <a:ext cx="2059016" cy="2231006"/>
            <a:chOff x="604825" y="3695950"/>
            <a:chExt cx="845800" cy="916450"/>
          </a:xfrm>
        </p:grpSpPr>
        <p:sp>
          <p:nvSpPr>
            <p:cNvPr id="2106" name="Google Shape;2106;p114"/>
            <p:cNvSpPr/>
            <p:nvPr/>
          </p:nvSpPr>
          <p:spPr>
            <a:xfrm>
              <a:off x="604825" y="3695950"/>
              <a:ext cx="845800" cy="916450"/>
            </a:xfrm>
            <a:custGeom>
              <a:avLst/>
              <a:gdLst/>
              <a:ahLst/>
              <a:cxnLst/>
              <a:rect l="l" t="t" r="r" b="b"/>
              <a:pathLst>
                <a:path w="33832" h="36658" extrusionOk="0">
                  <a:moveTo>
                    <a:pt x="32038" y="36657"/>
                  </a:moveTo>
                  <a:lnTo>
                    <a:pt x="1794" y="36657"/>
                  </a:lnTo>
                  <a:cubicBezTo>
                    <a:pt x="791" y="36657"/>
                    <a:pt x="1" y="35867"/>
                    <a:pt x="1" y="34864"/>
                  </a:cubicBezTo>
                  <a:lnTo>
                    <a:pt x="1" y="1793"/>
                  </a:lnTo>
                  <a:cubicBezTo>
                    <a:pt x="1" y="790"/>
                    <a:pt x="791" y="0"/>
                    <a:pt x="1794" y="0"/>
                  </a:cubicBezTo>
                  <a:lnTo>
                    <a:pt x="32038" y="0"/>
                  </a:lnTo>
                  <a:cubicBezTo>
                    <a:pt x="33011" y="0"/>
                    <a:pt x="33831" y="790"/>
                    <a:pt x="33831" y="1793"/>
                  </a:cubicBezTo>
                  <a:lnTo>
                    <a:pt x="33831" y="34864"/>
                  </a:lnTo>
                  <a:cubicBezTo>
                    <a:pt x="33831" y="35867"/>
                    <a:pt x="33011" y="36657"/>
                    <a:pt x="32038" y="366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14"/>
            <p:cNvSpPr/>
            <p:nvPr/>
          </p:nvSpPr>
          <p:spPr>
            <a:xfrm>
              <a:off x="604825" y="3845625"/>
              <a:ext cx="842750" cy="25"/>
            </a:xfrm>
            <a:custGeom>
              <a:avLst/>
              <a:gdLst/>
              <a:ahLst/>
              <a:cxnLst/>
              <a:rect l="l" t="t" r="r" b="b"/>
              <a:pathLst>
                <a:path w="33710" h="1" fill="none" extrusionOk="0">
                  <a:moveTo>
                    <a:pt x="1" y="1"/>
                  </a:moveTo>
                  <a:lnTo>
                    <a:pt x="3371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14"/>
            <p:cNvSpPr/>
            <p:nvPr/>
          </p:nvSpPr>
          <p:spPr>
            <a:xfrm>
              <a:off x="727925" y="3751400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14"/>
            <p:cNvSpPr/>
            <p:nvPr/>
          </p:nvSpPr>
          <p:spPr>
            <a:xfrm>
              <a:off x="794800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14"/>
            <p:cNvSpPr/>
            <p:nvPr/>
          </p:nvSpPr>
          <p:spPr>
            <a:xfrm>
              <a:off x="734775" y="38950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116"/>
                  </a:lnTo>
                  <a:cubicBezTo>
                    <a:pt x="1" y="8998"/>
                    <a:pt x="730" y="9727"/>
                    <a:pt x="1612" y="9727"/>
                  </a:cubicBezTo>
                  <a:lnTo>
                    <a:pt x="8116" y="9727"/>
                  </a:lnTo>
                  <a:cubicBezTo>
                    <a:pt x="8998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14"/>
            <p:cNvSpPr/>
            <p:nvPr/>
          </p:nvSpPr>
          <p:spPr>
            <a:xfrm>
              <a:off x="1077500" y="38950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14"/>
            <p:cNvSpPr/>
            <p:nvPr/>
          </p:nvSpPr>
          <p:spPr>
            <a:xfrm>
              <a:off x="734775" y="42567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086"/>
                  </a:lnTo>
                  <a:cubicBezTo>
                    <a:pt x="1" y="8998"/>
                    <a:pt x="730" y="9728"/>
                    <a:pt x="1612" y="9728"/>
                  </a:cubicBezTo>
                  <a:lnTo>
                    <a:pt x="8116" y="9728"/>
                  </a:lnTo>
                  <a:cubicBezTo>
                    <a:pt x="8998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14"/>
            <p:cNvSpPr/>
            <p:nvPr/>
          </p:nvSpPr>
          <p:spPr>
            <a:xfrm>
              <a:off x="1077500" y="42567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086"/>
                  </a:lnTo>
                  <a:cubicBezTo>
                    <a:pt x="0" y="8998"/>
                    <a:pt x="699" y="9728"/>
                    <a:pt x="1611" y="9728"/>
                  </a:cubicBezTo>
                  <a:lnTo>
                    <a:pt x="8085" y="9728"/>
                  </a:lnTo>
                  <a:cubicBezTo>
                    <a:pt x="8997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14"/>
            <p:cNvSpPr/>
            <p:nvPr/>
          </p:nvSpPr>
          <p:spPr>
            <a:xfrm>
              <a:off x="829775" y="3969500"/>
              <a:ext cx="53200" cy="52450"/>
            </a:xfrm>
            <a:custGeom>
              <a:avLst/>
              <a:gdLst/>
              <a:ahLst/>
              <a:cxnLst/>
              <a:rect l="l" t="t" r="r" b="b"/>
              <a:pathLst>
                <a:path w="2128" h="2098" fill="none" extrusionOk="0">
                  <a:moveTo>
                    <a:pt x="2128" y="1034"/>
                  </a:moveTo>
                  <a:cubicBezTo>
                    <a:pt x="2128" y="456"/>
                    <a:pt x="1641" y="0"/>
                    <a:pt x="1064" y="0"/>
                  </a:cubicBezTo>
                  <a:cubicBezTo>
                    <a:pt x="486" y="0"/>
                    <a:pt x="0" y="456"/>
                    <a:pt x="0" y="1034"/>
                  </a:cubicBezTo>
                  <a:cubicBezTo>
                    <a:pt x="0" y="1611"/>
                    <a:pt x="486" y="2098"/>
                    <a:pt x="1064" y="2098"/>
                  </a:cubicBezTo>
                  <a:cubicBezTo>
                    <a:pt x="1641" y="2098"/>
                    <a:pt x="2128" y="1611"/>
                    <a:pt x="2128" y="10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14"/>
            <p:cNvSpPr/>
            <p:nvPr/>
          </p:nvSpPr>
          <p:spPr>
            <a:xfrm>
              <a:off x="802400" y="3941375"/>
              <a:ext cx="107925" cy="155800"/>
            </a:xfrm>
            <a:custGeom>
              <a:avLst/>
              <a:gdLst/>
              <a:ahLst/>
              <a:cxnLst/>
              <a:rect l="l" t="t" r="r" b="b"/>
              <a:pathLst>
                <a:path w="4317" h="6232" fill="none" extrusionOk="0">
                  <a:moveTo>
                    <a:pt x="4135" y="3040"/>
                  </a:moveTo>
                  <a:lnTo>
                    <a:pt x="4135" y="3040"/>
                  </a:lnTo>
                  <a:cubicBezTo>
                    <a:pt x="4256" y="2767"/>
                    <a:pt x="4317" y="2463"/>
                    <a:pt x="4317" y="2159"/>
                  </a:cubicBezTo>
                  <a:cubicBezTo>
                    <a:pt x="4317" y="973"/>
                    <a:pt x="3344" y="1"/>
                    <a:pt x="2159" y="1"/>
                  </a:cubicBezTo>
                  <a:cubicBezTo>
                    <a:pt x="973" y="1"/>
                    <a:pt x="1" y="973"/>
                    <a:pt x="1" y="2159"/>
                  </a:cubicBezTo>
                  <a:cubicBezTo>
                    <a:pt x="1" y="2463"/>
                    <a:pt x="62" y="2767"/>
                    <a:pt x="183" y="3040"/>
                  </a:cubicBezTo>
                  <a:lnTo>
                    <a:pt x="183" y="3040"/>
                  </a:lnTo>
                  <a:cubicBezTo>
                    <a:pt x="183" y="3040"/>
                    <a:pt x="183" y="3040"/>
                    <a:pt x="183" y="3040"/>
                  </a:cubicBezTo>
                  <a:cubicBezTo>
                    <a:pt x="244" y="3162"/>
                    <a:pt x="305" y="3284"/>
                    <a:pt x="396" y="3405"/>
                  </a:cubicBezTo>
                  <a:cubicBezTo>
                    <a:pt x="609" y="3739"/>
                    <a:pt x="943" y="4256"/>
                    <a:pt x="1369" y="4773"/>
                  </a:cubicBezTo>
                  <a:cubicBezTo>
                    <a:pt x="1733" y="5198"/>
                    <a:pt x="1916" y="5685"/>
                    <a:pt x="2037" y="6110"/>
                  </a:cubicBezTo>
                  <a:cubicBezTo>
                    <a:pt x="2068" y="6232"/>
                    <a:pt x="2250" y="6232"/>
                    <a:pt x="2280" y="6110"/>
                  </a:cubicBezTo>
                  <a:cubicBezTo>
                    <a:pt x="2402" y="5685"/>
                    <a:pt x="2615" y="5198"/>
                    <a:pt x="2949" y="4773"/>
                  </a:cubicBezTo>
                  <a:cubicBezTo>
                    <a:pt x="3375" y="4256"/>
                    <a:pt x="3709" y="3739"/>
                    <a:pt x="3922" y="3405"/>
                  </a:cubicBezTo>
                  <a:cubicBezTo>
                    <a:pt x="4013" y="3284"/>
                    <a:pt x="4074" y="3162"/>
                    <a:pt x="4135" y="3040"/>
                  </a:cubicBezTo>
                  <a:cubicBezTo>
                    <a:pt x="4135" y="3040"/>
                    <a:pt x="4135" y="3040"/>
                    <a:pt x="4135" y="30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14"/>
            <p:cNvSpPr/>
            <p:nvPr/>
          </p:nvSpPr>
          <p:spPr>
            <a:xfrm>
              <a:off x="787200" y="4311450"/>
              <a:ext cx="139100" cy="13907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14"/>
            <p:cNvSpPr/>
            <p:nvPr/>
          </p:nvSpPr>
          <p:spPr>
            <a:xfrm>
              <a:off x="856350" y="4311450"/>
              <a:ext cx="25" cy="13907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14"/>
            <p:cNvSpPr/>
            <p:nvPr/>
          </p:nvSpPr>
          <p:spPr>
            <a:xfrm>
              <a:off x="823675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14"/>
            <p:cNvSpPr/>
            <p:nvPr/>
          </p:nvSpPr>
          <p:spPr>
            <a:xfrm>
              <a:off x="867000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14"/>
            <p:cNvSpPr/>
            <p:nvPr/>
          </p:nvSpPr>
          <p:spPr>
            <a:xfrm>
              <a:off x="786450" y="4380600"/>
              <a:ext cx="139850" cy="25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14"/>
            <p:cNvSpPr/>
            <p:nvPr/>
          </p:nvSpPr>
          <p:spPr>
            <a:xfrm>
              <a:off x="803925" y="4413275"/>
              <a:ext cx="106400" cy="11425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14"/>
            <p:cNvSpPr/>
            <p:nvPr/>
          </p:nvSpPr>
          <p:spPr>
            <a:xfrm>
              <a:off x="803925" y="4339575"/>
              <a:ext cx="106400" cy="12175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4"/>
            <p:cNvSpPr/>
            <p:nvPr/>
          </p:nvSpPr>
          <p:spPr>
            <a:xfrm>
              <a:off x="1177800" y="3986975"/>
              <a:ext cx="50175" cy="56250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4"/>
            <p:cNvSpPr/>
            <p:nvPr/>
          </p:nvSpPr>
          <p:spPr>
            <a:xfrm>
              <a:off x="1142850" y="3958850"/>
              <a:ext cx="111725" cy="112500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4"/>
            <p:cNvSpPr/>
            <p:nvPr/>
          </p:nvSpPr>
          <p:spPr>
            <a:xfrm>
              <a:off x="1136000" y="4337275"/>
              <a:ext cx="125400" cy="87425"/>
            </a:xfrm>
            <a:custGeom>
              <a:avLst/>
              <a:gdLst/>
              <a:ahLst/>
              <a:cxnLst/>
              <a:rect l="l" t="t" r="r" b="b"/>
              <a:pathLst>
                <a:path w="5016" h="3497" fill="none" extrusionOk="0">
                  <a:moveTo>
                    <a:pt x="0" y="1"/>
                  </a:moveTo>
                  <a:lnTo>
                    <a:pt x="5016" y="1"/>
                  </a:lnTo>
                  <a:lnTo>
                    <a:pt x="5016" y="3496"/>
                  </a:lnTo>
                  <a:lnTo>
                    <a:pt x="0" y="349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4"/>
            <p:cNvSpPr/>
            <p:nvPr/>
          </p:nvSpPr>
          <p:spPr>
            <a:xfrm>
              <a:off x="1136000" y="4337275"/>
              <a:ext cx="125400" cy="50950"/>
            </a:xfrm>
            <a:custGeom>
              <a:avLst/>
              <a:gdLst/>
              <a:ahLst/>
              <a:cxnLst/>
              <a:rect l="l" t="t" r="r" b="b"/>
              <a:pathLst>
                <a:path w="5016" h="2038" fill="none" extrusionOk="0">
                  <a:moveTo>
                    <a:pt x="0" y="1"/>
                  </a:moveTo>
                  <a:lnTo>
                    <a:pt x="2128" y="1855"/>
                  </a:lnTo>
                  <a:cubicBezTo>
                    <a:pt x="2341" y="2037"/>
                    <a:pt x="2675" y="2037"/>
                    <a:pt x="2888" y="1855"/>
                  </a:cubicBezTo>
                  <a:lnTo>
                    <a:pt x="501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4"/>
            <p:cNvSpPr/>
            <p:nvPr/>
          </p:nvSpPr>
          <p:spPr>
            <a:xfrm>
              <a:off x="1212000" y="4381350"/>
              <a:ext cx="49400" cy="43350"/>
            </a:xfrm>
            <a:custGeom>
              <a:avLst/>
              <a:gdLst/>
              <a:ahLst/>
              <a:cxnLst/>
              <a:rect l="l" t="t" r="r" b="b"/>
              <a:pathLst>
                <a:path w="1976" h="1734" fill="none" extrusionOk="0">
                  <a:moveTo>
                    <a:pt x="1976" y="173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4"/>
            <p:cNvSpPr/>
            <p:nvPr/>
          </p:nvSpPr>
          <p:spPr>
            <a:xfrm>
              <a:off x="1136000" y="4381350"/>
              <a:ext cx="49425" cy="43350"/>
            </a:xfrm>
            <a:custGeom>
              <a:avLst/>
              <a:gdLst/>
              <a:ahLst/>
              <a:cxnLst/>
              <a:rect l="l" t="t" r="r" b="b"/>
              <a:pathLst>
                <a:path w="1977" h="1734" fill="none" extrusionOk="0">
                  <a:moveTo>
                    <a:pt x="0" y="1733"/>
                  </a:moveTo>
                  <a:lnTo>
                    <a:pt x="197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4"/>
            <p:cNvSpPr/>
            <p:nvPr/>
          </p:nvSpPr>
          <p:spPr>
            <a:xfrm>
              <a:off x="661825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114"/>
          <p:cNvSpPr txBox="1">
            <a:spLocks noGrp="1"/>
          </p:cNvSpPr>
          <p:nvPr>
            <p:ph type="title"/>
          </p:nvPr>
        </p:nvSpPr>
        <p:spPr>
          <a:xfrm>
            <a:off x="735990" y="1504788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TOOLS</a:t>
            </a:r>
            <a:endParaRPr/>
          </a:p>
        </p:txBody>
      </p:sp>
      <p:sp>
        <p:nvSpPr>
          <p:cNvPr id="2131" name="Google Shape;2131;p114"/>
          <p:cNvSpPr txBox="1">
            <a:spLocks noGrp="1"/>
          </p:cNvSpPr>
          <p:nvPr>
            <p:ph type="body" idx="1"/>
          </p:nvPr>
        </p:nvSpPr>
        <p:spPr>
          <a:xfrm>
            <a:off x="735990" y="2094298"/>
            <a:ext cx="3602700" cy="1710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Quicksand" panose="020B0604020202020204" charset="0"/>
              </a:rPr>
              <a:t>LLaMA model: Language model for generating answers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Quicksand" panose="020B0604020202020204" charset="0"/>
              </a:rPr>
              <a:t>FAISS: Fast document retrieval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Quicksand" panose="020B0604020202020204" charset="0"/>
              </a:rPr>
              <a:t>Streamlit: User interface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Quicksand" panose="020B0604020202020204" charset="0"/>
              </a:rPr>
              <a:t>Sentence-Transformers: Text embeddings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Quicksand" panose="020B0604020202020204" charset="0"/>
              </a:rPr>
              <a:t>BitsAndBytes: Model quantization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32" name="Google Shape;2132;p114"/>
          <p:cNvGrpSpPr/>
          <p:nvPr/>
        </p:nvGrpSpPr>
        <p:grpSpPr>
          <a:xfrm>
            <a:off x="4979798" y="1847647"/>
            <a:ext cx="2059016" cy="2231006"/>
            <a:chOff x="604825" y="3695950"/>
            <a:chExt cx="845800" cy="916450"/>
          </a:xfrm>
        </p:grpSpPr>
        <p:sp>
          <p:nvSpPr>
            <p:cNvPr id="2133" name="Google Shape;2133;p114"/>
            <p:cNvSpPr/>
            <p:nvPr/>
          </p:nvSpPr>
          <p:spPr>
            <a:xfrm>
              <a:off x="604825" y="3695950"/>
              <a:ext cx="845800" cy="916450"/>
            </a:xfrm>
            <a:custGeom>
              <a:avLst/>
              <a:gdLst/>
              <a:ahLst/>
              <a:cxnLst/>
              <a:rect l="l" t="t" r="r" b="b"/>
              <a:pathLst>
                <a:path w="33832" h="36658" extrusionOk="0">
                  <a:moveTo>
                    <a:pt x="32038" y="36657"/>
                  </a:moveTo>
                  <a:lnTo>
                    <a:pt x="1794" y="36657"/>
                  </a:lnTo>
                  <a:cubicBezTo>
                    <a:pt x="791" y="36657"/>
                    <a:pt x="1" y="35867"/>
                    <a:pt x="1" y="34864"/>
                  </a:cubicBezTo>
                  <a:lnTo>
                    <a:pt x="1" y="1793"/>
                  </a:lnTo>
                  <a:cubicBezTo>
                    <a:pt x="1" y="790"/>
                    <a:pt x="791" y="0"/>
                    <a:pt x="1794" y="0"/>
                  </a:cubicBezTo>
                  <a:lnTo>
                    <a:pt x="32038" y="0"/>
                  </a:lnTo>
                  <a:cubicBezTo>
                    <a:pt x="33011" y="0"/>
                    <a:pt x="33831" y="790"/>
                    <a:pt x="33831" y="1793"/>
                  </a:cubicBezTo>
                  <a:lnTo>
                    <a:pt x="33831" y="34864"/>
                  </a:lnTo>
                  <a:cubicBezTo>
                    <a:pt x="33831" y="35867"/>
                    <a:pt x="33011" y="36657"/>
                    <a:pt x="32038" y="366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4"/>
            <p:cNvSpPr/>
            <p:nvPr/>
          </p:nvSpPr>
          <p:spPr>
            <a:xfrm>
              <a:off x="604825" y="3845625"/>
              <a:ext cx="842750" cy="25"/>
            </a:xfrm>
            <a:custGeom>
              <a:avLst/>
              <a:gdLst/>
              <a:ahLst/>
              <a:cxnLst/>
              <a:rect l="l" t="t" r="r" b="b"/>
              <a:pathLst>
                <a:path w="33710" h="1" fill="none" extrusionOk="0">
                  <a:moveTo>
                    <a:pt x="1" y="1"/>
                  </a:moveTo>
                  <a:lnTo>
                    <a:pt x="3371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4"/>
            <p:cNvSpPr/>
            <p:nvPr/>
          </p:nvSpPr>
          <p:spPr>
            <a:xfrm>
              <a:off x="727925" y="3751400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4"/>
            <p:cNvSpPr/>
            <p:nvPr/>
          </p:nvSpPr>
          <p:spPr>
            <a:xfrm>
              <a:off x="794800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4"/>
            <p:cNvSpPr/>
            <p:nvPr/>
          </p:nvSpPr>
          <p:spPr>
            <a:xfrm>
              <a:off x="734775" y="38950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116"/>
                  </a:lnTo>
                  <a:cubicBezTo>
                    <a:pt x="1" y="8998"/>
                    <a:pt x="730" y="9727"/>
                    <a:pt x="1612" y="9727"/>
                  </a:cubicBezTo>
                  <a:lnTo>
                    <a:pt x="8116" y="9727"/>
                  </a:lnTo>
                  <a:cubicBezTo>
                    <a:pt x="8998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4"/>
            <p:cNvSpPr/>
            <p:nvPr/>
          </p:nvSpPr>
          <p:spPr>
            <a:xfrm>
              <a:off x="1077500" y="38950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4"/>
            <p:cNvSpPr/>
            <p:nvPr/>
          </p:nvSpPr>
          <p:spPr>
            <a:xfrm>
              <a:off x="734775" y="42567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086"/>
                  </a:lnTo>
                  <a:cubicBezTo>
                    <a:pt x="1" y="8998"/>
                    <a:pt x="730" y="9728"/>
                    <a:pt x="1612" y="9728"/>
                  </a:cubicBezTo>
                  <a:lnTo>
                    <a:pt x="8116" y="9728"/>
                  </a:lnTo>
                  <a:cubicBezTo>
                    <a:pt x="8998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4"/>
            <p:cNvSpPr/>
            <p:nvPr/>
          </p:nvSpPr>
          <p:spPr>
            <a:xfrm>
              <a:off x="1077500" y="42567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086"/>
                  </a:lnTo>
                  <a:cubicBezTo>
                    <a:pt x="0" y="8998"/>
                    <a:pt x="699" y="9728"/>
                    <a:pt x="1611" y="9728"/>
                  </a:cubicBezTo>
                  <a:lnTo>
                    <a:pt x="8085" y="9728"/>
                  </a:lnTo>
                  <a:cubicBezTo>
                    <a:pt x="8997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4"/>
            <p:cNvSpPr/>
            <p:nvPr/>
          </p:nvSpPr>
          <p:spPr>
            <a:xfrm>
              <a:off x="829775" y="3969500"/>
              <a:ext cx="53200" cy="52450"/>
            </a:xfrm>
            <a:custGeom>
              <a:avLst/>
              <a:gdLst/>
              <a:ahLst/>
              <a:cxnLst/>
              <a:rect l="l" t="t" r="r" b="b"/>
              <a:pathLst>
                <a:path w="2128" h="2098" fill="none" extrusionOk="0">
                  <a:moveTo>
                    <a:pt x="2128" y="1034"/>
                  </a:moveTo>
                  <a:cubicBezTo>
                    <a:pt x="2128" y="456"/>
                    <a:pt x="1641" y="0"/>
                    <a:pt x="1064" y="0"/>
                  </a:cubicBezTo>
                  <a:cubicBezTo>
                    <a:pt x="486" y="0"/>
                    <a:pt x="0" y="456"/>
                    <a:pt x="0" y="1034"/>
                  </a:cubicBezTo>
                  <a:cubicBezTo>
                    <a:pt x="0" y="1611"/>
                    <a:pt x="486" y="2098"/>
                    <a:pt x="1064" y="2098"/>
                  </a:cubicBezTo>
                  <a:cubicBezTo>
                    <a:pt x="1641" y="2098"/>
                    <a:pt x="2128" y="1611"/>
                    <a:pt x="2128" y="10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4"/>
            <p:cNvSpPr/>
            <p:nvPr/>
          </p:nvSpPr>
          <p:spPr>
            <a:xfrm>
              <a:off x="802400" y="3941375"/>
              <a:ext cx="107925" cy="155800"/>
            </a:xfrm>
            <a:custGeom>
              <a:avLst/>
              <a:gdLst/>
              <a:ahLst/>
              <a:cxnLst/>
              <a:rect l="l" t="t" r="r" b="b"/>
              <a:pathLst>
                <a:path w="4317" h="6232" fill="none" extrusionOk="0">
                  <a:moveTo>
                    <a:pt x="4135" y="3040"/>
                  </a:moveTo>
                  <a:lnTo>
                    <a:pt x="4135" y="3040"/>
                  </a:lnTo>
                  <a:cubicBezTo>
                    <a:pt x="4256" y="2767"/>
                    <a:pt x="4317" y="2463"/>
                    <a:pt x="4317" y="2159"/>
                  </a:cubicBezTo>
                  <a:cubicBezTo>
                    <a:pt x="4317" y="973"/>
                    <a:pt x="3344" y="1"/>
                    <a:pt x="2159" y="1"/>
                  </a:cubicBezTo>
                  <a:cubicBezTo>
                    <a:pt x="973" y="1"/>
                    <a:pt x="1" y="973"/>
                    <a:pt x="1" y="2159"/>
                  </a:cubicBezTo>
                  <a:cubicBezTo>
                    <a:pt x="1" y="2463"/>
                    <a:pt x="62" y="2767"/>
                    <a:pt x="183" y="3040"/>
                  </a:cubicBezTo>
                  <a:lnTo>
                    <a:pt x="183" y="3040"/>
                  </a:lnTo>
                  <a:cubicBezTo>
                    <a:pt x="183" y="3040"/>
                    <a:pt x="183" y="3040"/>
                    <a:pt x="183" y="3040"/>
                  </a:cubicBezTo>
                  <a:cubicBezTo>
                    <a:pt x="244" y="3162"/>
                    <a:pt x="305" y="3284"/>
                    <a:pt x="396" y="3405"/>
                  </a:cubicBezTo>
                  <a:cubicBezTo>
                    <a:pt x="609" y="3739"/>
                    <a:pt x="943" y="4256"/>
                    <a:pt x="1369" y="4773"/>
                  </a:cubicBezTo>
                  <a:cubicBezTo>
                    <a:pt x="1733" y="5198"/>
                    <a:pt x="1916" y="5685"/>
                    <a:pt x="2037" y="6110"/>
                  </a:cubicBezTo>
                  <a:cubicBezTo>
                    <a:pt x="2068" y="6232"/>
                    <a:pt x="2250" y="6232"/>
                    <a:pt x="2280" y="6110"/>
                  </a:cubicBezTo>
                  <a:cubicBezTo>
                    <a:pt x="2402" y="5685"/>
                    <a:pt x="2615" y="5198"/>
                    <a:pt x="2949" y="4773"/>
                  </a:cubicBezTo>
                  <a:cubicBezTo>
                    <a:pt x="3375" y="4256"/>
                    <a:pt x="3709" y="3739"/>
                    <a:pt x="3922" y="3405"/>
                  </a:cubicBezTo>
                  <a:cubicBezTo>
                    <a:pt x="4013" y="3284"/>
                    <a:pt x="4074" y="3162"/>
                    <a:pt x="4135" y="3040"/>
                  </a:cubicBezTo>
                  <a:cubicBezTo>
                    <a:pt x="4135" y="3040"/>
                    <a:pt x="4135" y="3040"/>
                    <a:pt x="4135" y="30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4"/>
            <p:cNvSpPr/>
            <p:nvPr/>
          </p:nvSpPr>
          <p:spPr>
            <a:xfrm>
              <a:off x="787200" y="4311450"/>
              <a:ext cx="139100" cy="13907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4"/>
            <p:cNvSpPr/>
            <p:nvPr/>
          </p:nvSpPr>
          <p:spPr>
            <a:xfrm>
              <a:off x="856350" y="4311450"/>
              <a:ext cx="25" cy="13907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14"/>
            <p:cNvSpPr/>
            <p:nvPr/>
          </p:nvSpPr>
          <p:spPr>
            <a:xfrm>
              <a:off x="823675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14"/>
            <p:cNvSpPr/>
            <p:nvPr/>
          </p:nvSpPr>
          <p:spPr>
            <a:xfrm>
              <a:off x="867000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14"/>
            <p:cNvSpPr/>
            <p:nvPr/>
          </p:nvSpPr>
          <p:spPr>
            <a:xfrm>
              <a:off x="786450" y="4380600"/>
              <a:ext cx="139850" cy="25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14"/>
            <p:cNvSpPr/>
            <p:nvPr/>
          </p:nvSpPr>
          <p:spPr>
            <a:xfrm>
              <a:off x="803925" y="4413275"/>
              <a:ext cx="106400" cy="11425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14"/>
            <p:cNvSpPr/>
            <p:nvPr/>
          </p:nvSpPr>
          <p:spPr>
            <a:xfrm>
              <a:off x="803925" y="4339575"/>
              <a:ext cx="106400" cy="12175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14"/>
            <p:cNvSpPr/>
            <p:nvPr/>
          </p:nvSpPr>
          <p:spPr>
            <a:xfrm>
              <a:off x="1177800" y="3986975"/>
              <a:ext cx="50175" cy="56250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14"/>
            <p:cNvSpPr/>
            <p:nvPr/>
          </p:nvSpPr>
          <p:spPr>
            <a:xfrm>
              <a:off x="1142850" y="3958850"/>
              <a:ext cx="111725" cy="112500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14"/>
            <p:cNvSpPr/>
            <p:nvPr/>
          </p:nvSpPr>
          <p:spPr>
            <a:xfrm>
              <a:off x="1136000" y="4337275"/>
              <a:ext cx="125400" cy="87425"/>
            </a:xfrm>
            <a:custGeom>
              <a:avLst/>
              <a:gdLst/>
              <a:ahLst/>
              <a:cxnLst/>
              <a:rect l="l" t="t" r="r" b="b"/>
              <a:pathLst>
                <a:path w="5016" h="3497" fill="none" extrusionOk="0">
                  <a:moveTo>
                    <a:pt x="0" y="1"/>
                  </a:moveTo>
                  <a:lnTo>
                    <a:pt x="5016" y="1"/>
                  </a:lnTo>
                  <a:lnTo>
                    <a:pt x="5016" y="3496"/>
                  </a:lnTo>
                  <a:lnTo>
                    <a:pt x="0" y="349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14"/>
            <p:cNvSpPr/>
            <p:nvPr/>
          </p:nvSpPr>
          <p:spPr>
            <a:xfrm>
              <a:off x="1136000" y="4337275"/>
              <a:ext cx="125400" cy="50950"/>
            </a:xfrm>
            <a:custGeom>
              <a:avLst/>
              <a:gdLst/>
              <a:ahLst/>
              <a:cxnLst/>
              <a:rect l="l" t="t" r="r" b="b"/>
              <a:pathLst>
                <a:path w="5016" h="2038" fill="none" extrusionOk="0">
                  <a:moveTo>
                    <a:pt x="0" y="1"/>
                  </a:moveTo>
                  <a:lnTo>
                    <a:pt x="2128" y="1855"/>
                  </a:lnTo>
                  <a:cubicBezTo>
                    <a:pt x="2341" y="2037"/>
                    <a:pt x="2675" y="2037"/>
                    <a:pt x="2888" y="1855"/>
                  </a:cubicBezTo>
                  <a:lnTo>
                    <a:pt x="501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14"/>
            <p:cNvSpPr/>
            <p:nvPr/>
          </p:nvSpPr>
          <p:spPr>
            <a:xfrm>
              <a:off x="1212000" y="4381350"/>
              <a:ext cx="49400" cy="43350"/>
            </a:xfrm>
            <a:custGeom>
              <a:avLst/>
              <a:gdLst/>
              <a:ahLst/>
              <a:cxnLst/>
              <a:rect l="l" t="t" r="r" b="b"/>
              <a:pathLst>
                <a:path w="1976" h="1734" fill="none" extrusionOk="0">
                  <a:moveTo>
                    <a:pt x="1976" y="173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14"/>
            <p:cNvSpPr/>
            <p:nvPr/>
          </p:nvSpPr>
          <p:spPr>
            <a:xfrm>
              <a:off x="1136000" y="4381350"/>
              <a:ext cx="49425" cy="43350"/>
            </a:xfrm>
            <a:custGeom>
              <a:avLst/>
              <a:gdLst/>
              <a:ahLst/>
              <a:cxnLst/>
              <a:rect l="l" t="t" r="r" b="b"/>
              <a:pathLst>
                <a:path w="1977" h="1734" fill="none" extrusionOk="0">
                  <a:moveTo>
                    <a:pt x="0" y="1733"/>
                  </a:moveTo>
                  <a:lnTo>
                    <a:pt x="197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14"/>
            <p:cNvSpPr/>
            <p:nvPr/>
          </p:nvSpPr>
          <p:spPr>
            <a:xfrm>
              <a:off x="661825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3D23B-9C1F-5017-AB8F-E4E057DF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A31469-6667-B7F7-9536-94D69EF6F4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1691463"/>
            <a:ext cx="65151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Data sources: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Medical journals, reports, research papers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Focus on breast cancer-related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Data cleaning: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Removing irrelevant information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Structuring PDFs for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166A3-56A5-D655-CCE9-CDC26BDF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87BC9F-E8E5-0C6B-DF4E-FA8AB48E5A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26710" y="1877022"/>
            <a:ext cx="66399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Organizing data into PDF format for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Tools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  <a:latin typeface="Quicksand" panose="020B0604020202020204" charset="0"/>
              </a:rPr>
              <a:t>	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PyPDF for extracting text from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	- Langchain for splitting content into smaller chunks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6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F1CC6-88AC-E6ED-3BC6-975B3A08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2AACAB-FD68-30F1-AE2D-EFDDB1FAC4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225" y="2239180"/>
            <a:ext cx="73805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Chose LLaMA 3.1-8B for its strong language generation capabilities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medical queries in both Arabic and English </a:t>
            </a:r>
          </a:p>
        </p:txBody>
      </p:sp>
    </p:spTree>
    <p:extLst>
      <p:ext uri="{BB962C8B-B14F-4D97-AF65-F5344CB8AC3E}">
        <p14:creationId xmlns:p14="http://schemas.microsoft.com/office/powerpoint/2010/main" val="294022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B098-A5C6-9C39-93E7-31C21DE3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Generation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F4C834-D382-7D78-4F85-BDF5C17646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225" y="1762722"/>
            <a:ext cx="81355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Used Sentence-Transformers: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 Distiluse-base-multilingual-cased-v2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Embeddings help the model understand user queries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Quicksand" panose="020B0604020202020204" charset="0"/>
              </a:rPr>
              <a:t>Why embeddings matter: Convert text to vectors for efficient searching </a:t>
            </a:r>
          </a:p>
        </p:txBody>
      </p:sp>
    </p:spTree>
    <p:extLst>
      <p:ext uri="{BB962C8B-B14F-4D97-AF65-F5344CB8AC3E}">
        <p14:creationId xmlns:p14="http://schemas.microsoft.com/office/powerpoint/2010/main" val="365432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99D995-B34C-1E8B-7018-715AC891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087880"/>
            <a:ext cx="6980510" cy="1449245"/>
          </a:xfrm>
        </p:spPr>
        <p:txBody>
          <a:bodyPr/>
          <a:lstStyle/>
          <a:p>
            <a:pPr marL="114300" indent="0" algn="l"/>
            <a:r>
              <a:rPr lang="en-US" dirty="0"/>
              <a:t>Purpose: Fast retrieval of relevant content from documents</a:t>
            </a:r>
          </a:p>
          <a:p>
            <a:pPr marL="114300" indent="0" algn="l"/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FAISS performs similarity searches on document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quick access to the most relevant sections of medical documents</a:t>
            </a:r>
          </a:p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C0ECE-AFFA-F4F0-087D-8E8F4C8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FAISS Integration</a:t>
            </a:r>
          </a:p>
        </p:txBody>
      </p:sp>
    </p:spTree>
    <p:extLst>
      <p:ext uri="{BB962C8B-B14F-4D97-AF65-F5344CB8AC3E}">
        <p14:creationId xmlns:p14="http://schemas.microsoft.com/office/powerpoint/2010/main" val="1021485274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427</Words>
  <Application>Microsoft Office PowerPoint</Application>
  <PresentationFormat>On-screen Show (16:9)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Quicksand</vt:lpstr>
      <vt:lpstr>Montserrat</vt:lpstr>
      <vt:lpstr>Arial</vt:lpstr>
      <vt:lpstr>World Usability Day by Slidesgo</vt:lpstr>
      <vt:lpstr>Medical Chatbot for Breast Cancer Queries</vt:lpstr>
      <vt:lpstr>Team and Acknowledgments </vt:lpstr>
      <vt:lpstr>Project Objective</vt:lpstr>
      <vt:lpstr>LIST OF TOOLS</vt:lpstr>
      <vt:lpstr>Data Collection Process</vt:lpstr>
      <vt:lpstr>PDF Preparation</vt:lpstr>
      <vt:lpstr>Model Selection</vt:lpstr>
      <vt:lpstr>Embedding Generation</vt:lpstr>
      <vt:lpstr>FAISS Integration</vt:lpstr>
      <vt:lpstr>Environment Setup</vt:lpstr>
      <vt:lpstr>Model Loading and Quantization</vt:lpstr>
      <vt:lpstr>Generation Parameters</vt:lpstr>
      <vt:lpstr>User Input Processing</vt:lpstr>
      <vt:lpstr>Document Retrieval</vt:lpstr>
      <vt:lpstr>Response Generation</vt:lpstr>
      <vt:lpstr>User Interaction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حبيبه احمد بسيونى عبدالحميد</cp:lastModifiedBy>
  <cp:revision>2</cp:revision>
  <dcterms:modified xsi:type="dcterms:W3CDTF">2024-10-21T13:17:13Z</dcterms:modified>
</cp:coreProperties>
</file>