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0" r:id="rId1"/>
  </p:sldMasterIdLst>
  <p:sldIdLst>
    <p:sldId id="256" r:id="rId2"/>
    <p:sldId id="266" r:id="rId3"/>
    <p:sldId id="265" r:id="rId4"/>
    <p:sldId id="257" r:id="rId5"/>
    <p:sldId id="258" r:id="rId6"/>
    <p:sldId id="259" r:id="rId7"/>
    <p:sldId id="260" r:id="rId8"/>
    <p:sldId id="261" r:id="rId9"/>
    <p:sldId id="262" r:id="rId10"/>
    <p:sldId id="263" r:id="rId11"/>
    <p:sldId id="264"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33"/>
  </p:normalViewPr>
  <p:slideViewPr>
    <p:cSldViewPr snapToGrid="0" snapToObjects="1">
      <p:cViewPr varScale="1">
        <p:scale>
          <a:sx n="107" d="100"/>
          <a:sy n="107" d="100"/>
        </p:scale>
        <p:origin x="2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4/20/19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8500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422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8575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9088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4/20/19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927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29020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54481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9773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t>4/20/19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0575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646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t>4/20/19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5144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6839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94367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830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2729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2897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1678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22054584"/>
      </p:ext>
    </p:extLst>
  </p:cSld>
  <p:clrMap bg1="dk1" tx1="lt1" bg2="dk2" tx2="lt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DA5D6-2451-F74B-8451-9973ED36434F}"/>
              </a:ext>
            </a:extLst>
          </p:cNvPr>
          <p:cNvSpPr>
            <a:spLocks noGrp="1"/>
          </p:cNvSpPr>
          <p:nvPr>
            <p:ph type="ctrTitle"/>
          </p:nvPr>
        </p:nvSpPr>
        <p:spPr/>
        <p:txBody>
          <a:bodyPr/>
          <a:lstStyle/>
          <a:p>
            <a:r>
              <a:rPr lang="en-US" dirty="0"/>
              <a:t>Souk-up Algorithm</a:t>
            </a:r>
          </a:p>
        </p:txBody>
      </p:sp>
      <p:sp>
        <p:nvSpPr>
          <p:cNvPr id="3" name="Subtitle 2">
            <a:extLst>
              <a:ext uri="{FF2B5EF4-FFF2-40B4-BE49-F238E27FC236}">
                <a16:creationId xmlns:a16="http://schemas.microsoft.com/office/drawing/2014/main" id="{DDF19329-04CD-7242-A80A-C303BAE7F07B}"/>
              </a:ext>
            </a:extLst>
          </p:cNvPr>
          <p:cNvSpPr>
            <a:spLocks noGrp="1"/>
          </p:cNvSpPr>
          <p:nvPr>
            <p:ph type="subTitle" idx="1"/>
          </p:nvPr>
        </p:nvSpPr>
        <p:spPr/>
        <p:txBody>
          <a:bodyPr>
            <a:normAutofit fontScale="92500" lnSpcReduction="10000"/>
          </a:bodyPr>
          <a:lstStyle/>
          <a:p>
            <a:r>
              <a:rPr lang="en-US" dirty="0"/>
              <a:t>Mini project 2</a:t>
            </a:r>
          </a:p>
          <a:p>
            <a:r>
              <a:rPr lang="en-US" dirty="0"/>
              <a:t>Made by: Habiba Gamal</a:t>
            </a:r>
          </a:p>
        </p:txBody>
      </p:sp>
    </p:spTree>
    <p:extLst>
      <p:ext uri="{BB962C8B-B14F-4D97-AF65-F5344CB8AC3E}">
        <p14:creationId xmlns:p14="http://schemas.microsoft.com/office/powerpoint/2010/main" val="1535883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530EE-D637-E14D-9A8C-4B3BA80F7A42}"/>
              </a:ext>
            </a:extLst>
          </p:cNvPr>
          <p:cNvSpPr>
            <a:spLocks noGrp="1"/>
          </p:cNvSpPr>
          <p:nvPr>
            <p:ph type="title"/>
          </p:nvPr>
        </p:nvSpPr>
        <p:spPr/>
        <p:txBody>
          <a:bodyPr/>
          <a:lstStyle/>
          <a:p>
            <a:r>
              <a:rPr lang="en-US" dirty="0"/>
              <a:t>Actual differences between Variants</a:t>
            </a:r>
          </a:p>
        </p:txBody>
      </p:sp>
      <p:sp>
        <p:nvSpPr>
          <p:cNvPr id="3" name="Content Placeholder 2">
            <a:extLst>
              <a:ext uri="{FF2B5EF4-FFF2-40B4-BE49-F238E27FC236}">
                <a16:creationId xmlns:a16="http://schemas.microsoft.com/office/drawing/2014/main" id="{6301DAD0-3F39-A648-BBAA-EC9A045419DC}"/>
              </a:ext>
            </a:extLst>
          </p:cNvPr>
          <p:cNvSpPr>
            <a:spLocks noGrp="1"/>
          </p:cNvSpPr>
          <p:nvPr>
            <p:ph idx="1"/>
          </p:nvPr>
        </p:nvSpPr>
        <p:spPr/>
        <p:txBody>
          <a:bodyPr/>
          <a:lstStyle/>
          <a:p>
            <a:r>
              <a:rPr lang="en-US" dirty="0"/>
              <a:t>Floodless takes less time to execute than classical implementation. This is showcased in testcases 5 and 6. </a:t>
            </a:r>
          </a:p>
          <a:p>
            <a:endParaRPr lang="en-US" dirty="0"/>
          </a:p>
          <a:p>
            <a:pPr marL="0" indent="0">
              <a:buNone/>
            </a:pPr>
            <a:endParaRPr lang="en-US" dirty="0"/>
          </a:p>
          <a:p>
            <a:r>
              <a:rPr lang="en-US" dirty="0"/>
              <a:t>Testcases 5 and 6 are the same inputs, but 5 is using floodless and 6 is not. The execution time for 5 is way faster than 6. </a:t>
            </a:r>
          </a:p>
        </p:txBody>
      </p:sp>
    </p:spTree>
    <p:extLst>
      <p:ext uri="{BB962C8B-B14F-4D97-AF65-F5344CB8AC3E}">
        <p14:creationId xmlns:p14="http://schemas.microsoft.com/office/powerpoint/2010/main" val="1904469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F0083-7E4A-994B-8442-5A7FC0E164F8}"/>
              </a:ext>
            </a:extLst>
          </p:cNvPr>
          <p:cNvSpPr>
            <a:spLocks noGrp="1"/>
          </p:cNvSpPr>
          <p:nvPr>
            <p:ph type="title"/>
          </p:nvPr>
        </p:nvSpPr>
        <p:spPr/>
        <p:txBody>
          <a:bodyPr/>
          <a:lstStyle/>
          <a:p>
            <a:r>
              <a:rPr lang="en-US" dirty="0"/>
              <a:t>Actual differences between Variants (Cont’d)</a:t>
            </a:r>
          </a:p>
        </p:txBody>
      </p:sp>
      <p:sp>
        <p:nvSpPr>
          <p:cNvPr id="3" name="Content Placeholder 2">
            <a:extLst>
              <a:ext uri="{FF2B5EF4-FFF2-40B4-BE49-F238E27FC236}">
                <a16:creationId xmlns:a16="http://schemas.microsoft.com/office/drawing/2014/main" id="{033DDB39-0E1F-1447-80A7-B4D8A5B0512D}"/>
              </a:ext>
            </a:extLst>
          </p:cNvPr>
          <p:cNvSpPr>
            <a:spLocks noGrp="1"/>
          </p:cNvSpPr>
          <p:nvPr>
            <p:ph idx="1"/>
          </p:nvPr>
        </p:nvSpPr>
        <p:spPr/>
        <p:txBody>
          <a:bodyPr/>
          <a:lstStyle/>
          <a:p>
            <a:r>
              <a:rPr lang="en-US" dirty="0"/>
              <a:t>Swapping does not yield significantly better results than not swapping. </a:t>
            </a:r>
          </a:p>
          <a:p>
            <a:r>
              <a:rPr lang="en-US" dirty="0"/>
              <a:t>This can be shown in testcases 7 and 8. In testcase 7, swapping was enabled. In testcase 8, swapping was disabled. However, for both testcases, the same inputs yielded no path available whether swapping was on or not. </a:t>
            </a:r>
          </a:p>
          <a:p>
            <a:r>
              <a:rPr lang="en-US" dirty="0"/>
              <a:t>Similarly, in testcases 9 &amp; 10. In testcase 9, swapping was enabled. In testcase 10, swapping was disabled. The same inputs generated no path available in both cases. </a:t>
            </a:r>
          </a:p>
          <a:p>
            <a:r>
              <a:rPr lang="en-US" dirty="0"/>
              <a:t>This does not mean that swapping is not better than non-swapping technique. However, it does not generate significant difference. </a:t>
            </a:r>
          </a:p>
        </p:txBody>
      </p:sp>
    </p:spTree>
    <p:extLst>
      <p:ext uri="{BB962C8B-B14F-4D97-AF65-F5344CB8AC3E}">
        <p14:creationId xmlns:p14="http://schemas.microsoft.com/office/powerpoint/2010/main" val="3608797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298A-249D-5D4F-84BE-61CE1A1D1484}"/>
              </a:ext>
            </a:extLst>
          </p:cNvPr>
          <p:cNvSpPr>
            <a:spLocks noGrp="1"/>
          </p:cNvSpPr>
          <p:nvPr>
            <p:ph type="title"/>
          </p:nvPr>
        </p:nvSpPr>
        <p:spPr/>
        <p:txBody>
          <a:bodyPr/>
          <a:lstStyle/>
          <a:p>
            <a:r>
              <a:rPr lang="en-US" dirty="0"/>
              <a:t>Actual differences between Variants (Cont’d)</a:t>
            </a:r>
          </a:p>
        </p:txBody>
      </p:sp>
      <p:sp>
        <p:nvSpPr>
          <p:cNvPr id="3" name="Content Placeholder 2">
            <a:extLst>
              <a:ext uri="{FF2B5EF4-FFF2-40B4-BE49-F238E27FC236}">
                <a16:creationId xmlns:a16="http://schemas.microsoft.com/office/drawing/2014/main" id="{94EF4918-7A86-0046-899B-4154B232EBB8}"/>
              </a:ext>
            </a:extLst>
          </p:cNvPr>
          <p:cNvSpPr>
            <a:spLocks noGrp="1"/>
          </p:cNvSpPr>
          <p:nvPr>
            <p:ph idx="1"/>
          </p:nvPr>
        </p:nvSpPr>
        <p:spPr/>
        <p:txBody>
          <a:bodyPr/>
          <a:lstStyle/>
          <a:p>
            <a:r>
              <a:rPr lang="en-US" dirty="0"/>
              <a:t>Floodless does not generate worse results than classical implementation. For all the tried testcases, the route cost from floodless is the same as the route cost without floodless. </a:t>
            </a:r>
          </a:p>
          <a:p>
            <a:r>
              <a:rPr lang="en-US" dirty="0"/>
              <a:t>Floodless did not affect the availability of routes in any of the testcases. </a:t>
            </a:r>
          </a:p>
          <a:p>
            <a:r>
              <a:rPr lang="en-US" dirty="0"/>
              <a:t>This can be shown in testcase 11 (floodless was on). When compared to testcases 9 &amp; 10 (floodless was off), the same route costs were generates, and the same inputs yielded no path available in all 3 testcases. </a:t>
            </a:r>
          </a:p>
        </p:txBody>
      </p:sp>
    </p:spTree>
    <p:extLst>
      <p:ext uri="{BB962C8B-B14F-4D97-AF65-F5344CB8AC3E}">
        <p14:creationId xmlns:p14="http://schemas.microsoft.com/office/powerpoint/2010/main" val="3831092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5AE2-E71C-8D44-9823-1A8CCAEA3AC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12F01F4-3F92-994C-9FB7-80A309931642}"/>
              </a:ext>
            </a:extLst>
          </p:cNvPr>
          <p:cNvSpPr>
            <a:spLocks noGrp="1"/>
          </p:cNvSpPr>
          <p:nvPr>
            <p:ph idx="1"/>
          </p:nvPr>
        </p:nvSpPr>
        <p:spPr/>
        <p:txBody>
          <a:bodyPr/>
          <a:lstStyle/>
          <a:p>
            <a:r>
              <a:rPr lang="en-US" dirty="0"/>
              <a:t>Swapping source and target to find alternative path when there is no path available does not generate significant difference and thus can be ignored and not implemented. </a:t>
            </a:r>
          </a:p>
          <a:p>
            <a:r>
              <a:rPr lang="en-US" dirty="0"/>
              <a:t>Floodless did not generate significant difference when it comes to route cost and congestion. However, it generates significant difference when it comes to CPU time. Execution time of floodless is way less than execution time with floodless off. Floodless is worth implementing. </a:t>
            </a:r>
          </a:p>
        </p:txBody>
      </p:sp>
    </p:spTree>
    <p:extLst>
      <p:ext uri="{BB962C8B-B14F-4D97-AF65-F5344CB8AC3E}">
        <p14:creationId xmlns:p14="http://schemas.microsoft.com/office/powerpoint/2010/main" val="112747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F2925-B6AD-DF41-902F-C9CC7ED78131}"/>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0D77A4CF-73AF-3443-BB26-231B59778D47}"/>
              </a:ext>
            </a:extLst>
          </p:cNvPr>
          <p:cNvSpPr>
            <a:spLocks noGrp="1"/>
          </p:cNvSpPr>
          <p:nvPr>
            <p:ph idx="1"/>
          </p:nvPr>
        </p:nvSpPr>
        <p:spPr/>
        <p:txBody>
          <a:bodyPr/>
          <a:lstStyle/>
          <a:p>
            <a:r>
              <a:rPr lang="en-US" dirty="0"/>
              <a:t>Fast Maze Router</a:t>
            </a:r>
          </a:p>
          <a:p>
            <a:r>
              <a:rPr lang="en-US" dirty="0"/>
              <a:t>Builds upon Lee’s algorithm </a:t>
            </a:r>
          </a:p>
          <a:p>
            <a:r>
              <a:rPr lang="en-US" dirty="0"/>
              <a:t>Does not guarantee an optimum route as in Lee’s</a:t>
            </a:r>
          </a:p>
          <a:p>
            <a:r>
              <a:rPr lang="en-US" dirty="0"/>
              <a:t>Runs 10-50 times faster than Lee’s Algorithm </a:t>
            </a:r>
          </a:p>
          <a:p>
            <a:r>
              <a:rPr lang="en-US" dirty="0"/>
              <a:t>Complexity: O(</a:t>
            </a:r>
            <a:r>
              <a:rPr lang="en-US" dirty="0" err="1"/>
              <a:t>NxM</a:t>
            </a:r>
            <a:r>
              <a:rPr lang="en-US" dirty="0"/>
              <a:t>)</a:t>
            </a:r>
          </a:p>
        </p:txBody>
      </p:sp>
    </p:spTree>
    <p:extLst>
      <p:ext uri="{BB962C8B-B14F-4D97-AF65-F5344CB8AC3E}">
        <p14:creationId xmlns:p14="http://schemas.microsoft.com/office/powerpoint/2010/main" val="4219393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9D42-8470-E34E-84FF-EBA14F1B6456}"/>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01DDA489-8CAF-5748-9F47-8CFD92C07240}"/>
              </a:ext>
            </a:extLst>
          </p:cNvPr>
          <p:cNvSpPr>
            <a:spLocks noGrp="1"/>
          </p:cNvSpPr>
          <p:nvPr>
            <p:ph idx="1"/>
          </p:nvPr>
        </p:nvSpPr>
        <p:spPr/>
        <p:txBody>
          <a:bodyPr/>
          <a:lstStyle/>
          <a:p>
            <a:r>
              <a:rPr lang="en-US" dirty="0"/>
              <a:t>Initially, the grid is empty</a:t>
            </a:r>
          </a:p>
          <a:p>
            <a:r>
              <a:rPr lang="en-US" dirty="0"/>
              <a:t>Initial routes remain on the grid for later router (act as obstacles)</a:t>
            </a:r>
          </a:p>
          <a:p>
            <a:r>
              <a:rPr lang="en-US" dirty="0"/>
              <a:t>There are only 3 available metal layers (M1: horizontal, M2: vertical, M3: horizontal)</a:t>
            </a:r>
          </a:p>
          <a:p>
            <a:r>
              <a:rPr lang="en-US" dirty="0" err="1"/>
              <a:t>Vias</a:t>
            </a:r>
            <a:r>
              <a:rPr lang="en-US" dirty="0"/>
              <a:t> can be placed anywhere on the grid </a:t>
            </a:r>
          </a:p>
          <a:p>
            <a:r>
              <a:rPr lang="en-US" dirty="0" err="1"/>
              <a:t>Vias</a:t>
            </a:r>
            <a:r>
              <a:rPr lang="en-US" dirty="0"/>
              <a:t> have cost that is a user input at the beginning of the program </a:t>
            </a:r>
          </a:p>
          <a:p>
            <a:r>
              <a:rPr lang="en-US" dirty="0"/>
              <a:t>The source and target cells can be non-empty cells (part of previous routes)</a:t>
            </a:r>
          </a:p>
        </p:txBody>
      </p:sp>
    </p:spTree>
    <p:extLst>
      <p:ext uri="{BB962C8B-B14F-4D97-AF65-F5344CB8AC3E}">
        <p14:creationId xmlns:p14="http://schemas.microsoft.com/office/powerpoint/2010/main" val="3695740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1787-9E8D-D74B-9654-2BECA5F0F410}"/>
              </a:ext>
            </a:extLst>
          </p:cNvPr>
          <p:cNvSpPr>
            <a:spLocks noGrp="1"/>
          </p:cNvSpPr>
          <p:nvPr>
            <p:ph type="title"/>
          </p:nvPr>
        </p:nvSpPr>
        <p:spPr/>
        <p:txBody>
          <a:bodyPr/>
          <a:lstStyle/>
          <a:p>
            <a:r>
              <a:rPr lang="en-US" dirty="0"/>
              <a:t>4 implementation variants</a:t>
            </a:r>
          </a:p>
        </p:txBody>
      </p:sp>
      <p:sp>
        <p:nvSpPr>
          <p:cNvPr id="3" name="Content Placeholder 2">
            <a:extLst>
              <a:ext uri="{FF2B5EF4-FFF2-40B4-BE49-F238E27FC236}">
                <a16:creationId xmlns:a16="http://schemas.microsoft.com/office/drawing/2014/main" id="{B238CB89-CFEE-6A48-AB00-5F9400744CF5}"/>
              </a:ext>
            </a:extLst>
          </p:cNvPr>
          <p:cNvSpPr>
            <a:spLocks noGrp="1"/>
          </p:cNvSpPr>
          <p:nvPr>
            <p:ph idx="1"/>
          </p:nvPr>
        </p:nvSpPr>
        <p:spPr/>
        <p:txBody>
          <a:bodyPr/>
          <a:lstStyle/>
          <a:p>
            <a:pPr marL="457200" indent="-457200">
              <a:buAutoNum type="arabicParenR"/>
            </a:pPr>
            <a:r>
              <a:rPr lang="en-US" dirty="0"/>
              <a:t>Classical Implementation</a:t>
            </a:r>
          </a:p>
          <a:p>
            <a:pPr marL="457200" indent="-457200">
              <a:buAutoNum type="arabicParenR"/>
            </a:pPr>
            <a:endParaRPr lang="en-US" dirty="0"/>
          </a:p>
          <a:p>
            <a:pPr marL="0" indent="0">
              <a:buNone/>
            </a:pPr>
            <a:r>
              <a:rPr lang="en-US" dirty="0"/>
              <a:t>2) Classical Implementation with Swap if no path</a:t>
            </a:r>
          </a:p>
          <a:p>
            <a:pPr marL="0" indent="0">
              <a:buNone/>
            </a:pPr>
            <a:endParaRPr lang="en-US" dirty="0"/>
          </a:p>
          <a:p>
            <a:pPr marL="0" indent="0">
              <a:buNone/>
            </a:pPr>
            <a:r>
              <a:rPr lang="en-US" dirty="0"/>
              <a:t>3) Flood less</a:t>
            </a:r>
          </a:p>
          <a:p>
            <a:pPr marL="0" indent="0">
              <a:buNone/>
            </a:pPr>
            <a:endParaRPr lang="en-US" dirty="0"/>
          </a:p>
          <a:p>
            <a:pPr marL="0" indent="0">
              <a:buNone/>
            </a:pPr>
            <a:r>
              <a:rPr lang="en-US" dirty="0"/>
              <a:t>4) Flood less with swap</a:t>
            </a:r>
          </a:p>
        </p:txBody>
      </p:sp>
    </p:spTree>
    <p:extLst>
      <p:ext uri="{BB962C8B-B14F-4D97-AF65-F5344CB8AC3E}">
        <p14:creationId xmlns:p14="http://schemas.microsoft.com/office/powerpoint/2010/main" val="3660248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9993-E1C7-A54B-9D38-B4D42DFA67B2}"/>
              </a:ext>
            </a:extLst>
          </p:cNvPr>
          <p:cNvSpPr>
            <a:spLocks noGrp="1"/>
          </p:cNvSpPr>
          <p:nvPr>
            <p:ph type="title"/>
          </p:nvPr>
        </p:nvSpPr>
        <p:spPr/>
        <p:txBody>
          <a:bodyPr/>
          <a:lstStyle/>
          <a:p>
            <a:r>
              <a:rPr lang="en-US" dirty="0"/>
              <a:t>1) Classical implementation</a:t>
            </a:r>
          </a:p>
        </p:txBody>
      </p:sp>
      <p:sp>
        <p:nvSpPr>
          <p:cNvPr id="3" name="Content Placeholder 2">
            <a:extLst>
              <a:ext uri="{FF2B5EF4-FFF2-40B4-BE49-F238E27FC236}">
                <a16:creationId xmlns:a16="http://schemas.microsoft.com/office/drawing/2014/main" id="{3D26AA3A-0CB6-6F48-BF76-FBA187E9F556}"/>
              </a:ext>
            </a:extLst>
          </p:cNvPr>
          <p:cNvSpPr>
            <a:spLocks noGrp="1"/>
          </p:cNvSpPr>
          <p:nvPr>
            <p:ph idx="1"/>
          </p:nvPr>
        </p:nvSpPr>
        <p:spPr/>
        <p:txBody>
          <a:bodyPr/>
          <a:lstStyle/>
          <a:p>
            <a:r>
              <a:rPr lang="en-US" dirty="0"/>
              <a:t>Create a wire from the source in the direction of the target until:</a:t>
            </a:r>
          </a:p>
          <a:p>
            <a:pPr marL="0" indent="0">
              <a:buNone/>
            </a:pPr>
            <a:r>
              <a:rPr lang="en-US" dirty="0"/>
              <a:t>	1)  an obstacle is hit, </a:t>
            </a:r>
          </a:p>
          <a:p>
            <a:pPr marL="0" indent="0">
              <a:buNone/>
            </a:pPr>
            <a:r>
              <a:rPr lang="en-US" dirty="0"/>
              <a:t>	2) or if in a vertical metal layer, x coordinate of the target passed</a:t>
            </a:r>
          </a:p>
          <a:p>
            <a:pPr marL="0" indent="0">
              <a:buNone/>
            </a:pPr>
            <a:r>
              <a:rPr lang="en-US" dirty="0"/>
              <a:t>	3) or if in a horizontal metal layer, y coordinate of the target passed</a:t>
            </a:r>
          </a:p>
          <a:p>
            <a:endParaRPr lang="en-US" dirty="0"/>
          </a:p>
          <a:p>
            <a:endParaRPr lang="en-US" dirty="0"/>
          </a:p>
          <a:p>
            <a:r>
              <a:rPr lang="en-US" dirty="0"/>
              <a:t>Start flooding from the obstacle until the target is hit</a:t>
            </a:r>
          </a:p>
        </p:txBody>
      </p:sp>
    </p:spTree>
    <p:extLst>
      <p:ext uri="{BB962C8B-B14F-4D97-AF65-F5344CB8AC3E}">
        <p14:creationId xmlns:p14="http://schemas.microsoft.com/office/powerpoint/2010/main" val="3477493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41188-1669-AA42-9D6E-589B4DCB1C8C}"/>
              </a:ext>
            </a:extLst>
          </p:cNvPr>
          <p:cNvSpPr>
            <a:spLocks noGrp="1"/>
          </p:cNvSpPr>
          <p:nvPr>
            <p:ph type="title"/>
          </p:nvPr>
        </p:nvSpPr>
        <p:spPr/>
        <p:txBody>
          <a:bodyPr/>
          <a:lstStyle/>
          <a:p>
            <a:r>
              <a:rPr lang="en-US" dirty="0"/>
              <a:t>2) Classical implementation w/ swap</a:t>
            </a:r>
          </a:p>
        </p:txBody>
      </p:sp>
      <p:sp>
        <p:nvSpPr>
          <p:cNvPr id="3" name="Content Placeholder 2">
            <a:extLst>
              <a:ext uri="{FF2B5EF4-FFF2-40B4-BE49-F238E27FC236}">
                <a16:creationId xmlns:a16="http://schemas.microsoft.com/office/drawing/2014/main" id="{89E8F9C4-2F6B-E74B-BCBA-97FF49026B2C}"/>
              </a:ext>
            </a:extLst>
          </p:cNvPr>
          <p:cNvSpPr>
            <a:spLocks noGrp="1"/>
          </p:cNvSpPr>
          <p:nvPr>
            <p:ph idx="1"/>
          </p:nvPr>
        </p:nvSpPr>
        <p:spPr/>
        <p:txBody>
          <a:bodyPr/>
          <a:lstStyle/>
          <a:p>
            <a:r>
              <a:rPr lang="en-US" dirty="0"/>
              <a:t>Same as implementation 1.</a:t>
            </a:r>
          </a:p>
          <a:p>
            <a:endParaRPr lang="en-US" dirty="0"/>
          </a:p>
          <a:p>
            <a:endParaRPr lang="en-US" dirty="0"/>
          </a:p>
          <a:p>
            <a:r>
              <a:rPr lang="en-US" dirty="0"/>
              <a:t>Difference: If no path is found, the coordinates of the target and the source are swapped and the algorithm is repeated again to find a path</a:t>
            </a:r>
          </a:p>
        </p:txBody>
      </p:sp>
    </p:spTree>
    <p:extLst>
      <p:ext uri="{BB962C8B-B14F-4D97-AF65-F5344CB8AC3E}">
        <p14:creationId xmlns:p14="http://schemas.microsoft.com/office/powerpoint/2010/main" val="2866791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BE3EC-EECF-6447-B1B1-B2EE01B7436C}"/>
              </a:ext>
            </a:extLst>
          </p:cNvPr>
          <p:cNvSpPr>
            <a:spLocks noGrp="1"/>
          </p:cNvSpPr>
          <p:nvPr>
            <p:ph type="title"/>
          </p:nvPr>
        </p:nvSpPr>
        <p:spPr/>
        <p:txBody>
          <a:bodyPr/>
          <a:lstStyle/>
          <a:p>
            <a:r>
              <a:rPr lang="en-US" dirty="0"/>
              <a:t>3) Floodless</a:t>
            </a:r>
          </a:p>
        </p:txBody>
      </p:sp>
      <p:sp>
        <p:nvSpPr>
          <p:cNvPr id="3" name="Content Placeholder 2">
            <a:extLst>
              <a:ext uri="{FF2B5EF4-FFF2-40B4-BE49-F238E27FC236}">
                <a16:creationId xmlns:a16="http://schemas.microsoft.com/office/drawing/2014/main" id="{334C85A1-0ED9-CD4C-99DF-5F81F7AA4F47}"/>
              </a:ext>
            </a:extLst>
          </p:cNvPr>
          <p:cNvSpPr>
            <a:spLocks noGrp="1"/>
          </p:cNvSpPr>
          <p:nvPr>
            <p:ph idx="1"/>
          </p:nvPr>
        </p:nvSpPr>
        <p:spPr/>
        <p:txBody>
          <a:bodyPr/>
          <a:lstStyle/>
          <a:p>
            <a:r>
              <a:rPr lang="en-US" dirty="0"/>
              <a:t>Create a wire from the source in the direction of the target until:</a:t>
            </a:r>
          </a:p>
          <a:p>
            <a:pPr marL="0" indent="0">
              <a:buNone/>
            </a:pPr>
            <a:r>
              <a:rPr lang="en-US" dirty="0"/>
              <a:t>	1)  an obstacle is hit, </a:t>
            </a:r>
          </a:p>
          <a:p>
            <a:pPr marL="0" indent="0">
              <a:buNone/>
            </a:pPr>
            <a:r>
              <a:rPr lang="en-US" dirty="0"/>
              <a:t>	2) or if in a vertical metal layer, x coordinate of the target passed</a:t>
            </a:r>
          </a:p>
          <a:p>
            <a:pPr marL="0" indent="0">
              <a:buNone/>
            </a:pPr>
            <a:r>
              <a:rPr lang="en-US" dirty="0"/>
              <a:t>	3) or if in a horizontal metal layer, y coordinate of the target passed</a:t>
            </a:r>
          </a:p>
          <a:p>
            <a:r>
              <a:rPr lang="en-US" dirty="0"/>
              <a:t>Then move to another metal layer and do the same thing</a:t>
            </a:r>
          </a:p>
          <a:p>
            <a:r>
              <a:rPr lang="en-US" dirty="0"/>
              <a:t>Start flooding only when there is no way you can create a wire from source to target</a:t>
            </a:r>
          </a:p>
          <a:p>
            <a:endParaRPr lang="en-US" dirty="0"/>
          </a:p>
        </p:txBody>
      </p:sp>
    </p:spTree>
    <p:extLst>
      <p:ext uri="{BB962C8B-B14F-4D97-AF65-F5344CB8AC3E}">
        <p14:creationId xmlns:p14="http://schemas.microsoft.com/office/powerpoint/2010/main" val="1496117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994B-AE77-B148-8F8D-3E5D242E0387}"/>
              </a:ext>
            </a:extLst>
          </p:cNvPr>
          <p:cNvSpPr>
            <a:spLocks noGrp="1"/>
          </p:cNvSpPr>
          <p:nvPr>
            <p:ph type="title"/>
          </p:nvPr>
        </p:nvSpPr>
        <p:spPr>
          <a:xfrm>
            <a:off x="2895600" y="764373"/>
            <a:ext cx="8610600" cy="1293028"/>
          </a:xfrm>
        </p:spPr>
        <p:txBody>
          <a:bodyPr/>
          <a:lstStyle/>
          <a:p>
            <a:r>
              <a:rPr lang="en-US"/>
              <a:t>4) Floodless with swap</a:t>
            </a:r>
            <a:endParaRPr lang="en-US" dirty="0"/>
          </a:p>
        </p:txBody>
      </p:sp>
      <p:sp>
        <p:nvSpPr>
          <p:cNvPr id="3" name="Content Placeholder 2">
            <a:extLst>
              <a:ext uri="{FF2B5EF4-FFF2-40B4-BE49-F238E27FC236}">
                <a16:creationId xmlns:a16="http://schemas.microsoft.com/office/drawing/2014/main" id="{3426B7AE-2E99-044C-9FF5-833873743D88}"/>
              </a:ext>
            </a:extLst>
          </p:cNvPr>
          <p:cNvSpPr>
            <a:spLocks noGrp="1"/>
          </p:cNvSpPr>
          <p:nvPr>
            <p:ph idx="1"/>
          </p:nvPr>
        </p:nvSpPr>
        <p:spPr/>
        <p:txBody>
          <a:bodyPr/>
          <a:lstStyle/>
          <a:p>
            <a:r>
              <a:rPr lang="en-US" dirty="0"/>
              <a:t>Same as implementation 3</a:t>
            </a:r>
          </a:p>
          <a:p>
            <a:endParaRPr lang="en-US" dirty="0"/>
          </a:p>
          <a:p>
            <a:endParaRPr lang="en-US" dirty="0"/>
          </a:p>
          <a:p>
            <a:r>
              <a:rPr lang="en-US" dirty="0"/>
              <a:t>Difference: when there is no path, the coordinates of the source and target are swapped and the algorithm is repeated</a:t>
            </a:r>
          </a:p>
        </p:txBody>
      </p:sp>
    </p:spTree>
    <p:extLst>
      <p:ext uri="{BB962C8B-B14F-4D97-AF65-F5344CB8AC3E}">
        <p14:creationId xmlns:p14="http://schemas.microsoft.com/office/powerpoint/2010/main" val="144789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EE6AD-E8DF-7242-B9B5-A73C34C61345}"/>
              </a:ext>
            </a:extLst>
          </p:cNvPr>
          <p:cNvSpPr>
            <a:spLocks noGrp="1"/>
          </p:cNvSpPr>
          <p:nvPr>
            <p:ph type="title"/>
          </p:nvPr>
        </p:nvSpPr>
        <p:spPr/>
        <p:txBody>
          <a:bodyPr/>
          <a:lstStyle/>
          <a:p>
            <a:r>
              <a:rPr lang="en-US" dirty="0"/>
              <a:t>Expected differences between variants</a:t>
            </a:r>
          </a:p>
        </p:txBody>
      </p:sp>
      <p:sp>
        <p:nvSpPr>
          <p:cNvPr id="3" name="Content Placeholder 2">
            <a:extLst>
              <a:ext uri="{FF2B5EF4-FFF2-40B4-BE49-F238E27FC236}">
                <a16:creationId xmlns:a16="http://schemas.microsoft.com/office/drawing/2014/main" id="{58371B95-8A93-0848-BB89-2A01164F376C}"/>
              </a:ext>
            </a:extLst>
          </p:cNvPr>
          <p:cNvSpPr>
            <a:spLocks noGrp="1"/>
          </p:cNvSpPr>
          <p:nvPr>
            <p:ph idx="1"/>
          </p:nvPr>
        </p:nvSpPr>
        <p:spPr/>
        <p:txBody>
          <a:bodyPr/>
          <a:lstStyle/>
          <a:p>
            <a:pPr marL="457200" indent="-457200">
              <a:buAutoNum type="arabicParenR"/>
            </a:pPr>
            <a:r>
              <a:rPr lang="en-US" dirty="0"/>
              <a:t>Implementations with swaps take longer execution time than implementations without swaps</a:t>
            </a:r>
          </a:p>
          <a:p>
            <a:pPr marL="457200" indent="-457200">
              <a:buAutoNum type="arabicParenR"/>
            </a:pPr>
            <a:r>
              <a:rPr lang="en-US" dirty="0"/>
              <a:t>Floodless take less execution time than classical implementation</a:t>
            </a:r>
          </a:p>
          <a:p>
            <a:pPr marL="457200" indent="-457200">
              <a:buAutoNum type="arabicParenR"/>
            </a:pPr>
            <a:r>
              <a:rPr lang="en-US" dirty="0"/>
              <a:t>Implementations with swaps generate better output that implementations without swaps</a:t>
            </a:r>
          </a:p>
          <a:p>
            <a:pPr marL="457200" indent="-457200">
              <a:buAutoNum type="arabicParenR"/>
            </a:pPr>
            <a:r>
              <a:rPr lang="en-US" dirty="0"/>
              <a:t>Floodless generate worse outputs than classical implementation</a:t>
            </a:r>
          </a:p>
        </p:txBody>
      </p:sp>
    </p:spTree>
    <p:extLst>
      <p:ext uri="{BB962C8B-B14F-4D97-AF65-F5344CB8AC3E}">
        <p14:creationId xmlns:p14="http://schemas.microsoft.com/office/powerpoint/2010/main" val="56726139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{48D2D19F-3558-A74D-881A-1B038773A1E0}tf10001079</Template>
  <TotalTime>298</TotalTime>
  <Words>634</Words>
  <Application>Microsoft Macintosh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Vapor Trail</vt:lpstr>
      <vt:lpstr>Souk-up Algorithm</vt:lpstr>
      <vt:lpstr>Background</vt:lpstr>
      <vt:lpstr>Assumptions</vt:lpstr>
      <vt:lpstr>4 implementation variants</vt:lpstr>
      <vt:lpstr>1) Classical implementation</vt:lpstr>
      <vt:lpstr>2) Classical implementation w/ swap</vt:lpstr>
      <vt:lpstr>3) Floodless</vt:lpstr>
      <vt:lpstr>4) Floodless with swap</vt:lpstr>
      <vt:lpstr>Expected differences between variants</vt:lpstr>
      <vt:lpstr>Actual differences between Variants</vt:lpstr>
      <vt:lpstr>Actual differences between Variants (Cont’d)</vt:lpstr>
      <vt:lpstr>Actual differences between Variants (Cont’d)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Souk-up Algorithm</dc:title>
  <dc:creator>Habiba Gamal</dc:creator>
  <cp:lastModifiedBy>Habiba Gamal</cp:lastModifiedBy>
  <cp:revision>9</cp:revision>
  <dcterms:created xsi:type="dcterms:W3CDTF">2019-04-20T15:08:37Z</dcterms:created>
  <dcterms:modified xsi:type="dcterms:W3CDTF">2019-04-20T20:08:55Z</dcterms:modified>
</cp:coreProperties>
</file>