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339AD52-7199-451D-BA5B-E36378C99CF4}" type="datetimeFigureOut">
              <a:rPr lang="fr-FR" smtClean="0"/>
              <a:t>17/11/2023</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72E06AA-E70E-4326-9B47-F765755ECF9B}" type="slidenum">
              <a:rPr lang="fr-FR" smtClean="0"/>
              <a:t>‹N°›</a:t>
            </a:fld>
            <a:endParaRPr lang="fr-F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471731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39AD52-7199-451D-BA5B-E36378C99CF4}" type="datetimeFigureOut">
              <a:rPr lang="fr-FR" smtClean="0"/>
              <a:t>17/11/2023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2E06AA-E70E-4326-9B47-F765755ECF9B}" type="slidenum">
              <a:rPr lang="fr-FR" smtClean="0"/>
              <a:t>‹N°›</a:t>
            </a:fld>
            <a:endParaRPr lang="fr-FR"/>
          </a:p>
        </p:txBody>
      </p:sp>
    </p:spTree>
    <p:extLst>
      <p:ext uri="{BB962C8B-B14F-4D97-AF65-F5344CB8AC3E}">
        <p14:creationId xmlns:p14="http://schemas.microsoft.com/office/powerpoint/2010/main" val="148528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39AD52-7199-451D-BA5B-E36378C99CF4}" type="datetimeFigureOut">
              <a:rPr lang="fr-FR" smtClean="0"/>
              <a:t>17/11/2023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2E06AA-E70E-4326-9B47-F765755ECF9B}" type="slidenum">
              <a:rPr lang="fr-FR" smtClean="0"/>
              <a:t>‹N°›</a:t>
            </a:fld>
            <a:endParaRPr lang="fr-FR"/>
          </a:p>
        </p:txBody>
      </p:sp>
    </p:spTree>
    <p:extLst>
      <p:ext uri="{BB962C8B-B14F-4D97-AF65-F5344CB8AC3E}">
        <p14:creationId xmlns:p14="http://schemas.microsoft.com/office/powerpoint/2010/main" val="231185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39AD52-7199-451D-BA5B-E36378C99CF4}" type="datetimeFigureOut">
              <a:rPr lang="fr-FR" smtClean="0"/>
              <a:t>17/11/2023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2E06AA-E70E-4326-9B47-F765755ECF9B}" type="slidenum">
              <a:rPr lang="fr-FR" smtClean="0"/>
              <a:t>‹N°›</a:t>
            </a:fld>
            <a:endParaRPr lang="fr-FR"/>
          </a:p>
        </p:txBody>
      </p:sp>
    </p:spTree>
    <p:extLst>
      <p:ext uri="{BB962C8B-B14F-4D97-AF65-F5344CB8AC3E}">
        <p14:creationId xmlns:p14="http://schemas.microsoft.com/office/powerpoint/2010/main" val="140754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339AD52-7199-451D-BA5B-E36378C99CF4}" type="datetimeFigureOut">
              <a:rPr lang="fr-FR" smtClean="0"/>
              <a:t>17/11/2023</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72E06AA-E70E-4326-9B47-F765755ECF9B}"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023898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339AD52-7199-451D-BA5B-E36378C99CF4}" type="datetimeFigureOut">
              <a:rPr lang="fr-FR" smtClean="0"/>
              <a:t>17/11/2023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72E06AA-E70E-4326-9B47-F765755ECF9B}" type="slidenum">
              <a:rPr lang="fr-FR" smtClean="0"/>
              <a:t>‹N°›</a:t>
            </a:fld>
            <a:endParaRPr lang="fr-FR"/>
          </a:p>
        </p:txBody>
      </p:sp>
    </p:spTree>
    <p:extLst>
      <p:ext uri="{BB962C8B-B14F-4D97-AF65-F5344CB8AC3E}">
        <p14:creationId xmlns:p14="http://schemas.microsoft.com/office/powerpoint/2010/main" val="252125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339AD52-7199-451D-BA5B-E36378C99CF4}" type="datetimeFigureOut">
              <a:rPr lang="fr-FR" smtClean="0"/>
              <a:t>17/11/2023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72E06AA-E70E-4326-9B47-F765755ECF9B}" type="slidenum">
              <a:rPr lang="fr-FR" smtClean="0"/>
              <a:t>‹N°›</a:t>
            </a:fld>
            <a:endParaRPr lang="fr-FR"/>
          </a:p>
        </p:txBody>
      </p:sp>
    </p:spTree>
    <p:extLst>
      <p:ext uri="{BB962C8B-B14F-4D97-AF65-F5344CB8AC3E}">
        <p14:creationId xmlns:p14="http://schemas.microsoft.com/office/powerpoint/2010/main" val="395244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339AD52-7199-451D-BA5B-E36378C99CF4}" type="datetimeFigureOut">
              <a:rPr lang="fr-FR" smtClean="0"/>
              <a:t>17/11/2023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72E06AA-E70E-4326-9B47-F765755ECF9B}" type="slidenum">
              <a:rPr lang="fr-FR" smtClean="0"/>
              <a:t>‹N°›</a:t>
            </a:fld>
            <a:endParaRPr lang="fr-FR"/>
          </a:p>
        </p:txBody>
      </p:sp>
    </p:spTree>
    <p:extLst>
      <p:ext uri="{BB962C8B-B14F-4D97-AF65-F5344CB8AC3E}">
        <p14:creationId xmlns:p14="http://schemas.microsoft.com/office/powerpoint/2010/main" val="192891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9AD52-7199-451D-BA5B-E36378C99CF4}" type="datetimeFigureOut">
              <a:rPr lang="fr-FR" smtClean="0"/>
              <a:t>17/11/2023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72E06AA-E70E-4326-9B47-F765755ECF9B}" type="slidenum">
              <a:rPr lang="fr-FR" smtClean="0"/>
              <a:t>‹N°›</a:t>
            </a:fld>
            <a:endParaRPr lang="fr-FR"/>
          </a:p>
        </p:txBody>
      </p:sp>
    </p:spTree>
    <p:extLst>
      <p:ext uri="{BB962C8B-B14F-4D97-AF65-F5344CB8AC3E}">
        <p14:creationId xmlns:p14="http://schemas.microsoft.com/office/powerpoint/2010/main" val="32956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39AD52-7199-451D-BA5B-E36378C99CF4}" type="datetimeFigureOut">
              <a:rPr lang="fr-FR" smtClean="0"/>
              <a:t>17/11/2023</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72E06AA-E70E-4326-9B47-F765755ECF9B}"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128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339AD52-7199-451D-BA5B-E36378C99CF4}" type="datetimeFigureOut">
              <a:rPr lang="fr-FR" smtClean="0"/>
              <a:t>17/11/2023</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72E06AA-E70E-4326-9B47-F765755ECF9B}"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12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339AD52-7199-451D-BA5B-E36378C99CF4}" type="datetimeFigureOut">
              <a:rPr lang="fr-FR" smtClean="0"/>
              <a:t>17/11/2023</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72E06AA-E70E-4326-9B47-F765755ECF9B}"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977601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niversity.mongodb.com/" TargetMode="External"/><Relationship Id="rId2" Type="http://schemas.openxmlformats.org/officeDocument/2006/relationships/hyperlink" Target="https://www.mongodb.com/cloud/atlas?tck=NoSQLvsSQ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34119" y="1473958"/>
            <a:ext cx="8915399" cy="1256259"/>
          </a:xfrm>
        </p:spPr>
        <p:txBody>
          <a:bodyPr/>
          <a:lstStyle/>
          <a:p>
            <a:pPr algn="ctr"/>
            <a:r>
              <a:rPr lang="fr-FR" dirty="0" smtClean="0"/>
              <a:t>SQL VS NOSQL</a:t>
            </a:r>
            <a:endParaRPr lang="fr-FR" dirty="0"/>
          </a:p>
        </p:txBody>
      </p:sp>
      <p:sp>
        <p:nvSpPr>
          <p:cNvPr id="3" name="Sous-titre 2"/>
          <p:cNvSpPr>
            <a:spLocks noGrp="1"/>
          </p:cNvSpPr>
          <p:nvPr>
            <p:ph type="subTitle" idx="1"/>
          </p:nvPr>
        </p:nvSpPr>
        <p:spPr>
          <a:xfrm>
            <a:off x="2589213" y="4777380"/>
            <a:ext cx="8915399" cy="654430"/>
          </a:xfrm>
        </p:spPr>
        <p:txBody>
          <a:bodyPr/>
          <a:lstStyle/>
          <a:p>
            <a:r>
              <a:rPr lang="fr-FR" dirty="0" err="1" smtClean="0"/>
              <a:t>Realisée</a:t>
            </a:r>
            <a:r>
              <a:rPr lang="fr-FR" dirty="0" smtClean="0"/>
              <a:t> par : </a:t>
            </a:r>
            <a:r>
              <a:rPr lang="fr-FR" dirty="0" err="1"/>
              <a:t>H</a:t>
            </a:r>
            <a:r>
              <a:rPr lang="fr-FR" dirty="0" err="1" smtClean="0"/>
              <a:t>abiba</a:t>
            </a:r>
            <a:r>
              <a:rPr lang="fr-FR" dirty="0" smtClean="0"/>
              <a:t> </a:t>
            </a:r>
            <a:r>
              <a:rPr lang="fr-FR" dirty="0" err="1"/>
              <a:t>S</a:t>
            </a:r>
            <a:r>
              <a:rPr lang="fr-FR" dirty="0" err="1" smtClean="0"/>
              <a:t>aadaoui</a:t>
            </a:r>
            <a:endParaRPr lang="fr-FR" dirty="0"/>
          </a:p>
        </p:txBody>
      </p:sp>
    </p:spTree>
    <p:extLst>
      <p:ext uri="{BB962C8B-B14F-4D97-AF65-F5344CB8AC3E}">
        <p14:creationId xmlns:p14="http://schemas.microsoft.com/office/powerpoint/2010/main" val="2101250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NoSQL</a:t>
            </a:r>
            <a:r>
              <a:rPr lang="fr-FR" dirty="0"/>
              <a:t> vs. SQL </a:t>
            </a:r>
            <a:r>
              <a:rPr lang="fr-FR" dirty="0" err="1"/>
              <a:t>Databases</a:t>
            </a:r>
            <a:endParaRPr lang="fr-FR" dirty="0"/>
          </a:p>
        </p:txBody>
      </p:sp>
      <p:sp>
        <p:nvSpPr>
          <p:cNvPr id="3" name="Espace réservé du contenu 2"/>
          <p:cNvSpPr>
            <a:spLocks noGrp="1"/>
          </p:cNvSpPr>
          <p:nvPr>
            <p:ph idx="1"/>
          </p:nvPr>
        </p:nvSpPr>
        <p:spPr/>
        <p:txBody>
          <a:bodyPr/>
          <a:lstStyle/>
          <a:p>
            <a:pPr marL="0" indent="0">
              <a:buNone/>
            </a:pPr>
            <a:r>
              <a:rPr lang="en-US" dirty="0" err="1"/>
              <a:t>NoSQL</a:t>
            </a:r>
            <a:r>
              <a:rPr lang="en-US" dirty="0"/>
              <a:t> (“non SQL” or “not only SQL”) databases were developed in the late 2000s with a focus on scaling, fast queries, allowing for frequent application changes, and making programming simpler for developers. Relational databases accessed with SQL (Structured Query Language) were developed in the 1970s with a focus on reducing data duplication as storage was much more costly than developer time. SQL databases tend to have rigid, complex, tabular schemas and typically require expensive vertical scaling.</a:t>
            </a:r>
            <a:endParaRPr lang="fr-FR" dirty="0"/>
          </a:p>
        </p:txBody>
      </p:sp>
    </p:spTree>
    <p:extLst>
      <p:ext uri="{BB962C8B-B14F-4D97-AF65-F5344CB8AC3E}">
        <p14:creationId xmlns:p14="http://schemas.microsoft.com/office/powerpoint/2010/main" val="1572618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en-US" dirty="0"/>
              <a:t>SQL is a domain-specific language used to query and manage data. It works by allowing users to query, insert, delete, and update records in relational databases. </a:t>
            </a:r>
            <a:endParaRPr lang="en-US" dirty="0" smtClean="0"/>
          </a:p>
          <a:p>
            <a:pPr>
              <a:buFont typeface="Wingdings" panose="05000000000000000000" pitchFamily="2" charset="2"/>
              <a:buChar char="Ø"/>
            </a:pPr>
            <a:r>
              <a:rPr lang="en-US" dirty="0" smtClean="0"/>
              <a:t>SQL </a:t>
            </a:r>
            <a:r>
              <a:rPr lang="en-US" dirty="0"/>
              <a:t>also allows for complex logic to be applied through the use of transactions and embedded procedures such as stored functions or views.</a:t>
            </a:r>
            <a:endParaRPr lang="fr-FR" dirty="0"/>
          </a:p>
        </p:txBody>
      </p:sp>
    </p:spTree>
    <p:extLst>
      <p:ext uri="{BB962C8B-B14F-4D97-AF65-F5344CB8AC3E}">
        <p14:creationId xmlns:p14="http://schemas.microsoft.com/office/powerpoint/2010/main" val="2788237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NOSQL</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en-US" dirty="0" err="1"/>
              <a:t>NoSQL</a:t>
            </a:r>
            <a:r>
              <a:rPr lang="en-US" dirty="0"/>
              <a:t> stands for Not only SQL. It is a type of database that uses non-relational data structures, such as documents, graph databases, and key-value stores to store and retrieve data</a:t>
            </a:r>
            <a:r>
              <a:rPr lang="en-US" dirty="0" smtClean="0"/>
              <a:t>.</a:t>
            </a:r>
          </a:p>
          <a:p>
            <a:pPr>
              <a:buFont typeface="Wingdings" panose="05000000000000000000" pitchFamily="2" charset="2"/>
              <a:buChar char="Ø"/>
            </a:pPr>
            <a:r>
              <a:rPr lang="en-US" dirty="0" smtClean="0"/>
              <a:t> </a:t>
            </a:r>
            <a:r>
              <a:rPr lang="en-US" dirty="0" err="1"/>
              <a:t>NoSQL</a:t>
            </a:r>
            <a:r>
              <a:rPr lang="en-US" dirty="0"/>
              <a:t> systems are designed to be more flexible than traditional relational databases and can scale up or down easily to accommodate changes in usage or load. This makes them ideal for use in applications</a:t>
            </a:r>
            <a:endParaRPr lang="fr-FR" dirty="0"/>
          </a:p>
        </p:txBody>
      </p:sp>
    </p:spTree>
    <p:extLst>
      <p:ext uri="{BB962C8B-B14F-4D97-AF65-F5344CB8AC3E}">
        <p14:creationId xmlns:p14="http://schemas.microsoft.com/office/powerpoint/2010/main" val="3759695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5373" y="658505"/>
            <a:ext cx="9601200" cy="1485900"/>
          </a:xfrm>
        </p:spPr>
        <p:txBody>
          <a:bodyPr/>
          <a:lstStyle/>
          <a:p>
            <a:r>
              <a:rPr lang="en-US" dirty="0"/>
              <a:t>Differences between SQL and </a:t>
            </a:r>
            <a:r>
              <a:rPr lang="en-US" dirty="0" err="1"/>
              <a:t>NoSQL</a:t>
            </a:r>
            <a:endParaRPr lang="en-US"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3831124296"/>
              </p:ext>
            </p:extLst>
          </p:nvPr>
        </p:nvGraphicFramePr>
        <p:xfrm>
          <a:off x="1371600" y="2286000"/>
          <a:ext cx="9601200" cy="11715750"/>
        </p:xfrm>
        <a:graphic>
          <a:graphicData uri="http://schemas.openxmlformats.org/drawingml/2006/table">
            <a:tbl>
              <a:tblPr firstRow="1" bandRow="1">
                <a:tableStyleId>{5C22544A-7EE6-4342-B048-85BDC9FD1C3A}</a:tableStyleId>
              </a:tblPr>
              <a:tblGrid>
                <a:gridCol w="3200400"/>
                <a:gridCol w="3200400"/>
                <a:gridCol w="3200400"/>
              </a:tblGrid>
              <a:tr h="370840">
                <a:tc>
                  <a:txBody>
                    <a:bodyPr/>
                    <a:lstStyle/>
                    <a:p>
                      <a:endParaRPr lang="fr-FR" dirty="0"/>
                    </a:p>
                  </a:txBody>
                  <a:tcPr/>
                </a:tc>
                <a:tc>
                  <a:txBody>
                    <a:bodyPr/>
                    <a:lstStyle/>
                    <a:p>
                      <a:r>
                        <a:rPr lang="fr-FR" sz="2400" b="0" i="0" kern="1200" dirty="0" smtClean="0">
                          <a:solidFill>
                            <a:schemeClr val="lt1"/>
                          </a:solidFill>
                          <a:effectLst/>
                          <a:latin typeface="+mn-lt"/>
                          <a:ea typeface="+mn-ea"/>
                          <a:cs typeface="+mn-cs"/>
                        </a:rPr>
                        <a:t>SQL </a:t>
                      </a:r>
                      <a:r>
                        <a:rPr lang="fr-FR" sz="2400" b="0" i="0" kern="1200" dirty="0" err="1" smtClean="0">
                          <a:solidFill>
                            <a:schemeClr val="lt1"/>
                          </a:solidFill>
                          <a:effectLst/>
                          <a:latin typeface="+mn-lt"/>
                          <a:ea typeface="+mn-ea"/>
                          <a:cs typeface="+mn-cs"/>
                        </a:rPr>
                        <a:t>Databases</a:t>
                      </a:r>
                      <a:endParaRPr lang="fr-FR" sz="2400" dirty="0"/>
                    </a:p>
                  </a:txBody>
                  <a:tcPr/>
                </a:tc>
                <a:tc>
                  <a:txBody>
                    <a:bodyPr/>
                    <a:lstStyle/>
                    <a:p>
                      <a:r>
                        <a:rPr lang="fr-FR" sz="2400" b="0" i="0" kern="1200" dirty="0" err="1" smtClean="0">
                          <a:solidFill>
                            <a:schemeClr val="lt1"/>
                          </a:solidFill>
                          <a:effectLst/>
                          <a:latin typeface="+mn-lt"/>
                          <a:ea typeface="+mn-ea"/>
                          <a:cs typeface="+mn-cs"/>
                        </a:rPr>
                        <a:t>NoSQL</a:t>
                      </a:r>
                      <a:r>
                        <a:rPr lang="fr-FR" sz="2400" b="0" i="0" kern="1200" dirty="0" smtClean="0">
                          <a:solidFill>
                            <a:schemeClr val="lt1"/>
                          </a:solidFill>
                          <a:effectLst/>
                          <a:latin typeface="+mn-lt"/>
                          <a:ea typeface="+mn-ea"/>
                          <a:cs typeface="+mn-cs"/>
                        </a:rPr>
                        <a:t> </a:t>
                      </a:r>
                      <a:r>
                        <a:rPr lang="fr-FR" sz="2400" b="0" i="0" kern="1200" dirty="0" err="1" smtClean="0">
                          <a:solidFill>
                            <a:schemeClr val="lt1"/>
                          </a:solidFill>
                          <a:effectLst/>
                          <a:latin typeface="+mn-lt"/>
                          <a:ea typeface="+mn-ea"/>
                          <a:cs typeface="+mn-cs"/>
                        </a:rPr>
                        <a:t>Databases</a:t>
                      </a:r>
                      <a:endParaRPr lang="fr-FR" sz="2400" dirty="0"/>
                    </a:p>
                  </a:txBody>
                  <a:tcPr/>
                </a:tc>
              </a:tr>
              <a:tr h="370840">
                <a:tc>
                  <a:txBody>
                    <a:bodyPr/>
                    <a:lstStyle/>
                    <a:p>
                      <a:r>
                        <a:rPr lang="fr-FR" sz="2400" b="0" i="0" kern="1200" dirty="0" smtClean="0">
                          <a:solidFill>
                            <a:schemeClr val="tx1"/>
                          </a:solidFill>
                          <a:effectLst/>
                          <a:latin typeface="+mn-lt"/>
                          <a:ea typeface="+mn-ea"/>
                          <a:cs typeface="+mn-cs"/>
                        </a:rPr>
                        <a:t>Data Storage Model</a:t>
                      </a:r>
                      <a:endParaRPr lang="fr-FR" sz="2400" dirty="0">
                        <a:solidFill>
                          <a:schemeClr val="tx1"/>
                        </a:solidFill>
                      </a:endParaRPr>
                    </a:p>
                  </a:txBody>
                  <a:tcPr/>
                </a:tc>
                <a:tc>
                  <a:txBody>
                    <a:bodyPr/>
                    <a:lstStyle/>
                    <a:p>
                      <a:r>
                        <a:rPr lang="en-US" sz="1800" b="0" i="0" kern="1200" dirty="0" smtClean="0">
                          <a:solidFill>
                            <a:schemeClr val="dk1"/>
                          </a:solidFill>
                          <a:effectLst/>
                          <a:latin typeface="+mn-lt"/>
                          <a:ea typeface="+mn-ea"/>
                          <a:cs typeface="+mn-cs"/>
                        </a:rPr>
                        <a:t>Tables with fixed rows and columns</a:t>
                      </a:r>
                      <a:endParaRPr lang="fr-FR" dirty="0"/>
                    </a:p>
                  </a:txBody>
                  <a:tcPr/>
                </a:tc>
                <a:tc>
                  <a:txBody>
                    <a:bodyPr/>
                    <a:lstStyle/>
                    <a:p>
                      <a:r>
                        <a:rPr lang="en-US" sz="1800" b="0" i="0" kern="1200" dirty="0" smtClean="0">
                          <a:solidFill>
                            <a:schemeClr val="dk1"/>
                          </a:solidFill>
                          <a:effectLst/>
                          <a:latin typeface="+mn-lt"/>
                          <a:ea typeface="+mn-ea"/>
                          <a:cs typeface="+mn-cs"/>
                        </a:rPr>
                        <a:t>Document: JSON documents, Key-value: key-value pairs, Wide-column: tables with rows and dynamic columns, Graph: nodes and edges</a:t>
                      </a:r>
                      <a:endParaRPr lang="fr-FR" dirty="0"/>
                    </a:p>
                  </a:txBody>
                  <a:tcPr/>
                </a:tc>
              </a:tr>
              <a:tr h="370840">
                <a:tc>
                  <a:txBody>
                    <a:bodyPr/>
                    <a:lstStyle/>
                    <a:p>
                      <a:r>
                        <a:rPr lang="fr-FR" sz="2400" b="0" i="0" kern="1200" dirty="0" err="1" smtClean="0">
                          <a:solidFill>
                            <a:schemeClr val="tx1"/>
                          </a:solidFill>
                          <a:effectLst/>
                          <a:latin typeface="+mn-lt"/>
                          <a:ea typeface="+mn-ea"/>
                          <a:cs typeface="+mn-cs"/>
                        </a:rPr>
                        <a:t>Development</a:t>
                      </a:r>
                      <a:r>
                        <a:rPr lang="fr-FR" sz="2400" b="0" i="0" kern="1200" dirty="0" smtClean="0">
                          <a:solidFill>
                            <a:schemeClr val="tx1"/>
                          </a:solidFill>
                          <a:effectLst/>
                          <a:latin typeface="+mn-lt"/>
                          <a:ea typeface="+mn-ea"/>
                          <a:cs typeface="+mn-cs"/>
                        </a:rPr>
                        <a:t> </a:t>
                      </a:r>
                      <a:r>
                        <a:rPr lang="fr-FR" sz="2400" b="0" i="0" kern="1200" dirty="0" err="1" smtClean="0">
                          <a:solidFill>
                            <a:schemeClr val="tx1"/>
                          </a:solidFill>
                          <a:effectLst/>
                          <a:latin typeface="+mn-lt"/>
                          <a:ea typeface="+mn-ea"/>
                          <a:cs typeface="+mn-cs"/>
                        </a:rPr>
                        <a:t>History</a:t>
                      </a:r>
                      <a:endParaRPr lang="fr-FR" sz="2400" dirty="0">
                        <a:solidFill>
                          <a:schemeClr val="tx1"/>
                        </a:solidFill>
                      </a:endParaRPr>
                    </a:p>
                  </a:txBody>
                  <a:tcPr/>
                </a:tc>
                <a:tc>
                  <a:txBody>
                    <a:bodyPr/>
                    <a:lstStyle/>
                    <a:p>
                      <a:r>
                        <a:rPr lang="en-US" sz="1800" b="0" i="0" kern="1200" dirty="0" smtClean="0">
                          <a:solidFill>
                            <a:schemeClr val="dk1"/>
                          </a:solidFill>
                          <a:effectLst/>
                          <a:latin typeface="+mn-lt"/>
                          <a:ea typeface="+mn-ea"/>
                          <a:cs typeface="+mn-cs"/>
                        </a:rPr>
                        <a:t>Developed in the 1970s with a focus on reducing data duplication</a:t>
                      </a:r>
                      <a:endParaRPr lang="fr-FR" dirty="0"/>
                    </a:p>
                  </a:txBody>
                  <a:tcPr/>
                </a:tc>
                <a:tc>
                  <a:txBody>
                    <a:bodyPr/>
                    <a:lstStyle/>
                    <a:p>
                      <a:r>
                        <a:rPr lang="en-US" sz="1800" b="0" i="0" kern="1200" dirty="0" smtClean="0">
                          <a:solidFill>
                            <a:schemeClr val="dk1"/>
                          </a:solidFill>
                          <a:effectLst/>
                          <a:latin typeface="+mn-lt"/>
                          <a:ea typeface="+mn-ea"/>
                          <a:cs typeface="+mn-cs"/>
                        </a:rPr>
                        <a:t>Developed in the late 2000s with a focus on scaling and allowing for rapid application change driven by agile and </a:t>
                      </a:r>
                      <a:r>
                        <a:rPr lang="en-US" sz="1800" b="0" i="0" kern="1200" dirty="0" err="1" smtClean="0">
                          <a:solidFill>
                            <a:schemeClr val="dk1"/>
                          </a:solidFill>
                          <a:effectLst/>
                          <a:latin typeface="+mn-lt"/>
                          <a:ea typeface="+mn-ea"/>
                          <a:cs typeface="+mn-cs"/>
                        </a:rPr>
                        <a:t>DevOps</a:t>
                      </a:r>
                      <a:r>
                        <a:rPr lang="en-US" sz="1800" b="0" i="0" kern="1200" dirty="0" smtClean="0">
                          <a:solidFill>
                            <a:schemeClr val="dk1"/>
                          </a:solidFill>
                          <a:effectLst/>
                          <a:latin typeface="+mn-lt"/>
                          <a:ea typeface="+mn-ea"/>
                          <a:cs typeface="+mn-cs"/>
                        </a:rPr>
                        <a:t> practices.</a:t>
                      </a:r>
                      <a:endParaRPr lang="fr-FR" dirty="0"/>
                    </a:p>
                  </a:txBody>
                  <a:tcPr/>
                </a:tc>
              </a:tr>
              <a:tr h="370840">
                <a:tc>
                  <a:txBody>
                    <a:bodyPr/>
                    <a:lstStyle/>
                    <a:p>
                      <a:r>
                        <a:rPr lang="fr-FR" sz="2400" b="0" i="0" kern="1200" dirty="0" err="1" smtClean="0">
                          <a:solidFill>
                            <a:schemeClr val="tx1"/>
                          </a:solidFill>
                          <a:effectLst/>
                          <a:latin typeface="+mn-lt"/>
                          <a:ea typeface="+mn-ea"/>
                          <a:cs typeface="+mn-cs"/>
                        </a:rPr>
                        <a:t>Examples</a:t>
                      </a:r>
                      <a:endParaRPr lang="fr-FR" sz="2400" dirty="0">
                        <a:solidFill>
                          <a:schemeClr val="tx1"/>
                        </a:solidFill>
                      </a:endParaRPr>
                    </a:p>
                  </a:txBody>
                  <a:tcPr/>
                </a:tc>
                <a:tc>
                  <a:txBody>
                    <a:bodyPr/>
                    <a:lstStyle/>
                    <a:p>
                      <a:r>
                        <a:rPr lang="fr-FR" sz="1800" b="0" i="0" kern="1200" dirty="0" smtClean="0">
                          <a:solidFill>
                            <a:schemeClr val="dk1"/>
                          </a:solidFill>
                          <a:effectLst/>
                          <a:latin typeface="+mn-lt"/>
                          <a:ea typeface="+mn-ea"/>
                          <a:cs typeface="+mn-cs"/>
                        </a:rPr>
                        <a:t>Oracle, MySQL, Microsoft SQL Server, and </a:t>
                      </a:r>
                      <a:r>
                        <a:rPr lang="fr-FR" sz="1800" b="0" i="0" kern="1200" dirty="0" err="1" smtClean="0">
                          <a:solidFill>
                            <a:schemeClr val="dk1"/>
                          </a:solidFill>
                          <a:effectLst/>
                          <a:latin typeface="+mn-lt"/>
                          <a:ea typeface="+mn-ea"/>
                          <a:cs typeface="+mn-cs"/>
                        </a:rPr>
                        <a:t>PostgreSQL</a:t>
                      </a:r>
                      <a:endParaRPr lang="fr-FR" dirty="0"/>
                    </a:p>
                  </a:txBody>
                  <a:tcPr/>
                </a:tc>
                <a:tc>
                  <a:txBody>
                    <a:bodyPr/>
                    <a:lstStyle/>
                    <a:p>
                      <a:r>
                        <a:rPr lang="fr-FR" sz="1800" b="0" i="0" kern="1200" dirty="0" smtClean="0">
                          <a:solidFill>
                            <a:schemeClr val="dk1"/>
                          </a:solidFill>
                          <a:effectLst/>
                          <a:latin typeface="+mn-lt"/>
                          <a:ea typeface="+mn-ea"/>
                          <a:cs typeface="+mn-cs"/>
                        </a:rPr>
                        <a:t>Document: </a:t>
                      </a:r>
                      <a:r>
                        <a:rPr lang="fr-FR" sz="1800" b="0" i="0" kern="1200" dirty="0" err="1" smtClean="0">
                          <a:solidFill>
                            <a:schemeClr val="dk1"/>
                          </a:solidFill>
                          <a:effectLst/>
                          <a:latin typeface="+mn-lt"/>
                          <a:ea typeface="+mn-ea"/>
                          <a:cs typeface="+mn-cs"/>
                        </a:rPr>
                        <a:t>MongoDB</a:t>
                      </a:r>
                      <a:r>
                        <a:rPr lang="fr-FR" sz="1800" b="0" i="0" kern="1200" dirty="0" smtClean="0">
                          <a:solidFill>
                            <a:schemeClr val="dk1"/>
                          </a:solidFill>
                          <a:effectLst/>
                          <a:latin typeface="+mn-lt"/>
                          <a:ea typeface="+mn-ea"/>
                          <a:cs typeface="+mn-cs"/>
                        </a:rPr>
                        <a:t> and </a:t>
                      </a:r>
                      <a:r>
                        <a:rPr lang="fr-FR" sz="1800" b="0" i="0" kern="1200" dirty="0" err="1" smtClean="0">
                          <a:solidFill>
                            <a:schemeClr val="dk1"/>
                          </a:solidFill>
                          <a:effectLst/>
                          <a:latin typeface="+mn-lt"/>
                          <a:ea typeface="+mn-ea"/>
                          <a:cs typeface="+mn-cs"/>
                        </a:rPr>
                        <a:t>CouchDB</a:t>
                      </a:r>
                      <a:r>
                        <a:rPr lang="fr-FR" sz="1800" b="0" i="0" kern="1200" dirty="0" smtClean="0">
                          <a:solidFill>
                            <a:schemeClr val="dk1"/>
                          </a:solidFill>
                          <a:effectLst/>
                          <a:latin typeface="+mn-lt"/>
                          <a:ea typeface="+mn-ea"/>
                          <a:cs typeface="+mn-cs"/>
                        </a:rPr>
                        <a:t>, Key-value: Redis and </a:t>
                      </a:r>
                      <a:r>
                        <a:rPr lang="fr-FR" sz="1800" b="0" i="0" kern="1200" dirty="0" err="1" smtClean="0">
                          <a:solidFill>
                            <a:schemeClr val="dk1"/>
                          </a:solidFill>
                          <a:effectLst/>
                          <a:latin typeface="+mn-lt"/>
                          <a:ea typeface="+mn-ea"/>
                          <a:cs typeface="+mn-cs"/>
                        </a:rPr>
                        <a:t>DynamoDB</a:t>
                      </a:r>
                      <a:r>
                        <a:rPr lang="fr-FR" sz="1800" b="0" i="0" kern="1200" dirty="0" smtClean="0">
                          <a:solidFill>
                            <a:schemeClr val="dk1"/>
                          </a:solidFill>
                          <a:effectLst/>
                          <a:latin typeface="+mn-lt"/>
                          <a:ea typeface="+mn-ea"/>
                          <a:cs typeface="+mn-cs"/>
                        </a:rPr>
                        <a:t>, Wide-</a:t>
                      </a:r>
                      <a:r>
                        <a:rPr lang="fr-FR" sz="1800" b="0" i="0" kern="1200" dirty="0" err="1" smtClean="0">
                          <a:solidFill>
                            <a:schemeClr val="dk1"/>
                          </a:solidFill>
                          <a:effectLst/>
                          <a:latin typeface="+mn-lt"/>
                          <a:ea typeface="+mn-ea"/>
                          <a:cs typeface="+mn-cs"/>
                        </a:rPr>
                        <a:t>column</a:t>
                      </a:r>
                      <a:r>
                        <a:rPr lang="fr-FR" sz="1800" b="0" i="0" kern="1200" dirty="0" smtClean="0">
                          <a:solidFill>
                            <a:schemeClr val="dk1"/>
                          </a:solidFill>
                          <a:effectLst/>
                          <a:latin typeface="+mn-lt"/>
                          <a:ea typeface="+mn-ea"/>
                          <a:cs typeface="+mn-cs"/>
                        </a:rPr>
                        <a:t>: Cassandra and </a:t>
                      </a:r>
                      <a:r>
                        <a:rPr lang="fr-FR" sz="1800" b="0" i="0" kern="1200" dirty="0" err="1" smtClean="0">
                          <a:solidFill>
                            <a:schemeClr val="dk1"/>
                          </a:solidFill>
                          <a:effectLst/>
                          <a:latin typeface="+mn-lt"/>
                          <a:ea typeface="+mn-ea"/>
                          <a:cs typeface="+mn-cs"/>
                        </a:rPr>
                        <a:t>HBase</a:t>
                      </a:r>
                      <a:r>
                        <a:rPr lang="fr-FR" sz="1800" b="0" i="0" kern="1200" dirty="0" smtClean="0">
                          <a:solidFill>
                            <a:schemeClr val="dk1"/>
                          </a:solidFill>
                          <a:effectLst/>
                          <a:latin typeface="+mn-lt"/>
                          <a:ea typeface="+mn-ea"/>
                          <a:cs typeface="+mn-cs"/>
                        </a:rPr>
                        <a:t>, Graph: Neo4j and Amazon Neptune</a:t>
                      </a:r>
                      <a:endParaRPr lang="fr-FR" dirty="0"/>
                    </a:p>
                  </a:txBody>
                  <a:tcPr/>
                </a:tc>
              </a:tr>
              <a:tr h="370840">
                <a:tc>
                  <a:txBody>
                    <a:bodyPr/>
                    <a:lstStyle/>
                    <a:p>
                      <a:r>
                        <a:rPr lang="fr-FR" sz="2800" b="0" i="0" kern="1200" dirty="0" err="1" smtClean="0">
                          <a:solidFill>
                            <a:schemeClr val="tx1"/>
                          </a:solidFill>
                          <a:effectLst/>
                          <a:latin typeface="+mn-lt"/>
                          <a:ea typeface="+mn-ea"/>
                          <a:cs typeface="+mn-cs"/>
                        </a:rPr>
                        <a:t>Primary</a:t>
                      </a:r>
                      <a:r>
                        <a:rPr lang="fr-FR" sz="2800" b="0" i="0" kern="1200" dirty="0" smtClean="0">
                          <a:solidFill>
                            <a:schemeClr val="tx1"/>
                          </a:solidFill>
                          <a:effectLst/>
                          <a:latin typeface="+mn-lt"/>
                          <a:ea typeface="+mn-ea"/>
                          <a:cs typeface="+mn-cs"/>
                        </a:rPr>
                        <a:t> </a:t>
                      </a:r>
                      <a:r>
                        <a:rPr lang="fr-FR" sz="2800" b="0" i="0" kern="1200" dirty="0" err="1" smtClean="0">
                          <a:solidFill>
                            <a:schemeClr val="tx1"/>
                          </a:solidFill>
                          <a:effectLst/>
                          <a:latin typeface="+mn-lt"/>
                          <a:ea typeface="+mn-ea"/>
                          <a:cs typeface="+mn-cs"/>
                        </a:rPr>
                        <a:t>Purpose</a:t>
                      </a:r>
                      <a:endParaRPr lang="fr-FR" sz="2800" dirty="0">
                        <a:solidFill>
                          <a:schemeClr val="tx1"/>
                        </a:solidFill>
                      </a:endParaRPr>
                    </a:p>
                  </a:txBody>
                  <a:tcPr/>
                </a:tc>
                <a:tc>
                  <a:txBody>
                    <a:bodyPr/>
                    <a:lstStyle/>
                    <a:p>
                      <a:r>
                        <a:rPr lang="fr-FR" sz="1800" b="0" i="0" kern="1200" dirty="0" smtClean="0">
                          <a:solidFill>
                            <a:schemeClr val="dk1"/>
                          </a:solidFill>
                          <a:effectLst/>
                          <a:latin typeface="+mn-lt"/>
                          <a:ea typeface="+mn-ea"/>
                          <a:cs typeface="+mn-cs"/>
                        </a:rPr>
                        <a:t>General </a:t>
                      </a:r>
                      <a:r>
                        <a:rPr lang="fr-FR" sz="1800" b="0" i="0" kern="1200" dirty="0" err="1" smtClean="0">
                          <a:solidFill>
                            <a:schemeClr val="dk1"/>
                          </a:solidFill>
                          <a:effectLst/>
                          <a:latin typeface="+mn-lt"/>
                          <a:ea typeface="+mn-ea"/>
                          <a:cs typeface="+mn-cs"/>
                        </a:rPr>
                        <a:t>purpose</a:t>
                      </a:r>
                      <a:endParaRPr lang="fr-FR" dirty="0"/>
                    </a:p>
                  </a:txBody>
                  <a:tcPr/>
                </a:tc>
                <a:tc>
                  <a:txBody>
                    <a:bodyPr/>
                    <a:lstStyle/>
                    <a:p>
                      <a:r>
                        <a:rPr lang="en-US" sz="1800" b="0" i="0" kern="1200" dirty="0" smtClean="0">
                          <a:solidFill>
                            <a:schemeClr val="dk1"/>
                          </a:solidFill>
                          <a:effectLst/>
                          <a:latin typeface="+mn-lt"/>
                          <a:ea typeface="+mn-ea"/>
                          <a:cs typeface="+mn-cs"/>
                        </a:rPr>
                        <a:t>Document: general purpose, Key-value: large amounts of data with simple lookup queries, Wide-column: large amounts of data with predictable query patterns, Graph: analyzing and traversing relationships between connected data</a:t>
                      </a:r>
                      <a:endParaRPr lang="fr-FR" dirty="0"/>
                    </a:p>
                  </a:txBody>
                  <a:tcPr/>
                </a:tc>
              </a:tr>
              <a:tr h="370840">
                <a:tc>
                  <a:txBody>
                    <a:bodyPr/>
                    <a:lstStyle/>
                    <a:p>
                      <a:r>
                        <a:rPr lang="fr-FR" sz="2400" b="0" i="0" kern="1200" dirty="0" err="1" smtClean="0">
                          <a:solidFill>
                            <a:schemeClr val="tx1"/>
                          </a:solidFill>
                          <a:effectLst/>
                          <a:latin typeface="+mn-lt"/>
                          <a:ea typeface="+mn-ea"/>
                          <a:cs typeface="+mn-cs"/>
                        </a:rPr>
                        <a:t>Schemas</a:t>
                      </a:r>
                      <a:endParaRPr lang="fr-FR" sz="2400" dirty="0">
                        <a:solidFill>
                          <a:schemeClr val="tx1"/>
                        </a:solidFill>
                      </a:endParaRPr>
                    </a:p>
                  </a:txBody>
                  <a:tcPr/>
                </a:tc>
                <a:tc>
                  <a:txBody>
                    <a:bodyPr/>
                    <a:lstStyle/>
                    <a:p>
                      <a:r>
                        <a:rPr lang="fr-FR" sz="1800" b="0" i="0" kern="1200" dirty="0" err="1" smtClean="0">
                          <a:solidFill>
                            <a:schemeClr val="dk1"/>
                          </a:solidFill>
                          <a:effectLst/>
                          <a:latin typeface="+mn-lt"/>
                          <a:ea typeface="+mn-ea"/>
                          <a:cs typeface="+mn-cs"/>
                        </a:rPr>
                        <a:t>Rigid</a:t>
                      </a:r>
                      <a:endParaRPr lang="fr-FR" dirty="0"/>
                    </a:p>
                  </a:txBody>
                  <a:tcPr/>
                </a:tc>
                <a:tc>
                  <a:txBody>
                    <a:bodyPr/>
                    <a:lstStyle/>
                    <a:p>
                      <a:r>
                        <a:rPr lang="fr-FR" dirty="0" smtClean="0">
                          <a:effectLst/>
                        </a:rPr>
                        <a:t>Flexible</a:t>
                      </a:r>
                      <a:endParaRPr lang="fr-FR" dirty="0">
                        <a:effectLst/>
                      </a:endParaRPr>
                    </a:p>
                  </a:txBody>
                  <a:tcPr marL="95250" marR="95250" marT="142875" marB="142875" anchor="ctr"/>
                </a:tc>
              </a:tr>
              <a:tr h="370840">
                <a:tc>
                  <a:txBody>
                    <a:bodyPr/>
                    <a:lstStyle/>
                    <a:p>
                      <a:r>
                        <a:rPr lang="fr-FR" sz="2400" b="0" i="0" kern="1200" dirty="0" err="1" smtClean="0">
                          <a:solidFill>
                            <a:schemeClr val="tx1"/>
                          </a:solidFill>
                          <a:effectLst/>
                          <a:latin typeface="+mn-lt"/>
                          <a:ea typeface="+mn-ea"/>
                          <a:cs typeface="+mn-cs"/>
                        </a:rPr>
                        <a:t>Scaling</a:t>
                      </a:r>
                      <a:endParaRPr lang="fr-FR" sz="2400" dirty="0">
                        <a:solidFill>
                          <a:schemeClr val="tx1"/>
                        </a:solidFill>
                      </a:endParaRPr>
                    </a:p>
                  </a:txBody>
                  <a:tcPr/>
                </a:tc>
                <a:tc>
                  <a:txBody>
                    <a:bodyPr/>
                    <a:lstStyle/>
                    <a:p>
                      <a:r>
                        <a:rPr lang="en-US" sz="1800" b="0" i="0" kern="1200" dirty="0" smtClean="0">
                          <a:solidFill>
                            <a:schemeClr val="dk1"/>
                          </a:solidFill>
                          <a:effectLst/>
                          <a:latin typeface="+mn-lt"/>
                          <a:ea typeface="+mn-ea"/>
                          <a:cs typeface="+mn-cs"/>
                        </a:rPr>
                        <a:t>Vertical (scale-up with a larger server)</a:t>
                      </a:r>
                      <a:endParaRPr lang="fr-FR" dirty="0"/>
                    </a:p>
                  </a:txBody>
                  <a:tcPr/>
                </a:tc>
                <a:tc>
                  <a:txBody>
                    <a:bodyPr/>
                    <a:lstStyle/>
                    <a:p>
                      <a:r>
                        <a:rPr lang="en-US" sz="1800" b="0" i="0" kern="1200" dirty="0" smtClean="0">
                          <a:solidFill>
                            <a:schemeClr val="dk1"/>
                          </a:solidFill>
                          <a:effectLst/>
                          <a:latin typeface="+mn-lt"/>
                          <a:ea typeface="+mn-ea"/>
                          <a:cs typeface="+mn-cs"/>
                        </a:rPr>
                        <a:t>Horizontal (scale-out across commodity servers)</a:t>
                      </a:r>
                      <a:endParaRPr lang="fr-FR" dirty="0"/>
                    </a:p>
                  </a:txBody>
                  <a:tcPr/>
                </a:tc>
              </a:tr>
              <a:tr h="370840">
                <a:tc>
                  <a:txBody>
                    <a:bodyPr/>
                    <a:lstStyle/>
                    <a:p>
                      <a:r>
                        <a:rPr lang="fr-FR" sz="2400" b="0" i="0" kern="1200" dirty="0" smtClean="0">
                          <a:solidFill>
                            <a:schemeClr val="tx1"/>
                          </a:solidFill>
                          <a:effectLst/>
                          <a:latin typeface="+mn-lt"/>
                          <a:ea typeface="+mn-ea"/>
                          <a:cs typeface="+mn-cs"/>
                        </a:rPr>
                        <a:t>Multi-Record ACID Transactions</a:t>
                      </a:r>
                      <a:endParaRPr lang="fr-FR" sz="2400" dirty="0">
                        <a:solidFill>
                          <a:schemeClr val="tx1"/>
                        </a:solidFill>
                      </a:endParaRPr>
                    </a:p>
                  </a:txBody>
                  <a:tcPr/>
                </a:tc>
                <a:tc>
                  <a:txBody>
                    <a:bodyPr/>
                    <a:lstStyle/>
                    <a:p>
                      <a:r>
                        <a:rPr lang="fr-FR" sz="1800" b="0" i="0" kern="1200" dirty="0" err="1" smtClean="0">
                          <a:solidFill>
                            <a:schemeClr val="dk1"/>
                          </a:solidFill>
                          <a:effectLst/>
                          <a:latin typeface="+mn-lt"/>
                          <a:ea typeface="+mn-ea"/>
                          <a:cs typeface="+mn-cs"/>
                        </a:rPr>
                        <a:t>Supported</a:t>
                      </a:r>
                      <a:endParaRPr lang="fr-FR" dirty="0"/>
                    </a:p>
                  </a:txBody>
                  <a:tcPr/>
                </a:tc>
                <a:tc>
                  <a:txBody>
                    <a:bodyPr/>
                    <a:lstStyle/>
                    <a:p>
                      <a:r>
                        <a:rPr lang="en-US" sz="1800" b="0" i="0" kern="1200" dirty="0" smtClean="0">
                          <a:solidFill>
                            <a:schemeClr val="dk1"/>
                          </a:solidFill>
                          <a:effectLst/>
                          <a:latin typeface="+mn-lt"/>
                          <a:ea typeface="+mn-ea"/>
                          <a:cs typeface="+mn-cs"/>
                        </a:rPr>
                        <a:t>Most do not support multi-record ACID transactions. However, some — like </a:t>
                      </a:r>
                      <a:r>
                        <a:rPr lang="en-US" sz="1800" b="0" i="0" kern="1200" dirty="0" err="1" smtClean="0">
                          <a:solidFill>
                            <a:schemeClr val="dk1"/>
                          </a:solidFill>
                          <a:effectLst/>
                          <a:latin typeface="+mn-lt"/>
                          <a:ea typeface="+mn-ea"/>
                          <a:cs typeface="+mn-cs"/>
                        </a:rPr>
                        <a:t>MongoDB</a:t>
                      </a:r>
                      <a:r>
                        <a:rPr lang="en-US" sz="1800" b="0" i="0" kern="1200" dirty="0" smtClean="0">
                          <a:solidFill>
                            <a:schemeClr val="dk1"/>
                          </a:solidFill>
                          <a:effectLst/>
                          <a:latin typeface="+mn-lt"/>
                          <a:ea typeface="+mn-ea"/>
                          <a:cs typeface="+mn-cs"/>
                        </a:rPr>
                        <a:t> — do.</a:t>
                      </a:r>
                      <a:endParaRPr lang="fr-FR" dirty="0"/>
                    </a:p>
                  </a:txBody>
                  <a:tcPr/>
                </a:tc>
              </a:tr>
              <a:tr h="370840">
                <a:tc>
                  <a:txBody>
                    <a:bodyPr/>
                    <a:lstStyle/>
                    <a:p>
                      <a:r>
                        <a:rPr lang="fr-FR" sz="2400" b="0" i="0" kern="1200" dirty="0" smtClean="0">
                          <a:solidFill>
                            <a:schemeClr val="tx1"/>
                          </a:solidFill>
                          <a:effectLst/>
                          <a:latin typeface="+mn-lt"/>
                          <a:ea typeface="+mn-ea"/>
                          <a:cs typeface="+mn-cs"/>
                        </a:rPr>
                        <a:t>Joins</a:t>
                      </a:r>
                      <a:endParaRPr lang="fr-FR" sz="2400" dirty="0">
                        <a:solidFill>
                          <a:schemeClr val="tx1"/>
                        </a:solidFill>
                      </a:endParaRPr>
                    </a:p>
                  </a:txBody>
                  <a:tcPr/>
                </a:tc>
                <a:tc>
                  <a:txBody>
                    <a:bodyPr/>
                    <a:lstStyle/>
                    <a:p>
                      <a:r>
                        <a:rPr lang="fr-FR" sz="1800" b="0" i="0" kern="1200" dirty="0" err="1" smtClean="0">
                          <a:solidFill>
                            <a:schemeClr val="dk1"/>
                          </a:solidFill>
                          <a:effectLst/>
                          <a:latin typeface="+mn-lt"/>
                          <a:ea typeface="+mn-ea"/>
                          <a:cs typeface="+mn-cs"/>
                        </a:rPr>
                        <a:t>Typically</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required</a:t>
                      </a:r>
                      <a:endParaRPr lang="fr-FR" dirty="0"/>
                    </a:p>
                  </a:txBody>
                  <a:tcPr/>
                </a:tc>
                <a:tc>
                  <a:txBody>
                    <a:bodyPr/>
                    <a:lstStyle/>
                    <a:p>
                      <a:r>
                        <a:rPr lang="fr-FR" sz="1800" b="0" i="0" kern="1200" dirty="0" err="1" smtClean="0">
                          <a:solidFill>
                            <a:schemeClr val="dk1"/>
                          </a:solidFill>
                          <a:effectLst/>
                          <a:latin typeface="+mn-lt"/>
                          <a:ea typeface="+mn-ea"/>
                          <a:cs typeface="+mn-cs"/>
                        </a:rPr>
                        <a:t>Typically</a:t>
                      </a:r>
                      <a:r>
                        <a:rPr lang="fr-FR" sz="1800" b="0" i="0" kern="1200" dirty="0" smtClean="0">
                          <a:solidFill>
                            <a:schemeClr val="dk1"/>
                          </a:solidFill>
                          <a:effectLst/>
                          <a:latin typeface="+mn-lt"/>
                          <a:ea typeface="+mn-ea"/>
                          <a:cs typeface="+mn-cs"/>
                        </a:rPr>
                        <a:t> not </a:t>
                      </a:r>
                      <a:r>
                        <a:rPr lang="fr-FR" sz="1800" b="0" i="0" kern="1200" dirty="0" err="1" smtClean="0">
                          <a:solidFill>
                            <a:schemeClr val="dk1"/>
                          </a:solidFill>
                          <a:effectLst/>
                          <a:latin typeface="+mn-lt"/>
                          <a:ea typeface="+mn-ea"/>
                          <a:cs typeface="+mn-cs"/>
                        </a:rPr>
                        <a:t>required</a:t>
                      </a:r>
                      <a:endParaRPr lang="fr-FR" dirty="0"/>
                    </a:p>
                  </a:txBody>
                  <a:tcPr/>
                </a:tc>
              </a:tr>
              <a:tr h="370840">
                <a:tc>
                  <a:txBody>
                    <a:bodyPr/>
                    <a:lstStyle/>
                    <a:p>
                      <a:r>
                        <a:rPr lang="fr-FR" sz="2400" b="0" i="0" kern="1200" dirty="0" smtClean="0">
                          <a:solidFill>
                            <a:schemeClr val="tx1"/>
                          </a:solidFill>
                          <a:effectLst/>
                          <a:latin typeface="+mn-lt"/>
                          <a:ea typeface="+mn-ea"/>
                          <a:cs typeface="+mn-cs"/>
                        </a:rPr>
                        <a:t>Data to Object </a:t>
                      </a:r>
                      <a:r>
                        <a:rPr lang="fr-FR" sz="2400" b="0" i="0" kern="1200" dirty="0" err="1" smtClean="0">
                          <a:solidFill>
                            <a:schemeClr val="tx1"/>
                          </a:solidFill>
                          <a:effectLst/>
                          <a:latin typeface="+mn-lt"/>
                          <a:ea typeface="+mn-ea"/>
                          <a:cs typeface="+mn-cs"/>
                        </a:rPr>
                        <a:t>Mapping</a:t>
                      </a:r>
                      <a:endParaRPr lang="fr-FR" sz="2400" dirty="0">
                        <a:solidFill>
                          <a:schemeClr val="tx1"/>
                        </a:solidFill>
                      </a:endParaRPr>
                    </a:p>
                  </a:txBody>
                  <a:tcPr/>
                </a:tc>
                <a:tc>
                  <a:txBody>
                    <a:bodyPr/>
                    <a:lstStyle/>
                    <a:p>
                      <a:r>
                        <a:rPr lang="fr-FR" sz="1800" b="0" i="0" kern="1200" dirty="0" err="1" smtClean="0">
                          <a:solidFill>
                            <a:schemeClr val="dk1"/>
                          </a:solidFill>
                          <a:effectLst/>
                          <a:latin typeface="+mn-lt"/>
                          <a:ea typeface="+mn-ea"/>
                          <a:cs typeface="+mn-cs"/>
                        </a:rPr>
                        <a:t>Requires</a:t>
                      </a:r>
                      <a:r>
                        <a:rPr lang="fr-FR" sz="1800" b="0" i="0" kern="1200" dirty="0" smtClean="0">
                          <a:solidFill>
                            <a:schemeClr val="dk1"/>
                          </a:solidFill>
                          <a:effectLst/>
                          <a:latin typeface="+mn-lt"/>
                          <a:ea typeface="+mn-ea"/>
                          <a:cs typeface="+mn-cs"/>
                        </a:rPr>
                        <a:t> ORM (</a:t>
                      </a:r>
                      <a:r>
                        <a:rPr lang="fr-FR" sz="1800" b="0" i="0" kern="1200" dirty="0" err="1" smtClean="0">
                          <a:solidFill>
                            <a:schemeClr val="dk1"/>
                          </a:solidFill>
                          <a:effectLst/>
                          <a:latin typeface="+mn-lt"/>
                          <a:ea typeface="+mn-ea"/>
                          <a:cs typeface="+mn-cs"/>
                        </a:rPr>
                        <a:t>object-relational</a:t>
                      </a:r>
                      <a:r>
                        <a:rPr lang="fr-FR" sz="1800" b="0" i="0" kern="1200" dirty="0" smtClean="0">
                          <a:solidFill>
                            <a:schemeClr val="dk1"/>
                          </a:solidFill>
                          <a:effectLst/>
                          <a:latin typeface="+mn-lt"/>
                          <a:ea typeface="+mn-ea"/>
                          <a:cs typeface="+mn-cs"/>
                        </a:rPr>
                        <a:t> </a:t>
                      </a:r>
                      <a:r>
                        <a:rPr lang="fr-FR" sz="1800" b="0" i="0" kern="1200" dirty="0" err="1" smtClean="0">
                          <a:solidFill>
                            <a:schemeClr val="dk1"/>
                          </a:solidFill>
                          <a:effectLst/>
                          <a:latin typeface="+mn-lt"/>
                          <a:ea typeface="+mn-ea"/>
                          <a:cs typeface="+mn-cs"/>
                        </a:rPr>
                        <a:t>mapping</a:t>
                      </a:r>
                      <a:r>
                        <a:rPr lang="fr-FR" sz="1800" b="0" i="0" kern="1200" dirty="0" smtClean="0">
                          <a:solidFill>
                            <a:schemeClr val="dk1"/>
                          </a:solidFill>
                          <a:effectLst/>
                          <a:latin typeface="+mn-lt"/>
                          <a:ea typeface="+mn-ea"/>
                          <a:cs typeface="+mn-cs"/>
                        </a:rPr>
                        <a:t>)</a:t>
                      </a:r>
                      <a:endParaRPr lang="fr-FR" dirty="0"/>
                    </a:p>
                  </a:txBody>
                  <a:tcPr/>
                </a:tc>
                <a:tc>
                  <a:txBody>
                    <a:bodyPr/>
                    <a:lstStyle/>
                    <a:p>
                      <a:r>
                        <a:rPr lang="en-US" sz="1800" b="0" i="0" kern="1200" dirty="0" smtClean="0">
                          <a:solidFill>
                            <a:schemeClr val="dk1"/>
                          </a:solidFill>
                          <a:effectLst/>
                          <a:latin typeface="+mn-lt"/>
                          <a:ea typeface="+mn-ea"/>
                          <a:cs typeface="+mn-cs"/>
                        </a:rPr>
                        <a:t>Many do not require ORMs. </a:t>
                      </a:r>
                      <a:r>
                        <a:rPr lang="en-US" sz="1800" b="0" i="0" kern="1200" dirty="0" err="1" smtClean="0">
                          <a:solidFill>
                            <a:schemeClr val="dk1"/>
                          </a:solidFill>
                          <a:effectLst/>
                          <a:latin typeface="+mn-lt"/>
                          <a:ea typeface="+mn-ea"/>
                          <a:cs typeface="+mn-cs"/>
                        </a:rPr>
                        <a:t>MongoDB</a:t>
                      </a:r>
                      <a:r>
                        <a:rPr lang="en-US" sz="1800" b="0" i="0" kern="1200" dirty="0" smtClean="0">
                          <a:solidFill>
                            <a:schemeClr val="dk1"/>
                          </a:solidFill>
                          <a:effectLst/>
                          <a:latin typeface="+mn-lt"/>
                          <a:ea typeface="+mn-ea"/>
                          <a:cs typeface="+mn-cs"/>
                        </a:rPr>
                        <a:t> documents map directly to data structures in most popular programming languages.</a:t>
                      </a:r>
                      <a:endParaRPr lang="fr-FR" dirty="0"/>
                    </a:p>
                  </a:txBody>
                  <a:tcPr/>
                </a:tc>
              </a:tr>
            </a:tbl>
          </a:graphicData>
        </a:graphic>
      </p:graphicFrame>
    </p:spTree>
    <p:extLst>
      <p:ext uri="{BB962C8B-B14F-4D97-AF65-F5344CB8AC3E}">
        <p14:creationId xmlns:p14="http://schemas.microsoft.com/office/powerpoint/2010/main" val="1792306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2639" y="685800"/>
            <a:ext cx="10959151" cy="1485900"/>
          </a:xfrm>
        </p:spPr>
        <p:txBody>
          <a:bodyPr/>
          <a:lstStyle/>
          <a:p>
            <a:r>
              <a:rPr lang="en-US" dirty="0"/>
              <a:t>What are the benefits of </a:t>
            </a:r>
            <a:r>
              <a:rPr lang="en-US" dirty="0" err="1"/>
              <a:t>NoSQL</a:t>
            </a:r>
            <a:r>
              <a:rPr lang="en-US" dirty="0"/>
              <a:t> databases?</a:t>
            </a:r>
          </a:p>
        </p:txBody>
      </p:sp>
      <p:sp>
        <p:nvSpPr>
          <p:cNvPr id="3" name="Espace réservé du contenu 2"/>
          <p:cNvSpPr>
            <a:spLocks noGrp="1"/>
          </p:cNvSpPr>
          <p:nvPr>
            <p:ph idx="1"/>
          </p:nvPr>
        </p:nvSpPr>
        <p:spPr/>
        <p:txBody>
          <a:bodyPr/>
          <a:lstStyle/>
          <a:p>
            <a:r>
              <a:rPr lang="fr-FR" dirty="0"/>
              <a:t>Flexible data </a:t>
            </a:r>
            <a:r>
              <a:rPr lang="fr-FR" dirty="0" err="1" smtClean="0"/>
              <a:t>models</a:t>
            </a:r>
            <a:endParaRPr lang="fr-FR" dirty="0" smtClean="0"/>
          </a:p>
          <a:p>
            <a:r>
              <a:rPr lang="fr-FR" dirty="0"/>
              <a:t>Horizontal </a:t>
            </a:r>
            <a:r>
              <a:rPr lang="fr-FR" dirty="0" err="1" smtClean="0"/>
              <a:t>scaling</a:t>
            </a:r>
            <a:endParaRPr lang="fr-FR" dirty="0" smtClean="0"/>
          </a:p>
          <a:p>
            <a:r>
              <a:rPr lang="fr-FR" dirty="0" err="1"/>
              <a:t>Fast</a:t>
            </a:r>
            <a:r>
              <a:rPr lang="fr-FR" dirty="0"/>
              <a:t> </a:t>
            </a:r>
            <a:r>
              <a:rPr lang="fr-FR" dirty="0" err="1" smtClean="0"/>
              <a:t>queries</a:t>
            </a:r>
            <a:endParaRPr lang="fr-FR" dirty="0" smtClean="0"/>
          </a:p>
          <a:p>
            <a:r>
              <a:rPr lang="fr-FR" dirty="0" err="1"/>
              <a:t>Easy</a:t>
            </a:r>
            <a:r>
              <a:rPr lang="fr-FR" dirty="0"/>
              <a:t> for </a:t>
            </a:r>
            <a:r>
              <a:rPr lang="fr-FR" dirty="0" err="1"/>
              <a:t>developers</a:t>
            </a:r>
            <a:endParaRPr lang="fr-FR" dirty="0"/>
          </a:p>
        </p:txBody>
      </p:sp>
    </p:spTree>
    <p:extLst>
      <p:ext uri="{BB962C8B-B14F-4D97-AF65-F5344CB8AC3E}">
        <p14:creationId xmlns:p14="http://schemas.microsoft.com/office/powerpoint/2010/main" val="175774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1224887"/>
          </a:xfrm>
        </p:spPr>
        <p:txBody>
          <a:bodyPr>
            <a:normAutofit fontScale="90000"/>
          </a:bodyPr>
          <a:lstStyle/>
          <a:p>
            <a:r>
              <a:rPr lang="en-US" dirty="0"/>
              <a:t>How to try a </a:t>
            </a:r>
            <a:r>
              <a:rPr lang="en-US" dirty="0" err="1"/>
              <a:t>NoSQL</a:t>
            </a:r>
            <a:r>
              <a:rPr lang="en-US" dirty="0"/>
              <a:t> </a:t>
            </a:r>
            <a:r>
              <a:rPr lang="en-US" dirty="0" smtClean="0"/>
              <a:t>database</a:t>
            </a:r>
            <a:br>
              <a:rPr lang="en-US" dirty="0" smtClean="0"/>
            </a:br>
            <a:r>
              <a:rPr lang="en-US" dirty="0"/>
              <a:t/>
            </a:r>
            <a:br>
              <a:rPr lang="en-US" dirty="0"/>
            </a:br>
            <a:r>
              <a:rPr lang="en-US" dirty="0" smtClean="0"/>
              <a:t/>
            </a:r>
            <a:br>
              <a:rPr lang="en-US" dirty="0" smtClean="0"/>
            </a:br>
            <a:r>
              <a:rPr lang="en-US" sz="2700" dirty="0"/>
              <a:t>For those who like to jump right in and learn by doing, one of the easiest ways to get started with </a:t>
            </a:r>
            <a:r>
              <a:rPr lang="en-US" sz="2700" dirty="0" err="1"/>
              <a:t>NoSQL</a:t>
            </a:r>
            <a:r>
              <a:rPr lang="en-US" sz="2700" dirty="0"/>
              <a:t> databases is to use </a:t>
            </a:r>
            <a:r>
              <a:rPr lang="en-US" sz="2700" dirty="0" err="1">
                <a:hlinkClick r:id="rId2"/>
              </a:rPr>
              <a:t>MongoDB</a:t>
            </a:r>
            <a:r>
              <a:rPr lang="en-US" sz="2700" dirty="0">
                <a:hlinkClick r:id="rId2"/>
              </a:rPr>
              <a:t> Atlas</a:t>
            </a:r>
            <a:r>
              <a:rPr lang="en-US" sz="2700" dirty="0"/>
              <a:t>. Atlas is </a:t>
            </a:r>
            <a:r>
              <a:rPr lang="en-US" sz="2700" dirty="0" err="1"/>
              <a:t>MongoDB’s</a:t>
            </a:r>
            <a:r>
              <a:rPr lang="en-US" sz="2700" dirty="0"/>
              <a:t> fully managed, global database service that is available on all of the leading cloud providers. One of the many handy things about Atlas is that it has a generous, forever-free tier so you can create a database and discover all of the benefits of </a:t>
            </a:r>
            <a:r>
              <a:rPr lang="en-US" sz="2700" dirty="0" err="1"/>
              <a:t>NoSQL</a:t>
            </a:r>
            <a:r>
              <a:rPr lang="en-US" sz="2700" dirty="0"/>
              <a:t> databases firsthand without providing your credit card.</a:t>
            </a:r>
            <a:br>
              <a:rPr lang="en-US" sz="2700" dirty="0"/>
            </a:br>
            <a:r>
              <a:rPr lang="en-US" sz="2700" dirty="0"/>
              <a:t>For those who prefer structured learning, </a:t>
            </a:r>
            <a:r>
              <a:rPr lang="en-US" sz="2700" dirty="0" err="1">
                <a:hlinkClick r:id="rId3"/>
              </a:rPr>
              <a:t>MongoDB</a:t>
            </a:r>
            <a:r>
              <a:rPr lang="en-US" sz="2700" dirty="0">
                <a:hlinkClick r:id="rId3"/>
              </a:rPr>
              <a:t> University</a:t>
            </a:r>
            <a:r>
              <a:rPr lang="en-US" sz="2700" dirty="0"/>
              <a:t> offers completely free online training that will walk you step by step through the process of learning </a:t>
            </a:r>
            <a:r>
              <a:rPr lang="en-US" sz="2700" dirty="0" err="1"/>
              <a:t>MongoDB</a:t>
            </a:r>
            <a:r>
              <a:rPr lang="en-US" sz="2700" dirty="0"/>
              <a:t>.</a:t>
            </a:r>
            <a:br>
              <a:rPr lang="en-US" sz="2700" dirty="0"/>
            </a:br>
            <a:r>
              <a:rPr lang="en-US" dirty="0"/>
              <a:t/>
            </a:r>
            <a:br>
              <a:rPr lang="en-US" dirty="0"/>
            </a:br>
            <a:endParaRPr lang="fr-FR" dirty="0"/>
          </a:p>
        </p:txBody>
      </p:sp>
    </p:spTree>
    <p:extLst>
      <p:ext uri="{BB962C8B-B14F-4D97-AF65-F5344CB8AC3E}">
        <p14:creationId xmlns:p14="http://schemas.microsoft.com/office/powerpoint/2010/main" val="142600980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66</TotalTime>
  <Words>483</Words>
  <Application>Microsoft Office PowerPoint</Application>
  <PresentationFormat>Grand écran</PresentationFormat>
  <Paragraphs>46</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Franklin Gothic Book</vt:lpstr>
      <vt:lpstr>Wingdings</vt:lpstr>
      <vt:lpstr>Crop</vt:lpstr>
      <vt:lpstr>SQL VS NOSQL</vt:lpstr>
      <vt:lpstr>NoSQL vs. SQL Databases</vt:lpstr>
      <vt:lpstr>SQL</vt:lpstr>
      <vt:lpstr>NOSQL</vt:lpstr>
      <vt:lpstr>Differences between SQL and NoSQL</vt:lpstr>
      <vt:lpstr>What are the benefits of NoSQL databases?</vt:lpstr>
      <vt:lpstr>How to try a NoSQL database   For those who like to jump right in and learn by doing, one of the easiest ways to get started with NoSQL databases is to use MongoDB Atlas. Atlas is MongoDB’s fully managed, global database service that is available on all of the leading cloud providers. One of the many handy things about Atlas is that it has a generous, forever-free tier so you can create a database and discover all of the benefits of NoSQL databases firsthand without providing your credit card. For those who prefer structured learning, MongoDB University offers completely free online training that will walk you step by step through the process of learning MongoDB.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VS NOSQL</dc:title>
  <dc:creator>user</dc:creator>
  <cp:lastModifiedBy>user</cp:lastModifiedBy>
  <cp:revision>8</cp:revision>
  <dcterms:created xsi:type="dcterms:W3CDTF">2023-11-17T17:04:52Z</dcterms:created>
  <dcterms:modified xsi:type="dcterms:W3CDTF">2023-11-17T20:38:36Z</dcterms:modified>
</cp:coreProperties>
</file>