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Arimo"/>
      <p:regular r:id="rId25"/>
      <p:bold r:id="rId26"/>
      <p:italic r:id="rId27"/>
      <p:boldItalic r:id="rId28"/>
    </p:embeddedFont>
    <p:embeddedFont>
      <p:font typeface="Content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SffLlkaK/69T5kxMoqlDNosyA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8F16EA-E9B6-45F3-9926-40CB14341457}">
  <a:tblStyle styleId="{4D8F16EA-E9B6-45F3-9926-40CB143414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ten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Content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type="ctrTitle"/>
          </p:nvPr>
        </p:nvSpPr>
        <p:spPr>
          <a:xfrm>
            <a:off x="517870" y="978408"/>
            <a:ext cx="5021183" cy="5074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" type="subTitle"/>
          </p:nvPr>
        </p:nvSpPr>
        <p:spPr>
          <a:xfrm>
            <a:off x="6662167" y="3602038"/>
            <a:ext cx="5021183" cy="22445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1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" type="body"/>
          </p:nvPr>
        </p:nvSpPr>
        <p:spPr>
          <a:xfrm rot="5400000">
            <a:off x="6737530" y="893901"/>
            <a:ext cx="4870457" cy="502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 rot="5400000">
            <a:off x="6689685" y="969274"/>
            <a:ext cx="4956928" cy="501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 rot="5400000">
            <a:off x="549997" y="964664"/>
            <a:ext cx="4956928" cy="5021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1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517870" y="978408"/>
            <a:ext cx="5020056" cy="48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" type="body"/>
          </p:nvPr>
        </p:nvSpPr>
        <p:spPr>
          <a:xfrm>
            <a:off x="6662167" y="3566639"/>
            <a:ext cx="5021183" cy="2279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type="title"/>
          </p:nvPr>
        </p:nvSpPr>
        <p:spPr>
          <a:xfrm>
            <a:off x="517870" y="978408"/>
            <a:ext cx="5021182" cy="5207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6063049" y="969264"/>
            <a:ext cx="5290751" cy="2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2" type="body"/>
          </p:nvPr>
        </p:nvSpPr>
        <p:spPr>
          <a:xfrm>
            <a:off x="6063049" y="3621849"/>
            <a:ext cx="5290751" cy="255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6"/>
          <p:cNvSpPr txBox="1"/>
          <p:nvPr>
            <p:ph type="title"/>
          </p:nvPr>
        </p:nvSpPr>
        <p:spPr>
          <a:xfrm>
            <a:off x="517869" y="978119"/>
            <a:ext cx="11165481" cy="1073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517870" y="2178908"/>
            <a:ext cx="5020056" cy="65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6"/>
          <p:cNvSpPr txBox="1"/>
          <p:nvPr>
            <p:ph idx="2" type="body"/>
          </p:nvPr>
        </p:nvSpPr>
        <p:spPr>
          <a:xfrm>
            <a:off x="517870" y="2876085"/>
            <a:ext cx="5020056" cy="33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3" type="body"/>
          </p:nvPr>
        </p:nvSpPr>
        <p:spPr>
          <a:xfrm>
            <a:off x="6662168" y="2178908"/>
            <a:ext cx="5021182" cy="65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6"/>
          <p:cNvSpPr txBox="1"/>
          <p:nvPr>
            <p:ph idx="4" type="body"/>
          </p:nvPr>
        </p:nvSpPr>
        <p:spPr>
          <a:xfrm>
            <a:off x="6662168" y="2876085"/>
            <a:ext cx="5021182" cy="3322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653182" y="987423"/>
            <a:ext cx="50209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8"/>
          <p:cNvSpPr txBox="1"/>
          <p:nvPr>
            <p:ph idx="2" type="body"/>
          </p:nvPr>
        </p:nvSpPr>
        <p:spPr>
          <a:xfrm>
            <a:off x="517870" y="3361038"/>
            <a:ext cx="5020948" cy="2507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517870" y="978408"/>
            <a:ext cx="5020948" cy="2270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/>
          <p:nvPr>
            <p:ph idx="2" type="pic"/>
          </p:nvPr>
        </p:nvSpPr>
        <p:spPr>
          <a:xfrm>
            <a:off x="6662168" y="987425"/>
            <a:ext cx="5027005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517870" y="3340442"/>
            <a:ext cx="5020948" cy="2528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1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517870" y="9771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johndoe@examp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213068" y="1057663"/>
            <a:ext cx="4368763" cy="29855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br>
              <a:rPr lang="en-US" sz="4100"/>
            </a:br>
            <a:r>
              <a:rPr lang="en-US" sz="4100"/>
              <a:t>System Analysis</a:t>
            </a:r>
            <a:br>
              <a:rPr lang="en-US" sz="4100"/>
            </a:br>
            <a:r>
              <a:rPr lang="en-US" sz="4100"/>
              <a:t>Sec_2</a:t>
            </a:r>
            <a:br>
              <a:rPr lang="en-US" sz="4100"/>
            </a:br>
            <a:r>
              <a:rPr lang="en-US" sz="4100"/>
              <a:t>git </a:t>
            </a:r>
            <a:r>
              <a:rPr b="1" lang="en-US" sz="4100">
                <a:latin typeface="Times New Roman"/>
                <a:ea typeface="Times New Roman"/>
                <a:cs typeface="Times New Roman"/>
                <a:sym typeface="Times New Roman"/>
              </a:rPr>
              <a:t>Tool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517868" y="4214945"/>
            <a:ext cx="3566453" cy="174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 u="sng"/>
              <a:t>Pre bared By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 u="sng"/>
              <a:t>Eslam Ahmed Yassin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xplore Git and GitHub ...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937" y="1610388"/>
            <a:ext cx="7333488" cy="373680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517868" y="6300216"/>
            <a:ext cx="11165482" cy="45719"/>
          </a:xfrm>
          <a:custGeom>
            <a:rect b="b" l="l" r="r" t="t"/>
            <a:pathLst>
              <a:path extrusionOk="0" h="45719" w="11165482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53036" y="-78659"/>
            <a:ext cx="1206030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tent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First-Time Git Setup : Open Terminal Emulator (git Bash)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ntent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Identity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user.name “example“</a:t>
            </a:r>
            <a:endParaRPr b="1" sz="3200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user.email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example</a:t>
            </a:r>
            <a:r>
              <a:rPr b="1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@example.com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0" y="4592964"/>
            <a:ext cx="87826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config --global --unset user.name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 config --global --unset user.email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3728884" y="2979994"/>
            <a:ext cx="34683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Undo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/>
        </p:nvSpPr>
        <p:spPr>
          <a:xfrm>
            <a:off x="-127818" y="-78658"/>
            <a:ext cx="129564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create a folder, move into it, create a file inside, and then delete everything.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98323" y="1741627"/>
            <a:ext cx="1119894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Create a Folder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Move Into the Folder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Check the Contents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Step4:create Any Files That You Want  To Track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2389886" y="3976770"/>
            <a:ext cx="72549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You See The Problem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Initialize Now VCS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9831" y="5300209"/>
            <a:ext cx="1201501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Getting a Git Repository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Initializing a Repository in an Existing Directory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         -&gt;git init </a:t>
            </a:r>
            <a:endParaRPr b="1" i="0" sz="2800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521208" y="5303520"/>
            <a:ext cx="11513476" cy="1062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Tracked  VS Un Tracked </a:t>
            </a:r>
            <a:endParaRPr/>
          </a:p>
        </p:txBody>
      </p:sp>
      <p:pic>
        <p:nvPicPr>
          <p:cNvPr descr="Understanding Git - DEV Community" id="212" name="Google Shape;212;p12"/>
          <p:cNvPicPr preferRelativeResize="0"/>
          <p:nvPr/>
        </p:nvPicPr>
        <p:blipFill rotWithShape="1">
          <a:blip r:embed="rId3">
            <a:alphaModFix/>
          </a:blip>
          <a:srcRect b="1" l="2013" r="1" t="0"/>
          <a:stretch/>
        </p:blipFill>
        <p:spPr>
          <a:xfrm>
            <a:off x="517869" y="1441728"/>
            <a:ext cx="5450641" cy="3154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 More about Tracking Files | Introduction to Git" id="213" name="Google Shape;213;p12"/>
          <p:cNvPicPr preferRelativeResize="0"/>
          <p:nvPr/>
        </p:nvPicPr>
        <p:blipFill rotWithShape="1">
          <a:blip r:embed="rId4">
            <a:alphaModFix/>
          </a:blip>
          <a:srcRect b="-2" l="7979" r="7356" t="0"/>
          <a:stretch/>
        </p:blipFill>
        <p:spPr>
          <a:xfrm>
            <a:off x="6220441" y="1441730"/>
            <a:ext cx="5450641" cy="315466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/>
        </p:nvSpPr>
        <p:spPr>
          <a:xfrm>
            <a:off x="-88492" y="101909"/>
            <a:ext cx="1160206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Files Can Be In One Of Three States After Being Added To Repo</a:t>
            </a:r>
            <a:endParaRPr b="0" i="0"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Staged - Files are marked for </a:t>
            </a:r>
            <a:r>
              <a:rPr b="1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committing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 (the snapshot)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Modified - Staged files have been modified, but not committed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Committed - Snapshot taken, file states stored to local database</a:t>
            </a:r>
            <a:endParaRPr/>
          </a:p>
        </p:txBody>
      </p:sp>
      <p:pic>
        <p:nvPicPr>
          <p:cNvPr descr="A diagram of a project"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716" y="2348678"/>
            <a:ext cx="7865588" cy="264101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/>
        </p:nvSpPr>
        <p:spPr>
          <a:xfrm>
            <a:off x="324356" y="4266417"/>
            <a:ext cx="961594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tent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Checking the Status of Your Files : 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                                             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-&gt;</a:t>
            </a:r>
            <a:r>
              <a:rPr b="1" lang="en-US" sz="20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status -s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0" y="5801984"/>
            <a:ext cx="908489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00"/>
                </a:highlight>
                <a:latin typeface="Content"/>
                <a:ea typeface="Content"/>
                <a:cs typeface="Content"/>
                <a:sym typeface="Content"/>
              </a:rPr>
              <a:t>Task </a:t>
            </a:r>
            <a:endParaRPr sz="2800">
              <a:solidFill>
                <a:schemeClr val="dk1"/>
              </a:solidFill>
              <a:highlight>
                <a:srgbClr val="FFFF00"/>
              </a:highlight>
              <a:latin typeface="Content"/>
              <a:ea typeface="Content"/>
              <a:cs typeface="Content"/>
              <a:sym typeface="Conte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tent"/>
                <a:ea typeface="Content"/>
                <a:cs typeface="Content"/>
                <a:sym typeface="Content"/>
              </a:rPr>
              <a:t>Set up Git to ignore certain files and file patterns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0" y="20851"/>
            <a:ext cx="184731" cy="4154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br>
              <a:rPr b="0" i="0" lang="en-US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0" y="20851"/>
            <a:ext cx="438726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Files 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50108" y="1055612"/>
            <a:ext cx="61599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Tracking New Files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84731" y="1836733"/>
            <a:ext cx="64671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-&gt;git add filename (single folder)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0" y="2491658"/>
            <a:ext cx="61599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2.Tracking  Files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-&gt; git add   .   Or   *   Or  -A</a:t>
            </a:r>
            <a:endParaRPr b="1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92365" y="4436492"/>
            <a:ext cx="62090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1-Un Tracking New Files </a:t>
            </a: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-&gt;git reset filename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1807904" y="3811388"/>
            <a:ext cx="28513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Undo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100216" y="5583860"/>
            <a:ext cx="615990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2.Un Tracking  Files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-&gt; git reset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898" y="825171"/>
            <a:ext cx="5355371" cy="548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92365" y="765092"/>
            <a:ext cx="11804883" cy="1633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we are ready to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our first changes. Commit is similar to 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 file, but in addition to saving the 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of a file, git commit stores information about the file’s history, including what changes were made, when, and by whom </a:t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0" y="-53866"/>
            <a:ext cx="184731" cy="107722"/>
          </a:xfrm>
          <a:prstGeom prst="rect">
            <a:avLst/>
          </a:prstGeom>
          <a:solidFill>
            <a:srgbClr val="F5F6FA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4321907" y="-146214"/>
            <a:ext cx="35451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commit 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8452" y="2123768"/>
            <a:ext cx="5358796" cy="24316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/>
        </p:nvSpPr>
        <p:spPr>
          <a:xfrm>
            <a:off x="184731" y="2083167"/>
            <a:ext cx="693382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ready for commit will appear in green.</a:t>
            </a:r>
            <a:endParaRPr/>
          </a:p>
        </p:txBody>
      </p:sp>
      <p:sp>
        <p:nvSpPr>
          <p:cNvPr id="252" name="Google Shape;252;p15"/>
          <p:cNvSpPr txBox="1"/>
          <p:nvPr/>
        </p:nvSpPr>
        <p:spPr>
          <a:xfrm>
            <a:off x="294752" y="2585433"/>
            <a:ext cx="832792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</a:pPr>
            <a:r>
              <a:rPr b="1"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🡪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commit -m "Descriptive commit message"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1858297" y="3640918"/>
            <a:ext cx="268975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17755" y="4709652"/>
            <a:ext cx="51226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me Your opinion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Viewing Changes in Git</a:t>
            </a:r>
            <a:endParaRPr/>
          </a:p>
        </p:txBody>
      </p:sp>
      <p:sp>
        <p:nvSpPr>
          <p:cNvPr id="260" name="Google Shape;260;p16"/>
          <p:cNvSpPr/>
          <p:nvPr/>
        </p:nvSpPr>
        <p:spPr>
          <a:xfrm>
            <a:off x="0" y="665099"/>
            <a:ext cx="1279734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Un staged Changes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has changed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your working directory but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staged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yet: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bash</a:t>
            </a:r>
            <a:endParaRPr b="0" i="0" sz="28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833284" y="1658883"/>
            <a:ext cx="64647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🡪git diff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0" y="2561754"/>
            <a:ext cx="1171267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Check Staged Changes (Before Commit)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the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differences between staged changes and the last commit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63" name="Google Shape;263;p16"/>
          <p:cNvSpPr txBox="1"/>
          <p:nvPr/>
        </p:nvSpPr>
        <p:spPr>
          <a:xfrm>
            <a:off x="727587" y="3544734"/>
            <a:ext cx="82394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🡪 git diff --staged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137652" y="4181410"/>
            <a:ext cx="97167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Compare Two Commits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see what changed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two commits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2502311" y="5277846"/>
            <a:ext cx="64647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mo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🡪git diff &lt;commit1&gt; &lt;commit2&gt;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84731" y="-142569"/>
            <a:ext cx="6318555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1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Viewing the Commit History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tent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Very simple!</a:t>
            </a:r>
            <a:endParaRPr b="0" i="0" sz="3200" u="none" cap="none" strike="noStrike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🡪</a:t>
            </a: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brief  History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🡪 git log -- one line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t/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009592" y="1026981"/>
            <a:ext cx="60960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displays: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hash (SHA)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 message</a:t>
            </a:r>
            <a:endParaRPr/>
          </a:p>
        </p:txBody>
      </p:sp>
      <p:graphicFrame>
        <p:nvGraphicFramePr>
          <p:cNvPr id="273" name="Google Shape;273;p17"/>
          <p:cNvGraphicFramePr/>
          <p:nvPr/>
        </p:nvGraphicFramePr>
        <p:xfrm>
          <a:off x="6662738" y="3222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{4D8F16EA-E9B6-45F3-9926-40CB14341457}</a:tableStyleId>
              </a:tblPr>
              <a:tblGrid>
                <a:gridCol w="50212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17"/>
          <p:cNvGraphicFramePr/>
          <p:nvPr/>
        </p:nvGraphicFramePr>
        <p:xfrm>
          <a:off x="1291901" y="4337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{4D8F16EA-E9B6-45F3-9926-40CB14341457}</a:tableStyleId>
              </a:tblPr>
              <a:tblGrid>
                <a:gridCol w="8127400"/>
              </a:tblGrid>
              <a:tr h="991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Show history of HEAD changes</a:t>
                      </a:r>
                      <a:endParaRPr b="1" sz="28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0" lang="en-US" sz="3600"/>
                        <a:t>🡪git reflog</a:t>
                      </a:r>
                      <a:endParaRPr b="0" sz="3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5" name="Google Shape;275;p17"/>
          <p:cNvSpPr txBox="1"/>
          <p:nvPr/>
        </p:nvSpPr>
        <p:spPr>
          <a:xfrm>
            <a:off x="25279" y="3818666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Recent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HEAD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Changes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diagram&#10;&#10;AI-generated content may be incorrect."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335" y="1689922"/>
            <a:ext cx="11152646" cy="436305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8"/>
          <p:cNvSpPr txBox="1"/>
          <p:nvPr/>
        </p:nvSpPr>
        <p:spPr>
          <a:xfrm>
            <a:off x="88490" y="0"/>
            <a:ext cx="118970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Three File States continued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i="0"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Repository  snapshots  are  transferred  between local  and  remote   sessions using  push and pull command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1002891" y="5168078"/>
            <a:ext cx="932098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: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work Remote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tent"/>
                <a:ea typeface="Content"/>
                <a:cs typeface="Content"/>
                <a:sym typeface="Content"/>
              </a:rPr>
              <a:t>Push and pull from remote repositories(Local Data Base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5412085" y="976160"/>
            <a:ext cx="6258996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922613" y="4969289"/>
            <a:ext cx="103437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: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use git to track Image and </a:t>
            </a:r>
            <a:r>
              <a:rPr lang="en-US" sz="4000">
                <a:solidFill>
                  <a:schemeClr val="dk1"/>
                </a:solidFill>
              </a:rPr>
              <a:t>Vide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? 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517870" y="508090"/>
            <a:ext cx="11156260" cy="149279"/>
          </a:xfrm>
          <a:custGeom>
            <a:rect b="b" l="l" r="r" t="t"/>
            <a:pathLst>
              <a:path extrusionOk="0" h="149279" w="11156260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miling Face with No Fill"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69" y="976160"/>
            <a:ext cx="4454725" cy="4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21208" y="976160"/>
            <a:ext cx="626741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_ Last _ Section (VCS)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521208" y="2578608"/>
            <a:ext cx="7989746" cy="296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Problems Without VCS 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VCS 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Benefits of Using VCS 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Type of VCS ?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Git Tool and History ? 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17870" y="508090"/>
            <a:ext cx="11156260" cy="149279"/>
          </a:xfrm>
          <a:custGeom>
            <a:rect b="b" l="l" r="r" t="t"/>
            <a:pathLst>
              <a:path extrusionOk="0" h="149279" w="11156260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ad with Gears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6492" y="976160"/>
            <a:ext cx="4364590" cy="43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723" y="1027353"/>
            <a:ext cx="7285703" cy="499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0" y="-29497"/>
            <a:ext cx="43950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Programmer Area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96322" y="657369"/>
            <a:ext cx="11153214" cy="3490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line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text-based interface used to interact with a computer. Instead of using a graphical interface (like clicking icons and menus), you type commands to perform tasks.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execute programs, manage files, and configure system settings.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Prompt (cmd.exe)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Windows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Windows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(Bash, Zsh, etc.)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macOS &amp; Linux</a:t>
            </a:r>
            <a:endParaRPr/>
          </a:p>
          <a:p>
            <a:pPr indent="-285750" lvl="0" marL="28575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 follow a specific syntax and can include options/arguments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lack Terminal Icon for Command Line ...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458" y="4540256"/>
            <a:ext cx="4890717" cy="217284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-1" y="-38342"/>
            <a:ext cx="69534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 : Command Line 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/>
        </p:nvSpPr>
        <p:spPr>
          <a:xfrm>
            <a:off x="0" y="-108156"/>
            <a:ext cx="56338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 _ Review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0" y="1227788"/>
            <a:ext cx="111153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(Linux/macOS) /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(Windows) – List files in the directory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Print the current working directory</a:t>
            </a: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2310580" y="827678"/>
            <a:ext cx="619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Navigating Directories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2816942" y="2428117"/>
            <a:ext cx="61943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and Removing Directories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67148" y="2972478"/>
            <a:ext cx="10717162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mkdir  &lt;directory&gt;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Create a new directory.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rmdir &lt;directory&gt;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Remove an empty directory.  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167148" y="5108245"/>
            <a:ext cx="83377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cd &lt;directory&gt;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Change directory.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cd ..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(move up one directory)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2703871" y="4267514"/>
            <a:ext cx="61943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directory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-127818" y="-78658"/>
            <a:ext cx="1295645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create a folder, move into it, create a file inside, and then delete everything.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98323" y="1741627"/>
            <a:ext cx="953483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Create a Folder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Move Into the Folder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Check the Contents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4: Move Back and Delete Everything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2468545" y="4783015"/>
            <a:ext cx="725491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You See The Problem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 can’t See What Happen Here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091382" y="744408"/>
            <a:ext cx="9353676" cy="138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Architecture </a:t>
            </a:r>
            <a:endParaRPr/>
          </a:p>
        </p:txBody>
      </p:sp>
      <p:pic>
        <p:nvPicPr>
          <p:cNvPr descr="3-Tree Architecture of Git - Darwin Biler" id="160" name="Google Shape;160;p7"/>
          <p:cNvPicPr preferRelativeResize="0"/>
          <p:nvPr/>
        </p:nvPicPr>
        <p:blipFill rotWithShape="1">
          <a:blip r:embed="rId3">
            <a:alphaModFix/>
          </a:blip>
          <a:srcRect b="6661" l="0" r="-1" t="11881"/>
          <a:stretch/>
        </p:blipFill>
        <p:spPr>
          <a:xfrm>
            <a:off x="6176831" y="2728327"/>
            <a:ext cx="5515396" cy="3192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 advanced concepts — Part I. merge ..."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869" y="2905805"/>
            <a:ext cx="5515396" cy="2836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517868" y="6300216"/>
            <a:ext cx="11165482" cy="45719"/>
          </a:xfrm>
          <a:custGeom>
            <a:rect b="b" l="l" r="r" t="t"/>
            <a:pathLst>
              <a:path extrusionOk="0" h="45719" w="11165482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ttached head vs detached head" id="164" name="Google Shape;164;p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039224" y="631857"/>
            <a:ext cx="9517527" cy="1386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Head Architecture </a:t>
            </a:r>
            <a:endParaRPr/>
          </a:p>
        </p:txBody>
      </p:sp>
      <p:pic>
        <p:nvPicPr>
          <p:cNvPr descr="Git Checkout | Atlassian Git Tutorial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2168" y="1936955"/>
            <a:ext cx="5395854" cy="41951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standing Detached HEAD in Git | Baeldung on Ops"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939" y="2801232"/>
            <a:ext cx="6144299" cy="3078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517868" y="6300216"/>
            <a:ext cx="11165482" cy="45719"/>
          </a:xfrm>
          <a:custGeom>
            <a:rect b="b" l="l" r="r" t="t"/>
            <a:pathLst>
              <a:path extrusionOk="0" h="45719" w="11165482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/>
          <p:nvPr/>
        </p:nvSpPr>
        <p:spPr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58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0" y="-184813"/>
            <a:ext cx="11356258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tent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 Git Basics</a:t>
            </a:r>
            <a:endParaRPr b="1" sz="4400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ontent"/>
              <a:ea typeface="Content"/>
              <a:cs typeface="Content"/>
              <a:sym typeface="Content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Configure and initialize a repository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Begin and stop tracking files and stage and commit changes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tent"/>
                <a:ea typeface="Content"/>
                <a:cs typeface="Content"/>
                <a:sym typeface="Content"/>
              </a:rPr>
              <a:t>Set up Git to ignore certain files and file patterns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Undo mistakes quickly and easily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Browse the history of your project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Content"/>
                <a:ea typeface="Content"/>
                <a:cs typeface="Content"/>
                <a:sym typeface="Content"/>
              </a:rPr>
              <a:t>View changes between commits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ntent"/>
                <a:ea typeface="Content"/>
                <a:cs typeface="Content"/>
                <a:sym typeface="Content"/>
              </a:rPr>
              <a:t>Push and pull from remote repositories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Custom 86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2025-02-18T20:57:36Z</dcterms:created>
  <dc:creator>Eslam Yassin</dc:creator>
</cp:coreProperties>
</file>