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Play"/>
      <p:regular r:id="rId21"/>
      <p:bold r:id="rId22"/>
    </p:embeddedFont>
    <p:embeddedFont>
      <p:font typeface="Nunito"/>
      <p:regular r:id="rId23"/>
      <p:bold r:id="rId24"/>
      <p:italic r:id="rId25"/>
      <p:boldItalic r:id="rId26"/>
    </p:embeddedFont>
    <p:embeddedFont>
      <p:font typeface="Poppins"/>
      <p:regular r:id="rId27"/>
      <p:bold r:id="rId28"/>
      <p:italic r:id="rId29"/>
      <p:boldItalic r:id="rId30"/>
    </p:embeddedFont>
    <p:embeddedFont>
      <p:font typeface="Quattrocen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UkCkaYQAG16YsU3tcgkkUTxud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lay-bold.fntdata"/><Relationship Id="rId21" Type="http://schemas.openxmlformats.org/officeDocument/2006/relationships/font" Target="fonts/Play-regular.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attrocentoSans-regular.fntdata"/><Relationship Id="rId30" Type="http://schemas.openxmlformats.org/officeDocument/2006/relationships/font" Target="fonts/Poppins-boldItalic.fntdata"/><Relationship Id="rId11" Type="http://schemas.openxmlformats.org/officeDocument/2006/relationships/slide" Target="slides/slide7.xml"/><Relationship Id="rId33" Type="http://schemas.openxmlformats.org/officeDocument/2006/relationships/font" Target="fonts/QuattrocentoSans-italic.fntdata"/><Relationship Id="rId10" Type="http://schemas.openxmlformats.org/officeDocument/2006/relationships/slide" Target="slides/slide6.xml"/><Relationship Id="rId32" Type="http://schemas.openxmlformats.org/officeDocument/2006/relationships/font" Target="fonts/QuattrocentoSans-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Quattrocento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9" name="Google Shape;3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6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jp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scm.com/downloads" TargetMode="External"/><Relationship Id="rId4" Type="http://schemas.openxmlformats.org/officeDocument/2006/relationships/image" Target="../media/image26.jp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2.png"/><Relationship Id="rId11" Type="http://schemas.openxmlformats.org/officeDocument/2006/relationships/image" Target="../media/image5.jpg"/><Relationship Id="rId10" Type="http://schemas.openxmlformats.org/officeDocument/2006/relationships/image" Target="../media/image8.jpg"/><Relationship Id="rId9"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3.png"/><Relationship Id="rId5"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3.pn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
          <p:cNvSpPr txBox="1"/>
          <p:nvPr>
            <p:ph type="ctrTitle"/>
          </p:nvPr>
        </p:nvSpPr>
        <p:spPr>
          <a:xfrm>
            <a:off x="638881" y="4501453"/>
            <a:ext cx="10909640" cy="1065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100"/>
              <a:buFont typeface="Play"/>
              <a:buNone/>
            </a:pPr>
            <a:r>
              <a:rPr lang="en-US" sz="3100"/>
              <a:t>System Analysis </a:t>
            </a:r>
            <a:br>
              <a:rPr lang="en-US" sz="3100"/>
            </a:br>
            <a:r>
              <a:rPr lang="en-US" sz="3100"/>
              <a:t>Sec1</a:t>
            </a:r>
            <a:endParaRPr/>
          </a:p>
        </p:txBody>
      </p:sp>
      <p:sp>
        <p:nvSpPr>
          <p:cNvPr id="91" name="Google Shape;91;p1"/>
          <p:cNvSpPr txBox="1"/>
          <p:nvPr>
            <p:ph idx="1" type="subTitle"/>
          </p:nvPr>
        </p:nvSpPr>
        <p:spPr>
          <a:xfrm>
            <a:off x="638881" y="5647503"/>
            <a:ext cx="10909643" cy="55265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Prebared by Eslam Ahmed Yassin</a:t>
            </a:r>
            <a:endParaRPr/>
          </a:p>
        </p:txBody>
      </p:sp>
      <p:pic>
        <p:nvPicPr>
          <p:cNvPr descr="Version Control System Stock ..." id="92" name="Google Shape;92;p1"/>
          <p:cNvPicPr preferRelativeResize="0"/>
          <p:nvPr/>
        </p:nvPicPr>
        <p:blipFill rotWithShape="1">
          <a:blip r:embed="rId3">
            <a:alphaModFix/>
          </a:blip>
          <a:srcRect b="0" l="0" r="0" t="0"/>
          <a:stretch/>
        </p:blipFill>
        <p:spPr>
          <a:xfrm>
            <a:off x="1179576" y="320040"/>
            <a:ext cx="3895344" cy="3895344"/>
          </a:xfrm>
          <a:prstGeom prst="rect">
            <a:avLst/>
          </a:prstGeom>
          <a:noFill/>
          <a:ln>
            <a:noFill/>
          </a:ln>
        </p:spPr>
      </p:pic>
      <p:pic>
        <p:nvPicPr>
          <p:cNvPr descr="Version Control Systems Like Git" id="93" name="Google Shape;93;p1"/>
          <p:cNvPicPr preferRelativeResize="0"/>
          <p:nvPr/>
        </p:nvPicPr>
        <p:blipFill rotWithShape="1">
          <a:blip r:embed="rId4">
            <a:alphaModFix/>
          </a:blip>
          <a:srcRect b="1899" l="0" r="1" t="17637"/>
          <a:stretch/>
        </p:blipFill>
        <p:spPr>
          <a:xfrm>
            <a:off x="6254496" y="1080027"/>
            <a:ext cx="5614416" cy="2375370"/>
          </a:xfrm>
          <a:prstGeom prst="rect">
            <a:avLst/>
          </a:prstGeom>
          <a:noFill/>
          <a:ln>
            <a:noFill/>
          </a:ln>
        </p:spPr>
      </p:pic>
      <p:sp>
        <p:nvSpPr>
          <p:cNvPr id="94" name="Google Shape;94;p1"/>
          <p:cNvSpPr/>
          <p:nvPr/>
        </p:nvSpPr>
        <p:spPr>
          <a:xfrm>
            <a:off x="4450080" y="5594358"/>
            <a:ext cx="3291840" cy="18288"/>
          </a:xfrm>
          <a:custGeom>
            <a:rect b="b" l="l" r="r" t="t"/>
            <a:pathLst>
              <a:path extrusionOk="0" fill="none" h="18288" w="329184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extrusionOk="0" h="18288" w="329184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0"/>
                                        </p:tgtEl>
                                        <p:attrNameLst>
                                          <p:attrName>style.visibility</p:attrName>
                                        </p:attrNameLst>
                                      </p:cBhvr>
                                      <p:to>
                                        <p:strVal val="visible"/>
                                      </p:to>
                                    </p:set>
                                    <p:animEffect filter="fade" transition="in">
                                      <p:cBhvr>
                                        <p:cTn dur="700"/>
                                        <p:tgtEl>
                                          <p:spTgt spid="90"/>
                                        </p:tgtEl>
                                      </p:cBhvr>
                                    </p:animEffect>
                                  </p:childTnLst>
                                </p:cTn>
                              </p:par>
                              <p:par>
                                <p:cTn fill="hold" nodeType="withEffect" presetClass="entr" presetID="10" presetSubtype="0">
                                  <p:stCondLst>
                                    <p:cond delay="150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700"/>
                                        <p:tgtEl>
                                          <p:spTgt spid="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10"/>
          <p:cNvSpPr txBox="1"/>
          <p:nvPr/>
        </p:nvSpPr>
        <p:spPr>
          <a:xfrm>
            <a:off x="557325" y="1295400"/>
            <a:ext cx="5668842" cy="4267200"/>
          </a:xfrm>
          <a:prstGeom prst="rect">
            <a:avLst/>
          </a:prstGeom>
          <a:noFill/>
          <a:ln>
            <a:noFill/>
          </a:ln>
        </p:spPr>
        <p:txBody>
          <a:bodyPr anchorCtr="0" anchor="b" bIns="45700" lIns="91425" spcFirstLastPara="1" rIns="91425" wrap="square" tIns="45700">
            <a:normAutofit lnSpcReduction="10000"/>
          </a:bodyPr>
          <a:lstStyle/>
          <a:p>
            <a:pPr indent="-342900" lvl="0" marL="342900" marR="0" rtl="0" algn="just">
              <a:lnSpc>
                <a:spcPct val="90000"/>
              </a:lnSpc>
              <a:spcBef>
                <a:spcPts val="0"/>
              </a:spcBef>
              <a:spcAft>
                <a:spcPts val="0"/>
              </a:spcAft>
              <a:buClr>
                <a:schemeClr val="dk1"/>
              </a:buClr>
              <a:buSzPts val="2800"/>
              <a:buFont typeface="Noto Sans Symbols"/>
              <a:buChar char="❑"/>
            </a:pPr>
            <a:r>
              <a:rPr b="1" lang="en-US" sz="2800">
                <a:solidFill>
                  <a:schemeClr val="dk1"/>
                </a:solidFill>
                <a:latin typeface="Play"/>
                <a:ea typeface="Play"/>
                <a:cs typeface="Play"/>
                <a:sym typeface="Play"/>
              </a:rPr>
              <a:t>History of Git:</a:t>
            </a:r>
            <a:endParaRPr/>
          </a:p>
          <a:p>
            <a:pPr indent="-342900" lvl="0" marL="342900" marR="0" rtl="0" algn="just">
              <a:lnSpc>
                <a:spcPct val="100000"/>
              </a:lnSpc>
              <a:spcBef>
                <a:spcPts val="60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In the early 2000s, Linux used a version control system called </a:t>
            </a:r>
            <a:r>
              <a:rPr b="1" i="0" lang="en-US" sz="2000" u="none" cap="none" strike="noStrike">
                <a:solidFill>
                  <a:schemeClr val="dk1"/>
                </a:solidFill>
                <a:latin typeface="Arial"/>
                <a:ea typeface="Arial"/>
                <a:cs typeface="Arial"/>
                <a:sym typeface="Arial"/>
              </a:rPr>
              <a:t>Bit Keeper</a:t>
            </a:r>
            <a:r>
              <a:rPr b="0" i="0" lang="en-US" sz="2000" u="none" cap="none" strike="noStrike">
                <a:solidFill>
                  <a:schemeClr val="dk1"/>
                </a:solidFill>
                <a:latin typeface="Arial"/>
                <a:ea typeface="Arial"/>
                <a:cs typeface="Arial"/>
                <a:sym typeface="Arial"/>
              </a:rPr>
              <a:t> to manage the Linux Kernel source code. However, in 2005, Bit Keeper, a commercial tool, stopped being available for free to open-source developers. This caused a crisis for the Linux project, as many developers relied on it.</a:t>
            </a:r>
            <a:endParaRPr/>
          </a:p>
          <a:p>
            <a:pPr indent="-342900" lvl="0" marL="342900" marR="0" rtl="0" algn="just">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Faced with this problem, </a:t>
            </a:r>
            <a:r>
              <a:rPr b="1" i="0" lang="en-US" sz="2000" u="none" cap="none" strike="noStrike">
                <a:solidFill>
                  <a:schemeClr val="dk1"/>
                </a:solidFill>
                <a:latin typeface="Arial"/>
                <a:ea typeface="Arial"/>
                <a:cs typeface="Arial"/>
                <a:sym typeface="Arial"/>
              </a:rPr>
              <a:t>Linus Torvalds</a:t>
            </a:r>
            <a:r>
              <a:rPr b="0" i="0" lang="en-US" sz="2000" u="none" cap="none" strike="noStrike">
                <a:solidFill>
                  <a:schemeClr val="dk1"/>
                </a:solidFill>
                <a:latin typeface="Arial"/>
                <a:ea typeface="Arial"/>
                <a:cs typeface="Arial"/>
                <a:sym typeface="Arial"/>
              </a:rPr>
              <a:t> decided to quickly create a new version control system to manage the large and complex Linux codebase, leading to the creation of </a:t>
            </a:r>
            <a:r>
              <a:rPr b="1" i="0" lang="en-US" sz="2000" u="none" cap="none" strike="noStrike">
                <a:solidFill>
                  <a:schemeClr val="dk1"/>
                </a:solidFill>
                <a:latin typeface="Arial"/>
                <a:ea typeface="Arial"/>
                <a:cs typeface="Arial"/>
                <a:sym typeface="Arial"/>
              </a:rPr>
              <a:t>Git</a:t>
            </a:r>
            <a:r>
              <a:rPr b="0" i="0" lang="en-US" sz="2000" u="none" cap="none" strike="noStrike">
                <a:solidFill>
                  <a:schemeClr val="dk1"/>
                </a:solidFill>
                <a:latin typeface="Arial"/>
                <a:ea typeface="Arial"/>
                <a:cs typeface="Arial"/>
                <a:sym typeface="Arial"/>
              </a:rPr>
              <a:t>.</a:t>
            </a:r>
            <a:endParaRPr/>
          </a:p>
          <a:p>
            <a:pPr indent="0" lvl="0" marL="0" marR="0" rtl="0" algn="just">
              <a:lnSpc>
                <a:spcPct val="90000"/>
              </a:lnSpc>
              <a:spcBef>
                <a:spcPts val="0"/>
              </a:spcBef>
              <a:spcAft>
                <a:spcPts val="0"/>
              </a:spcAft>
              <a:buNone/>
            </a:pPr>
            <a:r>
              <a:rPr lang="en-US" sz="2000">
                <a:solidFill>
                  <a:schemeClr val="dk1"/>
                </a:solidFill>
                <a:latin typeface="Play"/>
                <a:ea typeface="Play"/>
                <a:cs typeface="Play"/>
                <a:sym typeface="Play"/>
              </a:rPr>
              <a:t> </a:t>
            </a:r>
            <a:endParaRPr/>
          </a:p>
        </p:txBody>
      </p:sp>
      <p:pic>
        <p:nvPicPr>
          <p:cNvPr id="209" name="Google Shape;209;p10"/>
          <p:cNvPicPr preferRelativeResize="0"/>
          <p:nvPr/>
        </p:nvPicPr>
        <p:blipFill rotWithShape="1">
          <a:blip r:embed="rId3">
            <a:alphaModFix/>
          </a:blip>
          <a:srcRect b="16880" l="0" r="-2" t="518"/>
          <a:stretch/>
        </p:blipFill>
        <p:spPr>
          <a:xfrm>
            <a:off x="6226165" y="10"/>
            <a:ext cx="5962785"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nvSpPr>
        <p:spPr>
          <a:xfrm>
            <a:off x="38706" y="145398"/>
            <a:ext cx="11832703" cy="307776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993300"/>
              </a:buClr>
              <a:buSzPts val="1800"/>
              <a:buFont typeface="Noto Sans Symbols"/>
              <a:buChar char="⮚"/>
            </a:pPr>
            <a:r>
              <a:rPr b="1" i="0" lang="en-US" sz="1800">
                <a:solidFill>
                  <a:srgbClr val="993300"/>
                </a:solidFill>
                <a:latin typeface="Arial"/>
                <a:ea typeface="Arial"/>
                <a:cs typeface="Arial"/>
                <a:sym typeface="Arial"/>
              </a:rPr>
              <a:t>Why Git ?</a:t>
            </a:r>
            <a:endParaRPr sz="1800">
              <a:solidFill>
                <a:srgbClr val="555555"/>
              </a:solidFill>
              <a:latin typeface="Quattrocento Sans"/>
              <a:ea typeface="Quattrocento Sans"/>
              <a:cs typeface="Quattrocento Sans"/>
              <a:sym typeface="Quattrocento Sans"/>
            </a:endParaRPr>
          </a:p>
          <a:p>
            <a:pPr indent="-285750" lvl="0" marL="285750" marR="0" rtl="0" algn="just">
              <a:spcBef>
                <a:spcPts val="3000"/>
              </a:spcBef>
              <a:spcAft>
                <a:spcPts val="0"/>
              </a:spcAft>
              <a:buClr>
                <a:srgbClr val="555555"/>
              </a:buClr>
              <a:buSzPts val="1800"/>
              <a:buFont typeface="Noto Sans Symbols"/>
              <a:buChar char="⮚"/>
            </a:pPr>
            <a:r>
              <a:rPr b="0" i="0" lang="en-US" sz="1800">
                <a:solidFill>
                  <a:srgbClr val="555555"/>
                </a:solidFill>
                <a:latin typeface="Arial"/>
                <a:ea typeface="Arial"/>
                <a:cs typeface="Arial"/>
                <a:sym typeface="Arial"/>
              </a:rPr>
              <a:t>So, Git is one such kind of open source Distributed Version Control System, developed by Linus Torvalds. Following are few reasons why Git is the most popular repository now a days.</a:t>
            </a:r>
            <a:r>
              <a:rPr b="0" i="1" lang="en-US" sz="1800">
                <a:solidFill>
                  <a:srgbClr val="555555"/>
                </a:solidFill>
                <a:latin typeface="Arial"/>
                <a:ea typeface="Arial"/>
                <a:cs typeface="Arial"/>
                <a:sym typeface="Arial"/>
              </a:rPr>
              <a:t> </a:t>
            </a:r>
            <a:endParaRPr sz="1800">
              <a:solidFill>
                <a:srgbClr val="555555"/>
              </a:solidFill>
              <a:latin typeface="Quattrocento Sans"/>
              <a:ea typeface="Quattrocento Sans"/>
              <a:cs typeface="Quattrocento Sans"/>
              <a:sym typeface="Quattrocento Sans"/>
            </a:endParaRPr>
          </a:p>
          <a:p>
            <a:pPr indent="-285750" lvl="0" marL="285750" marR="0" rtl="0" algn="just">
              <a:spcBef>
                <a:spcPts val="3000"/>
              </a:spcBef>
              <a:spcAft>
                <a:spcPts val="0"/>
              </a:spcAft>
              <a:buClr>
                <a:srgbClr val="993300"/>
              </a:buClr>
              <a:buSzPts val="1800"/>
              <a:buFont typeface="Noto Sans Symbols"/>
              <a:buChar char="⮚"/>
            </a:pPr>
            <a:r>
              <a:rPr b="1" i="1" lang="en-US" sz="1800">
                <a:solidFill>
                  <a:srgbClr val="993300"/>
                </a:solidFill>
                <a:latin typeface="Arial"/>
                <a:ea typeface="Arial"/>
                <a:cs typeface="Arial"/>
                <a:sym typeface="Arial"/>
              </a:rPr>
              <a:t>Stores not only the Delta, but the Whole File :-</a:t>
            </a:r>
            <a:r>
              <a:rPr b="1" i="0" lang="en-US" sz="1800">
                <a:solidFill>
                  <a:srgbClr val="555555"/>
                </a:solidFill>
                <a:latin typeface="Quattrocento Sans"/>
                <a:ea typeface="Quattrocento Sans"/>
                <a:cs typeface="Quattrocento Sans"/>
                <a:sym typeface="Quattrocento Sans"/>
              </a:rPr>
              <a:t>  </a:t>
            </a:r>
            <a:r>
              <a:rPr b="0" i="0" lang="en-US" sz="1800">
                <a:solidFill>
                  <a:srgbClr val="555555"/>
                </a:solidFill>
                <a:latin typeface="Arial"/>
                <a:ea typeface="Arial"/>
                <a:cs typeface="Arial"/>
                <a:sym typeface="Arial"/>
              </a:rPr>
              <a:t>Other version control systems, do use a file-based and file modification-based storage system. So, each revision is composed of a list of differences for each modified file, i.e the deltas of the files. Whereas in Git, the whole file is stored. Each revision in Git is like file system. In each new revision, the modified files are copied, and the files that are not modified, are linked with the previous revision. So below diagram illustrates the difference clearly</a:t>
            </a:r>
            <a:endParaRPr b="0" i="0" sz="1800">
              <a:solidFill>
                <a:srgbClr val="555555"/>
              </a:solidFill>
              <a:latin typeface="Quattrocento Sans"/>
              <a:ea typeface="Quattrocento Sans"/>
              <a:cs typeface="Quattrocento Sans"/>
              <a:sym typeface="Quattrocento Sans"/>
            </a:endParaRPr>
          </a:p>
        </p:txBody>
      </p:sp>
      <p:pic>
        <p:nvPicPr>
          <p:cNvPr descr="Git Vs VCS" id="215" name="Google Shape;215;p11"/>
          <p:cNvPicPr preferRelativeResize="0"/>
          <p:nvPr/>
        </p:nvPicPr>
        <p:blipFill rotWithShape="1">
          <a:blip r:embed="rId3">
            <a:alphaModFix/>
          </a:blip>
          <a:srcRect b="0" l="0" r="0" t="0"/>
          <a:stretch/>
        </p:blipFill>
        <p:spPr>
          <a:xfrm>
            <a:off x="180621" y="3161323"/>
            <a:ext cx="11548872" cy="3551279"/>
          </a:xfrm>
          <a:prstGeom prst="rect">
            <a:avLst/>
          </a:prstGeom>
          <a:noFill/>
          <a:ln>
            <a:noFill/>
          </a:ln>
        </p:spPr>
      </p:pic>
    </p:spTree>
  </p:cSld>
  <p:clrMapOvr>
    <a:masterClrMapping/>
  </p:clrMapOvr>
  <mc:AlternateContent>
    <mc:Choice Requires="p14">
      <p:transition spd="slow" p14:dur="1300">
        <p14:pan dir="u"/>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nvSpPr>
        <p:spPr>
          <a:xfrm>
            <a:off x="83734" y="86920"/>
            <a:ext cx="11843660"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Git's Characteristics</a:t>
            </a:r>
            <a:endParaRPr/>
          </a:p>
          <a:p>
            <a:pPr indent="-114300" lvl="0" marL="0" marR="0" rtl="0" algn="l">
              <a:lnSpc>
                <a:spcPct val="10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Nearly Everything is Local</a:t>
            </a:r>
            <a:endParaRPr b="0" i="0" sz="1800" u="none" cap="none" strike="noStrike">
              <a:solidFill>
                <a:schemeClr val="dk1"/>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Git performs most operations locally, unlike centralized VCS that require constant server interaction. </a:t>
            </a:r>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Developers can commit, create branches, and view history without an internet connection. </a:t>
            </a:r>
            <a:endParaRPr/>
          </a:p>
          <a:p>
            <a:pPr indent="-114300" lvl="0" marL="0" marR="0" rtl="0" algn="l">
              <a:lnSpc>
                <a:spcPct val="10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Git Has Integrity</a:t>
            </a:r>
            <a:endParaRPr b="0" i="0" sz="1800" u="none" cap="none" strike="noStrike">
              <a:solidFill>
                <a:schemeClr val="dk1"/>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Every file and commit in Git is secured with </a:t>
            </a:r>
            <a:r>
              <a:rPr b="1" i="0" lang="en-US" sz="1800" u="none" cap="none" strike="noStrike">
                <a:solidFill>
                  <a:schemeClr val="dk1"/>
                </a:solidFill>
                <a:latin typeface="Arial"/>
                <a:ea typeface="Arial"/>
                <a:cs typeface="Arial"/>
                <a:sym typeface="Arial"/>
              </a:rPr>
              <a:t>SHA-1 hashing</a:t>
            </a:r>
            <a:r>
              <a:rPr b="0" i="0" lang="en-US" sz="1800" u="none" cap="none" strike="noStrike">
                <a:solidFill>
                  <a:schemeClr val="dk1"/>
                </a:solidFill>
                <a:latin typeface="Arial"/>
                <a:ea typeface="Arial"/>
                <a:cs typeface="Arial"/>
                <a:sym typeface="Arial"/>
              </a:rPr>
              <a:t>, ensuring data integrity and preventing corruption or accidental modification. </a:t>
            </a:r>
            <a:endParaRPr/>
          </a:p>
          <a:p>
            <a:pPr indent="-114300" lvl="0" marL="0" marR="0" rtl="0" algn="l">
              <a:lnSpc>
                <a:spcPct val="10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Git Generally Only Adds Data</a:t>
            </a:r>
            <a:endParaRPr b="0" i="0" sz="1800" u="none" cap="none" strike="noStrike">
              <a:solidFill>
                <a:schemeClr val="dk1"/>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Git is designed to </a:t>
            </a:r>
            <a:r>
              <a:rPr b="1" i="0" lang="en-US" sz="1800" u="none" cap="none" strike="noStrike">
                <a:solidFill>
                  <a:schemeClr val="dk1"/>
                </a:solidFill>
                <a:latin typeface="Arial"/>
                <a:ea typeface="Arial"/>
                <a:cs typeface="Arial"/>
                <a:sym typeface="Arial"/>
              </a:rPr>
              <a:t>append-only</a:t>
            </a:r>
            <a:r>
              <a:rPr b="0" i="0" lang="en-US" sz="1800" u="none" cap="none" strike="noStrike">
                <a:solidFill>
                  <a:schemeClr val="dk1"/>
                </a:solidFill>
                <a:latin typeface="Arial"/>
                <a:ea typeface="Arial"/>
                <a:cs typeface="Arial"/>
                <a:sym typeface="Arial"/>
              </a:rPr>
              <a:t> in its internal database. Once committed, data is never lost unless explicitly removed. </a:t>
            </a:r>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This makes history tracking and rollback easier and safer. </a:t>
            </a:r>
            <a:endParaRPr/>
          </a:p>
          <a:p>
            <a:pPr indent="-114300" lvl="0" marL="0" marR="0" rtl="0" algn="l">
              <a:lnSpc>
                <a:spcPct val="10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The Three States in Git</a:t>
            </a:r>
            <a:endParaRPr b="0" i="0" sz="1800" u="none" cap="none" strike="noStrike">
              <a:solidFill>
                <a:schemeClr val="dk1"/>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Modified</a:t>
            </a:r>
            <a:r>
              <a:rPr b="0" i="0" lang="en-US" sz="1800" u="none" cap="none" strike="noStrike">
                <a:solidFill>
                  <a:schemeClr val="dk1"/>
                </a:solidFill>
                <a:latin typeface="Arial"/>
                <a:ea typeface="Arial"/>
                <a:cs typeface="Arial"/>
                <a:sym typeface="Arial"/>
              </a:rPr>
              <a:t> → Files are changed but not yet staged. </a:t>
            </a:r>
            <a:endParaRPr/>
          </a:p>
          <a:p>
            <a:pPr indent="-114300" lvl="1" marL="45720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Staged</a:t>
            </a:r>
            <a:r>
              <a:rPr b="0" i="0" lang="en-US" sz="1800" u="none" cap="none" strike="noStrike">
                <a:solidFill>
                  <a:schemeClr val="dk1"/>
                </a:solidFill>
                <a:latin typeface="Arial"/>
                <a:ea typeface="Arial"/>
                <a:cs typeface="Arial"/>
                <a:sym typeface="Arial"/>
              </a:rPr>
              <a:t> → Files are marked to be committed. </a:t>
            </a:r>
            <a:endParaRPr/>
          </a:p>
          <a:p>
            <a:pPr indent="-114300" lvl="1" marL="45720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Committed</a:t>
            </a:r>
            <a:r>
              <a:rPr b="0" i="0" lang="en-US" sz="1800" u="none" cap="none" strike="noStrike">
                <a:solidFill>
                  <a:schemeClr val="dk1"/>
                </a:solidFill>
                <a:latin typeface="Arial"/>
                <a:ea typeface="Arial"/>
                <a:cs typeface="Arial"/>
                <a:sym typeface="Arial"/>
              </a:rPr>
              <a:t> → Files are safely stored in the Git database. </a:t>
            </a:r>
            <a:endParaRPr/>
          </a:p>
        </p:txBody>
      </p:sp>
      <p:pic>
        <p:nvPicPr>
          <p:cNvPr id="221" name="Google Shape;221;p12"/>
          <p:cNvPicPr preferRelativeResize="0"/>
          <p:nvPr/>
        </p:nvPicPr>
        <p:blipFill rotWithShape="1">
          <a:blip r:embed="rId3">
            <a:alphaModFix/>
          </a:blip>
          <a:srcRect b="0" l="0" r="0" t="0"/>
          <a:stretch/>
        </p:blipFill>
        <p:spPr>
          <a:xfrm>
            <a:off x="6571624" y="2861188"/>
            <a:ext cx="5536642" cy="3909892"/>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1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en-US" sz="5400" u="none" cap="none" strike="noStrike">
                <a:solidFill>
                  <a:schemeClr val="dk1"/>
                </a:solidFill>
                <a:latin typeface="Play"/>
                <a:ea typeface="Play"/>
                <a:cs typeface="Play"/>
                <a:sym typeface="Play"/>
              </a:rPr>
              <a:t>Key Git Keywords &amp; Their Meanings</a:t>
            </a:r>
            <a:endParaRPr/>
          </a:p>
        </p:txBody>
      </p:sp>
      <p:sp>
        <p:nvSpPr>
          <p:cNvPr id="228" name="Google Shape;228;p13"/>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9" name="Google Shape;229;p13"/>
          <p:cNvGrpSpPr/>
          <p:nvPr/>
        </p:nvGrpSpPr>
        <p:grpSpPr>
          <a:xfrm>
            <a:off x="841152" y="2749056"/>
            <a:ext cx="10509694" cy="2906936"/>
            <a:chOff x="2952" y="520969"/>
            <a:chExt cx="10509694" cy="2906936"/>
          </a:xfrm>
        </p:grpSpPr>
        <p:sp>
          <p:nvSpPr>
            <p:cNvPr id="230" name="Google Shape;230;p13"/>
            <p:cNvSpPr/>
            <p:nvPr/>
          </p:nvSpPr>
          <p:spPr>
            <a:xfrm>
              <a:off x="2952" y="520969"/>
              <a:ext cx="1118052" cy="670831"/>
            </a:xfrm>
            <a:prstGeom prst="roundRect">
              <a:avLst>
                <a:gd fmla="val 10000" name="adj"/>
              </a:avLst>
            </a:prstGeom>
            <a:solidFill>
              <a:srgbClr val="A0289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txBox="1"/>
            <p:nvPr/>
          </p:nvSpPr>
          <p:spPr>
            <a:xfrm>
              <a:off x="22600" y="540617"/>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Repository (Repo)</a:t>
              </a:r>
              <a:r>
                <a:rPr b="0" i="0" lang="en-US" sz="800">
                  <a:solidFill>
                    <a:schemeClr val="lt1"/>
                  </a:solidFill>
                  <a:latin typeface="Arial"/>
                  <a:ea typeface="Arial"/>
                  <a:cs typeface="Arial"/>
                  <a:sym typeface="Arial"/>
                </a:rPr>
                <a:t> – A collection of files and their history tracked by Git. </a:t>
              </a:r>
              <a:endParaRPr sz="800">
                <a:solidFill>
                  <a:schemeClr val="lt1"/>
                </a:solidFill>
                <a:latin typeface="Arial"/>
                <a:ea typeface="Arial"/>
                <a:cs typeface="Arial"/>
                <a:sym typeface="Arial"/>
              </a:endParaRPr>
            </a:p>
          </p:txBody>
        </p:sp>
        <p:sp>
          <p:nvSpPr>
            <p:cNvPr id="232" name="Google Shape;232;p13"/>
            <p:cNvSpPr/>
            <p:nvPr/>
          </p:nvSpPr>
          <p:spPr>
            <a:xfrm>
              <a:off x="1219393" y="717746"/>
              <a:ext cx="237027" cy="277277"/>
            </a:xfrm>
            <a:prstGeom prst="rightArrow">
              <a:avLst>
                <a:gd fmla="val 60000" name="adj1"/>
                <a:gd fmla="val 50000" name="adj2"/>
              </a:avLst>
            </a:prstGeom>
            <a:solidFill>
              <a:srgbClr val="A02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txBox="1"/>
            <p:nvPr/>
          </p:nvSpPr>
          <p:spPr>
            <a:xfrm>
              <a:off x="1219393" y="773201"/>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34" name="Google Shape;234;p13"/>
            <p:cNvSpPr/>
            <p:nvPr/>
          </p:nvSpPr>
          <p:spPr>
            <a:xfrm>
              <a:off x="1568226" y="520969"/>
              <a:ext cx="1118052" cy="670831"/>
            </a:xfrm>
            <a:prstGeom prst="roundRect">
              <a:avLst>
                <a:gd fmla="val 10000" name="adj"/>
              </a:avLst>
            </a:prstGeom>
            <a:solidFill>
              <a:srgbClr val="972A9F"/>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txBox="1"/>
            <p:nvPr/>
          </p:nvSpPr>
          <p:spPr>
            <a:xfrm>
              <a:off x="1587874" y="540617"/>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Commit</a:t>
              </a:r>
              <a:r>
                <a:rPr b="0" i="0" lang="en-US" sz="800">
                  <a:solidFill>
                    <a:schemeClr val="lt1"/>
                  </a:solidFill>
                  <a:latin typeface="Arial"/>
                  <a:ea typeface="Arial"/>
                  <a:cs typeface="Arial"/>
                  <a:sym typeface="Arial"/>
                </a:rPr>
                <a:t> – A snapshot of changes recorded in the repository. </a:t>
              </a:r>
              <a:endParaRPr sz="800">
                <a:solidFill>
                  <a:schemeClr val="lt1"/>
                </a:solidFill>
                <a:latin typeface="Arial"/>
                <a:ea typeface="Arial"/>
                <a:cs typeface="Arial"/>
                <a:sym typeface="Arial"/>
              </a:endParaRPr>
            </a:p>
          </p:txBody>
        </p:sp>
        <p:sp>
          <p:nvSpPr>
            <p:cNvPr id="236" name="Google Shape;236;p13"/>
            <p:cNvSpPr/>
            <p:nvPr/>
          </p:nvSpPr>
          <p:spPr>
            <a:xfrm>
              <a:off x="2784667" y="717746"/>
              <a:ext cx="237027" cy="277277"/>
            </a:xfrm>
            <a:prstGeom prst="rightArrow">
              <a:avLst>
                <a:gd fmla="val 60000" name="adj1"/>
                <a:gd fmla="val 50000" name="adj2"/>
              </a:avLst>
            </a:prstGeom>
            <a:solidFill>
              <a:srgbClr val="962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txBox="1"/>
            <p:nvPr/>
          </p:nvSpPr>
          <p:spPr>
            <a:xfrm>
              <a:off x="2784667" y="773201"/>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38" name="Google Shape;238;p13"/>
            <p:cNvSpPr/>
            <p:nvPr/>
          </p:nvSpPr>
          <p:spPr>
            <a:xfrm>
              <a:off x="3133499" y="520969"/>
              <a:ext cx="1118052" cy="670831"/>
            </a:xfrm>
            <a:prstGeom prst="roundRect">
              <a:avLst>
                <a:gd fmla="val 10000" name="adj"/>
              </a:avLst>
            </a:prstGeom>
            <a:solidFill>
              <a:srgbClr val="822A9F"/>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txBox="1"/>
            <p:nvPr/>
          </p:nvSpPr>
          <p:spPr>
            <a:xfrm>
              <a:off x="3153147" y="540617"/>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Branch</a:t>
              </a:r>
              <a:r>
                <a:rPr b="0" i="0" lang="en-US" sz="800">
                  <a:solidFill>
                    <a:schemeClr val="lt1"/>
                  </a:solidFill>
                  <a:latin typeface="Arial"/>
                  <a:ea typeface="Arial"/>
                  <a:cs typeface="Arial"/>
                  <a:sym typeface="Arial"/>
                </a:rPr>
                <a:t> – A separate line of development within a repository. </a:t>
              </a:r>
              <a:endParaRPr sz="800">
                <a:solidFill>
                  <a:schemeClr val="lt1"/>
                </a:solidFill>
                <a:latin typeface="Arial"/>
                <a:ea typeface="Arial"/>
                <a:cs typeface="Arial"/>
                <a:sym typeface="Arial"/>
              </a:endParaRPr>
            </a:p>
          </p:txBody>
        </p:sp>
        <p:sp>
          <p:nvSpPr>
            <p:cNvPr id="240" name="Google Shape;240;p13"/>
            <p:cNvSpPr/>
            <p:nvPr/>
          </p:nvSpPr>
          <p:spPr>
            <a:xfrm>
              <a:off x="4349941" y="717746"/>
              <a:ext cx="237027" cy="277277"/>
            </a:xfrm>
            <a:prstGeom prst="rightArrow">
              <a:avLst>
                <a:gd fmla="val 60000" name="adj1"/>
                <a:gd fmla="val 50000" name="adj2"/>
              </a:avLst>
            </a:prstGeom>
            <a:solidFill>
              <a:srgbClr val="802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txBox="1"/>
            <p:nvPr/>
          </p:nvSpPr>
          <p:spPr>
            <a:xfrm>
              <a:off x="4349941" y="773201"/>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42" name="Google Shape;242;p13"/>
            <p:cNvSpPr/>
            <p:nvPr/>
          </p:nvSpPr>
          <p:spPr>
            <a:xfrm>
              <a:off x="4698773" y="520969"/>
              <a:ext cx="1118052" cy="670831"/>
            </a:xfrm>
            <a:prstGeom prst="roundRect">
              <a:avLst>
                <a:gd fmla="val 10000" name="adj"/>
              </a:avLst>
            </a:prstGeom>
            <a:solidFill>
              <a:srgbClr val="6D2AA0"/>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txBox="1"/>
            <p:nvPr/>
          </p:nvSpPr>
          <p:spPr>
            <a:xfrm>
              <a:off x="4718421" y="540617"/>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Merge</a:t>
              </a:r>
              <a:r>
                <a:rPr b="0" i="0" lang="en-US" sz="800">
                  <a:solidFill>
                    <a:schemeClr val="lt1"/>
                  </a:solidFill>
                  <a:latin typeface="Arial"/>
                  <a:ea typeface="Arial"/>
                  <a:cs typeface="Arial"/>
                  <a:sym typeface="Arial"/>
                </a:rPr>
                <a:t> – Combining changes from different branches. </a:t>
              </a:r>
              <a:endParaRPr sz="800">
                <a:solidFill>
                  <a:schemeClr val="lt1"/>
                </a:solidFill>
                <a:latin typeface="Arial"/>
                <a:ea typeface="Arial"/>
                <a:cs typeface="Arial"/>
                <a:sym typeface="Arial"/>
              </a:endParaRPr>
            </a:p>
          </p:txBody>
        </p:sp>
        <p:sp>
          <p:nvSpPr>
            <p:cNvPr id="244" name="Google Shape;244;p13"/>
            <p:cNvSpPr/>
            <p:nvPr/>
          </p:nvSpPr>
          <p:spPr>
            <a:xfrm>
              <a:off x="5915214" y="717746"/>
              <a:ext cx="237027" cy="277277"/>
            </a:xfrm>
            <a:prstGeom prst="rightArrow">
              <a:avLst>
                <a:gd fmla="val 60000" name="adj1"/>
                <a:gd fmla="val 50000" name="adj2"/>
              </a:avLst>
            </a:prstGeom>
            <a:solidFill>
              <a:srgbClr val="6A2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txBox="1"/>
            <p:nvPr/>
          </p:nvSpPr>
          <p:spPr>
            <a:xfrm>
              <a:off x="5915214" y="773201"/>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46" name="Google Shape;246;p13"/>
            <p:cNvSpPr/>
            <p:nvPr/>
          </p:nvSpPr>
          <p:spPr>
            <a:xfrm>
              <a:off x="6264047" y="520969"/>
              <a:ext cx="1118052" cy="670831"/>
            </a:xfrm>
            <a:prstGeom prst="roundRect">
              <a:avLst>
                <a:gd fmla="val 10000" name="adj"/>
              </a:avLst>
            </a:prstGeom>
            <a:solidFill>
              <a:srgbClr val="592AA0"/>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txBox="1"/>
            <p:nvPr/>
          </p:nvSpPr>
          <p:spPr>
            <a:xfrm>
              <a:off x="6283695" y="540617"/>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Clone</a:t>
              </a:r>
              <a:r>
                <a:rPr b="0" i="0" lang="en-US" sz="800">
                  <a:solidFill>
                    <a:schemeClr val="lt1"/>
                  </a:solidFill>
                  <a:latin typeface="Arial"/>
                  <a:ea typeface="Arial"/>
                  <a:cs typeface="Arial"/>
                  <a:sym typeface="Arial"/>
                </a:rPr>
                <a:t> – Copying a remote repository to a local machine. </a:t>
              </a:r>
              <a:endParaRPr sz="800">
                <a:solidFill>
                  <a:schemeClr val="lt1"/>
                </a:solidFill>
                <a:latin typeface="Arial"/>
                <a:ea typeface="Arial"/>
                <a:cs typeface="Arial"/>
                <a:sym typeface="Arial"/>
              </a:endParaRPr>
            </a:p>
          </p:txBody>
        </p:sp>
        <p:sp>
          <p:nvSpPr>
            <p:cNvPr id="248" name="Google Shape;248;p13"/>
            <p:cNvSpPr/>
            <p:nvPr/>
          </p:nvSpPr>
          <p:spPr>
            <a:xfrm>
              <a:off x="7480488" y="717746"/>
              <a:ext cx="237027" cy="277277"/>
            </a:xfrm>
            <a:prstGeom prst="rightArrow">
              <a:avLst>
                <a:gd fmla="val 60000" name="adj1"/>
                <a:gd fmla="val 50000" name="adj2"/>
              </a:avLst>
            </a:prstGeom>
            <a:solidFill>
              <a:srgbClr val="552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txBox="1"/>
            <p:nvPr/>
          </p:nvSpPr>
          <p:spPr>
            <a:xfrm>
              <a:off x="7480488" y="773201"/>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50" name="Google Shape;250;p13"/>
            <p:cNvSpPr/>
            <p:nvPr/>
          </p:nvSpPr>
          <p:spPr>
            <a:xfrm>
              <a:off x="7829321" y="520969"/>
              <a:ext cx="1118052" cy="670831"/>
            </a:xfrm>
            <a:prstGeom prst="roundRect">
              <a:avLst>
                <a:gd fmla="val 10000" name="adj"/>
              </a:avLst>
            </a:prstGeom>
            <a:solidFill>
              <a:srgbClr val="452AA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txBox="1"/>
            <p:nvPr/>
          </p:nvSpPr>
          <p:spPr>
            <a:xfrm>
              <a:off x="7848969" y="540617"/>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Pull</a:t>
              </a:r>
              <a:r>
                <a:rPr b="0" i="0" lang="en-US" sz="800">
                  <a:solidFill>
                    <a:schemeClr val="lt1"/>
                  </a:solidFill>
                  <a:latin typeface="Arial"/>
                  <a:ea typeface="Arial"/>
                  <a:cs typeface="Arial"/>
                  <a:sym typeface="Arial"/>
                </a:rPr>
                <a:t> – Fetching and merging changes from a remote repository. </a:t>
              </a:r>
              <a:endParaRPr sz="800">
                <a:solidFill>
                  <a:schemeClr val="lt1"/>
                </a:solidFill>
                <a:latin typeface="Arial"/>
                <a:ea typeface="Arial"/>
                <a:cs typeface="Arial"/>
                <a:sym typeface="Arial"/>
              </a:endParaRPr>
            </a:p>
          </p:txBody>
        </p:sp>
        <p:sp>
          <p:nvSpPr>
            <p:cNvPr id="252" name="Google Shape;252;p13"/>
            <p:cNvSpPr/>
            <p:nvPr/>
          </p:nvSpPr>
          <p:spPr>
            <a:xfrm>
              <a:off x="9045762" y="717746"/>
              <a:ext cx="237027" cy="277277"/>
            </a:xfrm>
            <a:prstGeom prst="rightArrow">
              <a:avLst>
                <a:gd fmla="val 60000" name="adj1"/>
                <a:gd fmla="val 50000" name="adj2"/>
              </a:avLst>
            </a:prstGeom>
            <a:solidFill>
              <a:srgbClr val="3F2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txBox="1"/>
            <p:nvPr/>
          </p:nvSpPr>
          <p:spPr>
            <a:xfrm>
              <a:off x="9045762" y="773201"/>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54" name="Google Shape;254;p13"/>
            <p:cNvSpPr/>
            <p:nvPr/>
          </p:nvSpPr>
          <p:spPr>
            <a:xfrm>
              <a:off x="9394594" y="520969"/>
              <a:ext cx="1118052" cy="670831"/>
            </a:xfrm>
            <a:prstGeom prst="roundRect">
              <a:avLst>
                <a:gd fmla="val 10000" name="adj"/>
              </a:avLst>
            </a:prstGeom>
            <a:solidFill>
              <a:srgbClr val="302AA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txBox="1"/>
            <p:nvPr/>
          </p:nvSpPr>
          <p:spPr>
            <a:xfrm>
              <a:off x="9414242" y="540617"/>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Push</a:t>
              </a:r>
              <a:r>
                <a:rPr b="0" i="0" lang="en-US" sz="800">
                  <a:solidFill>
                    <a:schemeClr val="lt1"/>
                  </a:solidFill>
                  <a:latin typeface="Arial"/>
                  <a:ea typeface="Arial"/>
                  <a:cs typeface="Arial"/>
                  <a:sym typeface="Arial"/>
                </a:rPr>
                <a:t> – Sending local commits to a remote repository. </a:t>
              </a:r>
              <a:endParaRPr sz="800">
                <a:solidFill>
                  <a:schemeClr val="lt1"/>
                </a:solidFill>
                <a:latin typeface="Arial"/>
                <a:ea typeface="Arial"/>
                <a:cs typeface="Arial"/>
                <a:sym typeface="Arial"/>
              </a:endParaRPr>
            </a:p>
          </p:txBody>
        </p:sp>
        <p:sp>
          <p:nvSpPr>
            <p:cNvPr id="256" name="Google Shape;256;p13"/>
            <p:cNvSpPr/>
            <p:nvPr/>
          </p:nvSpPr>
          <p:spPr>
            <a:xfrm rot="5400000">
              <a:off x="9835107" y="1270064"/>
              <a:ext cx="237027" cy="277277"/>
            </a:xfrm>
            <a:prstGeom prst="rightArrow">
              <a:avLst>
                <a:gd fmla="val 60000" name="adj1"/>
                <a:gd fmla="val 50000" name="adj2"/>
              </a:avLst>
            </a:prstGeom>
            <a:solidFill>
              <a:srgbClr val="2A2C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txBox="1"/>
            <p:nvPr/>
          </p:nvSpPr>
          <p:spPr>
            <a:xfrm>
              <a:off x="9870437" y="1290189"/>
              <a:ext cx="166367" cy="16591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58" name="Google Shape;258;p13"/>
            <p:cNvSpPr/>
            <p:nvPr/>
          </p:nvSpPr>
          <p:spPr>
            <a:xfrm>
              <a:off x="9394594" y="1639022"/>
              <a:ext cx="1118052" cy="670831"/>
            </a:xfrm>
            <a:prstGeom prst="roundRect">
              <a:avLst>
                <a:gd fmla="val 10000" name="adj"/>
              </a:avLst>
            </a:prstGeom>
            <a:solidFill>
              <a:srgbClr val="2A3BA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txBox="1"/>
            <p:nvPr/>
          </p:nvSpPr>
          <p:spPr>
            <a:xfrm>
              <a:off x="9414242" y="1658670"/>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Remote</a:t>
              </a:r>
              <a:r>
                <a:rPr b="0" i="0" lang="en-US" sz="800">
                  <a:solidFill>
                    <a:schemeClr val="lt1"/>
                  </a:solidFill>
                  <a:latin typeface="Arial"/>
                  <a:ea typeface="Arial"/>
                  <a:cs typeface="Arial"/>
                  <a:sym typeface="Arial"/>
                </a:rPr>
                <a:t> – A version of the repository hosted online (e.g., GitHub, GitLab). </a:t>
              </a:r>
              <a:endParaRPr sz="800">
                <a:solidFill>
                  <a:schemeClr val="lt1"/>
                </a:solidFill>
                <a:latin typeface="Arial"/>
                <a:ea typeface="Arial"/>
                <a:cs typeface="Arial"/>
                <a:sym typeface="Arial"/>
              </a:endParaRPr>
            </a:p>
          </p:txBody>
        </p:sp>
        <p:sp>
          <p:nvSpPr>
            <p:cNvPr id="260" name="Google Shape;260;p13"/>
            <p:cNvSpPr/>
            <p:nvPr/>
          </p:nvSpPr>
          <p:spPr>
            <a:xfrm rot="10800000">
              <a:off x="9059179" y="1835799"/>
              <a:ext cx="237027" cy="277277"/>
            </a:xfrm>
            <a:prstGeom prst="rightArrow">
              <a:avLst>
                <a:gd fmla="val 60000" name="adj1"/>
                <a:gd fmla="val 50000" name="adj2"/>
              </a:avLst>
            </a:prstGeom>
            <a:solidFill>
              <a:srgbClr val="2A43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txBox="1"/>
            <p:nvPr/>
          </p:nvSpPr>
          <p:spPr>
            <a:xfrm>
              <a:off x="9130287" y="1891254"/>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62" name="Google Shape;262;p13"/>
            <p:cNvSpPr/>
            <p:nvPr/>
          </p:nvSpPr>
          <p:spPr>
            <a:xfrm>
              <a:off x="7829321" y="1639022"/>
              <a:ext cx="1118052" cy="670831"/>
            </a:xfrm>
            <a:prstGeom prst="roundRect">
              <a:avLst>
                <a:gd fmla="val 10000" name="adj"/>
              </a:avLst>
            </a:prstGeom>
            <a:solidFill>
              <a:srgbClr val="2A50A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txBox="1"/>
            <p:nvPr/>
          </p:nvSpPr>
          <p:spPr>
            <a:xfrm>
              <a:off x="7848969" y="1658670"/>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Staging Area</a:t>
              </a:r>
              <a:r>
                <a:rPr b="0" i="0" lang="en-US" sz="800">
                  <a:solidFill>
                    <a:schemeClr val="lt1"/>
                  </a:solidFill>
                  <a:latin typeface="Arial"/>
                  <a:ea typeface="Arial"/>
                  <a:cs typeface="Arial"/>
                  <a:sym typeface="Arial"/>
                </a:rPr>
                <a:t> – Files prepared for commit but not yet committed. </a:t>
              </a:r>
              <a:endParaRPr sz="800">
                <a:solidFill>
                  <a:schemeClr val="lt1"/>
                </a:solidFill>
                <a:latin typeface="Arial"/>
                <a:ea typeface="Arial"/>
                <a:cs typeface="Arial"/>
                <a:sym typeface="Arial"/>
              </a:endParaRPr>
            </a:p>
          </p:txBody>
        </p:sp>
        <p:sp>
          <p:nvSpPr>
            <p:cNvPr id="264" name="Google Shape;264;p13"/>
            <p:cNvSpPr/>
            <p:nvPr/>
          </p:nvSpPr>
          <p:spPr>
            <a:xfrm rot="10800000">
              <a:off x="7493905" y="1835799"/>
              <a:ext cx="237027" cy="277277"/>
            </a:xfrm>
            <a:prstGeom prst="rightArrow">
              <a:avLst>
                <a:gd fmla="val 60000" name="adj1"/>
                <a:gd fmla="val 50000" name="adj2"/>
              </a:avLst>
            </a:prstGeom>
            <a:solidFill>
              <a:srgbClr val="2A59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txBox="1"/>
            <p:nvPr/>
          </p:nvSpPr>
          <p:spPr>
            <a:xfrm>
              <a:off x="7565013" y="1891254"/>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66" name="Google Shape;266;p13"/>
            <p:cNvSpPr/>
            <p:nvPr/>
          </p:nvSpPr>
          <p:spPr>
            <a:xfrm>
              <a:off x="6264047" y="1639022"/>
              <a:ext cx="1118052" cy="670831"/>
            </a:xfrm>
            <a:prstGeom prst="roundRect">
              <a:avLst>
                <a:gd fmla="val 10000" name="adj"/>
              </a:avLst>
            </a:prstGeom>
            <a:solidFill>
              <a:srgbClr val="2A66A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txBox="1"/>
            <p:nvPr/>
          </p:nvSpPr>
          <p:spPr>
            <a:xfrm>
              <a:off x="6283695" y="1658670"/>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HEAD</a:t>
              </a:r>
              <a:r>
                <a:rPr b="0" i="0" lang="en-US" sz="800">
                  <a:solidFill>
                    <a:schemeClr val="lt1"/>
                  </a:solidFill>
                  <a:latin typeface="Arial"/>
                  <a:ea typeface="Arial"/>
                  <a:cs typeface="Arial"/>
                  <a:sym typeface="Arial"/>
                </a:rPr>
                <a:t> – A reference to the current branch and commit. </a:t>
              </a:r>
              <a:endParaRPr sz="800">
                <a:solidFill>
                  <a:schemeClr val="lt1"/>
                </a:solidFill>
                <a:latin typeface="Arial"/>
                <a:ea typeface="Arial"/>
                <a:cs typeface="Arial"/>
                <a:sym typeface="Arial"/>
              </a:endParaRPr>
            </a:p>
          </p:txBody>
        </p:sp>
        <p:sp>
          <p:nvSpPr>
            <p:cNvPr id="268" name="Google Shape;268;p13"/>
            <p:cNvSpPr/>
            <p:nvPr/>
          </p:nvSpPr>
          <p:spPr>
            <a:xfrm rot="10800000">
              <a:off x="5928631" y="1835799"/>
              <a:ext cx="237027" cy="277277"/>
            </a:xfrm>
            <a:prstGeom prst="rightArrow">
              <a:avLst>
                <a:gd fmla="val 60000" name="adj1"/>
                <a:gd fmla="val 50000" name="adj2"/>
              </a:avLst>
            </a:prstGeom>
            <a:solidFill>
              <a:srgbClr val="2B6F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nvSpPr>
          <p:spPr>
            <a:xfrm>
              <a:off x="5999739" y="1891254"/>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70" name="Google Shape;270;p13"/>
            <p:cNvSpPr/>
            <p:nvPr/>
          </p:nvSpPr>
          <p:spPr>
            <a:xfrm>
              <a:off x="4698773" y="1639022"/>
              <a:ext cx="1118052" cy="670831"/>
            </a:xfrm>
            <a:prstGeom prst="roundRect">
              <a:avLst>
                <a:gd fmla="val 10000" name="adj"/>
              </a:avLst>
            </a:prstGeom>
            <a:solidFill>
              <a:srgbClr val="2B7AA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txBox="1"/>
            <p:nvPr/>
          </p:nvSpPr>
          <p:spPr>
            <a:xfrm>
              <a:off x="4718421" y="1658670"/>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Checkout</a:t>
              </a:r>
              <a:r>
                <a:rPr b="0" i="0" lang="en-US" sz="800">
                  <a:solidFill>
                    <a:schemeClr val="lt1"/>
                  </a:solidFill>
                  <a:latin typeface="Arial"/>
                  <a:ea typeface="Arial"/>
                  <a:cs typeface="Arial"/>
                  <a:sym typeface="Arial"/>
                </a:rPr>
                <a:t> – Switching between branches or commits. </a:t>
              </a:r>
              <a:endParaRPr sz="800">
                <a:solidFill>
                  <a:schemeClr val="lt1"/>
                </a:solidFill>
                <a:latin typeface="Arial"/>
                <a:ea typeface="Arial"/>
                <a:cs typeface="Arial"/>
                <a:sym typeface="Arial"/>
              </a:endParaRPr>
            </a:p>
          </p:txBody>
        </p:sp>
        <p:sp>
          <p:nvSpPr>
            <p:cNvPr id="272" name="Google Shape;272;p13"/>
            <p:cNvSpPr/>
            <p:nvPr/>
          </p:nvSpPr>
          <p:spPr>
            <a:xfrm rot="10800000">
              <a:off x="4363357" y="1835799"/>
              <a:ext cx="237027" cy="277277"/>
            </a:xfrm>
            <a:prstGeom prst="rightArrow">
              <a:avLst>
                <a:gd fmla="val 60000" name="adj1"/>
                <a:gd fmla="val 50000" name="adj2"/>
              </a:avLst>
            </a:prstGeom>
            <a:solidFill>
              <a:srgbClr val="2B86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txBox="1"/>
            <p:nvPr/>
          </p:nvSpPr>
          <p:spPr>
            <a:xfrm>
              <a:off x="4434465" y="1891254"/>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74" name="Google Shape;274;p13"/>
            <p:cNvSpPr/>
            <p:nvPr/>
          </p:nvSpPr>
          <p:spPr>
            <a:xfrm>
              <a:off x="3133499" y="1639022"/>
              <a:ext cx="1118052" cy="670831"/>
            </a:xfrm>
            <a:prstGeom prst="roundRect">
              <a:avLst>
                <a:gd fmla="val 10000" name="adj"/>
              </a:avLst>
            </a:prstGeom>
            <a:solidFill>
              <a:srgbClr val="2B90A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txBox="1"/>
            <p:nvPr/>
          </p:nvSpPr>
          <p:spPr>
            <a:xfrm>
              <a:off x="3153147" y="1658670"/>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Revert</a:t>
              </a:r>
              <a:r>
                <a:rPr b="0" i="0" lang="en-US" sz="800">
                  <a:solidFill>
                    <a:schemeClr val="lt1"/>
                  </a:solidFill>
                  <a:latin typeface="Arial"/>
                  <a:ea typeface="Arial"/>
                  <a:cs typeface="Arial"/>
                  <a:sym typeface="Arial"/>
                </a:rPr>
                <a:t> – Undoing a commit by creating a new commit. </a:t>
              </a:r>
              <a:endParaRPr sz="800">
                <a:solidFill>
                  <a:schemeClr val="lt1"/>
                </a:solidFill>
                <a:latin typeface="Arial"/>
                <a:ea typeface="Arial"/>
                <a:cs typeface="Arial"/>
                <a:sym typeface="Arial"/>
              </a:endParaRPr>
            </a:p>
          </p:txBody>
        </p:sp>
        <p:sp>
          <p:nvSpPr>
            <p:cNvPr id="276" name="Google Shape;276;p13"/>
            <p:cNvSpPr/>
            <p:nvPr/>
          </p:nvSpPr>
          <p:spPr>
            <a:xfrm rot="10800000">
              <a:off x="2798084" y="1835799"/>
              <a:ext cx="237027" cy="277277"/>
            </a:xfrm>
            <a:prstGeom prst="rightArrow">
              <a:avLst>
                <a:gd fmla="val 60000" name="adj1"/>
                <a:gd fmla="val 50000" name="adj2"/>
              </a:avLst>
            </a:prstGeom>
            <a:solidFill>
              <a:srgbClr val="2B9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txBox="1"/>
            <p:nvPr/>
          </p:nvSpPr>
          <p:spPr>
            <a:xfrm>
              <a:off x="2869192" y="1891254"/>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78" name="Google Shape;278;p13"/>
            <p:cNvSpPr/>
            <p:nvPr/>
          </p:nvSpPr>
          <p:spPr>
            <a:xfrm>
              <a:off x="1568226" y="1639022"/>
              <a:ext cx="1118052" cy="670831"/>
            </a:xfrm>
            <a:prstGeom prst="roundRect">
              <a:avLst>
                <a:gd fmla="val 10000" name="adj"/>
              </a:avLst>
            </a:prstGeom>
            <a:solidFill>
              <a:srgbClr val="2BA3A0"/>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txBox="1"/>
            <p:nvPr/>
          </p:nvSpPr>
          <p:spPr>
            <a:xfrm>
              <a:off x="1587874" y="1658670"/>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Reset</a:t>
              </a:r>
              <a:r>
                <a:rPr b="0" i="0" lang="en-US" sz="800">
                  <a:solidFill>
                    <a:schemeClr val="lt1"/>
                  </a:solidFill>
                  <a:latin typeface="Arial"/>
                  <a:ea typeface="Arial"/>
                  <a:cs typeface="Arial"/>
                  <a:sym typeface="Arial"/>
                </a:rPr>
                <a:t> – Moving HEAD and branch pointers to a previous commit. </a:t>
              </a:r>
              <a:endParaRPr sz="800">
                <a:solidFill>
                  <a:schemeClr val="lt1"/>
                </a:solidFill>
                <a:latin typeface="Arial"/>
                <a:ea typeface="Arial"/>
                <a:cs typeface="Arial"/>
                <a:sym typeface="Arial"/>
              </a:endParaRPr>
            </a:p>
          </p:txBody>
        </p:sp>
        <p:sp>
          <p:nvSpPr>
            <p:cNvPr id="280" name="Google Shape;280;p13"/>
            <p:cNvSpPr/>
            <p:nvPr/>
          </p:nvSpPr>
          <p:spPr>
            <a:xfrm rot="10800000">
              <a:off x="1232810" y="1835799"/>
              <a:ext cx="237027" cy="277277"/>
            </a:xfrm>
            <a:prstGeom prst="rightArrow">
              <a:avLst>
                <a:gd fmla="val 60000" name="adj1"/>
                <a:gd fmla="val 50000" name="adj2"/>
              </a:avLst>
            </a:prstGeom>
            <a:solidFill>
              <a:srgbClr val="2BA4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txBox="1"/>
            <p:nvPr/>
          </p:nvSpPr>
          <p:spPr>
            <a:xfrm>
              <a:off x="1303918" y="1891254"/>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82" name="Google Shape;282;p13"/>
            <p:cNvSpPr/>
            <p:nvPr/>
          </p:nvSpPr>
          <p:spPr>
            <a:xfrm>
              <a:off x="2952" y="1639022"/>
              <a:ext cx="1118052" cy="670831"/>
            </a:xfrm>
            <a:prstGeom prst="roundRect">
              <a:avLst>
                <a:gd fmla="val 10000" name="adj"/>
              </a:avLst>
            </a:prstGeom>
            <a:solidFill>
              <a:srgbClr val="2BA48B"/>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txBox="1"/>
            <p:nvPr/>
          </p:nvSpPr>
          <p:spPr>
            <a:xfrm>
              <a:off x="22600" y="1658670"/>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Fetch</a:t>
              </a:r>
              <a:r>
                <a:rPr b="0" i="0" lang="en-US" sz="800">
                  <a:solidFill>
                    <a:schemeClr val="lt1"/>
                  </a:solidFill>
                  <a:latin typeface="Arial"/>
                  <a:ea typeface="Arial"/>
                  <a:cs typeface="Arial"/>
                  <a:sym typeface="Arial"/>
                </a:rPr>
                <a:t> – Downloading changes from a remote repository without merging. </a:t>
              </a:r>
              <a:endParaRPr sz="800">
                <a:solidFill>
                  <a:schemeClr val="lt1"/>
                </a:solidFill>
                <a:latin typeface="Arial"/>
                <a:ea typeface="Arial"/>
                <a:cs typeface="Arial"/>
                <a:sym typeface="Arial"/>
              </a:endParaRPr>
            </a:p>
          </p:txBody>
        </p:sp>
        <p:sp>
          <p:nvSpPr>
            <p:cNvPr id="284" name="Google Shape;284;p13"/>
            <p:cNvSpPr/>
            <p:nvPr/>
          </p:nvSpPr>
          <p:spPr>
            <a:xfrm rot="5400000">
              <a:off x="443465" y="2388117"/>
              <a:ext cx="237027" cy="277277"/>
            </a:xfrm>
            <a:prstGeom prst="rightArrow">
              <a:avLst>
                <a:gd fmla="val 60000" name="adj1"/>
                <a:gd fmla="val 50000" name="adj2"/>
              </a:avLst>
            </a:prstGeom>
            <a:solidFill>
              <a:srgbClr val="2BA4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txBox="1"/>
            <p:nvPr/>
          </p:nvSpPr>
          <p:spPr>
            <a:xfrm>
              <a:off x="478795" y="2408242"/>
              <a:ext cx="166367" cy="16591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86" name="Google Shape;286;p13"/>
            <p:cNvSpPr/>
            <p:nvPr/>
          </p:nvSpPr>
          <p:spPr>
            <a:xfrm>
              <a:off x="2952" y="2757074"/>
              <a:ext cx="1118052" cy="670831"/>
            </a:xfrm>
            <a:prstGeom prst="roundRect">
              <a:avLst>
                <a:gd fmla="val 10000" name="adj"/>
              </a:avLst>
            </a:prstGeom>
            <a:solidFill>
              <a:srgbClr val="2BA476"/>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txBox="1"/>
            <p:nvPr/>
          </p:nvSpPr>
          <p:spPr>
            <a:xfrm>
              <a:off x="22600" y="2776722"/>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Diff</a:t>
              </a:r>
              <a:r>
                <a:rPr b="0" i="0" lang="en-US" sz="800">
                  <a:solidFill>
                    <a:schemeClr val="lt1"/>
                  </a:solidFill>
                  <a:latin typeface="Arial"/>
                  <a:ea typeface="Arial"/>
                  <a:cs typeface="Arial"/>
                  <a:sym typeface="Arial"/>
                </a:rPr>
                <a:t> – Showing differences between files or commits. </a:t>
              </a:r>
              <a:endParaRPr sz="800">
                <a:solidFill>
                  <a:schemeClr val="lt1"/>
                </a:solidFill>
                <a:latin typeface="Arial"/>
                <a:ea typeface="Arial"/>
                <a:cs typeface="Arial"/>
                <a:sym typeface="Arial"/>
              </a:endParaRPr>
            </a:p>
          </p:txBody>
        </p:sp>
        <p:sp>
          <p:nvSpPr>
            <p:cNvPr id="288" name="Google Shape;288;p13"/>
            <p:cNvSpPr/>
            <p:nvPr/>
          </p:nvSpPr>
          <p:spPr>
            <a:xfrm>
              <a:off x="1219393" y="2953852"/>
              <a:ext cx="237027" cy="277277"/>
            </a:xfrm>
            <a:prstGeom prst="rightArrow">
              <a:avLst>
                <a:gd fmla="val 60000" name="adj1"/>
                <a:gd fmla="val 50000" name="adj2"/>
              </a:avLst>
            </a:prstGeom>
            <a:solidFill>
              <a:srgbClr val="2BA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txBox="1"/>
            <p:nvPr/>
          </p:nvSpPr>
          <p:spPr>
            <a:xfrm>
              <a:off x="1219393" y="3009307"/>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90" name="Google Shape;290;p13"/>
            <p:cNvSpPr/>
            <p:nvPr/>
          </p:nvSpPr>
          <p:spPr>
            <a:xfrm>
              <a:off x="1568226" y="2757074"/>
              <a:ext cx="1118052" cy="670831"/>
            </a:xfrm>
            <a:prstGeom prst="roundRect">
              <a:avLst>
                <a:gd fmla="val 10000" name="adj"/>
              </a:avLst>
            </a:prstGeom>
            <a:solidFill>
              <a:srgbClr val="2BA56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txBox="1"/>
            <p:nvPr/>
          </p:nvSpPr>
          <p:spPr>
            <a:xfrm>
              <a:off x="1587874" y="2776722"/>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Tag</a:t>
              </a:r>
              <a:r>
                <a:rPr b="0" i="0" lang="en-US" sz="800">
                  <a:solidFill>
                    <a:schemeClr val="lt1"/>
                  </a:solidFill>
                  <a:latin typeface="Arial"/>
                  <a:ea typeface="Arial"/>
                  <a:cs typeface="Arial"/>
                  <a:sym typeface="Arial"/>
                </a:rPr>
                <a:t> – A reference to a specific commit, often used for releases. </a:t>
              </a:r>
              <a:endParaRPr sz="800">
                <a:solidFill>
                  <a:schemeClr val="lt1"/>
                </a:solidFill>
                <a:latin typeface="Arial"/>
                <a:ea typeface="Arial"/>
                <a:cs typeface="Arial"/>
                <a:sym typeface="Arial"/>
              </a:endParaRPr>
            </a:p>
          </p:txBody>
        </p:sp>
        <p:sp>
          <p:nvSpPr>
            <p:cNvPr id="292" name="Google Shape;292;p13"/>
            <p:cNvSpPr/>
            <p:nvPr/>
          </p:nvSpPr>
          <p:spPr>
            <a:xfrm>
              <a:off x="2784667" y="2953852"/>
              <a:ext cx="237027" cy="277277"/>
            </a:xfrm>
            <a:prstGeom prst="rightArrow">
              <a:avLst>
                <a:gd fmla="val 60000" name="adj1"/>
                <a:gd fmla="val 50000" name="adj2"/>
              </a:avLst>
            </a:prstGeom>
            <a:solidFill>
              <a:srgbClr val="2BA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txBox="1"/>
            <p:nvPr/>
          </p:nvSpPr>
          <p:spPr>
            <a:xfrm>
              <a:off x="2784667" y="3009307"/>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94" name="Google Shape;294;p13"/>
            <p:cNvSpPr/>
            <p:nvPr/>
          </p:nvSpPr>
          <p:spPr>
            <a:xfrm>
              <a:off x="3133499" y="2757074"/>
              <a:ext cx="1118052" cy="670831"/>
            </a:xfrm>
            <a:prstGeom prst="roundRect">
              <a:avLst>
                <a:gd fmla="val 10000" name="adj"/>
              </a:avLst>
            </a:prstGeom>
            <a:solidFill>
              <a:srgbClr val="2BA54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txBox="1"/>
            <p:nvPr/>
          </p:nvSpPr>
          <p:spPr>
            <a:xfrm>
              <a:off x="3153147" y="2776722"/>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Conflict</a:t>
              </a:r>
              <a:r>
                <a:rPr b="0" i="0" lang="en-US" sz="800">
                  <a:solidFill>
                    <a:schemeClr val="lt1"/>
                  </a:solidFill>
                  <a:latin typeface="Arial"/>
                  <a:ea typeface="Arial"/>
                  <a:cs typeface="Arial"/>
                  <a:sym typeface="Arial"/>
                </a:rPr>
                <a:t> – Occurs when Git cannot automatically merge changes. </a:t>
              </a:r>
              <a:endParaRPr sz="800">
                <a:solidFill>
                  <a:schemeClr val="lt1"/>
                </a:solidFill>
                <a:latin typeface="Arial"/>
                <a:ea typeface="Arial"/>
                <a:cs typeface="Arial"/>
                <a:sym typeface="Arial"/>
              </a:endParaRPr>
            </a:p>
          </p:txBody>
        </p:sp>
        <p:sp>
          <p:nvSpPr>
            <p:cNvPr id="296" name="Google Shape;296;p13"/>
            <p:cNvSpPr/>
            <p:nvPr/>
          </p:nvSpPr>
          <p:spPr>
            <a:xfrm>
              <a:off x="4349941" y="2953852"/>
              <a:ext cx="237027" cy="277277"/>
            </a:xfrm>
            <a:prstGeom prst="rightArrow">
              <a:avLst>
                <a:gd fmla="val 60000" name="adj1"/>
                <a:gd fmla="val 50000" name="adj2"/>
              </a:avLst>
            </a:prstGeom>
            <a:solidFill>
              <a:srgbClr val="2BA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txBox="1"/>
            <p:nvPr/>
          </p:nvSpPr>
          <p:spPr>
            <a:xfrm>
              <a:off x="4349941" y="3009307"/>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298" name="Google Shape;298;p13"/>
            <p:cNvSpPr/>
            <p:nvPr/>
          </p:nvSpPr>
          <p:spPr>
            <a:xfrm>
              <a:off x="4698773" y="2757074"/>
              <a:ext cx="1118052" cy="670831"/>
            </a:xfrm>
            <a:prstGeom prst="roundRect">
              <a:avLst>
                <a:gd fmla="val 10000" name="adj"/>
              </a:avLst>
            </a:prstGeom>
            <a:solidFill>
              <a:srgbClr val="2BA637"/>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txBox="1"/>
            <p:nvPr/>
          </p:nvSpPr>
          <p:spPr>
            <a:xfrm>
              <a:off x="4718421" y="2776722"/>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Fork</a:t>
              </a:r>
              <a:r>
                <a:rPr b="0" i="0" lang="en-US" sz="800">
                  <a:solidFill>
                    <a:schemeClr val="lt1"/>
                  </a:solidFill>
                  <a:latin typeface="Arial"/>
                  <a:ea typeface="Arial"/>
                  <a:cs typeface="Arial"/>
                  <a:sym typeface="Arial"/>
                </a:rPr>
                <a:t> – Creating a personal copy of a repository on a remote platform. </a:t>
              </a:r>
              <a:endParaRPr sz="800">
                <a:solidFill>
                  <a:schemeClr val="lt1"/>
                </a:solidFill>
                <a:latin typeface="Arial"/>
                <a:ea typeface="Arial"/>
                <a:cs typeface="Arial"/>
                <a:sym typeface="Arial"/>
              </a:endParaRPr>
            </a:p>
          </p:txBody>
        </p:sp>
        <p:sp>
          <p:nvSpPr>
            <p:cNvPr id="300" name="Google Shape;300;p13"/>
            <p:cNvSpPr/>
            <p:nvPr/>
          </p:nvSpPr>
          <p:spPr>
            <a:xfrm>
              <a:off x="5915214" y="2953852"/>
              <a:ext cx="237027" cy="277277"/>
            </a:xfrm>
            <a:prstGeom prst="rightArrow">
              <a:avLst>
                <a:gd fmla="val 60000" name="adj1"/>
                <a:gd fmla="val 50000" name="adj2"/>
              </a:avLst>
            </a:prstGeom>
            <a:solidFill>
              <a:srgbClr val="36A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txBox="1"/>
            <p:nvPr/>
          </p:nvSpPr>
          <p:spPr>
            <a:xfrm>
              <a:off x="5915214" y="3009307"/>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302" name="Google Shape;302;p13"/>
            <p:cNvSpPr/>
            <p:nvPr/>
          </p:nvSpPr>
          <p:spPr>
            <a:xfrm>
              <a:off x="6264047" y="2757074"/>
              <a:ext cx="1118052" cy="670831"/>
            </a:xfrm>
            <a:prstGeom prst="roundRect">
              <a:avLst>
                <a:gd fmla="val 10000" name="adj"/>
              </a:avLst>
            </a:prstGeom>
            <a:solidFill>
              <a:srgbClr val="37A62B"/>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txBox="1"/>
            <p:nvPr/>
          </p:nvSpPr>
          <p:spPr>
            <a:xfrm>
              <a:off x="6283695" y="2776722"/>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Rebase</a:t>
              </a:r>
              <a:r>
                <a:rPr b="0" i="0" lang="en-US" sz="800">
                  <a:solidFill>
                    <a:schemeClr val="lt1"/>
                  </a:solidFill>
                  <a:latin typeface="Arial"/>
                  <a:ea typeface="Arial"/>
                  <a:cs typeface="Arial"/>
                  <a:sym typeface="Arial"/>
                </a:rPr>
                <a:t> – Reapplying commits on top of another base commit. </a:t>
              </a:r>
              <a:endParaRPr sz="800">
                <a:solidFill>
                  <a:schemeClr val="lt1"/>
                </a:solidFill>
                <a:latin typeface="Arial"/>
                <a:ea typeface="Arial"/>
                <a:cs typeface="Arial"/>
                <a:sym typeface="Arial"/>
              </a:endParaRPr>
            </a:p>
          </p:txBody>
        </p:sp>
        <p:sp>
          <p:nvSpPr>
            <p:cNvPr id="304" name="Google Shape;304;p13"/>
            <p:cNvSpPr/>
            <p:nvPr/>
          </p:nvSpPr>
          <p:spPr>
            <a:xfrm>
              <a:off x="7480488" y="2953852"/>
              <a:ext cx="237027" cy="277277"/>
            </a:xfrm>
            <a:prstGeom prst="rightArrow">
              <a:avLst>
                <a:gd fmla="val 60000" name="adj1"/>
                <a:gd fmla="val 50000" name="adj2"/>
              </a:avLst>
            </a:prstGeom>
            <a:solidFill>
              <a:srgbClr val="4CA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txBox="1"/>
            <p:nvPr/>
          </p:nvSpPr>
          <p:spPr>
            <a:xfrm>
              <a:off x="7480488" y="3009307"/>
              <a:ext cx="165919" cy="1663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600"/>
                <a:buFont typeface="Arial"/>
                <a:buNone/>
              </a:pPr>
              <a:r>
                <a:t/>
              </a:r>
              <a:endParaRPr sz="600">
                <a:solidFill>
                  <a:schemeClr val="lt1"/>
                </a:solidFill>
                <a:latin typeface="Arial"/>
                <a:ea typeface="Arial"/>
                <a:cs typeface="Arial"/>
                <a:sym typeface="Arial"/>
              </a:endParaRPr>
            </a:p>
          </p:txBody>
        </p:sp>
        <p:sp>
          <p:nvSpPr>
            <p:cNvPr id="306" name="Google Shape;306;p13"/>
            <p:cNvSpPr/>
            <p:nvPr/>
          </p:nvSpPr>
          <p:spPr>
            <a:xfrm>
              <a:off x="7829321" y="2757074"/>
              <a:ext cx="1118052" cy="670831"/>
            </a:xfrm>
            <a:prstGeom prst="roundRect">
              <a:avLst>
                <a:gd fmla="val 10000" name="adj"/>
              </a:avLst>
            </a:prstGeom>
            <a:solidFill>
              <a:srgbClr val="4CA62C"/>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txBox="1"/>
            <p:nvPr/>
          </p:nvSpPr>
          <p:spPr>
            <a:xfrm>
              <a:off x="7848969" y="2776722"/>
              <a:ext cx="1078756" cy="63153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800"/>
                <a:buFont typeface="Arial"/>
                <a:buNone/>
              </a:pPr>
              <a:r>
                <a:rPr b="1" i="0" lang="en-US" sz="800">
                  <a:solidFill>
                    <a:schemeClr val="lt1"/>
                  </a:solidFill>
                  <a:latin typeface="Arial"/>
                  <a:ea typeface="Arial"/>
                  <a:cs typeface="Arial"/>
                  <a:sym typeface="Arial"/>
                </a:rPr>
                <a:t>Blame</a:t>
              </a:r>
              <a:r>
                <a:rPr b="0" i="0" lang="en-US" sz="800">
                  <a:solidFill>
                    <a:schemeClr val="lt1"/>
                  </a:solidFill>
                  <a:latin typeface="Arial"/>
                  <a:ea typeface="Arial"/>
                  <a:cs typeface="Arial"/>
                  <a:sym typeface="Arial"/>
                </a:rPr>
                <a:t> – Identifies who made changes to each line of a file. </a:t>
              </a:r>
              <a:endParaRPr sz="800">
                <a:solidFill>
                  <a:schemeClr val="lt1"/>
                </a:solidFill>
                <a:latin typeface="Arial"/>
                <a:ea typeface="Arial"/>
                <a:cs typeface="Arial"/>
                <a:sym typeface="Arial"/>
              </a:endParaRPr>
            </a:p>
          </p:txBody>
        </p:sp>
      </p:grpSp>
    </p:spTree>
  </p:cSld>
  <p:clrMapOvr>
    <a:masterClrMapping/>
  </p:clrMapOvr>
  <mc:AlternateContent>
    <mc:Choice Requires="p14">
      <p:transition spd="slow" p14:dur="16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pic>
        <p:nvPicPr>
          <p:cNvPr descr="Version Control vector icon 21711820 Vector Art at Vecteezy" id="312" name="Google Shape;312;p14"/>
          <p:cNvPicPr preferRelativeResize="0"/>
          <p:nvPr/>
        </p:nvPicPr>
        <p:blipFill rotWithShape="1">
          <a:blip r:embed="rId3">
            <a:alphaModFix/>
          </a:blip>
          <a:srcRect b="0" l="0" r="0" t="0"/>
          <a:stretch/>
        </p:blipFill>
        <p:spPr>
          <a:xfrm>
            <a:off x="1115616" y="1779665"/>
            <a:ext cx="3292524" cy="3292524"/>
          </a:xfrm>
          <a:prstGeom prst="rect">
            <a:avLst/>
          </a:prstGeom>
          <a:noFill/>
          <a:ln>
            <a:noFill/>
          </a:ln>
        </p:spPr>
      </p:pic>
      <p:cxnSp>
        <p:nvCxnSpPr>
          <p:cNvPr id="313" name="Google Shape;313;p14"/>
          <p:cNvCxnSpPr/>
          <p:nvPr/>
        </p:nvCxnSpPr>
        <p:spPr>
          <a:xfrm>
            <a:off x="4654296" y="1573887"/>
            <a:ext cx="0" cy="3710227"/>
          </a:xfrm>
          <a:prstGeom prst="straightConnector1">
            <a:avLst/>
          </a:prstGeom>
          <a:noFill/>
          <a:ln cap="flat" cmpd="sng" w="19050">
            <a:solidFill>
              <a:srgbClr val="FF5420"/>
            </a:solidFill>
            <a:prstDash val="solid"/>
            <a:miter lim="800000"/>
            <a:headEnd len="sm" w="sm" type="none"/>
            <a:tailEnd len="sm" w="sm" type="none"/>
          </a:ln>
        </p:spPr>
      </p:cxnSp>
      <p:pic>
        <p:nvPicPr>
          <p:cNvPr descr="A diagram of a project" id="314" name="Google Shape;314;p14"/>
          <p:cNvPicPr preferRelativeResize="0"/>
          <p:nvPr/>
        </p:nvPicPr>
        <p:blipFill rotWithShape="1">
          <a:blip r:embed="rId4">
            <a:alphaModFix/>
          </a:blip>
          <a:srcRect b="0" l="0" r="0" t="0"/>
          <a:stretch/>
        </p:blipFill>
        <p:spPr>
          <a:xfrm>
            <a:off x="4886676" y="1686514"/>
            <a:ext cx="6184580" cy="3478825"/>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15"/>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lt1"/>
          </a:solidFill>
          <a:ln cap="flat" cmpd="sng" w="9525">
            <a:solidFill>
              <a:srgbClr val="EFEFEF"/>
            </a:solidFill>
            <a:prstDash val="solid"/>
            <a:miter lim="800000"/>
            <a:headEnd len="sm" w="sm" type="none"/>
            <a:tailEnd len="sm" w="sm" type="none"/>
          </a:ln>
          <a:effectLst>
            <a:outerShdw blurRad="88900" rotWithShape="0" algn="l"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21" name="Google Shape;321;p15"/>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22" name="Google Shape;322;p15"/>
          <p:cNvSpPr/>
          <p:nvPr/>
        </p:nvSpPr>
        <p:spPr>
          <a:xfrm rot="5400000">
            <a:off x="662559" y="605790"/>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3" name="Google Shape;323;p15"/>
          <p:cNvSpPr/>
          <p:nvPr/>
        </p:nvSpPr>
        <p:spPr>
          <a:xfrm>
            <a:off x="428244" y="2443480"/>
            <a:ext cx="33375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4" name="Google Shape;324;p15"/>
          <p:cNvSpPr txBox="1"/>
          <p:nvPr/>
        </p:nvSpPr>
        <p:spPr>
          <a:xfrm>
            <a:off x="-150727" y="2649437"/>
            <a:ext cx="4963887" cy="1270507"/>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9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Installing git </a:t>
            </a:r>
            <a:endParaRPr/>
          </a:p>
          <a:p>
            <a:pPr indent="0" lvl="0" marL="114300" marR="0" rtl="0" algn="l">
              <a:lnSpc>
                <a:spcPct val="90000"/>
              </a:lnSpc>
              <a:spcBef>
                <a:spcPts val="0"/>
              </a:spcBef>
              <a:spcAft>
                <a:spcPts val="0"/>
              </a:spcAft>
              <a:buNone/>
            </a:pPr>
            <a:r>
              <a:rPr lang="en-US" sz="2400">
                <a:solidFill>
                  <a:schemeClr val="dk1"/>
                </a:solidFill>
                <a:latin typeface="Arial"/>
                <a:ea typeface="Arial"/>
                <a:cs typeface="Arial"/>
                <a:sym typeface="Arial"/>
              </a:rPr>
              <a:t>  </a:t>
            </a:r>
            <a:r>
              <a:rPr lang="en-US" sz="2400" u="sng">
                <a:solidFill>
                  <a:schemeClr val="dk1"/>
                </a:solidFill>
                <a:latin typeface="Arial"/>
                <a:ea typeface="Arial"/>
                <a:cs typeface="Arial"/>
                <a:sym typeface="Arial"/>
                <a:hlinkClick r:id="rId3">
                  <a:extLst>
                    <a:ext uri="{A12FA001-AC4F-418D-AE19-62706E023703}">
                      <ahyp:hlinkClr val="tx"/>
                    </a:ext>
                  </a:extLst>
                </a:hlinkClick>
              </a:rPr>
              <a:t>https://git-scm.com/downloads</a:t>
            </a:r>
            <a:endParaRPr sz="2400">
              <a:solidFill>
                <a:schemeClr val="dk1"/>
              </a:solidFill>
              <a:latin typeface="Arial"/>
              <a:ea typeface="Arial"/>
              <a:cs typeface="Arial"/>
              <a:sym typeface="Arial"/>
            </a:endParaRPr>
          </a:p>
        </p:txBody>
      </p:sp>
      <p:pic>
        <p:nvPicPr>
          <p:cNvPr descr="Download and Install Git for Windows ..." id="325" name="Google Shape;325;p15"/>
          <p:cNvPicPr preferRelativeResize="0"/>
          <p:nvPr/>
        </p:nvPicPr>
        <p:blipFill rotWithShape="1">
          <a:blip r:embed="rId4">
            <a:alphaModFix/>
          </a:blip>
          <a:srcRect b="0" l="0" r="0" t="0"/>
          <a:stretch/>
        </p:blipFill>
        <p:spPr>
          <a:xfrm>
            <a:off x="4591723" y="145287"/>
            <a:ext cx="7378336" cy="6551379"/>
          </a:xfrm>
          <a:prstGeom prst="rect">
            <a:avLst/>
          </a:prstGeom>
          <a:noFill/>
          <a:ln>
            <a:noFill/>
          </a:ln>
        </p:spPr>
      </p:pic>
      <p:pic>
        <p:nvPicPr>
          <p:cNvPr descr="Git Logo transparent PNG - StickPNG" id="326" name="Google Shape;326;p15"/>
          <p:cNvPicPr preferRelativeResize="0"/>
          <p:nvPr/>
        </p:nvPicPr>
        <p:blipFill rotWithShape="1">
          <a:blip r:embed="rId5">
            <a:alphaModFix/>
          </a:blip>
          <a:srcRect b="0" l="0" r="0" t="0"/>
          <a:stretch/>
        </p:blipFill>
        <p:spPr>
          <a:xfrm>
            <a:off x="1109505" y="145287"/>
            <a:ext cx="2143125" cy="2143125"/>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16"/>
          <p:cNvSpPr/>
          <p:nvPr/>
        </p:nvSpPr>
        <p:spPr>
          <a:xfrm>
            <a:off x="-304475"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2" name="Google Shape;332;p16"/>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33" name="Google Shape;333;p16"/>
          <p:cNvGrpSpPr/>
          <p:nvPr/>
        </p:nvGrpSpPr>
        <p:grpSpPr>
          <a:xfrm>
            <a:off x="3219565" y="2102625"/>
            <a:ext cx="5320273" cy="4297127"/>
            <a:chOff x="3109236" y="-175099"/>
            <a:chExt cx="4297127" cy="4297127"/>
          </a:xfrm>
        </p:grpSpPr>
        <p:sp>
          <p:nvSpPr>
            <p:cNvPr id="334" name="Google Shape;334;p16"/>
            <p:cNvSpPr/>
            <p:nvPr/>
          </p:nvSpPr>
          <p:spPr>
            <a:xfrm>
              <a:off x="3109236" y="-175099"/>
              <a:ext cx="4297127" cy="4297127"/>
            </a:xfrm>
            <a:custGeom>
              <a:rect b="b" l="l" r="r" t="t"/>
              <a:pathLst>
                <a:path extrusionOk="0" h="120000" w="120000">
                  <a:moveTo>
                    <a:pt x="84607" y="9799"/>
                  </a:moveTo>
                  <a:lnTo>
                    <a:pt x="84607" y="9799"/>
                  </a:lnTo>
                  <a:cubicBezTo>
                    <a:pt x="106201" y="20081"/>
                    <a:pt x="118871" y="42664"/>
                    <a:pt x="116223" y="66155"/>
                  </a:cubicBezTo>
                  <a:cubicBezTo>
                    <a:pt x="113576" y="89646"/>
                    <a:pt x="96186" y="108939"/>
                    <a:pt x="72829" y="114299"/>
                  </a:cubicBezTo>
                  <a:cubicBezTo>
                    <a:pt x="49472" y="119660"/>
                    <a:pt x="25224" y="109922"/>
                    <a:pt x="12319" y="90001"/>
                  </a:cubicBezTo>
                  <a:cubicBezTo>
                    <a:pt x="-585" y="70079"/>
                    <a:pt x="658" y="44302"/>
                    <a:pt x="15422" y="25677"/>
                  </a:cubicBezTo>
                  <a:lnTo>
                    <a:pt x="12697" y="23104"/>
                  </a:lnTo>
                  <a:lnTo>
                    <a:pt x="21239" y="23404"/>
                  </a:lnTo>
                  <a:lnTo>
                    <a:pt x="22246" y="32120"/>
                  </a:lnTo>
                  <a:lnTo>
                    <a:pt x="19521" y="29547"/>
                  </a:lnTo>
                  <a:lnTo>
                    <a:pt x="19521" y="29547"/>
                  </a:lnTo>
                  <a:cubicBezTo>
                    <a:pt x="6043" y="46067"/>
                    <a:pt x="4911" y="68963"/>
                    <a:pt x="16699" y="86634"/>
                  </a:cubicBezTo>
                  <a:cubicBezTo>
                    <a:pt x="28487" y="104306"/>
                    <a:pt x="50618" y="112893"/>
                    <a:pt x="71881" y="108044"/>
                  </a:cubicBezTo>
                  <a:cubicBezTo>
                    <a:pt x="93143" y="103195"/>
                    <a:pt x="108892" y="85971"/>
                    <a:pt x="111148" y="65097"/>
                  </a:cubicBezTo>
                  <a:cubicBezTo>
                    <a:pt x="113403" y="44223"/>
                    <a:pt x="101673" y="24260"/>
                    <a:pt x="81900" y="15322"/>
                  </a:cubicBezTo>
                  <a:close/>
                </a:path>
              </a:pathLst>
            </a:custGeom>
            <a:solidFill>
              <a:srgbClr val="F6D4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3836204" y="0"/>
              <a:ext cx="2843190" cy="1421595"/>
            </a:xfrm>
            <a:prstGeom prst="roundRect">
              <a:avLst>
                <a:gd fmla="val 16667"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txBox="1"/>
            <p:nvPr/>
          </p:nvSpPr>
          <p:spPr>
            <a:xfrm>
              <a:off x="3905601" y="69397"/>
              <a:ext cx="2704396" cy="1282801"/>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3600"/>
                <a:buFont typeface="Arial"/>
                <a:buNone/>
              </a:pPr>
              <a:r>
                <a:rPr lang="en-US" sz="3600">
                  <a:solidFill>
                    <a:schemeClr val="lt1"/>
                  </a:solidFill>
                  <a:latin typeface="Arial"/>
                  <a:ea typeface="Arial"/>
                  <a:cs typeface="Arial"/>
                  <a:sym typeface="Arial"/>
                </a:rPr>
                <a:t>Task</a:t>
              </a:r>
              <a:endParaRPr/>
            </a:p>
          </p:txBody>
        </p:sp>
        <p:sp>
          <p:nvSpPr>
            <p:cNvPr id="337" name="Google Shape;337;p16"/>
            <p:cNvSpPr/>
            <p:nvPr/>
          </p:nvSpPr>
          <p:spPr>
            <a:xfrm>
              <a:off x="3475887" y="2527280"/>
              <a:ext cx="3563825" cy="1421595"/>
            </a:xfrm>
            <a:prstGeom prst="roundRect">
              <a:avLst>
                <a:gd fmla="val 16667" name="adj"/>
              </a:avLst>
            </a:prstGeom>
            <a:solidFill>
              <a:srgbClr val="176B2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txBox="1"/>
            <p:nvPr/>
          </p:nvSpPr>
          <p:spPr>
            <a:xfrm>
              <a:off x="3545284" y="2596677"/>
              <a:ext cx="3425031" cy="1282801"/>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3600"/>
                <a:buFont typeface="Arial"/>
                <a:buNone/>
              </a:pPr>
              <a:r>
                <a:rPr lang="en-US" sz="3600">
                  <a:solidFill>
                    <a:schemeClr val="lt1"/>
                  </a:solidFill>
                  <a:latin typeface="Arial"/>
                  <a:ea typeface="Arial"/>
                  <a:cs typeface="Arial"/>
                  <a:sym typeface="Arial"/>
                </a:rPr>
                <a:t>Search about git Archticture  </a:t>
              </a:r>
              <a:endParaRPr/>
            </a:p>
          </p:txBody>
        </p:sp>
      </p:grpSp>
      <p:sp>
        <p:nvSpPr>
          <p:cNvPr id="339" name="Google Shape;339;p16"/>
          <p:cNvSpPr txBox="1"/>
          <p:nvPr/>
        </p:nvSpPr>
        <p:spPr>
          <a:xfrm>
            <a:off x="2733368" y="630641"/>
            <a:ext cx="6292645"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BF4F14"/>
                </a:solidFill>
                <a:latin typeface="Arial"/>
                <a:ea typeface="Arial"/>
                <a:cs typeface="Arial"/>
                <a:sym typeface="Arial"/>
              </a:rPr>
              <a:t>Thank You </a:t>
            </a:r>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Wood human figure" id="100" name="Google Shape;100;p2"/>
          <p:cNvPicPr preferRelativeResize="0"/>
          <p:nvPr/>
        </p:nvPicPr>
        <p:blipFill rotWithShape="1">
          <a:blip r:embed="rId3">
            <a:alphaModFix/>
          </a:blip>
          <a:srcRect b="-1" l="0" r="41962" t="0"/>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
        <p:nvSpPr>
          <p:cNvPr descr="What is Git and Git Hub: A Summary of Terms and Definitions | Core dna" id="101" name="Google Shape;101;p2"/>
          <p:cNvSpPr/>
          <p:nvPr/>
        </p:nvSpPr>
        <p:spPr>
          <a:xfrm>
            <a:off x="5943600" y="3276600"/>
            <a:ext cx="516194" cy="5161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2"/>
          <p:cNvSpPr txBox="1"/>
          <p:nvPr/>
        </p:nvSpPr>
        <p:spPr>
          <a:xfrm>
            <a:off x="314662" y="338831"/>
            <a:ext cx="6145132" cy="7386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dk1"/>
                </a:solidFill>
                <a:latin typeface="Times New Roman"/>
                <a:ea typeface="Times New Roman"/>
                <a:cs typeface="Times New Roman"/>
                <a:sym typeface="Times New Roman"/>
              </a:rPr>
              <a:t>What is problem ?</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A folder without version control refers to a directory or project that is </a:t>
            </a:r>
            <a:r>
              <a:rPr b="1" lang="en-US" sz="2000">
                <a:solidFill>
                  <a:schemeClr val="dk1"/>
                </a:solidFill>
                <a:latin typeface="Arial"/>
                <a:ea typeface="Arial"/>
                <a:cs typeface="Arial"/>
                <a:sym typeface="Arial"/>
              </a:rPr>
              <a:t>not tracked</a:t>
            </a:r>
            <a:r>
              <a:rPr lang="en-US" sz="2000">
                <a:solidFill>
                  <a:schemeClr val="dk1"/>
                </a:solidFill>
                <a:latin typeface="Arial"/>
                <a:ea typeface="Arial"/>
                <a:cs typeface="Arial"/>
                <a:sym typeface="Arial"/>
              </a:rPr>
              <a:t> by any version control system (VCS) like </a:t>
            </a:r>
            <a:r>
              <a:rPr b="1" lang="en-US" sz="2000">
                <a:solidFill>
                  <a:schemeClr val="dk1"/>
                </a:solidFill>
                <a:latin typeface="Arial"/>
                <a:ea typeface="Arial"/>
                <a:cs typeface="Arial"/>
                <a:sym typeface="Arial"/>
              </a:rPr>
              <a:t>Git</a:t>
            </a:r>
            <a:r>
              <a:rPr lang="en-US" sz="2000">
                <a:solidFill>
                  <a:schemeClr val="dk1"/>
                </a:solidFill>
                <a:latin typeface="Arial"/>
                <a:ea typeface="Arial"/>
                <a:cs typeface="Arial"/>
                <a:sym typeface="Arial"/>
              </a:rPr>
              <a:t>, </a:t>
            </a:r>
            <a:r>
              <a:rPr b="1" lang="en-US" sz="2000">
                <a:solidFill>
                  <a:schemeClr val="dk1"/>
                </a:solidFill>
                <a:latin typeface="Arial"/>
                <a:ea typeface="Arial"/>
                <a:cs typeface="Arial"/>
                <a:sym typeface="Arial"/>
              </a:rPr>
              <a:t>SVN</a:t>
            </a:r>
            <a:r>
              <a:rPr lang="en-US" sz="2000">
                <a:solidFill>
                  <a:schemeClr val="dk1"/>
                </a:solidFill>
                <a:latin typeface="Arial"/>
                <a:ea typeface="Arial"/>
                <a:cs typeface="Arial"/>
                <a:sym typeface="Arial"/>
              </a:rPr>
              <a:t>, or </a:t>
            </a:r>
            <a:r>
              <a:rPr b="1" lang="en-US" sz="2000">
                <a:solidFill>
                  <a:schemeClr val="dk1"/>
                </a:solidFill>
                <a:latin typeface="Arial"/>
                <a:ea typeface="Arial"/>
                <a:cs typeface="Arial"/>
                <a:sym typeface="Arial"/>
              </a:rPr>
              <a:t>Mercurial</a:t>
            </a:r>
            <a:r>
              <a:rPr lang="en-US" sz="2000">
                <a:solidFill>
                  <a:schemeClr val="dk1"/>
                </a:solidFill>
                <a:latin typeface="Arial"/>
                <a:ea typeface="Arial"/>
                <a:cs typeface="Arial"/>
                <a:sym typeface="Arial"/>
              </a:rPr>
              <a:t>.</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Here’s what that means:</a:t>
            </a:r>
            <a:br>
              <a:rPr lang="en-US" sz="2000">
                <a:solidFill>
                  <a:schemeClr val="dk1"/>
                </a:solidFill>
                <a:latin typeface="Arial"/>
                <a:ea typeface="Arial"/>
                <a:cs typeface="Arial"/>
                <a:sym typeface="Arial"/>
              </a:rPr>
            </a:br>
            <a:r>
              <a:rPr b="1" lang="en-US" sz="2000">
                <a:solidFill>
                  <a:schemeClr val="dk1"/>
                </a:solidFill>
                <a:latin typeface="Arial"/>
                <a:ea typeface="Arial"/>
                <a:cs typeface="Arial"/>
                <a:sym typeface="Arial"/>
              </a:rPr>
              <a:t>No Tracking of Changes</a:t>
            </a:r>
            <a:r>
              <a:rPr lang="en-US" sz="2000">
                <a:solidFill>
                  <a:schemeClr val="dk1"/>
                </a:solidFill>
                <a:latin typeface="Arial"/>
                <a:ea typeface="Arial"/>
                <a:cs typeface="Arial"/>
                <a:sym typeface="Arial"/>
              </a:rPr>
              <a:t>: The files in the folder are not being tracked for any changes, so if you make modifications, the system won't record them.</a:t>
            </a:r>
            <a:br>
              <a:rPr lang="en-US" sz="2000">
                <a:solidFill>
                  <a:schemeClr val="dk1"/>
                </a:solidFill>
                <a:latin typeface="Arial"/>
                <a:ea typeface="Arial"/>
                <a:cs typeface="Arial"/>
                <a:sym typeface="Arial"/>
              </a:rPr>
            </a:br>
            <a:r>
              <a:rPr b="1" lang="en-US" sz="2000">
                <a:solidFill>
                  <a:schemeClr val="dk1"/>
                </a:solidFill>
                <a:latin typeface="Arial"/>
                <a:ea typeface="Arial"/>
                <a:cs typeface="Arial"/>
                <a:sym typeface="Arial"/>
              </a:rPr>
              <a:t>No History</a:t>
            </a:r>
            <a:r>
              <a:rPr lang="en-US" sz="2000">
                <a:solidFill>
                  <a:schemeClr val="dk1"/>
                </a:solidFill>
                <a:latin typeface="Arial"/>
                <a:ea typeface="Arial"/>
                <a:cs typeface="Arial"/>
                <a:sym typeface="Arial"/>
              </a:rPr>
              <a:t>: There's no history of previous versions of the files. If something breaks, you can't easily go back to an earlier version.</a:t>
            </a:r>
            <a:br>
              <a:rPr lang="en-US" sz="2000">
                <a:solidFill>
                  <a:schemeClr val="dk1"/>
                </a:solidFill>
                <a:latin typeface="Arial"/>
                <a:ea typeface="Arial"/>
                <a:cs typeface="Arial"/>
                <a:sym typeface="Arial"/>
              </a:rPr>
            </a:br>
            <a:r>
              <a:rPr b="1" lang="en-US" sz="2000">
                <a:solidFill>
                  <a:schemeClr val="dk1"/>
                </a:solidFill>
                <a:latin typeface="Arial"/>
                <a:ea typeface="Arial"/>
                <a:cs typeface="Arial"/>
                <a:sym typeface="Arial"/>
              </a:rPr>
              <a:t>No Collaboration</a:t>
            </a:r>
            <a:r>
              <a:rPr lang="en-US" sz="2000">
                <a:solidFill>
                  <a:schemeClr val="dk1"/>
                </a:solidFill>
                <a:latin typeface="Arial"/>
                <a:ea typeface="Arial"/>
                <a:cs typeface="Arial"/>
                <a:sym typeface="Arial"/>
              </a:rPr>
              <a:t>: It's difficult to work with others on the same project because there's no system to track and manage changes made by multiple people.</a:t>
            </a:r>
            <a:br>
              <a:rPr lang="en-US" sz="2000">
                <a:solidFill>
                  <a:schemeClr val="dk1"/>
                </a:solidFill>
                <a:latin typeface="Arial"/>
                <a:ea typeface="Arial"/>
                <a:cs typeface="Arial"/>
                <a:sym typeface="Arial"/>
              </a:rPr>
            </a:br>
            <a:r>
              <a:rPr b="1" lang="en-US" sz="2000">
                <a:solidFill>
                  <a:schemeClr val="dk1"/>
                </a:solidFill>
                <a:latin typeface="Arial"/>
                <a:ea typeface="Arial"/>
                <a:cs typeface="Arial"/>
                <a:sym typeface="Arial"/>
              </a:rPr>
              <a:t>No Backup</a:t>
            </a:r>
            <a:r>
              <a:rPr lang="en-US" sz="2000">
                <a:solidFill>
                  <a:schemeClr val="dk1"/>
                </a:solidFill>
                <a:latin typeface="Arial"/>
                <a:ea typeface="Arial"/>
                <a:cs typeface="Arial"/>
                <a:sym typeface="Arial"/>
              </a:rPr>
              <a:t>: If your files are not tracked under version control, you won't have an easy way to back them up or roll back changes</a:t>
            </a:r>
            <a:br>
              <a:rPr lang="en-US" sz="2000">
                <a:solidFill>
                  <a:schemeClr val="dk1"/>
                </a:solidFill>
                <a:latin typeface="Arial"/>
                <a:ea typeface="Arial"/>
                <a:cs typeface="Arial"/>
                <a:sym typeface="Arial"/>
              </a:rPr>
            </a:br>
            <a:br>
              <a:rPr lang="en-US" sz="2000">
                <a:solidFill>
                  <a:schemeClr val="dk1"/>
                </a:solidFill>
                <a:latin typeface="Arial"/>
                <a:ea typeface="Arial"/>
                <a:cs typeface="Arial"/>
                <a:sym typeface="Arial"/>
              </a:rPr>
            </a:br>
            <a:br>
              <a:rPr lang="en-US" sz="2000">
                <a:solidFill>
                  <a:schemeClr val="dk1"/>
                </a:solidFill>
                <a:latin typeface="Arial"/>
                <a:ea typeface="Arial"/>
                <a:cs typeface="Arial"/>
                <a:sym typeface="Arial"/>
              </a:rPr>
            </a:br>
            <a:br>
              <a:rPr lang="en-US" sz="2000">
                <a:solidFill>
                  <a:schemeClr val="dk1"/>
                </a:solidFill>
                <a:latin typeface="Arial"/>
                <a:ea typeface="Arial"/>
                <a:cs typeface="Arial"/>
                <a:sym typeface="Arial"/>
              </a:rPr>
            </a:b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nvSpPr>
        <p:spPr>
          <a:xfrm>
            <a:off x="0" y="106858"/>
            <a:ext cx="12113342" cy="13029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a:solidFill>
                  <a:schemeClr val="dk1"/>
                </a:solidFill>
                <a:latin typeface="Nunito"/>
                <a:ea typeface="Nunito"/>
                <a:cs typeface="Nunito"/>
                <a:sym typeface="Nunito"/>
              </a:rPr>
              <a:t>What is a “version control system”?</a:t>
            </a:r>
            <a:r>
              <a:rPr b="0" i="0" lang="en-US" sz="2400">
                <a:solidFill>
                  <a:schemeClr val="dk1"/>
                </a:solidFill>
                <a:latin typeface="Nunito"/>
                <a:ea typeface="Nunito"/>
                <a:cs typeface="Nunito"/>
                <a:sym typeface="Nunito"/>
              </a:rPr>
              <a:t> </a:t>
            </a:r>
            <a:endParaRPr/>
          </a:p>
          <a:p>
            <a:pPr indent="0" lvl="0" marL="0" marR="0" rtl="0" algn="just">
              <a:spcBef>
                <a:spcPts val="750"/>
              </a:spcBef>
              <a:spcAft>
                <a:spcPts val="0"/>
              </a:spcAft>
              <a:buNone/>
            </a:pPr>
            <a:r>
              <a:rPr b="0" i="0" lang="en-US" sz="2400">
                <a:solidFill>
                  <a:schemeClr val="dk1"/>
                </a:solidFill>
                <a:latin typeface="Nunito"/>
                <a:ea typeface="Nunito"/>
                <a:cs typeface="Nunito"/>
                <a:sym typeface="Nunito"/>
              </a:rPr>
              <a:t>Version control systems are a category of software tools that helps in recording changes made to files by keeping a track of modifications done in the code.</a:t>
            </a:r>
            <a:endParaRPr/>
          </a:p>
        </p:txBody>
      </p:sp>
      <p:sp>
        <p:nvSpPr>
          <p:cNvPr descr="Benefits Of Using A Version Control System - FasterCapital" id="108" name="Google Shape;108;p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09" name="Google Shape;109;p3"/>
          <p:cNvGrpSpPr/>
          <p:nvPr/>
        </p:nvGrpSpPr>
        <p:grpSpPr>
          <a:xfrm>
            <a:off x="1531" y="4052151"/>
            <a:ext cx="11589169" cy="2105485"/>
            <a:chOff x="1531" y="470751"/>
            <a:chExt cx="11589169" cy="2105485"/>
          </a:xfrm>
        </p:grpSpPr>
        <p:sp>
          <p:nvSpPr>
            <p:cNvPr id="110" name="Google Shape;110;p3"/>
            <p:cNvSpPr/>
            <p:nvPr/>
          </p:nvSpPr>
          <p:spPr>
            <a:xfrm>
              <a:off x="282262" y="470751"/>
              <a:ext cx="878185" cy="878185"/>
            </a:xfrm>
            <a:prstGeom prst="ellipse">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69416" y="657905"/>
              <a:ext cx="503876" cy="503876"/>
            </a:xfrm>
            <a:prstGeom prst="rect">
              <a:avLst/>
            </a:prstGeom>
            <a:blipFill rotWithShape="1">
              <a:blip r:embed="rId3">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531" y="1622469"/>
              <a:ext cx="1439648" cy="9537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txBox="1"/>
            <p:nvPr/>
          </p:nvSpPr>
          <p:spPr>
            <a:xfrm>
              <a:off x="1531" y="1622469"/>
              <a:ext cx="1439648" cy="9537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cap="none">
                  <a:solidFill>
                    <a:schemeClr val="dk1"/>
                  </a:solidFill>
                  <a:latin typeface="Arial"/>
                  <a:ea typeface="Arial"/>
                  <a:cs typeface="Arial"/>
                  <a:sym typeface="Arial"/>
                </a:rPr>
                <a:t>ENHANCED COLLABORATION</a:t>
              </a:r>
              <a:endParaRPr b="0" i="0" sz="1200">
                <a:solidFill>
                  <a:schemeClr val="dk1"/>
                </a:solidFill>
                <a:latin typeface="Arial"/>
                <a:ea typeface="Arial"/>
                <a:cs typeface="Arial"/>
                <a:sym typeface="Arial"/>
              </a:endParaRPr>
            </a:p>
            <a:p>
              <a:pPr indent="0" lvl="0" marL="0" marR="0" rtl="0" algn="ctr">
                <a:lnSpc>
                  <a:spcPct val="100000"/>
                </a:lnSpc>
                <a:spcBef>
                  <a:spcPts val="420"/>
                </a:spcBef>
                <a:spcAft>
                  <a:spcPts val="0"/>
                </a:spcAft>
                <a:buClr>
                  <a:schemeClr val="dk1"/>
                </a:buClr>
                <a:buSzPts val="1200"/>
                <a:buFont typeface="Arial"/>
                <a:buNone/>
              </a:pPr>
              <a:r>
                <a:rPr b="0" i="0" lang="en-US" sz="1200" cap="none">
                  <a:solidFill>
                    <a:schemeClr val="dk1"/>
                  </a:solidFill>
                  <a:latin typeface="Arial"/>
                  <a:ea typeface="Arial"/>
                  <a:cs typeface="Arial"/>
                  <a:sym typeface="Arial"/>
                </a:rPr>
                <a:t>SPEEDS UP DEVELOPMENT BY ENABLING EFFICIENT TEAMWORK.</a:t>
              </a:r>
              <a:endParaRPr sz="1200">
                <a:solidFill>
                  <a:schemeClr val="dk1"/>
                </a:solidFill>
                <a:latin typeface="Arial"/>
                <a:ea typeface="Arial"/>
                <a:cs typeface="Arial"/>
                <a:sym typeface="Arial"/>
              </a:endParaRPr>
            </a:p>
          </p:txBody>
        </p:sp>
        <p:sp>
          <p:nvSpPr>
            <p:cNvPr id="114" name="Google Shape;114;p3"/>
            <p:cNvSpPr/>
            <p:nvPr/>
          </p:nvSpPr>
          <p:spPr>
            <a:xfrm>
              <a:off x="1973849" y="470751"/>
              <a:ext cx="878185" cy="878185"/>
            </a:xfrm>
            <a:prstGeom prst="ellipse">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161003" y="657905"/>
              <a:ext cx="503876" cy="503876"/>
            </a:xfrm>
            <a:prstGeom prst="rect">
              <a:avLst/>
            </a:prstGeom>
            <a:blipFill rotWithShape="1">
              <a:blip r:embed="rId4">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693117" y="1622469"/>
              <a:ext cx="1439648" cy="9537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txBox="1"/>
            <p:nvPr/>
          </p:nvSpPr>
          <p:spPr>
            <a:xfrm>
              <a:off x="1693117" y="1622469"/>
              <a:ext cx="1439648" cy="9537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cap="none">
                  <a:solidFill>
                    <a:schemeClr val="dk1"/>
                  </a:solidFill>
                  <a:latin typeface="Arial"/>
                  <a:ea typeface="Arial"/>
                  <a:cs typeface="Arial"/>
                  <a:sym typeface="Arial"/>
                </a:rPr>
                <a:t>INCREASED PRODUCTIVITY</a:t>
              </a:r>
              <a:endParaRPr b="1" i="0" sz="1200">
                <a:solidFill>
                  <a:schemeClr val="dk1"/>
                </a:solidFill>
                <a:latin typeface="Arial"/>
                <a:ea typeface="Arial"/>
                <a:cs typeface="Arial"/>
                <a:sym typeface="Arial"/>
              </a:endParaRPr>
            </a:p>
            <a:p>
              <a:pPr indent="0" lvl="0" marL="0" marR="0" rtl="0" algn="ctr">
                <a:lnSpc>
                  <a:spcPct val="100000"/>
                </a:lnSpc>
                <a:spcBef>
                  <a:spcPts val="420"/>
                </a:spcBef>
                <a:spcAft>
                  <a:spcPts val="0"/>
                </a:spcAft>
                <a:buClr>
                  <a:schemeClr val="dk1"/>
                </a:buClr>
                <a:buSzPts val="1200"/>
                <a:buFont typeface="Arial"/>
                <a:buNone/>
              </a:pPr>
              <a:r>
                <a:rPr b="1" i="0" lang="en-US" sz="1200" cap="none">
                  <a:solidFill>
                    <a:schemeClr val="dk1"/>
                  </a:solidFill>
                  <a:latin typeface="Arial"/>
                  <a:ea typeface="Arial"/>
                  <a:cs typeface="Arial"/>
                  <a:sym typeface="Arial"/>
                </a:rPr>
                <a:t>:</a:t>
              </a:r>
              <a:r>
                <a:rPr b="0" i="0" lang="en-US" sz="1200" cap="none">
                  <a:solidFill>
                    <a:schemeClr val="dk1"/>
                  </a:solidFill>
                  <a:latin typeface="Arial"/>
                  <a:ea typeface="Arial"/>
                  <a:cs typeface="Arial"/>
                  <a:sym typeface="Arial"/>
                </a:rPr>
                <a:t>IMPROVES COMMUNICATION AND SUPPORT, EXPEDITING PRODUCT DELIVERY.</a:t>
              </a:r>
              <a:endParaRPr sz="1200">
                <a:solidFill>
                  <a:schemeClr val="dk1"/>
                </a:solidFill>
                <a:latin typeface="Arial"/>
                <a:ea typeface="Arial"/>
                <a:cs typeface="Arial"/>
                <a:sym typeface="Arial"/>
              </a:endParaRPr>
            </a:p>
          </p:txBody>
        </p:sp>
        <p:sp>
          <p:nvSpPr>
            <p:cNvPr id="118" name="Google Shape;118;p3"/>
            <p:cNvSpPr/>
            <p:nvPr/>
          </p:nvSpPr>
          <p:spPr>
            <a:xfrm>
              <a:off x="3665436" y="470751"/>
              <a:ext cx="878185" cy="878185"/>
            </a:xfrm>
            <a:prstGeom prst="ellipse">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852590" y="657905"/>
              <a:ext cx="503876" cy="503876"/>
            </a:xfrm>
            <a:prstGeom prst="rect">
              <a:avLst/>
            </a:prstGeom>
            <a:blipFill rotWithShape="1">
              <a:blip r:embed="rId5">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3384704" y="1622469"/>
              <a:ext cx="1439648" cy="9537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a:off x="3384704" y="1622469"/>
              <a:ext cx="1439648" cy="9537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cap="none">
                  <a:solidFill>
                    <a:schemeClr val="dk1"/>
                  </a:solidFill>
                  <a:latin typeface="Arial"/>
                  <a:ea typeface="Arial"/>
                  <a:cs typeface="Arial"/>
                  <a:sym typeface="Arial"/>
                </a:rPr>
                <a:t>ERROR REDUCTION</a:t>
              </a:r>
              <a:endParaRPr b="1" i="0" sz="1200">
                <a:solidFill>
                  <a:schemeClr val="dk1"/>
                </a:solidFill>
                <a:latin typeface="Arial"/>
                <a:ea typeface="Arial"/>
                <a:cs typeface="Arial"/>
                <a:sym typeface="Arial"/>
              </a:endParaRPr>
            </a:p>
            <a:p>
              <a:pPr indent="0" lvl="0" marL="0" marR="0" rtl="0" algn="ctr">
                <a:lnSpc>
                  <a:spcPct val="100000"/>
                </a:lnSpc>
                <a:spcBef>
                  <a:spcPts val="420"/>
                </a:spcBef>
                <a:spcAft>
                  <a:spcPts val="0"/>
                </a:spcAft>
                <a:buClr>
                  <a:schemeClr val="dk1"/>
                </a:buClr>
                <a:buSzPts val="1200"/>
                <a:buFont typeface="Arial"/>
                <a:buNone/>
              </a:pPr>
              <a:r>
                <a:rPr b="1" i="0" lang="en-US" sz="1200" cap="none">
                  <a:solidFill>
                    <a:schemeClr val="dk1"/>
                  </a:solidFill>
                  <a:latin typeface="Arial"/>
                  <a:ea typeface="Arial"/>
                  <a:cs typeface="Arial"/>
                  <a:sym typeface="Arial"/>
                </a:rPr>
                <a:t>:</a:t>
              </a:r>
              <a:r>
                <a:rPr b="0" i="0" lang="en-US" sz="1200" cap="none">
                  <a:solidFill>
                    <a:schemeClr val="dk1"/>
                  </a:solidFill>
                  <a:latin typeface="Arial"/>
                  <a:ea typeface="Arial"/>
                  <a:cs typeface="Arial"/>
                  <a:sym typeface="Arial"/>
                </a:rPr>
                <a:t>TRACKS EVERY CHANGE, REDUCING ERRORS AND CONFLICTS.</a:t>
              </a:r>
              <a:endParaRPr sz="1200">
                <a:solidFill>
                  <a:schemeClr val="dk1"/>
                </a:solidFill>
                <a:latin typeface="Arial"/>
                <a:ea typeface="Arial"/>
                <a:cs typeface="Arial"/>
                <a:sym typeface="Arial"/>
              </a:endParaRPr>
            </a:p>
          </p:txBody>
        </p:sp>
        <p:sp>
          <p:nvSpPr>
            <p:cNvPr id="122" name="Google Shape;122;p3"/>
            <p:cNvSpPr/>
            <p:nvPr/>
          </p:nvSpPr>
          <p:spPr>
            <a:xfrm>
              <a:off x="5357023" y="470751"/>
              <a:ext cx="878185" cy="878185"/>
            </a:xfrm>
            <a:prstGeom prst="ellipse">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5544177" y="657905"/>
              <a:ext cx="503876" cy="503876"/>
            </a:xfrm>
            <a:prstGeom prst="rect">
              <a:avLst/>
            </a:prstGeom>
            <a:blipFill rotWithShape="1">
              <a:blip r:embed="rId6">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5076291" y="1622469"/>
              <a:ext cx="1439648" cy="9537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txBox="1"/>
            <p:nvPr/>
          </p:nvSpPr>
          <p:spPr>
            <a:xfrm>
              <a:off x="5076291" y="1622469"/>
              <a:ext cx="1439648" cy="9537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cap="none">
                  <a:solidFill>
                    <a:schemeClr val="dk1"/>
                  </a:solidFill>
                  <a:latin typeface="Arial"/>
                  <a:ea typeface="Arial"/>
                  <a:cs typeface="Arial"/>
                  <a:sym typeface="Arial"/>
                </a:rPr>
                <a:t>REMOTE WORK</a:t>
              </a:r>
              <a:endParaRPr b="1" i="0" sz="1200">
                <a:solidFill>
                  <a:schemeClr val="dk1"/>
                </a:solidFill>
                <a:latin typeface="Arial"/>
                <a:ea typeface="Arial"/>
                <a:cs typeface="Arial"/>
                <a:sym typeface="Arial"/>
              </a:endParaRPr>
            </a:p>
            <a:p>
              <a:pPr indent="0" lvl="0" marL="0" marR="0" rtl="0" algn="ctr">
                <a:lnSpc>
                  <a:spcPct val="100000"/>
                </a:lnSpc>
                <a:spcBef>
                  <a:spcPts val="420"/>
                </a:spcBef>
                <a:spcAft>
                  <a:spcPts val="0"/>
                </a:spcAft>
                <a:buClr>
                  <a:schemeClr val="dk1"/>
                </a:buClr>
                <a:buSzPts val="1200"/>
                <a:buFont typeface="Arial"/>
                <a:buNone/>
              </a:pPr>
              <a:r>
                <a:rPr b="1" i="0" lang="en-US" sz="1200" cap="none">
                  <a:solidFill>
                    <a:schemeClr val="dk1"/>
                  </a:solidFill>
                  <a:latin typeface="Arial"/>
                  <a:ea typeface="Arial"/>
                  <a:cs typeface="Arial"/>
                  <a:sym typeface="Arial"/>
                </a:rPr>
                <a:t>:</a:t>
              </a:r>
              <a:r>
                <a:rPr b="0" i="0" lang="en-US" sz="1200" cap="none">
                  <a:solidFill>
                    <a:schemeClr val="dk1"/>
                  </a:solidFill>
                  <a:latin typeface="Arial"/>
                  <a:ea typeface="Arial"/>
                  <a:cs typeface="Arial"/>
                  <a:sym typeface="Arial"/>
                </a:rPr>
                <a:t>ALLOWS CONTRIBUTORS TO WORK FROM ANY LOCATION.</a:t>
              </a:r>
              <a:endParaRPr sz="1200">
                <a:solidFill>
                  <a:schemeClr val="dk1"/>
                </a:solidFill>
                <a:latin typeface="Arial"/>
                <a:ea typeface="Arial"/>
                <a:cs typeface="Arial"/>
                <a:sym typeface="Arial"/>
              </a:endParaRPr>
            </a:p>
          </p:txBody>
        </p:sp>
        <p:sp>
          <p:nvSpPr>
            <p:cNvPr id="126" name="Google Shape;126;p3"/>
            <p:cNvSpPr/>
            <p:nvPr/>
          </p:nvSpPr>
          <p:spPr>
            <a:xfrm>
              <a:off x="7048610" y="470751"/>
              <a:ext cx="878185" cy="878185"/>
            </a:xfrm>
            <a:prstGeom prst="ellipse">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35764" y="657905"/>
              <a:ext cx="503876" cy="503876"/>
            </a:xfrm>
            <a:prstGeom prst="rect">
              <a:avLst/>
            </a:prstGeom>
            <a:blipFill rotWithShape="1">
              <a:blip r:embed="rId7">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6767878" y="1622469"/>
              <a:ext cx="1439648" cy="9537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txBox="1"/>
            <p:nvPr/>
          </p:nvSpPr>
          <p:spPr>
            <a:xfrm>
              <a:off x="6767878" y="1622469"/>
              <a:ext cx="1439648" cy="9537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cap="none">
                  <a:solidFill>
                    <a:schemeClr val="dk1"/>
                  </a:solidFill>
                  <a:latin typeface="Arial"/>
                  <a:ea typeface="Arial"/>
                  <a:cs typeface="Arial"/>
                  <a:sym typeface="Arial"/>
                </a:rPr>
                <a:t>ISOLATED CHANGES:</a:t>
              </a:r>
              <a:endParaRPr b="1" i="0" sz="1200">
                <a:solidFill>
                  <a:schemeClr val="dk1"/>
                </a:solidFill>
                <a:latin typeface="Arial"/>
                <a:ea typeface="Arial"/>
                <a:cs typeface="Arial"/>
                <a:sym typeface="Arial"/>
              </a:endParaRPr>
            </a:p>
            <a:p>
              <a:pPr indent="0" lvl="0" marL="0" marR="0" rtl="0" algn="ctr">
                <a:lnSpc>
                  <a:spcPct val="100000"/>
                </a:lnSpc>
                <a:spcBef>
                  <a:spcPts val="420"/>
                </a:spcBef>
                <a:spcAft>
                  <a:spcPts val="0"/>
                </a:spcAft>
                <a:buClr>
                  <a:schemeClr val="dk1"/>
                </a:buClr>
                <a:buSzPts val="1200"/>
                <a:buFont typeface="Arial"/>
                <a:buNone/>
              </a:pPr>
              <a:r>
                <a:rPr b="0" i="0" lang="en-US" sz="1200" cap="none">
                  <a:solidFill>
                    <a:schemeClr val="dk1"/>
                  </a:solidFill>
                  <a:latin typeface="Arial"/>
                  <a:ea typeface="Arial"/>
                  <a:cs typeface="Arial"/>
                  <a:sym typeface="Arial"/>
                </a:rPr>
                <a:t> EACH CONTRIBUTOR'S CHANGES ARE ISOLATED UNTIL VALIDATED AND MERGED.</a:t>
              </a:r>
              <a:endParaRPr sz="1200">
                <a:solidFill>
                  <a:schemeClr val="dk1"/>
                </a:solidFill>
                <a:latin typeface="Arial"/>
                <a:ea typeface="Arial"/>
                <a:cs typeface="Arial"/>
                <a:sym typeface="Arial"/>
              </a:endParaRPr>
            </a:p>
          </p:txBody>
        </p:sp>
        <p:sp>
          <p:nvSpPr>
            <p:cNvPr id="130" name="Google Shape;130;p3"/>
            <p:cNvSpPr/>
            <p:nvPr/>
          </p:nvSpPr>
          <p:spPr>
            <a:xfrm>
              <a:off x="8740197" y="470751"/>
              <a:ext cx="878185" cy="878185"/>
            </a:xfrm>
            <a:prstGeom prst="ellipse">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8927351" y="657905"/>
              <a:ext cx="503876" cy="503876"/>
            </a:xfrm>
            <a:prstGeom prst="rect">
              <a:avLst/>
            </a:prstGeom>
            <a:blipFill rotWithShape="1">
              <a:blip r:embed="rId8">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8459465" y="1622469"/>
              <a:ext cx="1439648" cy="9537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a:off x="8459465" y="1622469"/>
              <a:ext cx="1439648" cy="9537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cap="none">
                  <a:solidFill>
                    <a:schemeClr val="dk1"/>
                  </a:solidFill>
                  <a:latin typeface="Arial"/>
                  <a:ea typeface="Arial"/>
                  <a:cs typeface="Arial"/>
                  <a:sym typeface="Arial"/>
                </a:rPr>
                <a:t>DISASTER RECOVERY:</a:t>
              </a:r>
              <a:endParaRPr b="1" i="0" sz="1200">
                <a:solidFill>
                  <a:schemeClr val="dk1"/>
                </a:solidFill>
                <a:latin typeface="Arial"/>
                <a:ea typeface="Arial"/>
                <a:cs typeface="Arial"/>
                <a:sym typeface="Arial"/>
              </a:endParaRPr>
            </a:p>
            <a:p>
              <a:pPr indent="0" lvl="0" marL="0" marR="0" rtl="0" algn="ctr">
                <a:lnSpc>
                  <a:spcPct val="100000"/>
                </a:lnSpc>
                <a:spcBef>
                  <a:spcPts val="420"/>
                </a:spcBef>
                <a:spcAft>
                  <a:spcPts val="0"/>
                </a:spcAft>
                <a:buClr>
                  <a:schemeClr val="dk1"/>
                </a:buClr>
                <a:buSzPts val="1200"/>
                <a:buFont typeface="Arial"/>
                <a:buNone/>
              </a:pPr>
              <a:r>
                <a:rPr b="0" i="0" lang="en-US" sz="1200" cap="none">
                  <a:solidFill>
                    <a:schemeClr val="dk1"/>
                  </a:solidFill>
                  <a:latin typeface="Arial"/>
                  <a:ea typeface="Arial"/>
                  <a:cs typeface="Arial"/>
                  <a:sym typeface="Arial"/>
                </a:rPr>
                <a:t> HELPS IN RECOVERING FROM ANY MISHAPS.</a:t>
              </a:r>
              <a:endParaRPr sz="1200">
                <a:solidFill>
                  <a:schemeClr val="dk1"/>
                </a:solidFill>
                <a:latin typeface="Arial"/>
                <a:ea typeface="Arial"/>
                <a:cs typeface="Arial"/>
                <a:sym typeface="Arial"/>
              </a:endParaRPr>
            </a:p>
          </p:txBody>
        </p:sp>
        <p:sp>
          <p:nvSpPr>
            <p:cNvPr id="134" name="Google Shape;134;p3"/>
            <p:cNvSpPr/>
            <p:nvPr/>
          </p:nvSpPr>
          <p:spPr>
            <a:xfrm>
              <a:off x="10431783" y="470751"/>
              <a:ext cx="878185" cy="878185"/>
            </a:xfrm>
            <a:prstGeom prst="ellipse">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0618938" y="657905"/>
              <a:ext cx="503876" cy="503876"/>
            </a:xfrm>
            <a:prstGeom prst="rect">
              <a:avLst/>
            </a:prstGeom>
            <a:blipFill rotWithShape="1">
              <a:blip r:embed="rId9">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0151052" y="1622469"/>
              <a:ext cx="1439648" cy="9537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txBox="1"/>
            <p:nvPr/>
          </p:nvSpPr>
          <p:spPr>
            <a:xfrm>
              <a:off x="10151052" y="1622469"/>
              <a:ext cx="1439648" cy="95376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cap="none">
                  <a:solidFill>
                    <a:schemeClr val="dk1"/>
                  </a:solidFill>
                  <a:latin typeface="Arial"/>
                  <a:ea typeface="Arial"/>
                  <a:cs typeface="Arial"/>
                  <a:sym typeface="Arial"/>
                </a:rPr>
                <a:t>DETAILED TRACKING:</a:t>
              </a:r>
              <a:r>
                <a:rPr b="0" i="0" lang="en-US" sz="1200" cap="none">
                  <a:solidFill>
                    <a:schemeClr val="dk1"/>
                  </a:solidFill>
                  <a:latin typeface="Arial"/>
                  <a:ea typeface="Arial"/>
                  <a:cs typeface="Arial"/>
                  <a:sym typeface="Arial"/>
                </a:rPr>
                <a:t> </a:t>
              </a:r>
              <a:endParaRPr b="0" i="0" sz="1200">
                <a:solidFill>
                  <a:schemeClr val="dk1"/>
                </a:solidFill>
                <a:latin typeface="Arial"/>
                <a:ea typeface="Arial"/>
                <a:cs typeface="Arial"/>
                <a:sym typeface="Arial"/>
              </a:endParaRPr>
            </a:p>
            <a:p>
              <a:pPr indent="0" lvl="0" marL="0" marR="0" rtl="0" algn="ctr">
                <a:lnSpc>
                  <a:spcPct val="100000"/>
                </a:lnSpc>
                <a:spcBef>
                  <a:spcPts val="420"/>
                </a:spcBef>
                <a:spcAft>
                  <a:spcPts val="0"/>
                </a:spcAft>
                <a:buClr>
                  <a:schemeClr val="dk1"/>
                </a:buClr>
                <a:buSzPts val="1200"/>
                <a:buFont typeface="Arial"/>
                <a:buNone/>
              </a:pPr>
              <a:r>
                <a:rPr b="0" i="0" lang="en-US" sz="1200" cap="none">
                  <a:solidFill>
                    <a:schemeClr val="dk1"/>
                  </a:solidFill>
                  <a:latin typeface="Arial"/>
                  <a:ea typeface="Arial"/>
                  <a:cs typeface="Arial"/>
                  <a:sym typeface="Arial"/>
                </a:rPr>
                <a:t>RECORDS WHO MADE CHANGES, WHAT CHANGES WERE MADE, AND WHY.</a:t>
              </a:r>
              <a:endParaRPr sz="1200">
                <a:solidFill>
                  <a:schemeClr val="dk1"/>
                </a:solidFill>
                <a:latin typeface="Arial"/>
                <a:ea typeface="Arial"/>
                <a:cs typeface="Arial"/>
                <a:sym typeface="Arial"/>
              </a:endParaRPr>
            </a:p>
          </p:txBody>
        </p:sp>
      </p:grpSp>
      <p:pic>
        <p:nvPicPr>
          <p:cNvPr descr="Version Control in DevOps: An All-in-One Guide 2025" id="138" name="Google Shape;138;p3"/>
          <p:cNvPicPr preferRelativeResize="0"/>
          <p:nvPr/>
        </p:nvPicPr>
        <p:blipFill rotWithShape="1">
          <a:blip r:embed="rId10">
            <a:alphaModFix/>
          </a:blip>
          <a:srcRect b="0" l="0" r="0" t="0"/>
          <a:stretch/>
        </p:blipFill>
        <p:spPr>
          <a:xfrm>
            <a:off x="5712542" y="1513996"/>
            <a:ext cx="6204155" cy="2379578"/>
          </a:xfrm>
          <a:prstGeom prst="rect">
            <a:avLst/>
          </a:prstGeom>
          <a:noFill/>
          <a:ln>
            <a:noFill/>
          </a:ln>
        </p:spPr>
      </p:pic>
      <p:pic>
        <p:nvPicPr>
          <p:cNvPr id="139" name="Google Shape;139;p3"/>
          <p:cNvPicPr preferRelativeResize="0"/>
          <p:nvPr/>
        </p:nvPicPr>
        <p:blipFill rotWithShape="1">
          <a:blip r:embed="rId11">
            <a:alphaModFix/>
          </a:blip>
          <a:srcRect b="0" l="0" r="0" t="0"/>
          <a:stretch/>
        </p:blipFill>
        <p:spPr>
          <a:xfrm>
            <a:off x="202791" y="1275403"/>
            <a:ext cx="5233219" cy="2743150"/>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txBox="1"/>
          <p:nvPr/>
        </p:nvSpPr>
        <p:spPr>
          <a:xfrm>
            <a:off x="630936" y="2807208"/>
            <a:ext cx="3760194" cy="3410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Version control systems (VCS) are tools that help track and manage changes to files over time. </a:t>
            </a:r>
            <a:endParaRPr/>
          </a:p>
          <a:p>
            <a:pPr indent="-342900" lvl="0" marL="342900" marR="0" rtl="0" algn="l">
              <a:lnSpc>
                <a:spcPct val="90000"/>
              </a:lnSpc>
              <a:spcBef>
                <a:spcPts val="60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There are several types of version control systems, each with its own approach to handling file revision </a:t>
            </a:r>
            <a:endParaRPr/>
          </a:p>
        </p:txBody>
      </p:sp>
      <p:pic>
        <p:nvPicPr>
          <p:cNvPr descr="𝐓𝐲𝐩𝐞𝐬 𝐨𝐟 𝐕𝐞𝐫𝐬𝐢𝐨𝐧 𝐂𝐨𝐧𝐭𝐫𝐨𝐥 𝐒𝐲𝐬𝐭𝐞𝐦𝐬: - DEV  Community" id="147" name="Google Shape;147;p4"/>
          <p:cNvPicPr preferRelativeResize="0"/>
          <p:nvPr/>
        </p:nvPicPr>
        <p:blipFill rotWithShape="1">
          <a:blip r:embed="rId3">
            <a:alphaModFix/>
          </a:blip>
          <a:srcRect b="4875" l="0" r="1" t="0"/>
          <a:stretch/>
        </p:blipFill>
        <p:spPr>
          <a:xfrm>
            <a:off x="4391130" y="2167128"/>
            <a:ext cx="7135755" cy="3818184"/>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pic>
        <p:nvPicPr>
          <p:cNvPr id="153" name="Google Shape;153;p5"/>
          <p:cNvPicPr preferRelativeResize="0"/>
          <p:nvPr/>
        </p:nvPicPr>
        <p:blipFill rotWithShape="1">
          <a:blip r:embed="rId3">
            <a:alphaModFix/>
          </a:blip>
          <a:srcRect b="0" l="0" r="0" t="0"/>
          <a:stretch/>
        </p:blipFill>
        <p:spPr>
          <a:xfrm>
            <a:off x="161250" y="0"/>
            <a:ext cx="5803974" cy="2267625"/>
          </a:xfrm>
          <a:prstGeom prst="rect">
            <a:avLst/>
          </a:prstGeom>
          <a:noFill/>
          <a:ln>
            <a:noFill/>
          </a:ln>
        </p:spPr>
      </p:pic>
      <p:pic>
        <p:nvPicPr>
          <p:cNvPr id="154" name="Google Shape;154;p5"/>
          <p:cNvPicPr preferRelativeResize="0"/>
          <p:nvPr/>
        </p:nvPicPr>
        <p:blipFill rotWithShape="1">
          <a:blip r:embed="rId4">
            <a:alphaModFix/>
          </a:blip>
          <a:srcRect b="0" l="0" r="0" t="0"/>
          <a:stretch/>
        </p:blipFill>
        <p:spPr>
          <a:xfrm>
            <a:off x="123158" y="3657615"/>
            <a:ext cx="5660801" cy="1922719"/>
          </a:xfrm>
          <a:prstGeom prst="rect">
            <a:avLst/>
          </a:prstGeom>
          <a:noFill/>
          <a:ln>
            <a:noFill/>
          </a:ln>
        </p:spPr>
      </p:pic>
      <p:sp>
        <p:nvSpPr>
          <p:cNvPr id="155" name="Google Shape;155;p5"/>
          <p:cNvSpPr/>
          <p:nvPr/>
        </p:nvSpPr>
        <p:spPr>
          <a:xfrm>
            <a:off x="6050280" y="0"/>
            <a:ext cx="9144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5"/>
          <p:cNvSpPr/>
          <p:nvPr/>
        </p:nvSpPr>
        <p:spPr>
          <a:xfrm>
            <a:off x="0" y="3383280"/>
            <a:ext cx="612648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7" name="Google Shape;157;p5"/>
          <p:cNvPicPr preferRelativeResize="0"/>
          <p:nvPr/>
        </p:nvPicPr>
        <p:blipFill rotWithShape="1">
          <a:blip r:embed="rId5">
            <a:alphaModFix/>
          </a:blip>
          <a:srcRect b="0" l="0" r="0" t="0"/>
          <a:stretch/>
        </p:blipFill>
        <p:spPr>
          <a:xfrm>
            <a:off x="6431815" y="137290"/>
            <a:ext cx="5426764" cy="4680515"/>
          </a:xfrm>
          <a:prstGeom prst="rect">
            <a:avLst/>
          </a:prstGeom>
          <a:noFill/>
          <a:ln>
            <a:noFill/>
          </a:ln>
        </p:spPr>
      </p:pic>
      <p:sp>
        <p:nvSpPr>
          <p:cNvPr id="158" name="Google Shape;158;p5"/>
          <p:cNvSpPr txBox="1"/>
          <p:nvPr/>
        </p:nvSpPr>
        <p:spPr>
          <a:xfrm>
            <a:off x="6213018" y="4980169"/>
            <a:ext cx="5660801"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Distributed Version Control System (DVCS)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Each user has a full copy of the repository, allowing offline work.</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Example: Git, Mercuria</a:t>
            </a:r>
            <a:endParaRPr/>
          </a:p>
        </p:txBody>
      </p:sp>
      <p:sp>
        <p:nvSpPr>
          <p:cNvPr id="159" name="Google Shape;159;p5"/>
          <p:cNvSpPr txBox="1"/>
          <p:nvPr/>
        </p:nvSpPr>
        <p:spPr>
          <a:xfrm>
            <a:off x="560453" y="2104763"/>
            <a:ext cx="4709638"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Local Version Control System</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Tracks changes on a single machine.</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Example: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RCS (Revision Control System).</a:t>
            </a:r>
            <a:endParaRPr/>
          </a:p>
        </p:txBody>
      </p:sp>
      <p:sp>
        <p:nvSpPr>
          <p:cNvPr id="160" name="Google Shape;160;p5"/>
          <p:cNvSpPr txBox="1"/>
          <p:nvPr/>
        </p:nvSpPr>
        <p:spPr>
          <a:xfrm>
            <a:off x="318181" y="5763229"/>
            <a:ext cx="6096000"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Centralized Version Control System (CVCS)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Uses a central server where all versions are stored.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Example: SVN (Subversion), Perforce.</a:t>
            </a:r>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6"/>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6"/>
          <p:cNvSpPr txBox="1"/>
          <p:nvPr/>
        </p:nvSpPr>
        <p:spPr>
          <a:xfrm>
            <a:off x="355879" y="79421"/>
            <a:ext cx="10515600" cy="13064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000">
                <a:solidFill>
                  <a:schemeClr val="dk1"/>
                </a:solidFill>
                <a:latin typeface="Play"/>
                <a:ea typeface="Play"/>
                <a:cs typeface="Play"/>
                <a:sym typeface="Play"/>
              </a:rPr>
              <a:t>Download Vs clone </a:t>
            </a:r>
            <a:endParaRPr/>
          </a:p>
        </p:txBody>
      </p:sp>
      <p:sp>
        <p:nvSpPr>
          <p:cNvPr id="167" name="Google Shape;167;p6"/>
          <p:cNvSpPr txBox="1"/>
          <p:nvPr/>
        </p:nvSpPr>
        <p:spPr>
          <a:xfrm>
            <a:off x="265444" y="1385861"/>
            <a:ext cx="11031111" cy="14003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chemeClr val="dk1"/>
                </a:solidFill>
                <a:latin typeface="Arial"/>
                <a:ea typeface="Arial"/>
                <a:cs typeface="Arial"/>
                <a:sym typeface="Arial"/>
              </a:rPr>
              <a:t>When you clone a repo, you make a copy of the complete history of the git repo including the . git folder (we learned in the earlier lesson). When you download the repo</a:t>
            </a:r>
            <a:r>
              <a:rPr b="1" lang="en-US" sz="2000">
                <a:solidFill>
                  <a:schemeClr val="dk1"/>
                </a:solidFill>
                <a:latin typeface="Arial"/>
                <a:ea typeface="Arial"/>
                <a:cs typeface="Arial"/>
                <a:sym typeface="Arial"/>
              </a:rPr>
              <a:t>.</a:t>
            </a:r>
            <a:endParaRPr b="1" i="0" sz="2000">
              <a:solidFill>
                <a:schemeClr val="dk1"/>
              </a:solidFill>
              <a:latin typeface="Arial"/>
              <a:ea typeface="Arial"/>
              <a:cs typeface="Arial"/>
              <a:sym typeface="Arial"/>
            </a:endParaRPr>
          </a:p>
          <a:p>
            <a:pPr indent="0" lvl="0" marL="0" marR="0" rtl="0" algn="l">
              <a:spcBef>
                <a:spcPts val="600"/>
              </a:spcBef>
              <a:spcAft>
                <a:spcPts val="0"/>
              </a:spcAft>
              <a:buNone/>
            </a:pPr>
            <a:r>
              <a:rPr b="1" i="0" lang="en-US" sz="2000">
                <a:solidFill>
                  <a:schemeClr val="dk1"/>
                </a:solidFill>
                <a:latin typeface="Arial"/>
                <a:ea typeface="Arial"/>
                <a:cs typeface="Arial"/>
                <a:sym typeface="Arial"/>
              </a:rPr>
              <a:t> you just download the source files of the most recent commit of the default branch without the . git folder</a:t>
            </a:r>
            <a:endParaRPr b="1" sz="2000">
              <a:solidFill>
                <a:schemeClr val="dk1"/>
              </a:solidFill>
              <a:latin typeface="Arial"/>
              <a:ea typeface="Arial"/>
              <a:cs typeface="Arial"/>
              <a:sym typeface="Arial"/>
            </a:endParaRPr>
          </a:p>
        </p:txBody>
      </p:sp>
      <p:pic>
        <p:nvPicPr>
          <p:cNvPr descr="Difference Between Cloning and Downloading Git Repository - YouTube" id="168" name="Google Shape;168;p6"/>
          <p:cNvPicPr preferRelativeResize="0"/>
          <p:nvPr/>
        </p:nvPicPr>
        <p:blipFill rotWithShape="1">
          <a:blip r:embed="rId3">
            <a:alphaModFix/>
          </a:blip>
          <a:srcRect b="0" l="0" r="0" t="0"/>
          <a:stretch/>
        </p:blipFill>
        <p:spPr>
          <a:xfrm>
            <a:off x="7468839" y="3429000"/>
            <a:ext cx="4457717" cy="2491077"/>
          </a:xfrm>
          <a:prstGeom prst="rect">
            <a:avLst/>
          </a:prstGeom>
          <a:noFill/>
          <a:ln>
            <a:noFill/>
          </a:ln>
        </p:spPr>
      </p:pic>
      <p:grpSp>
        <p:nvGrpSpPr>
          <p:cNvPr id="169" name="Google Shape;169;p6"/>
          <p:cNvGrpSpPr/>
          <p:nvPr/>
        </p:nvGrpSpPr>
        <p:grpSpPr>
          <a:xfrm>
            <a:off x="265444" y="3199521"/>
            <a:ext cx="6714066" cy="2903470"/>
            <a:chOff x="0" y="698983"/>
            <a:chExt cx="6714066" cy="2903470"/>
          </a:xfrm>
        </p:grpSpPr>
        <p:sp>
          <p:nvSpPr>
            <p:cNvPr id="170" name="Google Shape;170;p6"/>
            <p:cNvSpPr/>
            <p:nvPr/>
          </p:nvSpPr>
          <p:spPr>
            <a:xfrm>
              <a:off x="0" y="698983"/>
              <a:ext cx="6714066" cy="129043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390355" y="989330"/>
              <a:ext cx="709737" cy="709737"/>
            </a:xfrm>
            <a:prstGeom prst="rect">
              <a:avLst/>
            </a:prstGeom>
            <a:blipFill rotWithShape="1">
              <a:blip r:embed="rId4">
                <a:alphaModFix/>
              </a:blip>
              <a:stretch>
                <a:fillRect b="0" l="0" r="0" t="0"/>
              </a:stretch>
            </a:blipFill>
            <a:ln cap="flat" cmpd="sng" w="1905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1490447" y="698983"/>
              <a:ext cx="5223618" cy="12904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txBox="1"/>
            <p:nvPr/>
          </p:nvSpPr>
          <p:spPr>
            <a:xfrm>
              <a:off x="1490447" y="698983"/>
              <a:ext cx="5223618" cy="1290431"/>
            </a:xfrm>
            <a:prstGeom prst="rect">
              <a:avLst/>
            </a:prstGeom>
            <a:noFill/>
            <a:ln>
              <a:noFill/>
            </a:ln>
          </p:spPr>
          <p:txBody>
            <a:bodyPr anchorCtr="0" anchor="ctr" bIns="136550" lIns="136550" spcFirstLastPara="1" rIns="136550" wrap="square" tIns="136550">
              <a:noAutofit/>
            </a:bodyPr>
            <a:lstStyle/>
            <a:p>
              <a:pPr indent="0" lvl="0" marL="0" marR="0" rtl="0" algn="l">
                <a:lnSpc>
                  <a:spcPct val="100000"/>
                </a:lnSpc>
                <a:spcBef>
                  <a:spcPts val="0"/>
                </a:spcBef>
                <a:spcAft>
                  <a:spcPts val="0"/>
                </a:spcAft>
                <a:buClr>
                  <a:schemeClr val="dk1"/>
                </a:buClr>
                <a:buSzPts val="1900"/>
                <a:buFont typeface="Arial"/>
                <a:buNone/>
              </a:pPr>
              <a:r>
                <a:rPr b="1" i="0" lang="en-US" sz="1900">
                  <a:solidFill>
                    <a:schemeClr val="dk1"/>
                  </a:solidFill>
                  <a:latin typeface="Arial"/>
                  <a:ea typeface="Arial"/>
                  <a:cs typeface="Arial"/>
                  <a:sym typeface="Arial"/>
                </a:rPr>
                <a:t>Download</a:t>
              </a:r>
              <a:r>
                <a:rPr b="0" i="0" lang="en-US" sz="1900">
                  <a:solidFill>
                    <a:schemeClr val="dk1"/>
                  </a:solidFill>
                  <a:latin typeface="Arial"/>
                  <a:ea typeface="Arial"/>
                  <a:cs typeface="Arial"/>
                  <a:sym typeface="Arial"/>
                </a:rPr>
                <a:t>:</a:t>
              </a:r>
              <a:endParaRPr/>
            </a:p>
            <a:p>
              <a:pPr indent="0" lvl="0" marL="0" marR="0" rtl="0" algn="l">
                <a:lnSpc>
                  <a:spcPct val="100000"/>
                </a:lnSpc>
                <a:spcBef>
                  <a:spcPts val="665"/>
                </a:spcBef>
                <a:spcAft>
                  <a:spcPts val="0"/>
                </a:spcAft>
                <a:buClr>
                  <a:schemeClr val="dk1"/>
                </a:buClr>
                <a:buSzPts val="1900"/>
                <a:buFont typeface="Arial"/>
                <a:buNone/>
              </a:pPr>
              <a:r>
                <a:rPr b="0" i="0" lang="en-US" sz="1900">
                  <a:solidFill>
                    <a:schemeClr val="dk1"/>
                  </a:solidFill>
                  <a:latin typeface="Arial"/>
                  <a:ea typeface="Arial"/>
                  <a:cs typeface="Arial"/>
                  <a:sym typeface="Arial"/>
                </a:rPr>
                <a:t>Saves a static copy of files.</a:t>
              </a:r>
              <a:endParaRPr sz="1900">
                <a:solidFill>
                  <a:schemeClr val="dk1"/>
                </a:solidFill>
                <a:latin typeface="Arial"/>
                <a:ea typeface="Arial"/>
                <a:cs typeface="Arial"/>
                <a:sym typeface="Arial"/>
              </a:endParaRPr>
            </a:p>
          </p:txBody>
        </p:sp>
        <p:sp>
          <p:nvSpPr>
            <p:cNvPr id="174" name="Google Shape;174;p6"/>
            <p:cNvSpPr/>
            <p:nvPr/>
          </p:nvSpPr>
          <p:spPr>
            <a:xfrm>
              <a:off x="0" y="2312022"/>
              <a:ext cx="6714066" cy="129043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390355" y="2602369"/>
              <a:ext cx="709737" cy="709737"/>
            </a:xfrm>
            <a:prstGeom prst="rect">
              <a:avLst/>
            </a:prstGeom>
            <a:blipFill rotWithShape="1">
              <a:blip r:embed="rId5">
                <a:alphaModFix/>
              </a:blip>
              <a:stretch>
                <a:fillRect b="0" l="0" r="0" t="0"/>
              </a:stretch>
            </a:blipFill>
            <a:ln cap="flat" cmpd="sng" w="1905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1490447" y="2312022"/>
              <a:ext cx="5223618" cy="12904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txBox="1"/>
            <p:nvPr/>
          </p:nvSpPr>
          <p:spPr>
            <a:xfrm>
              <a:off x="1490447" y="2312022"/>
              <a:ext cx="5223618" cy="1290431"/>
            </a:xfrm>
            <a:prstGeom prst="rect">
              <a:avLst/>
            </a:prstGeom>
            <a:noFill/>
            <a:ln>
              <a:noFill/>
            </a:ln>
          </p:spPr>
          <p:txBody>
            <a:bodyPr anchorCtr="0" anchor="ctr" bIns="136550" lIns="136550" spcFirstLastPara="1" rIns="136550" wrap="square" tIns="136550">
              <a:noAutofit/>
            </a:bodyPr>
            <a:lstStyle/>
            <a:p>
              <a:pPr indent="0" lvl="0" marL="0" marR="0" rtl="0" algn="l">
                <a:lnSpc>
                  <a:spcPct val="100000"/>
                </a:lnSpc>
                <a:spcBef>
                  <a:spcPts val="0"/>
                </a:spcBef>
                <a:spcAft>
                  <a:spcPts val="0"/>
                </a:spcAft>
                <a:buClr>
                  <a:schemeClr val="dk1"/>
                </a:buClr>
                <a:buSzPts val="1900"/>
                <a:buFont typeface="Arial"/>
                <a:buNone/>
              </a:pPr>
              <a:r>
                <a:rPr b="1" i="0" lang="en-US" sz="1900">
                  <a:solidFill>
                    <a:schemeClr val="dk1"/>
                  </a:solidFill>
                  <a:latin typeface="Arial"/>
                  <a:ea typeface="Arial"/>
                  <a:cs typeface="Arial"/>
                  <a:sym typeface="Arial"/>
                </a:rPr>
                <a:t>Clone</a:t>
              </a:r>
              <a:r>
                <a:rPr b="0" i="0" lang="en-US" sz="1900">
                  <a:solidFill>
                    <a:schemeClr val="dk1"/>
                  </a:solidFill>
                  <a:latin typeface="Arial"/>
                  <a:ea typeface="Arial"/>
                  <a:cs typeface="Arial"/>
                  <a:sym typeface="Arial"/>
                </a:rPr>
                <a:t>: </a:t>
              </a:r>
              <a:endParaRPr/>
            </a:p>
            <a:p>
              <a:pPr indent="0" lvl="0" marL="0" marR="0" rtl="0" algn="l">
                <a:lnSpc>
                  <a:spcPct val="100000"/>
                </a:lnSpc>
                <a:spcBef>
                  <a:spcPts val="665"/>
                </a:spcBef>
                <a:spcAft>
                  <a:spcPts val="0"/>
                </a:spcAft>
                <a:buClr>
                  <a:schemeClr val="dk1"/>
                </a:buClr>
                <a:buSzPts val="1900"/>
                <a:buFont typeface="Arial"/>
                <a:buNone/>
              </a:pPr>
              <a:r>
                <a:rPr b="0" i="0" lang="en-US" sz="1900">
                  <a:solidFill>
                    <a:schemeClr val="dk1"/>
                  </a:solidFill>
                  <a:latin typeface="Arial"/>
                  <a:ea typeface="Arial"/>
                  <a:cs typeface="Arial"/>
                  <a:sym typeface="Arial"/>
                </a:rPr>
                <a:t>Creates a version controlled copy with Git history </a:t>
              </a:r>
              <a:endParaRPr sz="1900">
                <a:solidFill>
                  <a:schemeClr val="dk1"/>
                </a:solidFill>
                <a:latin typeface="Arial"/>
                <a:ea typeface="Arial"/>
                <a:cs typeface="Arial"/>
                <a:sym typeface="Arial"/>
              </a:endParaRPr>
            </a:p>
          </p:txBody>
        </p:sp>
      </p:grpSp>
    </p:spTree>
  </p:cSld>
  <p:clrMapOvr>
    <a:masterClrMapping/>
  </p:clrMapOvr>
  <mc:AlternateContent>
    <mc:Choice Requires="p14">
      <p:transition spd="slow" p14:dur="16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7"/>
          <p:cNvSpPr/>
          <p:nvPr/>
        </p:nvSpPr>
        <p:spPr>
          <a:xfrm>
            <a:off x="0" y="0"/>
            <a:ext cx="12192000" cy="2877832"/>
          </a:xfrm>
          <a:custGeom>
            <a:rect b="b" l="l" r="r" t="t"/>
            <a:pathLst>
              <a:path extrusionOk="0" h="2877832" w="12192000">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7"/>
          <p:cNvSpPr/>
          <p:nvPr/>
        </p:nvSpPr>
        <p:spPr>
          <a:xfrm rot="5400000">
            <a:off x="3566159" y="1353312"/>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7"/>
          <p:cNvSpPr txBox="1"/>
          <p:nvPr/>
        </p:nvSpPr>
        <p:spPr>
          <a:xfrm>
            <a:off x="4474462" y="630936"/>
            <a:ext cx="7074409" cy="14630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FF"/>
              </a:buClr>
              <a:buSzPts val="2200"/>
              <a:buFont typeface="Arial"/>
              <a:buChar char="•"/>
            </a:pPr>
            <a:r>
              <a:rPr lang="en-US" sz="2200">
                <a:solidFill>
                  <a:srgbClr val="FFFFFF"/>
                </a:solidFill>
                <a:latin typeface="Arial"/>
                <a:ea typeface="Arial"/>
                <a:cs typeface="Arial"/>
                <a:sym typeface="Arial"/>
              </a:rPr>
              <a:t>Link you tube : </a:t>
            </a:r>
            <a:endParaRPr/>
          </a:p>
          <a:p>
            <a:pPr indent="0" lvl="0" marL="0" marR="0" rtl="0" algn="l">
              <a:lnSpc>
                <a:spcPct val="90000"/>
              </a:lnSpc>
              <a:spcBef>
                <a:spcPts val="600"/>
              </a:spcBef>
              <a:spcAft>
                <a:spcPts val="0"/>
              </a:spcAft>
              <a:buClr>
                <a:srgbClr val="FFFFFF"/>
              </a:buClr>
              <a:buSzPts val="2200"/>
              <a:buFont typeface="Arial"/>
              <a:buChar char="•"/>
            </a:pPr>
            <a:r>
              <a:rPr lang="en-US" sz="2200">
                <a:solidFill>
                  <a:srgbClr val="FFFFFF"/>
                </a:solidFill>
                <a:latin typeface="Arial"/>
                <a:ea typeface="Arial"/>
                <a:cs typeface="Arial"/>
                <a:sym typeface="Arial"/>
              </a:rPr>
              <a:t>https://www.youtube.com/watch?v=2IGNpFvNlJ4</a:t>
            </a:r>
            <a:endParaRPr/>
          </a:p>
        </p:txBody>
      </p:sp>
      <p:pic>
        <p:nvPicPr>
          <p:cNvPr id="186" name="Google Shape;186;p7"/>
          <p:cNvPicPr preferRelativeResize="0"/>
          <p:nvPr/>
        </p:nvPicPr>
        <p:blipFill rotWithShape="1">
          <a:blip r:embed="rId3">
            <a:alphaModFix/>
          </a:blip>
          <a:srcRect b="0" l="0" r="0" t="0"/>
          <a:stretch/>
        </p:blipFill>
        <p:spPr>
          <a:xfrm>
            <a:off x="49566" y="2877832"/>
            <a:ext cx="12142434" cy="3856984"/>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8"/>
          <p:cNvPicPr preferRelativeResize="0"/>
          <p:nvPr/>
        </p:nvPicPr>
        <p:blipFill rotWithShape="1">
          <a:blip r:embed="rId3">
            <a:alphaModFix/>
          </a:blip>
          <a:srcRect b="0" l="0" r="0" t="0"/>
          <a:stretch/>
        </p:blipFill>
        <p:spPr>
          <a:xfrm>
            <a:off x="177521" y="180870"/>
            <a:ext cx="11836958" cy="6677130"/>
          </a:xfrm>
          <a:prstGeom prst="rect">
            <a:avLst/>
          </a:prstGeom>
          <a:noFill/>
          <a:ln>
            <a:noFill/>
          </a:ln>
        </p:spPr>
      </p:pic>
    </p:spTree>
  </p:cSld>
  <p:clrMapOvr>
    <a:masterClrMapping/>
  </p:clrMapOvr>
  <mc:AlternateContent>
    <mc:Choice Requires="p14">
      <p:transition spd="slow" p14:dur="16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9"/>
          <p:cNvSpPr txBox="1"/>
          <p:nvPr/>
        </p:nvSpPr>
        <p:spPr>
          <a:xfrm>
            <a:off x="638882" y="3577456"/>
            <a:ext cx="10909640" cy="1687814"/>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lang="en-US" sz="3600">
                <a:solidFill>
                  <a:schemeClr val="dk1"/>
                </a:solidFill>
                <a:latin typeface="Play"/>
                <a:ea typeface="Play"/>
                <a:cs typeface="Play"/>
                <a:sym typeface="Play"/>
              </a:rPr>
              <a:t>Welcome To </a:t>
            </a:r>
            <a:r>
              <a:rPr b="0" i="0" lang="en-US" sz="3600">
                <a:solidFill>
                  <a:srgbClr val="444444"/>
                </a:solidFill>
                <a:latin typeface="Poppins"/>
                <a:ea typeface="Poppins"/>
                <a:cs typeface="Poppins"/>
                <a:sym typeface="Poppins"/>
              </a:rPr>
              <a:t>Global Information Tracker(git).</a:t>
            </a:r>
            <a:r>
              <a:rPr lang="en-US" sz="3600">
                <a:solidFill>
                  <a:schemeClr val="dk1"/>
                </a:solidFill>
                <a:latin typeface="Play"/>
                <a:ea typeface="Play"/>
                <a:cs typeface="Play"/>
                <a:sym typeface="Play"/>
              </a:rPr>
              <a:t> </a:t>
            </a:r>
            <a:endParaRPr/>
          </a:p>
        </p:txBody>
      </p:sp>
      <p:sp>
        <p:nvSpPr>
          <p:cNvPr id="200" name="Google Shape;200;p9"/>
          <p:cNvSpPr txBox="1"/>
          <p:nvPr/>
        </p:nvSpPr>
        <p:spPr>
          <a:xfrm>
            <a:off x="638881" y="5660607"/>
            <a:ext cx="10909643" cy="552659"/>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0" i="0" lang="en-US" sz="2000">
                <a:solidFill>
                  <a:schemeClr val="dk1"/>
                </a:solidFill>
                <a:latin typeface="Arial"/>
                <a:ea typeface="Arial"/>
                <a:cs typeface="Arial"/>
                <a:sym typeface="Arial"/>
              </a:rPr>
              <a:t>Source code management (SCM) is used to track modifications to a source code repository</a:t>
            </a:r>
            <a:endParaRPr sz="2000">
              <a:solidFill>
                <a:schemeClr val="dk1"/>
              </a:solidFill>
              <a:latin typeface="Arial"/>
              <a:ea typeface="Arial"/>
              <a:cs typeface="Arial"/>
              <a:sym typeface="Arial"/>
            </a:endParaRPr>
          </a:p>
        </p:txBody>
      </p:sp>
      <p:pic>
        <p:nvPicPr>
          <p:cNvPr descr="Demystifying Version Control ..." id="201" name="Google Shape;201;p9"/>
          <p:cNvPicPr preferRelativeResize="0"/>
          <p:nvPr/>
        </p:nvPicPr>
        <p:blipFill rotWithShape="1">
          <a:blip r:embed="rId3">
            <a:alphaModFix/>
          </a:blip>
          <a:srcRect b="0" l="0" r="0" t="0"/>
          <a:stretch/>
        </p:blipFill>
        <p:spPr>
          <a:xfrm>
            <a:off x="1231650" y="418037"/>
            <a:ext cx="9239705" cy="3826694"/>
          </a:xfrm>
          <a:prstGeom prst="rect">
            <a:avLst/>
          </a:prstGeom>
          <a:noFill/>
          <a:ln>
            <a:noFill/>
          </a:ln>
        </p:spPr>
      </p:pic>
      <p:sp>
        <p:nvSpPr>
          <p:cNvPr id="202" name="Google Shape;202;p9"/>
          <p:cNvSpPr/>
          <p:nvPr/>
        </p:nvSpPr>
        <p:spPr>
          <a:xfrm>
            <a:off x="3807702" y="5509052"/>
            <a:ext cx="4572000" cy="18288"/>
          </a:xfrm>
          <a:custGeom>
            <a:rect b="b" l="l" r="r" t="t"/>
            <a:pathLst>
              <a:path extrusionOk="0" fill="none" h="18288" w="457200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extrusionOk="0" h="18288" w="457200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2025-02-09T14:52:06Z</dcterms:created>
  <dc:creator>Eslam Yassin</dc:creator>
</cp:coreProperties>
</file>