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7" r:id="rId5"/>
    <p:sldId id="269" r:id="rId6"/>
    <p:sldId id="281" r:id="rId7"/>
    <p:sldId id="282" r:id="rId8"/>
    <p:sldId id="270" r:id="rId9"/>
    <p:sldId id="277" r:id="rId10"/>
    <p:sldId id="278" r:id="rId11"/>
    <p:sldId id="283" r:id="rId12"/>
    <p:sldId id="279" r:id="rId13"/>
    <p:sldId id="280" r:id="rId14"/>
    <p:sldId id="286" r:id="rId15"/>
    <p:sldId id="287" r:id="rId16"/>
    <p:sldId id="288" r:id="rId17"/>
    <p:sldId id="289" r:id="rId18"/>
    <p:sldId id="290" r:id="rId19"/>
    <p:sldId id="291" r:id="rId20"/>
    <p:sldId id="292"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980" autoAdjust="0"/>
  </p:normalViewPr>
  <p:slideViewPr>
    <p:cSldViewPr snapToGrid="0" showGuides="1">
      <p:cViewPr>
        <p:scale>
          <a:sx n="75" d="100"/>
          <a:sy n="75" d="100"/>
        </p:scale>
        <p:origin x="43" y="715"/>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8/26/2024</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8/26/2024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6</a:t>
            </a:fld>
            <a:endParaRPr lang="en-US" noProof="0" dirty="0"/>
          </a:p>
        </p:txBody>
      </p:sp>
    </p:spTree>
    <p:extLst>
      <p:ext uri="{BB962C8B-B14F-4D97-AF65-F5344CB8AC3E}">
        <p14:creationId xmlns:p14="http://schemas.microsoft.com/office/powerpoint/2010/main" val="28591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18</a:t>
            </a:fld>
            <a:endParaRPr lang="en-US"/>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8/26/2024</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www.contoso.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175529" y="1921704"/>
            <a:ext cx="5848351" cy="2609850"/>
          </a:xfrm>
        </p:spPr>
        <p:txBody>
          <a:bodyPr/>
          <a:lstStyle/>
          <a:p>
            <a:r>
              <a:rPr lang="en-US" dirty="0"/>
              <a:t>Smart Home Automation System</a:t>
            </a:r>
          </a:p>
        </p:txBody>
      </p:sp>
      <p:pic>
        <p:nvPicPr>
          <p:cNvPr id="10" name="Picture Placeholder 9" descr="cityscape&#10;">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
            <a:extLst>
              <a:ext uri="{FF2B5EF4-FFF2-40B4-BE49-F238E27FC236}">
                <a16:creationId xmlns:a16="http://schemas.microsoft.com/office/drawing/2014/main" id="{0B251BD1-32F2-D4E4-FB9A-70C842B2DFFD}"/>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10</a:t>
            </a:fld>
            <a:endParaRPr lang="en-US" noProof="0"/>
          </a:p>
        </p:txBody>
      </p:sp>
      <p:sp>
        <p:nvSpPr>
          <p:cNvPr id="2" name="Title 1">
            <a:extLst>
              <a:ext uri="{FF2B5EF4-FFF2-40B4-BE49-F238E27FC236}">
                <a16:creationId xmlns:a16="http://schemas.microsoft.com/office/drawing/2014/main" id="{FD335775-6F4D-BD95-5FCD-01C2113D9447}"/>
              </a:ext>
            </a:extLst>
          </p:cNvPr>
          <p:cNvSpPr>
            <a:spLocks noGrp="1"/>
          </p:cNvSpPr>
          <p:nvPr>
            <p:ph type="title"/>
          </p:nvPr>
        </p:nvSpPr>
        <p:spPr>
          <a:xfrm>
            <a:off x="839788" y="457200"/>
            <a:ext cx="3932237" cy="1600200"/>
          </a:xfrm>
        </p:spPr>
        <p:txBody>
          <a:bodyPr anchor="b">
            <a:normAutofit/>
          </a:bodyPr>
          <a:lstStyle/>
          <a:p>
            <a:r>
              <a:rPr lang="en-US" b="1" dirty="0"/>
              <a:t>6) Soil Sensor</a:t>
            </a:r>
            <a:br>
              <a:rPr lang="en-US" b="1" dirty="0"/>
            </a:br>
            <a:endParaRPr lang="en-US" dirty="0"/>
          </a:p>
        </p:txBody>
      </p:sp>
      <p:sp>
        <p:nvSpPr>
          <p:cNvPr id="3" name="Content Placeholder 2">
            <a:extLst>
              <a:ext uri="{FF2B5EF4-FFF2-40B4-BE49-F238E27FC236}">
                <a16:creationId xmlns:a16="http://schemas.microsoft.com/office/drawing/2014/main" id="{F2A90473-3CDB-26C7-4603-B44B52BE4FF7}"/>
              </a:ext>
            </a:extLst>
          </p:cNvPr>
          <p:cNvSpPr>
            <a:spLocks noGrp="1"/>
          </p:cNvSpPr>
          <p:nvPr>
            <p:ph type="body" sz="half" idx="2"/>
          </p:nvPr>
        </p:nvSpPr>
        <p:spPr>
          <a:xfrm>
            <a:off x="839788" y="2057400"/>
            <a:ext cx="3932237" cy="3811588"/>
          </a:xfrm>
        </p:spPr>
        <p:txBody>
          <a:bodyPr>
            <a:normAutofit/>
          </a:bodyPr>
          <a:lstStyle/>
          <a:p>
            <a:pPr>
              <a:buFont typeface="Arial" panose="020B0604020202020204" pitchFamily="34" charset="0"/>
              <a:buChar char="•"/>
            </a:pPr>
            <a:r>
              <a:rPr lang="en-US" b="1" dirty="0"/>
              <a:t>Function</a:t>
            </a:r>
            <a:r>
              <a:rPr lang="en-US" dirty="0"/>
              <a:t>: Measures soil moisture levels.</a:t>
            </a:r>
          </a:p>
          <a:p>
            <a:pPr>
              <a:buFont typeface="Arial" panose="020B0604020202020204" pitchFamily="34" charset="0"/>
              <a:buChar char="•"/>
            </a:pPr>
            <a:r>
              <a:rPr lang="en-US" b="1" dirty="0"/>
              <a:t>Action</a:t>
            </a:r>
            <a:r>
              <a:rPr lang="en-US" dirty="0"/>
              <a:t>: Activates the water pump if the soil is too dry.</a:t>
            </a:r>
          </a:p>
          <a:p>
            <a:endParaRPr lang="en-US" dirty="0"/>
          </a:p>
        </p:txBody>
      </p:sp>
      <p:pic>
        <p:nvPicPr>
          <p:cNvPr id="17" name="Content Placeholder 16" descr="A blue circuit board with black and gold pins&#10;&#10;Description automatically generated">
            <a:extLst>
              <a:ext uri="{FF2B5EF4-FFF2-40B4-BE49-F238E27FC236}">
                <a16:creationId xmlns:a16="http://schemas.microsoft.com/office/drawing/2014/main" id="{5CCC4DBB-70A6-C0C1-DDF4-2E51E764A726}"/>
              </a:ext>
            </a:extLst>
          </p:cNvPr>
          <p:cNvPicPr>
            <a:picLocks noGrp="1" noChangeAspect="1"/>
          </p:cNvPicPr>
          <p:nvPr>
            <p:ph idx="1"/>
          </p:nvPr>
        </p:nvPicPr>
        <p:blipFill>
          <a:blip r:embed="rId2"/>
          <a:stretch>
            <a:fillRect/>
          </a:stretch>
        </p:blipFill>
        <p:spPr>
          <a:xfrm>
            <a:off x="5183188" y="1101726"/>
            <a:ext cx="6172200" cy="4114800"/>
          </a:xfrm>
          <a:noFill/>
        </p:spPr>
      </p:pic>
      <p:sp>
        <p:nvSpPr>
          <p:cNvPr id="4" name="Slide Number Placeholder 3" hidden="1">
            <a:extLst>
              <a:ext uri="{FF2B5EF4-FFF2-40B4-BE49-F238E27FC236}">
                <a16:creationId xmlns:a16="http://schemas.microsoft.com/office/drawing/2014/main" id="{E9E8CCA3-CAF8-E427-EBE8-B88A83F383A4}"/>
              </a:ext>
            </a:extLst>
          </p:cNvPr>
          <p:cNvSpPr>
            <a:spLocks noGrp="1"/>
          </p:cNvSpPr>
          <p:nvPr>
            <p:ph type="sldNum" sz="quarter" idx="4294967295"/>
          </p:nvPr>
        </p:nvSpPr>
        <p:spPr>
          <a:xfrm>
            <a:off x="11363696" y="6455739"/>
            <a:ext cx="294460" cy="187367"/>
          </a:xfrm>
        </p:spPr>
        <p:txBody>
          <a:bodyPr/>
          <a:lstStyle/>
          <a:p>
            <a:pPr>
              <a:spcAft>
                <a:spcPts val="600"/>
              </a:spcAft>
            </a:pPr>
            <a:fld id="{9EC71654-96A5-4280-94F3-931C61A9F92C}" type="slidenum">
              <a:rPr lang="en-US" noProof="0" smtClean="0"/>
              <a:pPr>
                <a:spcAft>
                  <a:spcPts val="600"/>
                </a:spcAft>
              </a:pPr>
              <a:t>10</a:t>
            </a:fld>
            <a:endParaRPr lang="en-US" noProof="0"/>
          </a:p>
        </p:txBody>
      </p:sp>
    </p:spTree>
    <p:extLst>
      <p:ext uri="{BB962C8B-B14F-4D97-AF65-F5344CB8AC3E}">
        <p14:creationId xmlns:p14="http://schemas.microsoft.com/office/powerpoint/2010/main" val="85543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black round object with two pins&#10;&#10;Description automatically generated">
            <a:extLst>
              <a:ext uri="{FF2B5EF4-FFF2-40B4-BE49-F238E27FC236}">
                <a16:creationId xmlns:a16="http://schemas.microsoft.com/office/drawing/2014/main" id="{F989AB5D-9ED9-CCE8-49E9-28A9A733E5F4}"/>
              </a:ext>
            </a:extLst>
          </p:cNvPr>
          <p:cNvPicPr>
            <a:picLocks noGrp="1" noChangeAspect="1"/>
          </p:cNvPicPr>
          <p:nvPr>
            <p:ph type="pic" idx="1"/>
          </p:nvPr>
        </p:nvPicPr>
        <p:blipFill>
          <a:blip r:embed="rId2"/>
          <a:srcRect r="1" b="1"/>
          <a:stretch/>
        </p:blipFill>
        <p:spPr>
          <a:xfrm>
            <a:off x="6096000" y="768485"/>
            <a:ext cx="5305662" cy="5305662"/>
          </a:xfrm>
          <a:noFill/>
        </p:spPr>
      </p:pic>
      <p:sp>
        <p:nvSpPr>
          <p:cNvPr id="3" name="Title 2">
            <a:extLst>
              <a:ext uri="{FF2B5EF4-FFF2-40B4-BE49-F238E27FC236}">
                <a16:creationId xmlns:a16="http://schemas.microsoft.com/office/drawing/2014/main" id="{9B28A815-5AB4-8E61-EC20-890969515DDB}"/>
              </a:ext>
            </a:extLst>
          </p:cNvPr>
          <p:cNvSpPr>
            <a:spLocks noGrp="1"/>
          </p:cNvSpPr>
          <p:nvPr>
            <p:ph type="title"/>
          </p:nvPr>
        </p:nvSpPr>
        <p:spPr>
          <a:xfrm>
            <a:off x="839788" y="457200"/>
            <a:ext cx="3932237" cy="1600200"/>
          </a:xfrm>
        </p:spPr>
        <p:txBody>
          <a:bodyPr anchor="b">
            <a:normAutofit/>
          </a:bodyPr>
          <a:lstStyle/>
          <a:p>
            <a:r>
              <a:rPr lang="en-US" b="1" dirty="0"/>
              <a:t>8) Buzzer</a:t>
            </a:r>
            <a:br>
              <a:rPr lang="en-US" dirty="0"/>
            </a:br>
            <a:endParaRPr lang="en-US" dirty="0"/>
          </a:p>
        </p:txBody>
      </p:sp>
      <p:sp>
        <p:nvSpPr>
          <p:cNvPr id="4" name="Text Placeholder 3">
            <a:extLst>
              <a:ext uri="{FF2B5EF4-FFF2-40B4-BE49-F238E27FC236}">
                <a16:creationId xmlns:a16="http://schemas.microsoft.com/office/drawing/2014/main" id="{9F6A954F-BC30-E953-9722-7E1FC7409F12}"/>
              </a:ext>
            </a:extLst>
          </p:cNvPr>
          <p:cNvSpPr>
            <a:spLocks noGrp="1"/>
          </p:cNvSpPr>
          <p:nvPr>
            <p:ph type="body" sz="half" idx="2"/>
          </p:nvPr>
        </p:nvSpPr>
        <p:spPr>
          <a:xfrm>
            <a:off x="839788" y="2057400"/>
            <a:ext cx="3932237" cy="3811588"/>
          </a:xfrm>
        </p:spPr>
        <p:txBody>
          <a:bodyPr>
            <a:normAutofit/>
          </a:bodyPr>
          <a:lstStyle/>
          <a:p>
            <a:r>
              <a:rPr lang="en-US" b="1" dirty="0"/>
              <a:t>Buzzer</a:t>
            </a:r>
            <a:endParaRPr lang="en-US" dirty="0"/>
          </a:p>
          <a:p>
            <a:pPr>
              <a:buFont typeface="Arial" panose="020B0604020202020204" pitchFamily="34" charset="0"/>
              <a:buChar char="•"/>
            </a:pPr>
            <a:r>
              <a:rPr lang="en-US" b="1" dirty="0"/>
              <a:t>Function</a:t>
            </a:r>
            <a:r>
              <a:rPr lang="en-US" dirty="0"/>
              <a:t>: Provides audible alerts for various events.</a:t>
            </a:r>
          </a:p>
          <a:p>
            <a:pPr>
              <a:buFont typeface="Arial" panose="020B0604020202020204" pitchFamily="34" charset="0"/>
              <a:buChar char="•"/>
            </a:pPr>
            <a:r>
              <a:rPr lang="en-US" b="1" dirty="0"/>
              <a:t>Alerts</a:t>
            </a:r>
            <a:r>
              <a:rPr lang="en-US" dirty="0"/>
              <a:t>:</a:t>
            </a:r>
          </a:p>
          <a:p>
            <a:pPr marL="742950" lvl="1" indent="-285750">
              <a:buFont typeface="Arial" panose="020B0604020202020204" pitchFamily="34" charset="0"/>
              <a:buChar char="•"/>
            </a:pPr>
            <a:r>
              <a:rPr lang="en-US" sz="1600"/>
              <a:t>Sounds if the password is entered incorrectly three times.</a:t>
            </a:r>
          </a:p>
          <a:p>
            <a:pPr marL="742950" lvl="1" indent="-285750">
              <a:buFont typeface="Arial" panose="020B0604020202020204" pitchFamily="34" charset="0"/>
              <a:buChar char="•"/>
            </a:pPr>
            <a:r>
              <a:rPr lang="en-US" sz="1600"/>
              <a:t>Activates if a gas leak is detected.</a:t>
            </a:r>
          </a:p>
          <a:p>
            <a:endParaRPr lang="en-US" dirty="0"/>
          </a:p>
        </p:txBody>
      </p:sp>
    </p:spTree>
    <p:extLst>
      <p:ext uri="{BB962C8B-B14F-4D97-AF65-F5344CB8AC3E}">
        <p14:creationId xmlns:p14="http://schemas.microsoft.com/office/powerpoint/2010/main" val="174267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8A815-5AB4-8E61-EC20-890969515DDB}"/>
              </a:ext>
            </a:extLst>
          </p:cNvPr>
          <p:cNvSpPr>
            <a:spLocks noGrp="1"/>
          </p:cNvSpPr>
          <p:nvPr>
            <p:ph type="title"/>
          </p:nvPr>
        </p:nvSpPr>
        <p:spPr>
          <a:xfrm>
            <a:off x="839788" y="457200"/>
            <a:ext cx="3932237" cy="1600200"/>
          </a:xfrm>
        </p:spPr>
        <p:txBody>
          <a:bodyPr anchor="b">
            <a:normAutofit/>
          </a:bodyPr>
          <a:lstStyle/>
          <a:p>
            <a:r>
              <a:rPr lang="en-US" b="1" dirty="0"/>
              <a:t>9) Login and signup page</a:t>
            </a:r>
            <a:br>
              <a:rPr lang="en-US" dirty="0"/>
            </a:br>
            <a:endParaRPr lang="en-US" dirty="0"/>
          </a:p>
        </p:txBody>
      </p:sp>
      <p:sp>
        <p:nvSpPr>
          <p:cNvPr id="4" name="Text Placeholder 3">
            <a:extLst>
              <a:ext uri="{FF2B5EF4-FFF2-40B4-BE49-F238E27FC236}">
                <a16:creationId xmlns:a16="http://schemas.microsoft.com/office/drawing/2014/main" id="{9F6A954F-BC30-E953-9722-7E1FC7409F12}"/>
              </a:ext>
            </a:extLst>
          </p:cNvPr>
          <p:cNvSpPr>
            <a:spLocks noGrp="1"/>
          </p:cNvSpPr>
          <p:nvPr>
            <p:ph type="body" sz="half" idx="2"/>
          </p:nvPr>
        </p:nvSpPr>
        <p:spPr>
          <a:xfrm>
            <a:off x="839788" y="2057400"/>
            <a:ext cx="3932237" cy="3811588"/>
          </a:xfrm>
        </p:spPr>
        <p:txBody>
          <a:bodyPr>
            <a:normAutofit/>
          </a:bodyPr>
          <a:lstStyle/>
          <a:p>
            <a:r>
              <a:rPr lang="en-US" dirty="0"/>
              <a:t>he Flutter app features streamlined and intuitive login and signup pages designed for a seamless user experience. The </a:t>
            </a:r>
            <a:r>
              <a:rPr lang="en-US" b="1" dirty="0"/>
              <a:t>login page</a:t>
            </a:r>
            <a:r>
              <a:rPr lang="en-US" dirty="0"/>
              <a:t> allows users to access their accounts by entering their credentials (email and password). The </a:t>
            </a:r>
            <a:r>
              <a:rPr lang="en-US" b="1" dirty="0"/>
              <a:t>signup page</a:t>
            </a:r>
            <a:r>
              <a:rPr lang="en-US" dirty="0"/>
              <a:t> facilitates new user registration by requesting essential information, such as email, password</a:t>
            </a:r>
          </a:p>
          <a:p>
            <a:endParaRPr lang="en-US" dirty="0"/>
          </a:p>
        </p:txBody>
      </p:sp>
      <p:pic>
        <p:nvPicPr>
          <p:cNvPr id="8" name="Picture Placeholder 7" descr="A blue and white rectangular boxes&#10;&#10;Description automatically generated with medium confidence">
            <a:extLst>
              <a:ext uri="{FF2B5EF4-FFF2-40B4-BE49-F238E27FC236}">
                <a16:creationId xmlns:a16="http://schemas.microsoft.com/office/drawing/2014/main" id="{6FA1ED06-F5BA-7A00-FB3A-1A890CAE86A6}"/>
              </a:ext>
            </a:extLst>
          </p:cNvPr>
          <p:cNvPicPr>
            <a:picLocks noGrp="1" noChangeAspect="1"/>
          </p:cNvPicPr>
          <p:nvPr>
            <p:ph type="pic" idx="1"/>
          </p:nvPr>
        </p:nvPicPr>
        <p:blipFill>
          <a:blip r:embed="rId2"/>
          <a:srcRect l="10392" r="10392"/>
          <a:stretch>
            <a:fillRect/>
          </a:stretch>
        </p:blipFill>
        <p:spPr/>
      </p:pic>
    </p:spTree>
    <p:extLst>
      <p:ext uri="{BB962C8B-B14F-4D97-AF65-F5344CB8AC3E}">
        <p14:creationId xmlns:p14="http://schemas.microsoft.com/office/powerpoint/2010/main" val="1253636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a:extLst>
              <a:ext uri="{FF2B5EF4-FFF2-40B4-BE49-F238E27FC236}">
                <a16:creationId xmlns:a16="http://schemas.microsoft.com/office/drawing/2014/main" id="{A9A010C6-16BB-864B-E519-3DAE5443F125}"/>
              </a:ext>
            </a:extLst>
          </p:cNvPr>
          <p:cNvSpPr>
            <a:spLocks noGrp="1"/>
          </p:cNvSpPr>
          <p:nvPr>
            <p:ph type="sldNum" sz="quarter" idx="12"/>
          </p:nvPr>
        </p:nvSpPr>
        <p:spPr>
          <a:xfrm>
            <a:off x="11363696" y="6455739"/>
            <a:ext cx="294460" cy="187367"/>
          </a:xfrm>
        </p:spPr>
        <p:txBody>
          <a:bodyPr/>
          <a:lstStyle/>
          <a:p>
            <a:pPr>
              <a:spcAft>
                <a:spcPts val="600"/>
              </a:spcAft>
            </a:pPr>
            <a:fld id="{9EC71654-96A5-4280-94F3-931C61A9F92C}" type="slidenum">
              <a:rPr lang="en-US" noProof="0" smtClean="0"/>
              <a:pPr>
                <a:spcAft>
                  <a:spcPts val="600"/>
                </a:spcAft>
              </a:pPr>
              <a:t>13</a:t>
            </a:fld>
            <a:endParaRPr lang="en-US" noProof="0"/>
          </a:p>
        </p:txBody>
      </p:sp>
      <p:sp>
        <p:nvSpPr>
          <p:cNvPr id="3" name="Title 2">
            <a:extLst>
              <a:ext uri="{FF2B5EF4-FFF2-40B4-BE49-F238E27FC236}">
                <a16:creationId xmlns:a16="http://schemas.microsoft.com/office/drawing/2014/main" id="{9B28A815-5AB4-8E61-EC20-890969515DDB}"/>
              </a:ext>
            </a:extLst>
          </p:cNvPr>
          <p:cNvSpPr>
            <a:spLocks noGrp="1"/>
          </p:cNvSpPr>
          <p:nvPr>
            <p:ph type="title"/>
          </p:nvPr>
        </p:nvSpPr>
        <p:spPr>
          <a:xfrm>
            <a:off x="839788" y="457200"/>
            <a:ext cx="3932237" cy="1600200"/>
          </a:xfrm>
        </p:spPr>
        <p:txBody>
          <a:bodyPr anchor="b">
            <a:normAutofit/>
          </a:bodyPr>
          <a:lstStyle/>
          <a:p>
            <a:r>
              <a:rPr lang="en-US" b="1" dirty="0"/>
              <a:t>10) Home page</a:t>
            </a:r>
            <a:br>
              <a:rPr lang="en-US" dirty="0"/>
            </a:br>
            <a:endParaRPr lang="en-US" dirty="0"/>
          </a:p>
        </p:txBody>
      </p:sp>
      <p:sp>
        <p:nvSpPr>
          <p:cNvPr id="4" name="Text Placeholder 3">
            <a:extLst>
              <a:ext uri="{FF2B5EF4-FFF2-40B4-BE49-F238E27FC236}">
                <a16:creationId xmlns:a16="http://schemas.microsoft.com/office/drawing/2014/main" id="{9F6A954F-BC30-E953-9722-7E1FC7409F12}"/>
              </a:ext>
            </a:extLst>
          </p:cNvPr>
          <p:cNvSpPr>
            <a:spLocks noGrp="1"/>
          </p:cNvSpPr>
          <p:nvPr>
            <p:ph type="body" sz="half" idx="2"/>
          </p:nvPr>
        </p:nvSpPr>
        <p:spPr>
          <a:xfrm>
            <a:off x="839788" y="2057400"/>
            <a:ext cx="3932237" cy="3811588"/>
          </a:xfrm>
        </p:spPr>
        <p:txBody>
          <a:bodyPr>
            <a:normAutofit/>
          </a:bodyPr>
          <a:lstStyle/>
          <a:p>
            <a:r>
              <a:rPr lang="en-US" dirty="0"/>
              <a:t>The home page of the Flutter app features an intuitive control panel designed for ease of use. It includes a </a:t>
            </a:r>
            <a:r>
              <a:rPr lang="en-US" b="1" dirty="0"/>
              <a:t>LED Control Button</a:t>
            </a:r>
            <a:r>
              <a:rPr lang="en-US" dirty="0"/>
              <a:t> for managing LED lights, a </a:t>
            </a:r>
            <a:r>
              <a:rPr lang="en-US" b="1" dirty="0"/>
              <a:t>Fire Control Button</a:t>
            </a:r>
            <a:r>
              <a:rPr lang="en-US" dirty="0"/>
              <a:t> for activating or deactivating fire-related features, and a </a:t>
            </a:r>
            <a:r>
              <a:rPr lang="en-US" b="1" dirty="0"/>
              <a:t>Rain Control Button</a:t>
            </a:r>
            <a:r>
              <a:rPr lang="en-US" dirty="0"/>
              <a:t> for determine if there rain or not</a:t>
            </a:r>
            <a:r>
              <a:rPr lang="en-US" sz="1600" dirty="0"/>
              <a:t>.</a:t>
            </a:r>
          </a:p>
          <a:p>
            <a:endParaRPr lang="en-US" dirty="0"/>
          </a:p>
        </p:txBody>
      </p:sp>
      <p:pic>
        <p:nvPicPr>
          <p:cNvPr id="8" name="Picture Placeholder 7" descr="A screenshot of a phone&#10;&#10;Description automatically generated">
            <a:extLst>
              <a:ext uri="{FF2B5EF4-FFF2-40B4-BE49-F238E27FC236}">
                <a16:creationId xmlns:a16="http://schemas.microsoft.com/office/drawing/2014/main" id="{2F434C57-EEE4-3A96-D48A-7E60E9C68E93}"/>
              </a:ext>
            </a:extLst>
          </p:cNvPr>
          <p:cNvPicPr>
            <a:picLocks noGrp="1" noChangeAspect="1"/>
          </p:cNvPicPr>
          <p:nvPr>
            <p:ph idx="1"/>
          </p:nvPr>
        </p:nvPicPr>
        <p:blipFill>
          <a:blip r:embed="rId2"/>
          <a:stretch>
            <a:fillRect/>
          </a:stretch>
        </p:blipFill>
        <p:spPr>
          <a:xfrm>
            <a:off x="6163063" y="457201"/>
            <a:ext cx="4212450" cy="5403850"/>
          </a:xfrm>
          <a:noFill/>
        </p:spPr>
      </p:pic>
    </p:spTree>
    <p:extLst>
      <p:ext uri="{BB962C8B-B14F-4D97-AF65-F5344CB8AC3E}">
        <p14:creationId xmlns:p14="http://schemas.microsoft.com/office/powerpoint/2010/main" val="200681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8A815-5AB4-8E61-EC20-890969515DDB}"/>
              </a:ext>
            </a:extLst>
          </p:cNvPr>
          <p:cNvSpPr>
            <a:spLocks noGrp="1"/>
          </p:cNvSpPr>
          <p:nvPr>
            <p:ph type="title"/>
          </p:nvPr>
        </p:nvSpPr>
        <p:spPr>
          <a:xfrm>
            <a:off x="839788" y="457200"/>
            <a:ext cx="3932237" cy="1600200"/>
          </a:xfrm>
        </p:spPr>
        <p:txBody>
          <a:bodyPr anchor="b">
            <a:normAutofit/>
          </a:bodyPr>
          <a:lstStyle/>
          <a:p>
            <a:r>
              <a:rPr lang="en-US" b="1" dirty="0"/>
              <a:t>11) Led Screen</a:t>
            </a:r>
            <a:br>
              <a:rPr lang="en-US" dirty="0"/>
            </a:br>
            <a:endParaRPr lang="en-US" dirty="0"/>
          </a:p>
        </p:txBody>
      </p:sp>
      <p:sp>
        <p:nvSpPr>
          <p:cNvPr id="4" name="Text Placeholder 3">
            <a:extLst>
              <a:ext uri="{FF2B5EF4-FFF2-40B4-BE49-F238E27FC236}">
                <a16:creationId xmlns:a16="http://schemas.microsoft.com/office/drawing/2014/main" id="{9F6A954F-BC30-E953-9722-7E1FC7409F12}"/>
              </a:ext>
            </a:extLst>
          </p:cNvPr>
          <p:cNvSpPr>
            <a:spLocks noGrp="1"/>
          </p:cNvSpPr>
          <p:nvPr>
            <p:ph type="body" sz="half" idx="2"/>
          </p:nvPr>
        </p:nvSpPr>
        <p:spPr>
          <a:xfrm>
            <a:off x="839788" y="2057400"/>
            <a:ext cx="3932237" cy="3811588"/>
          </a:xfrm>
        </p:spPr>
        <p:txBody>
          <a:bodyPr>
            <a:normAutofit/>
          </a:bodyPr>
          <a:lstStyle/>
          <a:p>
            <a:r>
              <a:rPr lang="en-US" dirty="0"/>
              <a:t>The LED control page enables users to manage garden lighting with ease. It provides real-time status updates for the LED lights, allowing users </a:t>
            </a:r>
            <a:r>
              <a:rPr lang="en-US" dirty="0" err="1"/>
              <a:t>t.o</a:t>
            </a:r>
            <a:r>
              <a:rPr lang="en-US" dirty="0"/>
              <a:t> </a:t>
            </a:r>
            <a:r>
              <a:rPr lang="en-US" b="1" dirty="0"/>
              <a:t>turn</a:t>
            </a:r>
            <a:r>
              <a:rPr lang="en-US" dirty="0"/>
              <a:t> the lights </a:t>
            </a:r>
            <a:r>
              <a:rPr lang="en-US" b="1" dirty="0"/>
              <a:t>on</a:t>
            </a:r>
            <a:r>
              <a:rPr lang="en-US" dirty="0"/>
              <a:t> or </a:t>
            </a:r>
            <a:r>
              <a:rPr lang="en-US" b="1" dirty="0"/>
              <a:t>off</a:t>
            </a:r>
            <a:endParaRPr lang="en-US" dirty="0"/>
          </a:p>
        </p:txBody>
      </p:sp>
      <p:pic>
        <p:nvPicPr>
          <p:cNvPr id="8" name="Picture Placeholder 7" descr="A screenshot of a device&#10;&#10;Description automatically generated">
            <a:extLst>
              <a:ext uri="{FF2B5EF4-FFF2-40B4-BE49-F238E27FC236}">
                <a16:creationId xmlns:a16="http://schemas.microsoft.com/office/drawing/2014/main" id="{EDB0EC35-8170-9884-ED1B-87D6D9472D08}"/>
              </a:ext>
            </a:extLst>
          </p:cNvPr>
          <p:cNvPicPr>
            <a:picLocks noGrp="1" noChangeAspect="1"/>
          </p:cNvPicPr>
          <p:nvPr>
            <p:ph type="pic" idx="1"/>
          </p:nvPr>
        </p:nvPicPr>
        <p:blipFill>
          <a:blip r:embed="rId2"/>
          <a:srcRect t="4431" b="4431"/>
          <a:stretch>
            <a:fillRect/>
          </a:stretch>
        </p:blipFill>
        <p:spPr>
          <a:xfrm>
            <a:off x="6096000" y="1112107"/>
            <a:ext cx="5305662" cy="4962039"/>
          </a:xfrm>
        </p:spPr>
      </p:pic>
    </p:spTree>
    <p:extLst>
      <p:ext uri="{BB962C8B-B14F-4D97-AF65-F5344CB8AC3E}">
        <p14:creationId xmlns:p14="http://schemas.microsoft.com/office/powerpoint/2010/main" val="2799722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66B218E2-E4F1-E128-818D-52C44E1362BC}"/>
              </a:ext>
            </a:extLst>
          </p:cNvPr>
          <p:cNvSpPr>
            <a:spLocks noGrp="1"/>
          </p:cNvSpPr>
          <p:nvPr>
            <p:ph type="sldNum" sz="quarter" idx="12"/>
          </p:nvPr>
        </p:nvSpPr>
        <p:spPr>
          <a:xfrm>
            <a:off x="11363696" y="6455739"/>
            <a:ext cx="294460" cy="187367"/>
          </a:xfrm>
        </p:spPr>
        <p:txBody>
          <a:bodyPr/>
          <a:lstStyle/>
          <a:p>
            <a:pPr>
              <a:spcAft>
                <a:spcPts val="600"/>
              </a:spcAft>
            </a:pPr>
            <a:fld id="{9EC71654-96A5-4280-94F3-931C61A9F92C}" type="slidenum">
              <a:rPr lang="en-US" noProof="0" smtClean="0"/>
              <a:pPr>
                <a:spcAft>
                  <a:spcPts val="600"/>
                </a:spcAft>
              </a:pPr>
              <a:t>15</a:t>
            </a:fld>
            <a:endParaRPr lang="en-US" noProof="0"/>
          </a:p>
        </p:txBody>
      </p:sp>
      <p:sp>
        <p:nvSpPr>
          <p:cNvPr id="13" name="Title 2">
            <a:extLst>
              <a:ext uri="{FF2B5EF4-FFF2-40B4-BE49-F238E27FC236}">
                <a16:creationId xmlns:a16="http://schemas.microsoft.com/office/drawing/2014/main" id="{53133863-70B3-B4FE-0096-0D7F40FAF6E7}"/>
              </a:ext>
            </a:extLst>
          </p:cNvPr>
          <p:cNvSpPr>
            <a:spLocks noGrp="1"/>
          </p:cNvSpPr>
          <p:nvPr>
            <p:ph type="title"/>
          </p:nvPr>
        </p:nvSpPr>
        <p:spPr>
          <a:xfrm>
            <a:off x="839788" y="457200"/>
            <a:ext cx="3932237" cy="1600200"/>
          </a:xfrm>
        </p:spPr>
        <p:txBody>
          <a:bodyPr/>
          <a:lstStyle/>
          <a:p>
            <a:r>
              <a:rPr lang="en-US" dirty="0"/>
              <a:t>12) Fire Control page</a:t>
            </a:r>
          </a:p>
        </p:txBody>
      </p:sp>
      <p:sp>
        <p:nvSpPr>
          <p:cNvPr id="15" name="Text Placeholder 3">
            <a:extLst>
              <a:ext uri="{FF2B5EF4-FFF2-40B4-BE49-F238E27FC236}">
                <a16:creationId xmlns:a16="http://schemas.microsoft.com/office/drawing/2014/main" id="{757DF0D0-8F35-8CCB-EE09-1777F7AAADF1}"/>
              </a:ext>
            </a:extLst>
          </p:cNvPr>
          <p:cNvSpPr>
            <a:spLocks noGrp="1"/>
          </p:cNvSpPr>
          <p:nvPr>
            <p:ph type="body" sz="half" idx="2"/>
          </p:nvPr>
        </p:nvSpPr>
        <p:spPr>
          <a:xfrm>
            <a:off x="839788" y="2057400"/>
            <a:ext cx="3932237" cy="3811588"/>
          </a:xfrm>
        </p:spPr>
        <p:txBody>
          <a:bodyPr/>
          <a:lstStyle/>
          <a:p>
            <a:r>
              <a:rPr lang="en-US" dirty="0"/>
              <a:t>he fire control page displays real-time data from the gas sensor, showing current gas levels and indicating whether there is a fire.</a:t>
            </a:r>
          </a:p>
        </p:txBody>
      </p:sp>
      <p:pic>
        <p:nvPicPr>
          <p:cNvPr id="6" name="Picture Placeholder 5" descr="A screenshot of a fire control&#10;&#10;Description automatically generated">
            <a:extLst>
              <a:ext uri="{FF2B5EF4-FFF2-40B4-BE49-F238E27FC236}">
                <a16:creationId xmlns:a16="http://schemas.microsoft.com/office/drawing/2014/main" id="{EC2A7201-A7A3-EC5E-9415-7F68E6A0FCAD}"/>
              </a:ext>
            </a:extLst>
          </p:cNvPr>
          <p:cNvPicPr>
            <a:picLocks noGrp="1" noChangeAspect="1"/>
          </p:cNvPicPr>
          <p:nvPr>
            <p:ph idx="1"/>
          </p:nvPr>
        </p:nvPicPr>
        <p:blipFill>
          <a:blip r:embed="rId2"/>
          <a:srcRect r="3" b="1075"/>
          <a:stretch/>
        </p:blipFill>
        <p:spPr>
          <a:xfrm>
            <a:off x="5183188" y="457201"/>
            <a:ext cx="6172200" cy="5403850"/>
          </a:xfrm>
          <a:noFill/>
        </p:spPr>
      </p:pic>
    </p:spTree>
    <p:extLst>
      <p:ext uri="{BB962C8B-B14F-4D97-AF65-F5344CB8AC3E}">
        <p14:creationId xmlns:p14="http://schemas.microsoft.com/office/powerpoint/2010/main" val="1716889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6419DDB6-EDB0-6C38-774E-C09524117392}"/>
              </a:ext>
            </a:extLst>
          </p:cNvPr>
          <p:cNvSpPr>
            <a:spLocks noGrp="1"/>
          </p:cNvSpPr>
          <p:nvPr>
            <p:ph type="sldNum" sz="quarter" idx="12"/>
          </p:nvPr>
        </p:nvSpPr>
        <p:spPr>
          <a:xfrm>
            <a:off x="11363696" y="6455739"/>
            <a:ext cx="294460" cy="187367"/>
          </a:xfrm>
        </p:spPr>
        <p:txBody>
          <a:bodyPr/>
          <a:lstStyle/>
          <a:p>
            <a:pPr>
              <a:spcAft>
                <a:spcPts val="600"/>
              </a:spcAft>
            </a:pPr>
            <a:fld id="{9EC71654-96A5-4280-94F3-931C61A9F92C}" type="slidenum">
              <a:rPr lang="en-US" noProof="0" smtClean="0"/>
              <a:pPr>
                <a:spcAft>
                  <a:spcPts val="600"/>
                </a:spcAft>
              </a:pPr>
              <a:t>16</a:t>
            </a:fld>
            <a:endParaRPr lang="en-US" noProof="0"/>
          </a:p>
        </p:txBody>
      </p:sp>
      <p:sp>
        <p:nvSpPr>
          <p:cNvPr id="13" name="Title 2">
            <a:extLst>
              <a:ext uri="{FF2B5EF4-FFF2-40B4-BE49-F238E27FC236}">
                <a16:creationId xmlns:a16="http://schemas.microsoft.com/office/drawing/2014/main" id="{79DBD0C8-2C6E-EAB9-1698-266AC4BE49E7}"/>
              </a:ext>
            </a:extLst>
          </p:cNvPr>
          <p:cNvSpPr>
            <a:spLocks noGrp="1"/>
          </p:cNvSpPr>
          <p:nvPr>
            <p:ph type="title"/>
          </p:nvPr>
        </p:nvSpPr>
        <p:spPr>
          <a:xfrm>
            <a:off x="839788" y="457200"/>
            <a:ext cx="3932237" cy="1600200"/>
          </a:xfrm>
        </p:spPr>
        <p:txBody>
          <a:bodyPr/>
          <a:lstStyle/>
          <a:p>
            <a:r>
              <a:rPr lang="en-US" dirty="0"/>
              <a:t>13) Rain Control page</a:t>
            </a:r>
          </a:p>
        </p:txBody>
      </p:sp>
      <p:sp>
        <p:nvSpPr>
          <p:cNvPr id="15" name="Text Placeholder 3">
            <a:extLst>
              <a:ext uri="{FF2B5EF4-FFF2-40B4-BE49-F238E27FC236}">
                <a16:creationId xmlns:a16="http://schemas.microsoft.com/office/drawing/2014/main" id="{E8A51CAC-E8FC-B71A-D84D-7CDB1E208EFF}"/>
              </a:ext>
            </a:extLst>
          </p:cNvPr>
          <p:cNvSpPr>
            <a:spLocks noGrp="1"/>
          </p:cNvSpPr>
          <p:nvPr>
            <p:ph type="body" sz="half" idx="2"/>
          </p:nvPr>
        </p:nvSpPr>
        <p:spPr>
          <a:xfrm>
            <a:off x="839788" y="2057400"/>
            <a:ext cx="3932237" cy="3811588"/>
          </a:xfrm>
        </p:spPr>
        <p:txBody>
          <a:bodyPr/>
          <a:lstStyle/>
          <a:p>
            <a:r>
              <a:rPr lang="en-US" dirty="0"/>
              <a:t>The rain control page allows users to manage and monitor rain-related features. It displays real-time data from the rain sensor, showing current rainfall levels and conditions. </a:t>
            </a:r>
          </a:p>
        </p:txBody>
      </p:sp>
      <p:pic>
        <p:nvPicPr>
          <p:cNvPr id="6" name="Picture Placeholder 5" descr="A screenshot of a computer&#10;&#10;Description automatically generated">
            <a:extLst>
              <a:ext uri="{FF2B5EF4-FFF2-40B4-BE49-F238E27FC236}">
                <a16:creationId xmlns:a16="http://schemas.microsoft.com/office/drawing/2014/main" id="{ED08BC4D-B607-21C4-6B4A-A8E07425C37F}"/>
              </a:ext>
            </a:extLst>
          </p:cNvPr>
          <p:cNvPicPr>
            <a:picLocks noGrp="1" noChangeAspect="1"/>
          </p:cNvPicPr>
          <p:nvPr>
            <p:ph idx="1"/>
          </p:nvPr>
        </p:nvPicPr>
        <p:blipFill>
          <a:blip r:embed="rId2"/>
          <a:srcRect t="792" r="3" b="3"/>
          <a:stretch/>
        </p:blipFill>
        <p:spPr>
          <a:xfrm>
            <a:off x="5183188" y="457201"/>
            <a:ext cx="6172200" cy="5403850"/>
          </a:xfrm>
          <a:noFill/>
        </p:spPr>
      </p:pic>
    </p:spTree>
    <p:extLst>
      <p:ext uri="{BB962C8B-B14F-4D97-AF65-F5344CB8AC3E}">
        <p14:creationId xmlns:p14="http://schemas.microsoft.com/office/powerpoint/2010/main" val="1994483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17F49-6924-814C-1B46-3412AEB37295}"/>
              </a:ext>
            </a:extLst>
          </p:cNvPr>
          <p:cNvSpPr>
            <a:spLocks noGrp="1"/>
          </p:cNvSpPr>
          <p:nvPr>
            <p:ph type="sldNum" sz="quarter" idx="12"/>
          </p:nvPr>
        </p:nvSpPr>
        <p:spPr/>
        <p:txBody>
          <a:bodyPr/>
          <a:lstStyle/>
          <a:p>
            <a:fld id="{9EC71654-96A5-4280-94F3-931C61A9F92C}" type="slidenum">
              <a:rPr lang="en-US" noProof="0" smtClean="0"/>
              <a:pPr/>
              <a:t>17</a:t>
            </a:fld>
            <a:endParaRPr lang="en-US" noProof="0" dirty="0"/>
          </a:p>
        </p:txBody>
      </p:sp>
      <p:sp>
        <p:nvSpPr>
          <p:cNvPr id="3" name="Title 2">
            <a:extLst>
              <a:ext uri="{FF2B5EF4-FFF2-40B4-BE49-F238E27FC236}">
                <a16:creationId xmlns:a16="http://schemas.microsoft.com/office/drawing/2014/main" id="{D086B1AB-2290-64B5-E58F-82DFCC014B7F}"/>
              </a:ext>
            </a:extLst>
          </p:cNvPr>
          <p:cNvSpPr>
            <a:spLocks noGrp="1"/>
          </p:cNvSpPr>
          <p:nvPr>
            <p:ph type="title"/>
          </p:nvPr>
        </p:nvSpPr>
        <p:spPr/>
        <p:txBody>
          <a:bodyPr/>
          <a:lstStyle/>
          <a:p>
            <a:r>
              <a:rPr lang="en-US" dirty="0" err="1"/>
              <a:t>Wokwi</a:t>
            </a:r>
            <a:endParaRPr lang="en-US" dirty="0"/>
          </a:p>
        </p:txBody>
      </p:sp>
      <p:sp>
        <p:nvSpPr>
          <p:cNvPr id="4" name="Text Placeholder 3">
            <a:extLst>
              <a:ext uri="{FF2B5EF4-FFF2-40B4-BE49-F238E27FC236}">
                <a16:creationId xmlns:a16="http://schemas.microsoft.com/office/drawing/2014/main" id="{0818C263-9448-B282-8900-1305B6983266}"/>
              </a:ext>
            </a:extLst>
          </p:cNvPr>
          <p:cNvSpPr>
            <a:spLocks noGrp="1"/>
          </p:cNvSpPr>
          <p:nvPr>
            <p:ph type="body" sz="half" idx="2"/>
          </p:nvPr>
        </p:nvSpPr>
        <p:spPr/>
        <p:txBody>
          <a:bodyPr/>
          <a:lstStyle/>
          <a:p>
            <a:r>
              <a:rPr lang="en-US" dirty="0"/>
              <a:t>The </a:t>
            </a:r>
            <a:r>
              <a:rPr lang="en-US" dirty="0" err="1"/>
              <a:t>Wokwi</a:t>
            </a:r>
            <a:r>
              <a:rPr lang="en-US" dirty="0"/>
              <a:t> connection diagram visually represents the electronic components and their connections on a virtual breadboard. It typically features:</a:t>
            </a:r>
          </a:p>
          <a:p>
            <a:pPr>
              <a:buFont typeface="Arial" panose="020B0604020202020204" pitchFamily="34" charset="0"/>
              <a:buChar char="•"/>
            </a:pPr>
            <a:r>
              <a:rPr lang="en-US" b="1" dirty="0"/>
              <a:t>Components</a:t>
            </a:r>
            <a:r>
              <a:rPr lang="en-US" dirty="0"/>
              <a:t>: Various electronic parts like LEDs, sensors, and microcontrollers.</a:t>
            </a:r>
          </a:p>
          <a:p>
            <a:pPr>
              <a:buFont typeface="Arial" panose="020B0604020202020204" pitchFamily="34" charset="0"/>
              <a:buChar char="•"/>
            </a:pPr>
            <a:r>
              <a:rPr lang="en-US" b="1" dirty="0"/>
              <a:t>Connections</a:t>
            </a:r>
            <a:r>
              <a:rPr lang="en-US" dirty="0"/>
              <a:t>: Wires connecting the components, showing how they are interconnected.</a:t>
            </a:r>
          </a:p>
          <a:p>
            <a:pPr>
              <a:buFont typeface="Arial" panose="020B0604020202020204" pitchFamily="34" charset="0"/>
              <a:buChar char="•"/>
            </a:pPr>
            <a:r>
              <a:rPr lang="en-US" b="1" dirty="0"/>
              <a:t>Pins and Ports</a:t>
            </a:r>
            <a:r>
              <a:rPr lang="en-US" dirty="0"/>
              <a:t>: Labels showing which pins or ports on the microcontroller or other components are used.</a:t>
            </a:r>
          </a:p>
          <a:p>
            <a:endParaRPr lang="en-US" dirty="0"/>
          </a:p>
        </p:txBody>
      </p:sp>
      <p:pic>
        <p:nvPicPr>
          <p:cNvPr id="7" name="Content Placeholder 6" descr="A diagram of a circuit board&#10;&#10;Description automatically generated">
            <a:extLst>
              <a:ext uri="{FF2B5EF4-FFF2-40B4-BE49-F238E27FC236}">
                <a16:creationId xmlns:a16="http://schemas.microsoft.com/office/drawing/2014/main" id="{B5A5422D-CD69-480B-8691-BB77099800DB}"/>
              </a:ext>
            </a:extLst>
          </p:cNvPr>
          <p:cNvPicPr>
            <a:picLocks noGrp="1" noChangeAspect="1"/>
          </p:cNvPicPr>
          <p:nvPr>
            <p:ph idx="1"/>
          </p:nvPr>
        </p:nvPicPr>
        <p:blipFill>
          <a:blip r:embed="rId2"/>
          <a:stretch>
            <a:fillRect/>
          </a:stretch>
        </p:blipFill>
        <p:spPr>
          <a:xfrm>
            <a:off x="5183188" y="1242368"/>
            <a:ext cx="6172200" cy="3833514"/>
          </a:xfrm>
        </p:spPr>
      </p:pic>
    </p:spTree>
    <p:extLst>
      <p:ext uri="{BB962C8B-B14F-4D97-AF65-F5344CB8AC3E}">
        <p14:creationId xmlns:p14="http://schemas.microsoft.com/office/powerpoint/2010/main" val="642564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p:txBody>
          <a:bodyPr/>
          <a:lstStyle/>
          <a:p>
            <a:r>
              <a:rPr lang="en-US" dirty="0"/>
              <a:t>Thank you</a:t>
            </a:r>
          </a:p>
        </p:txBody>
      </p:sp>
      <p:sp>
        <p:nvSpPr>
          <p:cNvPr id="2" name="Subtitle 1">
            <a:extLst>
              <a:ext uri="{FF2B5EF4-FFF2-40B4-BE49-F238E27FC236}">
                <a16:creationId xmlns:a16="http://schemas.microsoft.com/office/drawing/2014/main" id="{10F9F51E-A3D5-4726-BACE-D5CDD8A46429}"/>
              </a:ext>
            </a:extLst>
          </p:cNvPr>
          <p:cNvSpPr>
            <a:spLocks noGrp="1"/>
          </p:cNvSpPr>
          <p:nvPr>
            <p:ph type="subTitle" idx="1"/>
          </p:nvPr>
        </p:nvSpPr>
        <p:spPr/>
        <p:txBody>
          <a:bodyPr/>
          <a:lstStyle/>
          <a:p>
            <a:r>
              <a:rPr lang="en-US" dirty="0"/>
              <a:t>Flora@contoso.com</a:t>
            </a:r>
          </a:p>
        </p:txBody>
      </p:sp>
      <p:sp>
        <p:nvSpPr>
          <p:cNvPr id="5" name="Text Placeholder 4">
            <a:extLst>
              <a:ext uri="{FF2B5EF4-FFF2-40B4-BE49-F238E27FC236}">
                <a16:creationId xmlns:a16="http://schemas.microsoft.com/office/drawing/2014/main" id="{F91501E1-4EA1-44EB-AF62-6F74678A2331}"/>
              </a:ext>
            </a:extLst>
          </p:cNvPr>
          <p:cNvSpPr>
            <a:spLocks noGrp="1"/>
          </p:cNvSpPr>
          <p:nvPr>
            <p:ph type="body" sz="quarter" idx="11"/>
          </p:nvPr>
        </p:nvSpPr>
        <p:spPr/>
        <p:txBody>
          <a:bodyPr/>
          <a:lstStyle/>
          <a:p>
            <a:r>
              <a:rPr lang="en-US" dirty="0">
                <a:hlinkClick r:id="rId4"/>
              </a:rPr>
              <a:t>http://www.contoso.com/</a:t>
            </a:r>
            <a:r>
              <a:rPr lang="en-US" dirty="0"/>
              <a:t> </a:t>
            </a:r>
          </a:p>
        </p:txBody>
      </p:sp>
    </p:spTree>
    <p:extLst>
      <p:ext uri="{BB962C8B-B14F-4D97-AF65-F5344CB8AC3E}">
        <p14:creationId xmlns:p14="http://schemas.microsoft.com/office/powerpoint/2010/main" val="292880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overview</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marL="0" indent="0">
              <a:buNone/>
            </a:pPr>
            <a:r>
              <a:rPr lang="en-US" sz="2000" b="1" dirty="0"/>
              <a:t>The goal of this smart home project is to enhance residential security, safety, and convenience through the integration of multiple sensors and actuators. By using advanced technology.</a:t>
            </a:r>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43356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295567-A71B-BA9E-CD5D-5A9ACF61A921}"/>
              </a:ext>
            </a:extLst>
          </p:cNvPr>
          <p:cNvSpPr>
            <a:spLocks noGrp="1"/>
          </p:cNvSpPr>
          <p:nvPr>
            <p:ph type="title"/>
          </p:nvPr>
        </p:nvSpPr>
        <p:spPr/>
        <p:txBody>
          <a:bodyPr/>
          <a:lstStyle/>
          <a:p>
            <a:r>
              <a:rPr lang="en-US" b="1" dirty="0"/>
              <a:t>Overview of the Smart Home Automation System</a:t>
            </a:r>
          </a:p>
        </p:txBody>
      </p:sp>
      <p:sp>
        <p:nvSpPr>
          <p:cNvPr id="3" name="Slide Number Placeholder 2">
            <a:extLst>
              <a:ext uri="{FF2B5EF4-FFF2-40B4-BE49-F238E27FC236}">
                <a16:creationId xmlns:a16="http://schemas.microsoft.com/office/drawing/2014/main" id="{C8A91335-098A-5F52-1C53-75C175B77B0F}"/>
              </a:ext>
            </a:extLst>
          </p:cNvPr>
          <p:cNvSpPr>
            <a:spLocks noGrp="1"/>
          </p:cNvSpPr>
          <p:nvPr>
            <p:ph type="sldNum" sz="quarter" idx="12"/>
          </p:nvPr>
        </p:nvSpPr>
        <p:spPr/>
        <p:txBody>
          <a:bodyPr/>
          <a:lstStyle/>
          <a:p>
            <a:fld id="{9EC71654-96A5-4280-94F3-931C61A9F92C}" type="slidenum">
              <a:rPr lang="en-US" noProof="0" smtClean="0"/>
              <a:pPr/>
              <a:t>3</a:t>
            </a:fld>
            <a:endParaRPr lang="en-US" noProof="0" dirty="0"/>
          </a:p>
        </p:txBody>
      </p:sp>
      <p:sp>
        <p:nvSpPr>
          <p:cNvPr id="2" name="Content Placeholder 1">
            <a:extLst>
              <a:ext uri="{FF2B5EF4-FFF2-40B4-BE49-F238E27FC236}">
                <a16:creationId xmlns:a16="http://schemas.microsoft.com/office/drawing/2014/main" id="{D2CC2039-0206-2FF4-1211-AA10687D6011}"/>
              </a:ext>
            </a:extLst>
          </p:cNvPr>
          <p:cNvSpPr>
            <a:spLocks noGrp="1"/>
          </p:cNvSpPr>
          <p:nvPr>
            <p:ph idx="4294967295"/>
          </p:nvPr>
        </p:nvSpPr>
        <p:spPr>
          <a:xfrm>
            <a:off x="0" y="1825625"/>
            <a:ext cx="11150600" cy="4351338"/>
          </a:xfrm>
        </p:spPr>
        <p:txBody>
          <a:bodyPr>
            <a:normAutofit/>
          </a:bodyPr>
          <a:lstStyle/>
          <a:p>
            <a:r>
              <a:rPr lang="en-US" dirty="0"/>
              <a:t>This smart home automation project integrates various advanced technologies to create a highly functional and secure living environment. The system utilizes a </a:t>
            </a:r>
            <a:r>
              <a:rPr lang="en-US" b="1" dirty="0"/>
              <a:t>keypad</a:t>
            </a:r>
            <a:r>
              <a:rPr lang="en-US" dirty="0"/>
              <a:t> for secure access control, triggering a </a:t>
            </a:r>
            <a:r>
              <a:rPr lang="en-US" b="1" dirty="0"/>
              <a:t>buzzer</a:t>
            </a:r>
            <a:r>
              <a:rPr lang="en-US" dirty="0"/>
              <a:t> after three incorrect password attempts to alert users of potential security breaches. </a:t>
            </a:r>
            <a:r>
              <a:rPr lang="en-US" b="1" dirty="0"/>
              <a:t>IR sensors</a:t>
            </a:r>
            <a:r>
              <a:rPr lang="en-US" dirty="0"/>
              <a:t> detect motion near entry points, activating </a:t>
            </a:r>
            <a:r>
              <a:rPr lang="en-US" b="1" dirty="0"/>
              <a:t>LED lights</a:t>
            </a:r>
            <a:r>
              <a:rPr lang="en-US" dirty="0"/>
              <a:t> to enhance visibility and security. </a:t>
            </a:r>
            <a:r>
              <a:rPr lang="en-US" b="1" dirty="0"/>
              <a:t>Gas sensors</a:t>
            </a:r>
            <a:r>
              <a:rPr lang="en-US" dirty="0"/>
              <a:t> continuously monitor for hazardous leaks, with a buzzer sounding to ensure immediate safety.</a:t>
            </a:r>
          </a:p>
        </p:txBody>
      </p:sp>
    </p:spTree>
    <p:extLst>
      <p:ext uri="{BB962C8B-B14F-4D97-AF65-F5344CB8AC3E}">
        <p14:creationId xmlns:p14="http://schemas.microsoft.com/office/powerpoint/2010/main" val="1843010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E7328A-BAC1-F067-5AE4-E340ED9A05A9}"/>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4</a:t>
            </a:fld>
            <a:endParaRPr lang="en-US" noProof="0"/>
          </a:p>
        </p:txBody>
      </p:sp>
      <p:sp>
        <p:nvSpPr>
          <p:cNvPr id="9" name="Content Placeholder 2">
            <a:extLst>
              <a:ext uri="{FF2B5EF4-FFF2-40B4-BE49-F238E27FC236}">
                <a16:creationId xmlns:a16="http://schemas.microsoft.com/office/drawing/2014/main" id="{D55EC82C-17D6-B741-F0F5-E29B705B6136}"/>
              </a:ext>
            </a:extLst>
          </p:cNvPr>
          <p:cNvSpPr>
            <a:spLocks noGrp="1"/>
          </p:cNvSpPr>
          <p:nvPr>
            <p:ph idx="1"/>
          </p:nvPr>
        </p:nvSpPr>
        <p:spPr>
          <a:xfrm>
            <a:off x="515938" y="1825625"/>
            <a:ext cx="10837862" cy="4351338"/>
          </a:xfrm>
        </p:spPr>
        <p:txBody>
          <a:bodyPr/>
          <a:lstStyle/>
          <a:p>
            <a:r>
              <a:rPr lang="en-US" dirty="0"/>
              <a:t>he LDR sensor adjusts lighting based on ambient light levels, turning on LEDs when the environment is dark. Water sensors manage window operations based on rain detection, closing windows during adverse weather to prevent water damage. All these components are seamlessly integrated and controlled through Firebase for real-time data management and a Flutter app that allows users to monitor and manage the system from their mobile devices. This comprehensive approach enhances home security, safety, and automation, providing a smarter and more convenient living experience.</a:t>
            </a:r>
          </a:p>
        </p:txBody>
      </p:sp>
      <p:sp>
        <p:nvSpPr>
          <p:cNvPr id="11" name="Title 3">
            <a:extLst>
              <a:ext uri="{FF2B5EF4-FFF2-40B4-BE49-F238E27FC236}">
                <a16:creationId xmlns:a16="http://schemas.microsoft.com/office/drawing/2014/main" id="{8287ED11-0379-5417-779A-5DB7EC230174}"/>
              </a:ext>
            </a:extLst>
          </p:cNvPr>
          <p:cNvSpPr>
            <a:spLocks noGrp="1"/>
          </p:cNvSpPr>
          <p:nvPr>
            <p:ph type="title"/>
          </p:nvPr>
        </p:nvSpPr>
        <p:spPr>
          <a:xfrm>
            <a:off x="515938" y="246621"/>
            <a:ext cx="11150600" cy="920336"/>
          </a:xfrm>
        </p:spPr>
        <p:txBody>
          <a:bodyPr/>
          <a:lstStyle/>
          <a:p>
            <a:r>
              <a:rPr lang="en-US" dirty="0"/>
              <a:t>Advanced Features and Integration</a:t>
            </a:r>
          </a:p>
        </p:txBody>
      </p:sp>
    </p:spTree>
    <p:extLst>
      <p:ext uri="{BB962C8B-B14F-4D97-AF65-F5344CB8AC3E}">
        <p14:creationId xmlns:p14="http://schemas.microsoft.com/office/powerpoint/2010/main" val="422018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se-up of a keyboard&#10;&#10;Description automatically generated">
            <a:extLst>
              <a:ext uri="{FF2B5EF4-FFF2-40B4-BE49-F238E27FC236}">
                <a16:creationId xmlns:a16="http://schemas.microsoft.com/office/drawing/2014/main" id="{1F5C9189-C877-40CA-6042-31E0A9F4BB3B}"/>
              </a:ext>
            </a:extLst>
          </p:cNvPr>
          <p:cNvPicPr>
            <a:picLocks noGrp="1" noChangeAspect="1"/>
          </p:cNvPicPr>
          <p:nvPr>
            <p:ph type="pic" idx="1"/>
          </p:nvPr>
        </p:nvPicPr>
        <p:blipFill>
          <a:blip r:embed="rId3"/>
          <a:srcRect r="1" b="1"/>
          <a:stretch/>
        </p:blipFill>
        <p:spPr>
          <a:xfrm>
            <a:off x="6096000" y="768485"/>
            <a:ext cx="5305662" cy="5305662"/>
          </a:xfrm>
          <a:noFill/>
        </p:spPr>
      </p:pic>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839788" y="457200"/>
            <a:ext cx="3932237" cy="1600200"/>
          </a:xfrm>
        </p:spPr>
        <p:txBody>
          <a:bodyPr anchor="b">
            <a:normAutofit/>
          </a:bodyPr>
          <a:lstStyle/>
          <a:p>
            <a:r>
              <a:rPr lang="en-US" b="1"/>
              <a:t>1) Keypad</a:t>
            </a:r>
            <a:br>
              <a:rPr lang="en-US" b="1"/>
            </a:br>
            <a:br>
              <a:rPr lang="en-US" dirty="0"/>
            </a:br>
            <a:endParaRPr lang="en-US"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type="body" sz="half" idx="2"/>
          </p:nvPr>
        </p:nvSpPr>
        <p:spPr>
          <a:xfrm>
            <a:off x="839788" y="2057400"/>
            <a:ext cx="3932237" cy="3811588"/>
          </a:xfrm>
        </p:spPr>
        <p:txBody>
          <a:bodyPr>
            <a:normAutofit/>
          </a:bodyPr>
          <a:lstStyle/>
          <a:p>
            <a:pPr>
              <a:buFont typeface="Arial" panose="020B0604020202020204" pitchFamily="34" charset="0"/>
              <a:buChar char="•"/>
            </a:pPr>
            <a:r>
              <a:rPr lang="en-US" sz="2400" b="1" dirty="0"/>
              <a:t>Function</a:t>
            </a:r>
            <a:r>
              <a:rPr lang="en-US" sz="2400" dirty="0"/>
              <a:t>: Allows users to enter a password for access control.</a:t>
            </a:r>
          </a:p>
          <a:p>
            <a:pPr>
              <a:buFont typeface="Arial" panose="020B0604020202020204" pitchFamily="34" charset="0"/>
              <a:buChar char="•"/>
            </a:pPr>
            <a:r>
              <a:rPr lang="en-US" sz="2400" b="1" dirty="0"/>
              <a:t>Alert</a:t>
            </a:r>
            <a:r>
              <a:rPr lang="en-US" sz="2400" dirty="0"/>
              <a:t>: Buzzer sounds after 3 incorrect attempts</a:t>
            </a:r>
            <a:r>
              <a:rPr lang="en-US" dirty="0"/>
              <a:t>.</a:t>
            </a:r>
          </a:p>
          <a:p>
            <a:pPr marL="0" indent="0">
              <a:buNone/>
            </a:pPr>
            <a:endParaRPr lang="en-US" dirty="0"/>
          </a:p>
        </p:txBody>
      </p:sp>
      <p:sp>
        <p:nvSpPr>
          <p:cNvPr id="4" name="Slide Number Placeholder 3" hidden="1">
            <a:extLst>
              <a:ext uri="{FF2B5EF4-FFF2-40B4-BE49-F238E27FC236}">
                <a16:creationId xmlns:a16="http://schemas.microsoft.com/office/drawing/2014/main" id="{0BDDBFEE-BC50-46CF-AB8F-D145B99B57A6}"/>
              </a:ext>
            </a:extLst>
          </p:cNvPr>
          <p:cNvSpPr>
            <a:spLocks noGrp="1"/>
          </p:cNvSpPr>
          <p:nvPr>
            <p:ph type="sldNum" sz="quarter" idx="4294967295"/>
          </p:nvPr>
        </p:nvSpPr>
        <p:spPr>
          <a:xfrm>
            <a:off x="11363696" y="6455739"/>
            <a:ext cx="294460" cy="187367"/>
          </a:xfrm>
        </p:spPr>
        <p:txBody>
          <a:bodyPr/>
          <a:lstStyle/>
          <a:p>
            <a:pPr>
              <a:spcAft>
                <a:spcPts val="600"/>
              </a:spcAft>
            </a:pPr>
            <a:fld id="{9EC71654-96A5-4280-94F3-931C61A9F92C}" type="slidenum">
              <a:rPr lang="en-US" smtClean="0"/>
              <a:pPr>
                <a:spcAft>
                  <a:spcPts val="600"/>
                </a:spcAft>
              </a:pPr>
              <a:t>5</a:t>
            </a:fld>
            <a:endParaRPr lang="en-US"/>
          </a:p>
        </p:txBody>
      </p:sp>
    </p:spTree>
    <p:extLst>
      <p:ext uri="{BB962C8B-B14F-4D97-AF65-F5344CB8AC3E}">
        <p14:creationId xmlns:p14="http://schemas.microsoft.com/office/powerpoint/2010/main" val="96173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blue and black electronic device&#10;&#10;Description automatically generated">
            <a:extLst>
              <a:ext uri="{FF2B5EF4-FFF2-40B4-BE49-F238E27FC236}">
                <a16:creationId xmlns:a16="http://schemas.microsoft.com/office/drawing/2014/main" id="{8A11DEC9-9700-565B-D18D-C5DF33AF130B}"/>
              </a:ext>
            </a:extLst>
          </p:cNvPr>
          <p:cNvPicPr>
            <a:picLocks noGrp="1" noChangeAspect="1"/>
          </p:cNvPicPr>
          <p:nvPr>
            <p:ph type="pic" idx="1"/>
          </p:nvPr>
        </p:nvPicPr>
        <p:blipFill>
          <a:blip r:embed="rId3"/>
          <a:srcRect t="4250" r="1" b="1"/>
          <a:stretch/>
        </p:blipFill>
        <p:spPr>
          <a:xfrm>
            <a:off x="6096000" y="768485"/>
            <a:ext cx="5305662" cy="5305662"/>
          </a:xfrm>
          <a:noFill/>
        </p:spPr>
      </p:pic>
      <p:sp>
        <p:nvSpPr>
          <p:cNvPr id="2" name="Title 1">
            <a:extLst>
              <a:ext uri="{FF2B5EF4-FFF2-40B4-BE49-F238E27FC236}">
                <a16:creationId xmlns:a16="http://schemas.microsoft.com/office/drawing/2014/main" id="{BABBA344-9D0A-9708-8F0E-9BF03C5CCAF1}"/>
              </a:ext>
            </a:extLst>
          </p:cNvPr>
          <p:cNvSpPr>
            <a:spLocks noGrp="1"/>
          </p:cNvSpPr>
          <p:nvPr>
            <p:ph type="title"/>
          </p:nvPr>
        </p:nvSpPr>
        <p:spPr>
          <a:xfrm>
            <a:off x="839788" y="457200"/>
            <a:ext cx="3932237" cy="1600200"/>
          </a:xfrm>
        </p:spPr>
        <p:txBody>
          <a:bodyPr anchor="b">
            <a:normAutofit/>
          </a:bodyPr>
          <a:lstStyle/>
          <a:p>
            <a:r>
              <a:rPr lang="en-US" b="1" dirty="0"/>
              <a:t>2) IR Sensor</a:t>
            </a:r>
            <a:br>
              <a:rPr lang="en-US" b="1" dirty="0"/>
            </a:br>
            <a:endParaRPr lang="en-US" dirty="0"/>
          </a:p>
        </p:txBody>
      </p:sp>
      <p:sp>
        <p:nvSpPr>
          <p:cNvPr id="3" name="Content Placeholder 2">
            <a:extLst>
              <a:ext uri="{FF2B5EF4-FFF2-40B4-BE49-F238E27FC236}">
                <a16:creationId xmlns:a16="http://schemas.microsoft.com/office/drawing/2014/main" id="{8F480276-16B8-D4D3-9620-71F3BFD61536}"/>
              </a:ext>
            </a:extLst>
          </p:cNvPr>
          <p:cNvSpPr>
            <a:spLocks noGrp="1"/>
          </p:cNvSpPr>
          <p:nvPr>
            <p:ph type="body" sz="half" idx="2"/>
          </p:nvPr>
        </p:nvSpPr>
        <p:spPr>
          <a:xfrm>
            <a:off x="839788" y="2057400"/>
            <a:ext cx="3932237" cy="3811588"/>
          </a:xfrm>
        </p:spPr>
        <p:txBody>
          <a:bodyPr>
            <a:normAutofit/>
          </a:bodyPr>
          <a:lstStyle/>
          <a:p>
            <a:pPr>
              <a:buFont typeface="Arial" panose="020B0604020202020204" pitchFamily="34" charset="0"/>
              <a:buChar char="•"/>
            </a:pPr>
            <a:r>
              <a:rPr lang="en-US" sz="2400" b="1" dirty="0"/>
              <a:t>Function</a:t>
            </a:r>
            <a:r>
              <a:rPr lang="en-US" sz="2400" dirty="0"/>
              <a:t>: Detects motion near the door.</a:t>
            </a:r>
          </a:p>
          <a:p>
            <a:pPr>
              <a:buFont typeface="Arial" panose="020B0604020202020204" pitchFamily="34" charset="0"/>
              <a:buChar char="•"/>
            </a:pPr>
            <a:r>
              <a:rPr lang="en-US" sz="2400" b="1" dirty="0"/>
              <a:t>Action</a:t>
            </a:r>
            <a:r>
              <a:rPr lang="en-US" sz="2400" dirty="0"/>
              <a:t>: Lights up an LED when movement is detected.</a:t>
            </a:r>
          </a:p>
          <a:p>
            <a:endParaRPr lang="en-US" dirty="0"/>
          </a:p>
        </p:txBody>
      </p:sp>
      <p:sp>
        <p:nvSpPr>
          <p:cNvPr id="4" name="Slide Number Placeholder 3" hidden="1">
            <a:extLst>
              <a:ext uri="{FF2B5EF4-FFF2-40B4-BE49-F238E27FC236}">
                <a16:creationId xmlns:a16="http://schemas.microsoft.com/office/drawing/2014/main" id="{30062815-2AE6-B69A-4667-1851CEEA3C1A}"/>
              </a:ext>
            </a:extLst>
          </p:cNvPr>
          <p:cNvSpPr>
            <a:spLocks noGrp="1"/>
          </p:cNvSpPr>
          <p:nvPr>
            <p:ph type="sldNum" sz="quarter" idx="4294967295"/>
          </p:nvPr>
        </p:nvSpPr>
        <p:spPr>
          <a:xfrm>
            <a:off x="11363696" y="6455739"/>
            <a:ext cx="294460" cy="187367"/>
          </a:xfrm>
        </p:spPr>
        <p:txBody>
          <a:bodyPr/>
          <a:lstStyle/>
          <a:p>
            <a:pPr>
              <a:spcAft>
                <a:spcPts val="600"/>
              </a:spcAft>
            </a:pPr>
            <a:fld id="{9EC71654-96A5-4280-94F3-931C61A9F92C}" type="slidenum">
              <a:rPr lang="en-US" noProof="0" smtClean="0"/>
              <a:pPr>
                <a:spcAft>
                  <a:spcPts val="600"/>
                </a:spcAft>
              </a:pPr>
              <a:t>6</a:t>
            </a:fld>
            <a:endParaRPr lang="en-US" noProof="0"/>
          </a:p>
        </p:txBody>
      </p:sp>
    </p:spTree>
    <p:extLst>
      <p:ext uri="{BB962C8B-B14F-4D97-AF65-F5344CB8AC3E}">
        <p14:creationId xmlns:p14="http://schemas.microsoft.com/office/powerpoint/2010/main" val="4060169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close-up of a red and white object&#10;&#10;Description automatically generated">
            <a:extLst>
              <a:ext uri="{FF2B5EF4-FFF2-40B4-BE49-F238E27FC236}">
                <a16:creationId xmlns:a16="http://schemas.microsoft.com/office/drawing/2014/main" id="{375EC1C3-21A5-1EF1-F2B7-DAD7F7258AF5}"/>
              </a:ext>
            </a:extLst>
          </p:cNvPr>
          <p:cNvPicPr>
            <a:picLocks noGrp="1" noChangeAspect="1"/>
          </p:cNvPicPr>
          <p:nvPr>
            <p:ph type="pic" idx="1"/>
          </p:nvPr>
        </p:nvPicPr>
        <p:blipFill>
          <a:blip r:embed="rId2"/>
          <a:srcRect l="36490" r="1011" b="1"/>
          <a:stretch/>
        </p:blipFill>
        <p:spPr>
          <a:xfrm>
            <a:off x="6096000" y="768485"/>
            <a:ext cx="5305662" cy="5305662"/>
          </a:xfrm>
          <a:noFill/>
        </p:spPr>
      </p:pic>
      <p:sp>
        <p:nvSpPr>
          <p:cNvPr id="2" name="Title 1">
            <a:extLst>
              <a:ext uri="{FF2B5EF4-FFF2-40B4-BE49-F238E27FC236}">
                <a16:creationId xmlns:a16="http://schemas.microsoft.com/office/drawing/2014/main" id="{F8E66873-9937-6512-057A-20769457CA2F}"/>
              </a:ext>
            </a:extLst>
          </p:cNvPr>
          <p:cNvSpPr>
            <a:spLocks noGrp="1"/>
          </p:cNvSpPr>
          <p:nvPr>
            <p:ph type="title"/>
          </p:nvPr>
        </p:nvSpPr>
        <p:spPr>
          <a:xfrm>
            <a:off x="839788" y="457200"/>
            <a:ext cx="3932237" cy="1600200"/>
          </a:xfrm>
        </p:spPr>
        <p:txBody>
          <a:bodyPr anchor="b">
            <a:normAutofit/>
          </a:bodyPr>
          <a:lstStyle/>
          <a:p>
            <a:r>
              <a:rPr lang="en-US" b="1" dirty="0"/>
              <a:t>3) LDR Sensor</a:t>
            </a:r>
            <a:br>
              <a:rPr lang="en-US" b="1" dirty="0"/>
            </a:br>
            <a:endParaRPr lang="en-US" dirty="0"/>
          </a:p>
        </p:txBody>
      </p:sp>
      <p:sp>
        <p:nvSpPr>
          <p:cNvPr id="3" name="Content Placeholder 2">
            <a:extLst>
              <a:ext uri="{FF2B5EF4-FFF2-40B4-BE49-F238E27FC236}">
                <a16:creationId xmlns:a16="http://schemas.microsoft.com/office/drawing/2014/main" id="{0CC70FFF-DF9A-D94B-18E6-79473527AB9D}"/>
              </a:ext>
            </a:extLst>
          </p:cNvPr>
          <p:cNvSpPr>
            <a:spLocks noGrp="1"/>
          </p:cNvSpPr>
          <p:nvPr>
            <p:ph type="body" sz="half" idx="2"/>
          </p:nvPr>
        </p:nvSpPr>
        <p:spPr>
          <a:xfrm>
            <a:off x="932386" y="2057400"/>
            <a:ext cx="4033154" cy="3811588"/>
          </a:xfrm>
        </p:spPr>
        <p:txBody>
          <a:bodyPr>
            <a:normAutofit/>
          </a:bodyPr>
          <a:lstStyle/>
          <a:p>
            <a:pPr>
              <a:buFont typeface="Arial" panose="020B0604020202020204" pitchFamily="34" charset="0"/>
              <a:buChar char="•"/>
            </a:pPr>
            <a:r>
              <a:rPr lang="en-US" sz="2400" b="1" dirty="0"/>
              <a:t>Function</a:t>
            </a:r>
            <a:r>
              <a:rPr lang="en-US" sz="2400" dirty="0"/>
              <a:t>: Measures ambient light levels.</a:t>
            </a:r>
          </a:p>
          <a:p>
            <a:pPr>
              <a:buFont typeface="Arial" panose="020B0604020202020204" pitchFamily="34" charset="0"/>
              <a:buChar char="•"/>
            </a:pPr>
            <a:r>
              <a:rPr lang="en-US" sz="2400" b="1" dirty="0"/>
              <a:t>Action</a:t>
            </a:r>
            <a:r>
              <a:rPr lang="en-US" sz="2400" dirty="0"/>
              <a:t>: Activates the LED when the environment is dark</a:t>
            </a:r>
          </a:p>
          <a:p>
            <a:endParaRPr lang="en-US" dirty="0"/>
          </a:p>
        </p:txBody>
      </p:sp>
      <p:sp>
        <p:nvSpPr>
          <p:cNvPr id="4" name="Slide Number Placeholder 3" hidden="1">
            <a:extLst>
              <a:ext uri="{FF2B5EF4-FFF2-40B4-BE49-F238E27FC236}">
                <a16:creationId xmlns:a16="http://schemas.microsoft.com/office/drawing/2014/main" id="{0C483F99-79F9-A863-035A-E9BBCA8E3AA2}"/>
              </a:ext>
            </a:extLst>
          </p:cNvPr>
          <p:cNvSpPr>
            <a:spLocks noGrp="1"/>
          </p:cNvSpPr>
          <p:nvPr>
            <p:ph type="sldNum" sz="quarter" idx="4294967295"/>
          </p:nvPr>
        </p:nvSpPr>
        <p:spPr>
          <a:xfrm>
            <a:off x="11363696" y="6455739"/>
            <a:ext cx="294460" cy="187367"/>
          </a:xfrm>
        </p:spPr>
        <p:txBody>
          <a:bodyPr/>
          <a:lstStyle/>
          <a:p>
            <a:pPr>
              <a:spcAft>
                <a:spcPts val="600"/>
              </a:spcAft>
            </a:pPr>
            <a:fld id="{9EC71654-96A5-4280-94F3-931C61A9F92C}" type="slidenum">
              <a:rPr lang="en-US" noProof="0" smtClean="0"/>
              <a:pPr>
                <a:spcAft>
                  <a:spcPts val="600"/>
                </a:spcAft>
              </a:pPr>
              <a:t>7</a:t>
            </a:fld>
            <a:endParaRPr lang="en-US" noProof="0"/>
          </a:p>
        </p:txBody>
      </p:sp>
    </p:spTree>
    <p:extLst>
      <p:ext uri="{BB962C8B-B14F-4D97-AF65-F5344CB8AC3E}">
        <p14:creationId xmlns:p14="http://schemas.microsoft.com/office/powerpoint/2010/main" val="4006540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mall metal object with a blue circuit board&#10;&#10;Description automatically generated with medium confidence">
            <a:extLst>
              <a:ext uri="{FF2B5EF4-FFF2-40B4-BE49-F238E27FC236}">
                <a16:creationId xmlns:a16="http://schemas.microsoft.com/office/drawing/2014/main" id="{6FC81900-5111-D576-8FBD-EC0CD2723AFF}"/>
              </a:ext>
            </a:extLst>
          </p:cNvPr>
          <p:cNvPicPr>
            <a:picLocks noGrp="1" noChangeAspect="1"/>
          </p:cNvPicPr>
          <p:nvPr>
            <p:ph type="pic" idx="1"/>
          </p:nvPr>
        </p:nvPicPr>
        <p:blipFill>
          <a:blip r:embed="rId2"/>
          <a:srcRect r="1" b="1"/>
          <a:stretch/>
        </p:blipFill>
        <p:spPr>
          <a:xfrm>
            <a:off x="6096000" y="768485"/>
            <a:ext cx="5305662" cy="5305662"/>
          </a:xfrm>
          <a:noFill/>
        </p:spPr>
      </p:pic>
      <p:sp>
        <p:nvSpPr>
          <p:cNvPr id="3" name="Title 2">
            <a:extLst>
              <a:ext uri="{FF2B5EF4-FFF2-40B4-BE49-F238E27FC236}">
                <a16:creationId xmlns:a16="http://schemas.microsoft.com/office/drawing/2014/main" id="{0939E669-947F-E052-7BE3-9CA6FA87B54F}"/>
              </a:ext>
            </a:extLst>
          </p:cNvPr>
          <p:cNvSpPr>
            <a:spLocks noGrp="1"/>
          </p:cNvSpPr>
          <p:nvPr>
            <p:ph type="title"/>
          </p:nvPr>
        </p:nvSpPr>
        <p:spPr>
          <a:xfrm>
            <a:off x="839788" y="457200"/>
            <a:ext cx="3932237" cy="1600200"/>
          </a:xfrm>
        </p:spPr>
        <p:txBody>
          <a:bodyPr anchor="b">
            <a:normAutofit/>
          </a:bodyPr>
          <a:lstStyle/>
          <a:p>
            <a:r>
              <a:rPr lang="en-US" b="1" dirty="0"/>
              <a:t>4) Gas Sensor</a:t>
            </a:r>
            <a:br>
              <a:rPr lang="en-US" dirty="0"/>
            </a:br>
            <a:endParaRPr lang="en-US" dirty="0"/>
          </a:p>
        </p:txBody>
      </p:sp>
      <p:sp>
        <p:nvSpPr>
          <p:cNvPr id="4" name="Text Placeholder 3">
            <a:extLst>
              <a:ext uri="{FF2B5EF4-FFF2-40B4-BE49-F238E27FC236}">
                <a16:creationId xmlns:a16="http://schemas.microsoft.com/office/drawing/2014/main" id="{A01BD194-F267-710F-4636-AFC9258714B4}"/>
              </a:ext>
            </a:extLst>
          </p:cNvPr>
          <p:cNvSpPr>
            <a:spLocks noGrp="1"/>
          </p:cNvSpPr>
          <p:nvPr>
            <p:ph type="body" sz="half" idx="2"/>
          </p:nvPr>
        </p:nvSpPr>
        <p:spPr>
          <a:xfrm>
            <a:off x="839788" y="2057400"/>
            <a:ext cx="3932237" cy="3811588"/>
          </a:xfrm>
        </p:spPr>
        <p:txBody>
          <a:bodyPr>
            <a:normAutofit/>
          </a:bodyPr>
          <a:lstStyle/>
          <a:p>
            <a:pPr>
              <a:buFont typeface="Arial" panose="020B0604020202020204" pitchFamily="34" charset="0"/>
              <a:buChar char="•"/>
            </a:pPr>
            <a:r>
              <a:rPr lang="en-US" b="1"/>
              <a:t>Function</a:t>
            </a:r>
            <a:r>
              <a:rPr lang="en-US"/>
              <a:t>: Monitors for gas leaks.</a:t>
            </a:r>
          </a:p>
          <a:p>
            <a:pPr>
              <a:buFont typeface="Arial" panose="020B0604020202020204" pitchFamily="34" charset="0"/>
              <a:buChar char="•"/>
            </a:pPr>
            <a:r>
              <a:rPr lang="en-US" b="1"/>
              <a:t>Alert</a:t>
            </a:r>
            <a:r>
              <a:rPr lang="en-US"/>
              <a:t>: Triggers the buzzer if a leak is detected.</a:t>
            </a:r>
          </a:p>
          <a:p>
            <a:endParaRPr lang="en-US" dirty="0"/>
          </a:p>
        </p:txBody>
      </p:sp>
    </p:spTree>
    <p:extLst>
      <p:ext uri="{BB962C8B-B14F-4D97-AF65-F5344CB8AC3E}">
        <p14:creationId xmlns:p14="http://schemas.microsoft.com/office/powerpoint/2010/main" val="3110720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red circuit board with white lines&#10;&#10;Description automatically generated">
            <a:extLst>
              <a:ext uri="{FF2B5EF4-FFF2-40B4-BE49-F238E27FC236}">
                <a16:creationId xmlns:a16="http://schemas.microsoft.com/office/drawing/2014/main" id="{EFA0B5D2-AB49-5EE7-F948-B9DC36655504}"/>
              </a:ext>
            </a:extLst>
          </p:cNvPr>
          <p:cNvPicPr>
            <a:picLocks noGrp="1" noChangeAspect="1"/>
          </p:cNvPicPr>
          <p:nvPr>
            <p:ph type="pic" idx="1"/>
          </p:nvPr>
        </p:nvPicPr>
        <p:blipFill>
          <a:blip r:embed="rId2"/>
          <a:srcRect l="18355" r="19146" b="1"/>
          <a:stretch/>
        </p:blipFill>
        <p:spPr>
          <a:xfrm>
            <a:off x="6096000" y="768485"/>
            <a:ext cx="5305662" cy="5305662"/>
          </a:xfrm>
          <a:noFill/>
        </p:spPr>
      </p:pic>
      <p:sp>
        <p:nvSpPr>
          <p:cNvPr id="2" name="Title 1">
            <a:extLst>
              <a:ext uri="{FF2B5EF4-FFF2-40B4-BE49-F238E27FC236}">
                <a16:creationId xmlns:a16="http://schemas.microsoft.com/office/drawing/2014/main" id="{61A96B0A-15BD-15D2-B12A-2C6619B15BFB}"/>
              </a:ext>
            </a:extLst>
          </p:cNvPr>
          <p:cNvSpPr>
            <a:spLocks noGrp="1"/>
          </p:cNvSpPr>
          <p:nvPr>
            <p:ph type="title"/>
          </p:nvPr>
        </p:nvSpPr>
        <p:spPr>
          <a:xfrm>
            <a:off x="839788" y="457200"/>
            <a:ext cx="3932237" cy="1600200"/>
          </a:xfrm>
        </p:spPr>
        <p:txBody>
          <a:bodyPr anchor="b">
            <a:normAutofit/>
          </a:bodyPr>
          <a:lstStyle/>
          <a:p>
            <a:r>
              <a:rPr lang="en-US" b="1" dirty="0"/>
              <a:t>5) Water Sensor</a:t>
            </a:r>
            <a:br>
              <a:rPr lang="en-US" b="1" dirty="0"/>
            </a:br>
            <a:endParaRPr lang="en-US" dirty="0"/>
          </a:p>
        </p:txBody>
      </p:sp>
      <p:sp>
        <p:nvSpPr>
          <p:cNvPr id="3" name="Content Placeholder 2">
            <a:extLst>
              <a:ext uri="{FF2B5EF4-FFF2-40B4-BE49-F238E27FC236}">
                <a16:creationId xmlns:a16="http://schemas.microsoft.com/office/drawing/2014/main" id="{A2050CE7-9519-2B39-6EB9-BD16AECEB98F}"/>
              </a:ext>
            </a:extLst>
          </p:cNvPr>
          <p:cNvSpPr>
            <a:spLocks noGrp="1"/>
          </p:cNvSpPr>
          <p:nvPr>
            <p:ph type="body" sz="half" idx="2"/>
          </p:nvPr>
        </p:nvSpPr>
        <p:spPr>
          <a:xfrm>
            <a:off x="839788" y="2057400"/>
            <a:ext cx="3932237" cy="3811588"/>
          </a:xfrm>
        </p:spPr>
        <p:txBody>
          <a:bodyPr>
            <a:normAutofit/>
          </a:bodyPr>
          <a:lstStyle/>
          <a:p>
            <a:pPr>
              <a:buFont typeface="Arial" panose="020B0604020202020204" pitchFamily="34" charset="0"/>
              <a:buChar char="•"/>
            </a:pPr>
            <a:r>
              <a:rPr lang="en-US" b="1" dirty="0"/>
              <a:t>Function</a:t>
            </a:r>
            <a:r>
              <a:rPr lang="en-US" dirty="0"/>
              <a:t>: Detects rain or water presence.</a:t>
            </a:r>
          </a:p>
          <a:p>
            <a:pPr>
              <a:buFont typeface="Arial" panose="020B0604020202020204" pitchFamily="34" charset="0"/>
              <a:buChar char="•"/>
            </a:pPr>
            <a:r>
              <a:rPr lang="en-US" b="1" dirty="0"/>
              <a:t>Action</a:t>
            </a:r>
            <a:r>
              <a:rPr lang="en-US" dirty="0"/>
              <a:t>: Controls window opening or closing based on rain detection.</a:t>
            </a:r>
          </a:p>
          <a:p>
            <a:endParaRPr lang="en-US" dirty="0"/>
          </a:p>
        </p:txBody>
      </p:sp>
      <p:sp>
        <p:nvSpPr>
          <p:cNvPr id="4" name="Slide Number Placeholder 3" hidden="1">
            <a:extLst>
              <a:ext uri="{FF2B5EF4-FFF2-40B4-BE49-F238E27FC236}">
                <a16:creationId xmlns:a16="http://schemas.microsoft.com/office/drawing/2014/main" id="{858B5316-9DD6-390D-647F-78D4C84DC86B}"/>
              </a:ext>
            </a:extLst>
          </p:cNvPr>
          <p:cNvSpPr>
            <a:spLocks noGrp="1"/>
          </p:cNvSpPr>
          <p:nvPr>
            <p:ph type="sldNum" sz="quarter" idx="4294967295"/>
          </p:nvPr>
        </p:nvSpPr>
        <p:spPr>
          <a:xfrm>
            <a:off x="11363696" y="6455739"/>
            <a:ext cx="294460" cy="187367"/>
          </a:xfrm>
        </p:spPr>
        <p:txBody>
          <a:bodyPr/>
          <a:lstStyle/>
          <a:p>
            <a:pPr>
              <a:spcAft>
                <a:spcPts val="600"/>
              </a:spcAft>
            </a:pPr>
            <a:fld id="{9EC71654-96A5-4280-94F3-931C61A9F92C}" type="slidenum">
              <a:rPr lang="en-US" noProof="0" smtClean="0"/>
              <a:pPr>
                <a:spcAft>
                  <a:spcPts val="600"/>
                </a:spcAft>
              </a:pPr>
              <a:t>9</a:t>
            </a:fld>
            <a:endParaRPr lang="en-US" noProof="0"/>
          </a:p>
        </p:txBody>
      </p:sp>
    </p:spTree>
    <p:extLst>
      <p:ext uri="{BB962C8B-B14F-4D97-AF65-F5344CB8AC3E}">
        <p14:creationId xmlns:p14="http://schemas.microsoft.com/office/powerpoint/2010/main" val="105007590"/>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204</TotalTime>
  <Words>719</Words>
  <Application>Microsoft Office PowerPoint</Application>
  <PresentationFormat>Widescreen</PresentationFormat>
  <Paragraphs>67</Paragraphs>
  <Slides>18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Corbel</vt:lpstr>
      <vt:lpstr>Office Theme</vt:lpstr>
      <vt:lpstr>Smart Home Automation System</vt:lpstr>
      <vt:lpstr>overview </vt:lpstr>
      <vt:lpstr>Overview of the Smart Home Automation System</vt:lpstr>
      <vt:lpstr>Advanced Features and Integration</vt:lpstr>
      <vt:lpstr>1) Keypad  </vt:lpstr>
      <vt:lpstr>2) IR Sensor </vt:lpstr>
      <vt:lpstr>3) LDR Sensor </vt:lpstr>
      <vt:lpstr>4) Gas Sensor </vt:lpstr>
      <vt:lpstr>5) Water Sensor </vt:lpstr>
      <vt:lpstr>6) Soil Sensor </vt:lpstr>
      <vt:lpstr>8) Buzzer </vt:lpstr>
      <vt:lpstr>9) Login and signup page </vt:lpstr>
      <vt:lpstr>10) Home page </vt:lpstr>
      <vt:lpstr>11) Led Screen </vt:lpstr>
      <vt:lpstr>12) Fire Control page</vt:lpstr>
      <vt:lpstr>13) Rain Control page</vt:lpstr>
      <vt:lpstr>Wokwi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ماريهان عمادالدين محمود ابراهيم</dc:creator>
  <cp:lastModifiedBy>ماريهان عمادالدين محمود ابراهيم</cp:lastModifiedBy>
  <cp:revision>4</cp:revision>
  <dcterms:created xsi:type="dcterms:W3CDTF">2024-08-24T21:04:08Z</dcterms:created>
  <dcterms:modified xsi:type="dcterms:W3CDTF">2024-08-26T19:25:52Z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