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DM Sans" pitchFamily="2" charset="0"/>
      <p:regular r:id="rId17"/>
    </p:embeddedFont>
    <p:embeddedFont>
      <p:font typeface="DM Sans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9" d="100"/>
          <a:sy n="49" d="100"/>
        </p:scale>
        <p:origin x="1042"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grpSp>
        <p:nvGrpSpPr>
          <p:cNvPr id="3" name="Group 3"/>
          <p:cNvGrpSpPr/>
          <p:nvPr/>
        </p:nvGrpSpPr>
        <p:grpSpPr>
          <a:xfrm>
            <a:off x="3026164" y="121599"/>
            <a:ext cx="12547888" cy="907101"/>
            <a:chOff x="0" y="0"/>
            <a:chExt cx="9662324" cy="698500"/>
          </a:xfrm>
        </p:grpSpPr>
        <p:sp>
          <p:nvSpPr>
            <p:cNvPr id="4" name="Freeform 4"/>
            <p:cNvSpPr/>
            <p:nvPr/>
          </p:nvSpPr>
          <p:spPr>
            <a:xfrm>
              <a:off x="0" y="0"/>
              <a:ext cx="9662324" cy="698500"/>
            </a:xfrm>
            <a:custGeom>
              <a:avLst/>
              <a:gdLst/>
              <a:ahLst/>
              <a:cxnLst/>
              <a:rect l="l" t="t" r="r" b="b"/>
              <a:pathLst>
                <a:path w="9662324" h="698500">
                  <a:moveTo>
                    <a:pt x="9662324" y="349250"/>
                  </a:moveTo>
                  <a:lnTo>
                    <a:pt x="9459124" y="698500"/>
                  </a:lnTo>
                  <a:lnTo>
                    <a:pt x="203200" y="698500"/>
                  </a:lnTo>
                  <a:lnTo>
                    <a:pt x="0" y="349250"/>
                  </a:lnTo>
                  <a:lnTo>
                    <a:pt x="203200" y="0"/>
                  </a:lnTo>
                  <a:lnTo>
                    <a:pt x="9459124" y="0"/>
                  </a:lnTo>
                  <a:lnTo>
                    <a:pt x="9662324" y="349250"/>
                  </a:lnTo>
                  <a:close/>
                </a:path>
              </a:pathLst>
            </a:custGeom>
            <a:solidFill>
              <a:srgbClr val="D9D9D9"/>
            </a:solidFill>
          </p:spPr>
        </p:sp>
        <p:sp>
          <p:nvSpPr>
            <p:cNvPr id="5" name="TextBox 5"/>
            <p:cNvSpPr txBox="1"/>
            <p:nvPr/>
          </p:nvSpPr>
          <p:spPr>
            <a:xfrm>
              <a:off x="114300" y="-28575"/>
              <a:ext cx="9433724" cy="727075"/>
            </a:xfrm>
            <a:prstGeom prst="rect">
              <a:avLst/>
            </a:prstGeom>
          </p:spPr>
          <p:txBody>
            <a:bodyPr lIns="50800" tIns="50800" rIns="50800" bIns="50800" rtlCol="0" anchor="ctr"/>
            <a:lstStyle/>
            <a:p>
              <a:pPr algn="ctr">
                <a:lnSpc>
                  <a:spcPts val="2520"/>
                </a:lnSpc>
              </a:pPr>
              <a:endParaRPr/>
            </a:p>
          </p:txBody>
        </p:sp>
      </p:grpSp>
      <p:sp>
        <p:nvSpPr>
          <p:cNvPr id="6" name="Freeform 6"/>
          <p:cNvSpPr/>
          <p:nvPr/>
        </p:nvSpPr>
        <p:spPr>
          <a:xfrm>
            <a:off x="0" y="0"/>
            <a:ext cx="3430023" cy="3402969"/>
          </a:xfrm>
          <a:custGeom>
            <a:avLst/>
            <a:gdLst/>
            <a:ahLst/>
            <a:cxnLst/>
            <a:rect l="l" t="t" r="r" b="b"/>
            <a:pathLst>
              <a:path w="3430023" h="3402969">
                <a:moveTo>
                  <a:pt x="0" y="0"/>
                </a:moveTo>
                <a:lnTo>
                  <a:pt x="3430023" y="0"/>
                </a:lnTo>
                <a:lnTo>
                  <a:pt x="3430023" y="3402969"/>
                </a:lnTo>
                <a:lnTo>
                  <a:pt x="0" y="340296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flipH="1" flipV="1">
            <a:off x="15170193" y="7180665"/>
            <a:ext cx="3351471" cy="3325037"/>
          </a:xfrm>
          <a:custGeom>
            <a:avLst/>
            <a:gdLst/>
            <a:ahLst/>
            <a:cxnLst/>
            <a:rect l="l" t="t" r="r" b="b"/>
            <a:pathLst>
              <a:path w="3351471" h="3325037">
                <a:moveTo>
                  <a:pt x="3351472" y="3325037"/>
                </a:moveTo>
                <a:lnTo>
                  <a:pt x="0" y="3325037"/>
                </a:lnTo>
                <a:lnTo>
                  <a:pt x="0" y="0"/>
                </a:lnTo>
                <a:lnTo>
                  <a:pt x="3351472" y="0"/>
                </a:lnTo>
                <a:lnTo>
                  <a:pt x="3351472" y="3325037"/>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3973106" y="1701484"/>
            <a:ext cx="10341789" cy="7230677"/>
          </a:xfrm>
          <a:custGeom>
            <a:avLst/>
            <a:gdLst/>
            <a:ahLst/>
            <a:cxnLst/>
            <a:rect l="l" t="t" r="r" b="b"/>
            <a:pathLst>
              <a:path w="10341789" h="7230677">
                <a:moveTo>
                  <a:pt x="0" y="0"/>
                </a:moveTo>
                <a:lnTo>
                  <a:pt x="10341788" y="0"/>
                </a:lnTo>
                <a:lnTo>
                  <a:pt x="10341788" y="7230678"/>
                </a:lnTo>
                <a:lnTo>
                  <a:pt x="0" y="7230678"/>
                </a:lnTo>
                <a:lnTo>
                  <a:pt x="0" y="0"/>
                </a:lnTo>
                <a:close/>
              </a:path>
            </a:pathLst>
          </a:custGeom>
          <a:blipFill>
            <a:blip r:embed="rId7"/>
            <a:stretch>
              <a:fillRect t="-21513" b="-21513"/>
            </a:stretch>
          </a:blipFill>
        </p:spPr>
      </p:sp>
      <p:sp>
        <p:nvSpPr>
          <p:cNvPr id="9" name="TextBox 9"/>
          <p:cNvSpPr txBox="1"/>
          <p:nvPr/>
        </p:nvSpPr>
        <p:spPr>
          <a:xfrm>
            <a:off x="4802354" y="323690"/>
            <a:ext cx="8683292" cy="455295"/>
          </a:xfrm>
          <a:prstGeom prst="rect">
            <a:avLst/>
          </a:prstGeom>
        </p:spPr>
        <p:txBody>
          <a:bodyPr lIns="0" tIns="0" rIns="0" bIns="0" rtlCol="0" anchor="t">
            <a:spAutoFit/>
          </a:bodyPr>
          <a:lstStyle/>
          <a:p>
            <a:pPr algn="ctr">
              <a:lnSpc>
                <a:spcPts val="3779"/>
              </a:lnSpc>
            </a:pPr>
            <a:r>
              <a:rPr lang="en-US" sz="2699">
                <a:solidFill>
                  <a:srgbClr val="040433"/>
                </a:solidFill>
                <a:latin typeface="DM Sans"/>
                <a:ea typeface="DM Sans"/>
                <a:cs typeface="DM Sans"/>
                <a:sym typeface="DM Sans"/>
              </a:rPr>
              <a:t>SQL project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B3D70"/>
        </a:solidFill>
        <a:effectLst/>
      </p:bgPr>
    </p:bg>
    <p:spTree>
      <p:nvGrpSpPr>
        <p:cNvPr id="1" name=""/>
        <p:cNvGrpSpPr/>
        <p:nvPr/>
      </p:nvGrpSpPr>
      <p:grpSpPr>
        <a:xfrm>
          <a:off x="0" y="0"/>
          <a:ext cx="0" cy="0"/>
          <a:chOff x="0" y="0"/>
          <a:chExt cx="0" cy="0"/>
        </a:xfrm>
      </p:grpSpPr>
      <p:sp>
        <p:nvSpPr>
          <p:cNvPr id="2" name="Freeform 2"/>
          <p:cNvSpPr/>
          <p:nvPr/>
        </p:nvSpPr>
        <p:spPr>
          <a:xfrm>
            <a:off x="1284732" y="4328454"/>
            <a:ext cx="15974568" cy="3150540"/>
          </a:xfrm>
          <a:custGeom>
            <a:avLst/>
            <a:gdLst/>
            <a:ahLst/>
            <a:cxnLst/>
            <a:rect l="l" t="t" r="r" b="b"/>
            <a:pathLst>
              <a:path w="15974568" h="3150540">
                <a:moveTo>
                  <a:pt x="0" y="0"/>
                </a:moveTo>
                <a:lnTo>
                  <a:pt x="15974568" y="0"/>
                </a:lnTo>
                <a:lnTo>
                  <a:pt x="15974568" y="3150539"/>
                </a:lnTo>
                <a:lnTo>
                  <a:pt x="0" y="3150539"/>
                </a:lnTo>
                <a:lnTo>
                  <a:pt x="0" y="0"/>
                </a:lnTo>
                <a:close/>
              </a:path>
            </a:pathLst>
          </a:custGeom>
          <a:blipFill>
            <a:blip r:embed="rId2"/>
            <a:stretch>
              <a:fillRect/>
            </a:stretch>
          </a:blipFill>
        </p:spPr>
      </p:sp>
      <p:sp>
        <p:nvSpPr>
          <p:cNvPr id="3" name="TextBox 3"/>
          <p:cNvSpPr txBox="1"/>
          <p:nvPr/>
        </p:nvSpPr>
        <p:spPr>
          <a:xfrm>
            <a:off x="298580" y="495261"/>
            <a:ext cx="17630384" cy="1771558"/>
          </a:xfrm>
          <a:prstGeom prst="rect">
            <a:avLst/>
          </a:prstGeom>
        </p:spPr>
        <p:txBody>
          <a:bodyPr lIns="0" tIns="0" rIns="0" bIns="0" rtlCol="0" anchor="t">
            <a:spAutoFit/>
          </a:bodyPr>
          <a:lstStyle/>
          <a:p>
            <a:pPr algn="l">
              <a:lnSpc>
                <a:spcPts val="4723"/>
              </a:lnSpc>
              <a:spcBef>
                <a:spcPct val="0"/>
              </a:spcBef>
            </a:pPr>
            <a:r>
              <a:rPr lang="en-US" sz="3374" b="1">
                <a:solidFill>
                  <a:srgbClr val="FFFFFF"/>
                </a:solidFill>
                <a:latin typeface="DM Sans Bold"/>
                <a:ea typeface="DM Sans Bold"/>
                <a:cs typeface="DM Sans Bold"/>
                <a:sym typeface="DM Sans Bold"/>
              </a:rPr>
              <a:t>3. Return all the track names that have a song length longer than the average song length. Return the Name and Milliseconds for each track. Order by the song length with the longest songs listed first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B3D70"/>
        </a:solidFill>
        <a:effectLst/>
      </p:bgPr>
    </p:bg>
    <p:spTree>
      <p:nvGrpSpPr>
        <p:cNvPr id="1" name=""/>
        <p:cNvGrpSpPr/>
        <p:nvPr/>
      </p:nvGrpSpPr>
      <p:grpSpPr>
        <a:xfrm>
          <a:off x="0" y="0"/>
          <a:ext cx="0" cy="0"/>
          <a:chOff x="0" y="0"/>
          <a:chExt cx="0" cy="0"/>
        </a:xfrm>
      </p:grpSpPr>
      <p:sp>
        <p:nvSpPr>
          <p:cNvPr id="2" name="TextBox 2"/>
          <p:cNvSpPr txBox="1"/>
          <p:nvPr/>
        </p:nvSpPr>
        <p:spPr>
          <a:xfrm>
            <a:off x="5272044" y="375284"/>
            <a:ext cx="6201251" cy="653416"/>
          </a:xfrm>
          <a:prstGeom prst="rect">
            <a:avLst/>
          </a:prstGeom>
        </p:spPr>
        <p:txBody>
          <a:bodyPr lIns="0" tIns="0" rIns="0" bIns="0" rtlCol="0" anchor="t">
            <a:spAutoFit/>
          </a:bodyPr>
          <a:lstStyle/>
          <a:p>
            <a:pPr algn="ctr">
              <a:lnSpc>
                <a:spcPts val="5459"/>
              </a:lnSpc>
              <a:spcBef>
                <a:spcPct val="0"/>
              </a:spcBef>
            </a:pPr>
            <a:r>
              <a:rPr lang="en-US" sz="3899" b="1">
                <a:solidFill>
                  <a:srgbClr val="B0AFAD"/>
                </a:solidFill>
                <a:latin typeface="DM Sans Bold"/>
                <a:ea typeface="DM Sans Bold"/>
                <a:cs typeface="DM Sans Bold"/>
                <a:sym typeface="DM Sans Bold"/>
              </a:rPr>
              <a:t>Question Set 3 – Advance</a:t>
            </a:r>
          </a:p>
        </p:txBody>
      </p:sp>
      <p:sp>
        <p:nvSpPr>
          <p:cNvPr id="3" name="TextBox 3"/>
          <p:cNvSpPr txBox="1"/>
          <p:nvPr/>
        </p:nvSpPr>
        <p:spPr>
          <a:xfrm>
            <a:off x="253350" y="1780952"/>
            <a:ext cx="18034650" cy="6984096"/>
          </a:xfrm>
          <a:prstGeom prst="rect">
            <a:avLst/>
          </a:prstGeom>
        </p:spPr>
        <p:txBody>
          <a:bodyPr lIns="0" tIns="0" rIns="0" bIns="0" rtlCol="0" anchor="t">
            <a:spAutoFit/>
          </a:bodyPr>
          <a:lstStyle/>
          <a:p>
            <a:pPr algn="just">
              <a:lnSpc>
                <a:spcPts val="4628"/>
              </a:lnSpc>
              <a:spcBef>
                <a:spcPct val="0"/>
              </a:spcBef>
            </a:pPr>
            <a:r>
              <a:rPr lang="en-US" sz="3305" b="1">
                <a:solidFill>
                  <a:srgbClr val="B0AFAD"/>
                </a:solidFill>
                <a:latin typeface="DM Sans Bold"/>
                <a:ea typeface="DM Sans Bold"/>
                <a:cs typeface="DM Sans Bold"/>
                <a:sym typeface="DM Sans Bold"/>
              </a:rPr>
              <a:t>1. Find how much amount spent by each customer on artists? Write a query to return customer name, artist name and total spent ?</a:t>
            </a:r>
          </a:p>
          <a:p>
            <a:pPr algn="just">
              <a:lnSpc>
                <a:spcPts val="4628"/>
              </a:lnSpc>
              <a:spcBef>
                <a:spcPct val="0"/>
              </a:spcBef>
            </a:pPr>
            <a:endParaRPr lang="en-US" sz="3305" b="1">
              <a:solidFill>
                <a:srgbClr val="B0AFAD"/>
              </a:solidFill>
              <a:latin typeface="DM Sans Bold"/>
              <a:ea typeface="DM Sans Bold"/>
              <a:cs typeface="DM Sans Bold"/>
              <a:sym typeface="DM Sans Bold"/>
            </a:endParaRPr>
          </a:p>
          <a:p>
            <a:pPr algn="just">
              <a:lnSpc>
                <a:spcPts val="4628"/>
              </a:lnSpc>
              <a:spcBef>
                <a:spcPct val="0"/>
              </a:spcBef>
            </a:pPr>
            <a:r>
              <a:rPr lang="en-US" sz="3305" b="1">
                <a:solidFill>
                  <a:srgbClr val="B0AFAD"/>
                </a:solidFill>
                <a:latin typeface="DM Sans Bold"/>
                <a:ea typeface="DM Sans Bold"/>
                <a:cs typeface="DM Sans Bold"/>
                <a:sym typeface="DM Sans Bold"/>
              </a:rPr>
              <a:t>2.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 ?</a:t>
            </a:r>
          </a:p>
          <a:p>
            <a:pPr algn="just">
              <a:lnSpc>
                <a:spcPts val="4628"/>
              </a:lnSpc>
              <a:spcBef>
                <a:spcPct val="0"/>
              </a:spcBef>
            </a:pPr>
            <a:endParaRPr lang="en-US" sz="3305" b="1">
              <a:solidFill>
                <a:srgbClr val="B0AFAD"/>
              </a:solidFill>
              <a:latin typeface="DM Sans Bold"/>
              <a:ea typeface="DM Sans Bold"/>
              <a:cs typeface="DM Sans Bold"/>
              <a:sym typeface="DM Sans Bold"/>
            </a:endParaRPr>
          </a:p>
          <a:p>
            <a:pPr algn="just">
              <a:lnSpc>
                <a:spcPts val="4628"/>
              </a:lnSpc>
              <a:spcBef>
                <a:spcPct val="0"/>
              </a:spcBef>
            </a:pPr>
            <a:r>
              <a:rPr lang="en-US" sz="3305" b="1">
                <a:solidFill>
                  <a:srgbClr val="B0AFAD"/>
                </a:solidFill>
                <a:latin typeface="DM Sans Bold"/>
                <a:ea typeface="DM Sans Bold"/>
                <a:cs typeface="DM Sans Bold"/>
                <a:sym typeface="DM Sans Bold"/>
              </a:rPr>
              <a:t>3. 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B3D70"/>
        </a:solidFill>
        <a:effectLst/>
      </p:bgPr>
    </p:bg>
    <p:spTree>
      <p:nvGrpSpPr>
        <p:cNvPr id="1" name=""/>
        <p:cNvGrpSpPr/>
        <p:nvPr/>
      </p:nvGrpSpPr>
      <p:grpSpPr>
        <a:xfrm>
          <a:off x="0" y="0"/>
          <a:ext cx="0" cy="0"/>
          <a:chOff x="0" y="0"/>
          <a:chExt cx="0" cy="0"/>
        </a:xfrm>
      </p:grpSpPr>
      <p:sp>
        <p:nvSpPr>
          <p:cNvPr id="2" name="Freeform 2"/>
          <p:cNvSpPr/>
          <p:nvPr/>
        </p:nvSpPr>
        <p:spPr>
          <a:xfrm>
            <a:off x="514350" y="2671686"/>
            <a:ext cx="17052723" cy="6586614"/>
          </a:xfrm>
          <a:custGeom>
            <a:avLst/>
            <a:gdLst/>
            <a:ahLst/>
            <a:cxnLst/>
            <a:rect l="l" t="t" r="r" b="b"/>
            <a:pathLst>
              <a:path w="17052723" h="6586614">
                <a:moveTo>
                  <a:pt x="0" y="0"/>
                </a:moveTo>
                <a:lnTo>
                  <a:pt x="17052723" y="0"/>
                </a:lnTo>
                <a:lnTo>
                  <a:pt x="17052723" y="6586614"/>
                </a:lnTo>
                <a:lnTo>
                  <a:pt x="0" y="6586614"/>
                </a:lnTo>
                <a:lnTo>
                  <a:pt x="0" y="0"/>
                </a:lnTo>
                <a:close/>
              </a:path>
            </a:pathLst>
          </a:custGeom>
          <a:blipFill>
            <a:blip r:embed="rId2"/>
            <a:stretch>
              <a:fillRect/>
            </a:stretch>
          </a:blipFill>
        </p:spPr>
      </p:sp>
      <p:sp>
        <p:nvSpPr>
          <p:cNvPr id="3" name="TextBox 3"/>
          <p:cNvSpPr txBox="1"/>
          <p:nvPr/>
        </p:nvSpPr>
        <p:spPr>
          <a:xfrm>
            <a:off x="514350" y="216424"/>
            <a:ext cx="17259300" cy="1251586"/>
          </a:xfrm>
          <a:prstGeom prst="rect">
            <a:avLst/>
          </a:prstGeom>
        </p:spPr>
        <p:txBody>
          <a:bodyPr lIns="0" tIns="0" rIns="0" bIns="0" rtlCol="0" anchor="t">
            <a:spAutoFit/>
          </a:bodyPr>
          <a:lstStyle/>
          <a:p>
            <a:pPr algn="l">
              <a:lnSpc>
                <a:spcPts val="5039"/>
              </a:lnSpc>
              <a:spcBef>
                <a:spcPct val="0"/>
              </a:spcBef>
            </a:pPr>
            <a:r>
              <a:rPr lang="en-US" sz="3599" b="1">
                <a:solidFill>
                  <a:srgbClr val="B0AFAD"/>
                </a:solidFill>
                <a:latin typeface="DM Sans Bold"/>
                <a:ea typeface="DM Sans Bold"/>
                <a:cs typeface="DM Sans Bold"/>
                <a:sym typeface="DM Sans Bold"/>
              </a:rPr>
              <a:t>1. Find how much amount spent by each customer on artists? Write a query to return customer name, artist name and total spent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B3D70"/>
        </a:solidFill>
        <a:effectLst/>
      </p:bgPr>
    </p:bg>
    <p:spTree>
      <p:nvGrpSpPr>
        <p:cNvPr id="1" name=""/>
        <p:cNvGrpSpPr/>
        <p:nvPr/>
      </p:nvGrpSpPr>
      <p:grpSpPr>
        <a:xfrm>
          <a:off x="0" y="0"/>
          <a:ext cx="0" cy="0"/>
          <a:chOff x="0" y="0"/>
          <a:chExt cx="0" cy="0"/>
        </a:xfrm>
      </p:grpSpPr>
      <p:sp>
        <p:nvSpPr>
          <p:cNvPr id="2" name="Freeform 2"/>
          <p:cNvSpPr/>
          <p:nvPr/>
        </p:nvSpPr>
        <p:spPr>
          <a:xfrm>
            <a:off x="1816555" y="3286433"/>
            <a:ext cx="15442745" cy="6292918"/>
          </a:xfrm>
          <a:custGeom>
            <a:avLst/>
            <a:gdLst/>
            <a:ahLst/>
            <a:cxnLst/>
            <a:rect l="l" t="t" r="r" b="b"/>
            <a:pathLst>
              <a:path w="15442745" h="6292918">
                <a:moveTo>
                  <a:pt x="0" y="0"/>
                </a:moveTo>
                <a:lnTo>
                  <a:pt x="15442745" y="0"/>
                </a:lnTo>
                <a:lnTo>
                  <a:pt x="15442745" y="6292918"/>
                </a:lnTo>
                <a:lnTo>
                  <a:pt x="0" y="6292918"/>
                </a:lnTo>
                <a:lnTo>
                  <a:pt x="0" y="0"/>
                </a:lnTo>
                <a:close/>
              </a:path>
            </a:pathLst>
          </a:custGeom>
          <a:blipFill>
            <a:blip r:embed="rId2"/>
            <a:stretch>
              <a:fillRect/>
            </a:stretch>
          </a:blipFill>
        </p:spPr>
      </p:sp>
      <p:sp>
        <p:nvSpPr>
          <p:cNvPr id="3" name="TextBox 3"/>
          <p:cNvSpPr txBox="1"/>
          <p:nvPr/>
        </p:nvSpPr>
        <p:spPr>
          <a:xfrm>
            <a:off x="199053" y="241935"/>
            <a:ext cx="18088947" cy="1554480"/>
          </a:xfrm>
          <a:prstGeom prst="rect">
            <a:avLst/>
          </a:prstGeom>
        </p:spPr>
        <p:txBody>
          <a:bodyPr lIns="0" tIns="0" rIns="0" bIns="0" rtlCol="0" anchor="t">
            <a:spAutoFit/>
          </a:bodyPr>
          <a:lstStyle/>
          <a:p>
            <a:pPr algn="ctr">
              <a:lnSpc>
                <a:spcPts val="1260"/>
              </a:lnSpc>
              <a:spcBef>
                <a:spcPct val="0"/>
              </a:spcBef>
            </a:pPr>
            <a:endParaRPr/>
          </a:p>
          <a:p>
            <a:pPr algn="just">
              <a:lnSpc>
                <a:spcPts val="3779"/>
              </a:lnSpc>
              <a:spcBef>
                <a:spcPct val="0"/>
              </a:spcBef>
            </a:pPr>
            <a:r>
              <a:rPr lang="en-US" sz="2699" b="1">
                <a:solidFill>
                  <a:srgbClr val="B0AFAD"/>
                </a:solidFill>
                <a:latin typeface="DM Sans Bold"/>
                <a:ea typeface="DM Sans Bold"/>
                <a:cs typeface="DM Sans Bold"/>
                <a:sym typeface="DM Sans Bold"/>
              </a:rPr>
              <a:t>2.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B3D70"/>
        </a:solidFill>
        <a:effectLst/>
      </p:bgPr>
    </p:bg>
    <p:spTree>
      <p:nvGrpSpPr>
        <p:cNvPr id="1" name=""/>
        <p:cNvGrpSpPr/>
        <p:nvPr/>
      </p:nvGrpSpPr>
      <p:grpSpPr>
        <a:xfrm>
          <a:off x="0" y="0"/>
          <a:ext cx="0" cy="0"/>
          <a:chOff x="0" y="0"/>
          <a:chExt cx="0" cy="0"/>
        </a:xfrm>
      </p:grpSpPr>
      <p:sp>
        <p:nvSpPr>
          <p:cNvPr id="2" name="Freeform 2"/>
          <p:cNvSpPr/>
          <p:nvPr/>
        </p:nvSpPr>
        <p:spPr>
          <a:xfrm>
            <a:off x="1028700" y="4331053"/>
            <a:ext cx="17033291" cy="4024115"/>
          </a:xfrm>
          <a:custGeom>
            <a:avLst/>
            <a:gdLst/>
            <a:ahLst/>
            <a:cxnLst/>
            <a:rect l="l" t="t" r="r" b="b"/>
            <a:pathLst>
              <a:path w="17033291" h="4024115">
                <a:moveTo>
                  <a:pt x="0" y="0"/>
                </a:moveTo>
                <a:lnTo>
                  <a:pt x="17033291" y="0"/>
                </a:lnTo>
                <a:lnTo>
                  <a:pt x="17033291" y="4024115"/>
                </a:lnTo>
                <a:lnTo>
                  <a:pt x="0" y="4024115"/>
                </a:lnTo>
                <a:lnTo>
                  <a:pt x="0" y="0"/>
                </a:lnTo>
                <a:close/>
              </a:path>
            </a:pathLst>
          </a:custGeom>
          <a:blipFill>
            <a:blip r:embed="rId2"/>
            <a:stretch>
              <a:fillRect/>
            </a:stretch>
          </a:blipFill>
        </p:spPr>
      </p:sp>
      <p:sp>
        <p:nvSpPr>
          <p:cNvPr id="3" name="TextBox 3"/>
          <p:cNvSpPr txBox="1"/>
          <p:nvPr/>
        </p:nvSpPr>
        <p:spPr>
          <a:xfrm>
            <a:off x="403398" y="642063"/>
            <a:ext cx="17884602" cy="1516035"/>
          </a:xfrm>
          <a:prstGeom prst="rect">
            <a:avLst/>
          </a:prstGeom>
        </p:spPr>
        <p:txBody>
          <a:bodyPr lIns="0" tIns="0" rIns="0" bIns="0" rtlCol="0" anchor="t">
            <a:spAutoFit/>
          </a:bodyPr>
          <a:lstStyle/>
          <a:p>
            <a:pPr algn="l">
              <a:lnSpc>
                <a:spcPts val="4113"/>
              </a:lnSpc>
              <a:spcBef>
                <a:spcPct val="0"/>
              </a:spcBef>
            </a:pPr>
            <a:r>
              <a:rPr lang="en-US" sz="2938" b="1">
                <a:solidFill>
                  <a:srgbClr val="FFFFFF"/>
                </a:solidFill>
                <a:latin typeface="DM Sans Bold"/>
                <a:ea typeface="DM Sans Bold"/>
                <a:cs typeface="DM Sans Bold"/>
                <a:sym typeface="DM Sans Bold"/>
              </a:rPr>
              <a:t>3. 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B3D70"/>
        </a:solidFill>
        <a:effectLst/>
      </p:bgPr>
    </p:bg>
    <p:spTree>
      <p:nvGrpSpPr>
        <p:cNvPr id="1" name=""/>
        <p:cNvGrpSpPr/>
        <p:nvPr/>
      </p:nvGrpSpPr>
      <p:grpSpPr>
        <a:xfrm>
          <a:off x="0" y="0"/>
          <a:ext cx="0" cy="0"/>
          <a:chOff x="0" y="0"/>
          <a:chExt cx="0" cy="0"/>
        </a:xfrm>
      </p:grpSpPr>
      <p:sp>
        <p:nvSpPr>
          <p:cNvPr id="2" name="TextBox 2"/>
          <p:cNvSpPr txBox="1"/>
          <p:nvPr/>
        </p:nvSpPr>
        <p:spPr>
          <a:xfrm>
            <a:off x="3709438" y="4464049"/>
            <a:ext cx="12760094" cy="679451"/>
          </a:xfrm>
          <a:prstGeom prst="rect">
            <a:avLst/>
          </a:prstGeom>
        </p:spPr>
        <p:txBody>
          <a:bodyPr lIns="0" tIns="0" rIns="0" bIns="0" rtlCol="0" anchor="t">
            <a:spAutoFit/>
          </a:bodyPr>
          <a:lstStyle/>
          <a:p>
            <a:pPr algn="ctr">
              <a:lnSpc>
                <a:spcPts val="5599"/>
              </a:lnSpc>
              <a:spcBef>
                <a:spcPct val="0"/>
              </a:spcBef>
            </a:pPr>
            <a:r>
              <a:rPr lang="en-US" sz="3999" b="1">
                <a:solidFill>
                  <a:srgbClr val="B0AFAD"/>
                </a:solidFill>
                <a:latin typeface="DM Sans Bold"/>
                <a:ea typeface="DM Sans Bold"/>
                <a:cs typeface="DM Sans Bold"/>
                <a:sym typeface="DM Sans Bold"/>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B3D70"/>
        </a:solidFill>
        <a:effectLst/>
      </p:bgPr>
    </p:bg>
    <p:spTree>
      <p:nvGrpSpPr>
        <p:cNvPr id="1" name=""/>
        <p:cNvGrpSpPr/>
        <p:nvPr/>
      </p:nvGrpSpPr>
      <p:grpSpPr>
        <a:xfrm>
          <a:off x="0" y="0"/>
          <a:ext cx="0" cy="0"/>
          <a:chOff x="0" y="0"/>
          <a:chExt cx="0" cy="0"/>
        </a:xfrm>
      </p:grpSpPr>
      <p:sp>
        <p:nvSpPr>
          <p:cNvPr id="2" name="Freeform 2"/>
          <p:cNvSpPr/>
          <p:nvPr/>
        </p:nvSpPr>
        <p:spPr>
          <a:xfrm>
            <a:off x="4269440" y="1650741"/>
            <a:ext cx="8707913" cy="8116229"/>
          </a:xfrm>
          <a:custGeom>
            <a:avLst/>
            <a:gdLst/>
            <a:ahLst/>
            <a:cxnLst/>
            <a:rect l="l" t="t" r="r" b="b"/>
            <a:pathLst>
              <a:path w="8707913" h="8116229">
                <a:moveTo>
                  <a:pt x="0" y="0"/>
                </a:moveTo>
                <a:lnTo>
                  <a:pt x="8707914" y="0"/>
                </a:lnTo>
                <a:lnTo>
                  <a:pt x="8707914" y="8116229"/>
                </a:lnTo>
                <a:lnTo>
                  <a:pt x="0" y="8116229"/>
                </a:lnTo>
                <a:lnTo>
                  <a:pt x="0" y="0"/>
                </a:lnTo>
                <a:close/>
              </a:path>
            </a:pathLst>
          </a:custGeom>
          <a:blipFill>
            <a:blip r:embed="rId2"/>
            <a:stretch>
              <a:fillRect t="-5742" r="-3214" b="-5742"/>
            </a:stretch>
          </a:blipFill>
        </p:spPr>
      </p:sp>
      <p:sp>
        <p:nvSpPr>
          <p:cNvPr id="3" name="TextBox 3"/>
          <p:cNvSpPr txBox="1"/>
          <p:nvPr/>
        </p:nvSpPr>
        <p:spPr>
          <a:xfrm>
            <a:off x="4269440" y="148588"/>
            <a:ext cx="7758589" cy="880112"/>
          </a:xfrm>
          <a:prstGeom prst="rect">
            <a:avLst/>
          </a:prstGeom>
        </p:spPr>
        <p:txBody>
          <a:bodyPr lIns="0" tIns="0" rIns="0" bIns="0" rtlCol="0" anchor="t">
            <a:spAutoFit/>
          </a:bodyPr>
          <a:lstStyle/>
          <a:p>
            <a:pPr algn="ctr">
              <a:lnSpc>
                <a:spcPts val="7139"/>
              </a:lnSpc>
              <a:spcBef>
                <a:spcPct val="0"/>
              </a:spcBef>
            </a:pPr>
            <a:r>
              <a:rPr lang="en-US" sz="5099">
                <a:solidFill>
                  <a:srgbClr val="B0AFAD"/>
                </a:solidFill>
                <a:latin typeface="DM Sans"/>
                <a:ea typeface="DM Sans"/>
                <a:cs typeface="DM Sans"/>
                <a:sym typeface="DM Sans"/>
              </a:rPr>
              <a:t>Schema Of The Data Base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B3D70"/>
        </a:solidFill>
        <a:effectLst/>
      </p:bgPr>
    </p:bg>
    <p:spTree>
      <p:nvGrpSpPr>
        <p:cNvPr id="1" name=""/>
        <p:cNvGrpSpPr/>
        <p:nvPr/>
      </p:nvGrpSpPr>
      <p:grpSpPr>
        <a:xfrm>
          <a:off x="0" y="0"/>
          <a:ext cx="0" cy="0"/>
          <a:chOff x="0" y="0"/>
          <a:chExt cx="0" cy="0"/>
        </a:xfrm>
      </p:grpSpPr>
      <p:sp>
        <p:nvSpPr>
          <p:cNvPr id="2" name="TextBox 2"/>
          <p:cNvSpPr txBox="1"/>
          <p:nvPr/>
        </p:nvSpPr>
        <p:spPr>
          <a:xfrm>
            <a:off x="2340455" y="554355"/>
            <a:ext cx="12711351" cy="530860"/>
          </a:xfrm>
          <a:prstGeom prst="rect">
            <a:avLst/>
          </a:prstGeom>
        </p:spPr>
        <p:txBody>
          <a:bodyPr lIns="0" tIns="0" rIns="0" bIns="0" rtlCol="0" anchor="t">
            <a:spAutoFit/>
          </a:bodyPr>
          <a:lstStyle/>
          <a:p>
            <a:pPr algn="ctr">
              <a:lnSpc>
                <a:spcPts val="4339"/>
              </a:lnSpc>
              <a:spcBef>
                <a:spcPct val="0"/>
              </a:spcBef>
            </a:pPr>
            <a:r>
              <a:rPr lang="en-US" sz="3099" b="1">
                <a:solidFill>
                  <a:srgbClr val="ABB9D9"/>
                </a:solidFill>
                <a:latin typeface="DM Sans Bold"/>
                <a:ea typeface="DM Sans Bold"/>
                <a:cs typeface="DM Sans Bold"/>
                <a:sym typeface="DM Sans Bold"/>
              </a:rPr>
              <a:t>SQL PROJECT- MUSIC STORE DATA ANALYSIS Question Set 1 - Easy</a:t>
            </a:r>
          </a:p>
        </p:txBody>
      </p:sp>
      <p:sp>
        <p:nvSpPr>
          <p:cNvPr id="3" name="TextBox 3"/>
          <p:cNvSpPr txBox="1"/>
          <p:nvPr/>
        </p:nvSpPr>
        <p:spPr>
          <a:xfrm>
            <a:off x="350713" y="1924116"/>
            <a:ext cx="17586575" cy="6372093"/>
          </a:xfrm>
          <a:prstGeom prst="rect">
            <a:avLst/>
          </a:prstGeom>
        </p:spPr>
        <p:txBody>
          <a:bodyPr lIns="0" tIns="0" rIns="0" bIns="0" rtlCol="0" anchor="t">
            <a:spAutoFit/>
          </a:bodyPr>
          <a:lstStyle/>
          <a:p>
            <a:pPr algn="just">
              <a:lnSpc>
                <a:spcPts val="4230"/>
              </a:lnSpc>
              <a:spcBef>
                <a:spcPct val="0"/>
              </a:spcBef>
            </a:pPr>
            <a:r>
              <a:rPr lang="en-US" sz="3021">
                <a:solidFill>
                  <a:srgbClr val="FEFEFE"/>
                </a:solidFill>
                <a:latin typeface="DM Sans"/>
                <a:ea typeface="DM Sans"/>
                <a:cs typeface="DM Sans"/>
                <a:sym typeface="DM Sans"/>
              </a:rPr>
              <a:t>1. Who is the senior most employee based on job title? </a:t>
            </a:r>
          </a:p>
          <a:p>
            <a:pPr algn="just">
              <a:lnSpc>
                <a:spcPts val="4230"/>
              </a:lnSpc>
              <a:spcBef>
                <a:spcPct val="0"/>
              </a:spcBef>
            </a:pPr>
            <a:endParaRPr lang="en-US" sz="3021">
              <a:solidFill>
                <a:srgbClr val="FEFEFE"/>
              </a:solidFill>
              <a:latin typeface="DM Sans"/>
              <a:ea typeface="DM Sans"/>
              <a:cs typeface="DM Sans"/>
              <a:sym typeface="DM Sans"/>
            </a:endParaRPr>
          </a:p>
          <a:p>
            <a:pPr algn="just">
              <a:lnSpc>
                <a:spcPts val="4230"/>
              </a:lnSpc>
              <a:spcBef>
                <a:spcPct val="0"/>
              </a:spcBef>
            </a:pPr>
            <a:r>
              <a:rPr lang="en-US" sz="3021">
                <a:solidFill>
                  <a:srgbClr val="FEFEFE"/>
                </a:solidFill>
                <a:latin typeface="DM Sans"/>
                <a:ea typeface="DM Sans"/>
                <a:cs typeface="DM Sans"/>
                <a:sym typeface="DM Sans"/>
              </a:rPr>
              <a:t>2. Which countries have the most Invoices? </a:t>
            </a:r>
          </a:p>
          <a:p>
            <a:pPr algn="just">
              <a:lnSpc>
                <a:spcPts val="4230"/>
              </a:lnSpc>
              <a:spcBef>
                <a:spcPct val="0"/>
              </a:spcBef>
            </a:pPr>
            <a:endParaRPr lang="en-US" sz="3021">
              <a:solidFill>
                <a:srgbClr val="FEFEFE"/>
              </a:solidFill>
              <a:latin typeface="DM Sans"/>
              <a:ea typeface="DM Sans"/>
              <a:cs typeface="DM Sans"/>
              <a:sym typeface="DM Sans"/>
            </a:endParaRPr>
          </a:p>
          <a:p>
            <a:pPr algn="just">
              <a:lnSpc>
                <a:spcPts val="4230"/>
              </a:lnSpc>
              <a:spcBef>
                <a:spcPct val="0"/>
              </a:spcBef>
            </a:pPr>
            <a:r>
              <a:rPr lang="en-US" sz="3021">
                <a:solidFill>
                  <a:srgbClr val="FEFEFE"/>
                </a:solidFill>
                <a:latin typeface="DM Sans"/>
                <a:ea typeface="DM Sans"/>
                <a:cs typeface="DM Sans"/>
                <a:sym typeface="DM Sans"/>
              </a:rPr>
              <a:t>3. What are top 3 values of total invoice?</a:t>
            </a:r>
          </a:p>
          <a:p>
            <a:pPr algn="just">
              <a:lnSpc>
                <a:spcPts val="4230"/>
              </a:lnSpc>
              <a:spcBef>
                <a:spcPct val="0"/>
              </a:spcBef>
            </a:pPr>
            <a:endParaRPr lang="en-US" sz="3021">
              <a:solidFill>
                <a:srgbClr val="FEFEFE"/>
              </a:solidFill>
              <a:latin typeface="DM Sans"/>
              <a:ea typeface="DM Sans"/>
              <a:cs typeface="DM Sans"/>
              <a:sym typeface="DM Sans"/>
            </a:endParaRPr>
          </a:p>
          <a:p>
            <a:pPr algn="just">
              <a:lnSpc>
                <a:spcPts val="4230"/>
              </a:lnSpc>
              <a:spcBef>
                <a:spcPct val="0"/>
              </a:spcBef>
            </a:pPr>
            <a:r>
              <a:rPr lang="en-US" sz="3021">
                <a:solidFill>
                  <a:srgbClr val="FEFEFE"/>
                </a:solidFill>
                <a:latin typeface="DM Sans"/>
                <a:ea typeface="DM Sans"/>
                <a:cs typeface="DM Sans"/>
                <a:sym typeface="DM Sans"/>
              </a:rPr>
              <a:t> 4. Which city has the best customers? We would like to throw a promotional Music Festival in the city we made the most money. Write a query that returns one city that has the highest sum of invoice totals. Return both the city name &amp; sum of all invoice totals </a:t>
            </a:r>
          </a:p>
          <a:p>
            <a:pPr algn="just">
              <a:lnSpc>
                <a:spcPts val="4230"/>
              </a:lnSpc>
              <a:spcBef>
                <a:spcPct val="0"/>
              </a:spcBef>
            </a:pPr>
            <a:endParaRPr lang="en-US" sz="3021">
              <a:solidFill>
                <a:srgbClr val="FEFEFE"/>
              </a:solidFill>
              <a:latin typeface="DM Sans"/>
              <a:ea typeface="DM Sans"/>
              <a:cs typeface="DM Sans"/>
              <a:sym typeface="DM Sans"/>
            </a:endParaRPr>
          </a:p>
          <a:p>
            <a:pPr algn="just">
              <a:lnSpc>
                <a:spcPts val="4230"/>
              </a:lnSpc>
              <a:spcBef>
                <a:spcPct val="0"/>
              </a:spcBef>
            </a:pPr>
            <a:r>
              <a:rPr lang="en-US" sz="3021">
                <a:solidFill>
                  <a:srgbClr val="FEFEFE"/>
                </a:solidFill>
                <a:latin typeface="DM Sans"/>
                <a:ea typeface="DM Sans"/>
                <a:cs typeface="DM Sans"/>
                <a:sym typeface="DM Sans"/>
              </a:rPr>
              <a:t>5. Who is the best customer? The customer who has spent the most money will be declared the best customer. Write a query that returns the person who has spent the most money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B3D70"/>
        </a:solidFill>
        <a:effectLst/>
      </p:bgPr>
    </p:bg>
    <p:spTree>
      <p:nvGrpSpPr>
        <p:cNvPr id="1" name=""/>
        <p:cNvGrpSpPr/>
        <p:nvPr/>
      </p:nvGrpSpPr>
      <p:grpSpPr>
        <a:xfrm>
          <a:off x="0" y="0"/>
          <a:ext cx="0" cy="0"/>
          <a:chOff x="0" y="0"/>
          <a:chExt cx="0" cy="0"/>
        </a:xfrm>
      </p:grpSpPr>
      <p:sp>
        <p:nvSpPr>
          <p:cNvPr id="2" name="Freeform 2"/>
          <p:cNvSpPr/>
          <p:nvPr/>
        </p:nvSpPr>
        <p:spPr>
          <a:xfrm>
            <a:off x="1028700" y="1789198"/>
            <a:ext cx="13297467" cy="2659493"/>
          </a:xfrm>
          <a:custGeom>
            <a:avLst/>
            <a:gdLst/>
            <a:ahLst/>
            <a:cxnLst/>
            <a:rect l="l" t="t" r="r" b="b"/>
            <a:pathLst>
              <a:path w="13297467" h="2659493">
                <a:moveTo>
                  <a:pt x="0" y="0"/>
                </a:moveTo>
                <a:lnTo>
                  <a:pt x="13297467" y="0"/>
                </a:lnTo>
                <a:lnTo>
                  <a:pt x="13297467" y="2659493"/>
                </a:lnTo>
                <a:lnTo>
                  <a:pt x="0" y="2659493"/>
                </a:lnTo>
                <a:lnTo>
                  <a:pt x="0" y="0"/>
                </a:lnTo>
                <a:close/>
              </a:path>
            </a:pathLst>
          </a:custGeom>
          <a:blipFill>
            <a:blip r:embed="rId2"/>
            <a:stretch>
              <a:fillRect t="-1914" r="-3829" b="-1914"/>
            </a:stretch>
          </a:blipFill>
        </p:spPr>
      </p:sp>
      <p:sp>
        <p:nvSpPr>
          <p:cNvPr id="3" name="Freeform 3"/>
          <p:cNvSpPr/>
          <p:nvPr/>
        </p:nvSpPr>
        <p:spPr>
          <a:xfrm>
            <a:off x="1376900" y="6436567"/>
            <a:ext cx="13795784" cy="2240151"/>
          </a:xfrm>
          <a:custGeom>
            <a:avLst/>
            <a:gdLst/>
            <a:ahLst/>
            <a:cxnLst/>
            <a:rect l="l" t="t" r="r" b="b"/>
            <a:pathLst>
              <a:path w="13795784" h="2240151">
                <a:moveTo>
                  <a:pt x="0" y="0"/>
                </a:moveTo>
                <a:lnTo>
                  <a:pt x="13795784" y="0"/>
                </a:lnTo>
                <a:lnTo>
                  <a:pt x="13795784" y="2240152"/>
                </a:lnTo>
                <a:lnTo>
                  <a:pt x="0" y="2240152"/>
                </a:lnTo>
                <a:lnTo>
                  <a:pt x="0" y="0"/>
                </a:lnTo>
                <a:close/>
              </a:path>
            </a:pathLst>
          </a:custGeom>
          <a:blipFill>
            <a:blip r:embed="rId3"/>
            <a:stretch>
              <a:fillRect/>
            </a:stretch>
          </a:blipFill>
        </p:spPr>
      </p:sp>
      <p:sp>
        <p:nvSpPr>
          <p:cNvPr id="4" name="TextBox 4"/>
          <p:cNvSpPr txBox="1"/>
          <p:nvPr/>
        </p:nvSpPr>
        <p:spPr>
          <a:xfrm>
            <a:off x="1028700" y="715999"/>
            <a:ext cx="11252897" cy="558727"/>
          </a:xfrm>
          <a:prstGeom prst="rect">
            <a:avLst/>
          </a:prstGeom>
        </p:spPr>
        <p:txBody>
          <a:bodyPr lIns="0" tIns="0" rIns="0" bIns="0" rtlCol="0" anchor="t">
            <a:spAutoFit/>
          </a:bodyPr>
          <a:lstStyle/>
          <a:p>
            <a:pPr algn="l">
              <a:lnSpc>
                <a:spcPts val="4600"/>
              </a:lnSpc>
              <a:spcBef>
                <a:spcPct val="0"/>
              </a:spcBef>
            </a:pPr>
            <a:r>
              <a:rPr lang="en-US" sz="3286" b="1">
                <a:solidFill>
                  <a:srgbClr val="B0AFAD"/>
                </a:solidFill>
                <a:latin typeface="DM Sans Bold"/>
                <a:ea typeface="DM Sans Bold"/>
                <a:cs typeface="DM Sans Bold"/>
                <a:sym typeface="DM Sans Bold"/>
              </a:rPr>
              <a:t>Q1. Who is the senior most employee based on job title?</a:t>
            </a:r>
          </a:p>
        </p:txBody>
      </p:sp>
      <p:sp>
        <p:nvSpPr>
          <p:cNvPr id="5" name="TextBox 5"/>
          <p:cNvSpPr txBox="1"/>
          <p:nvPr/>
        </p:nvSpPr>
        <p:spPr>
          <a:xfrm>
            <a:off x="1198888" y="4579526"/>
            <a:ext cx="9373078" cy="563974"/>
          </a:xfrm>
          <a:prstGeom prst="rect">
            <a:avLst/>
          </a:prstGeom>
        </p:spPr>
        <p:txBody>
          <a:bodyPr lIns="0" tIns="0" rIns="0" bIns="0" rtlCol="0" anchor="t">
            <a:spAutoFit/>
          </a:bodyPr>
          <a:lstStyle/>
          <a:p>
            <a:pPr algn="ctr">
              <a:lnSpc>
                <a:spcPts val="4649"/>
              </a:lnSpc>
              <a:spcBef>
                <a:spcPct val="0"/>
              </a:spcBef>
            </a:pPr>
            <a:r>
              <a:rPr lang="en-US" sz="3321" b="1">
                <a:solidFill>
                  <a:srgbClr val="B0AFAD"/>
                </a:solidFill>
                <a:latin typeface="DM Sans Bold"/>
                <a:ea typeface="DM Sans Bold"/>
                <a:cs typeface="DM Sans Bold"/>
                <a:sym typeface="DM Sans Bold"/>
              </a:rPr>
              <a:t>Q 2. Which countries have the most Invoices?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B3D70"/>
        </a:solidFill>
        <a:effectLst/>
      </p:bgPr>
    </p:bg>
    <p:spTree>
      <p:nvGrpSpPr>
        <p:cNvPr id="1" name=""/>
        <p:cNvGrpSpPr/>
        <p:nvPr/>
      </p:nvGrpSpPr>
      <p:grpSpPr>
        <a:xfrm>
          <a:off x="0" y="0"/>
          <a:ext cx="0" cy="0"/>
          <a:chOff x="0" y="0"/>
          <a:chExt cx="0" cy="0"/>
        </a:xfrm>
      </p:grpSpPr>
      <p:sp>
        <p:nvSpPr>
          <p:cNvPr id="2" name="Freeform 2"/>
          <p:cNvSpPr/>
          <p:nvPr/>
        </p:nvSpPr>
        <p:spPr>
          <a:xfrm>
            <a:off x="657168" y="1449819"/>
            <a:ext cx="12662201" cy="2202122"/>
          </a:xfrm>
          <a:custGeom>
            <a:avLst/>
            <a:gdLst/>
            <a:ahLst/>
            <a:cxnLst/>
            <a:rect l="l" t="t" r="r" b="b"/>
            <a:pathLst>
              <a:path w="12662201" h="2202122">
                <a:moveTo>
                  <a:pt x="0" y="0"/>
                </a:moveTo>
                <a:lnTo>
                  <a:pt x="12662202" y="0"/>
                </a:lnTo>
                <a:lnTo>
                  <a:pt x="12662202" y="2202122"/>
                </a:lnTo>
                <a:lnTo>
                  <a:pt x="0" y="2202122"/>
                </a:lnTo>
                <a:lnTo>
                  <a:pt x="0" y="0"/>
                </a:lnTo>
                <a:close/>
              </a:path>
            </a:pathLst>
          </a:custGeom>
          <a:blipFill>
            <a:blip r:embed="rId2"/>
            <a:stretch>
              <a:fillRect/>
            </a:stretch>
          </a:blipFill>
        </p:spPr>
      </p:sp>
      <p:sp>
        <p:nvSpPr>
          <p:cNvPr id="3" name="Freeform 3"/>
          <p:cNvSpPr/>
          <p:nvPr/>
        </p:nvSpPr>
        <p:spPr>
          <a:xfrm>
            <a:off x="829647" y="6350211"/>
            <a:ext cx="14860425" cy="2154986"/>
          </a:xfrm>
          <a:custGeom>
            <a:avLst/>
            <a:gdLst/>
            <a:ahLst/>
            <a:cxnLst/>
            <a:rect l="l" t="t" r="r" b="b"/>
            <a:pathLst>
              <a:path w="14860425" h="2154986">
                <a:moveTo>
                  <a:pt x="0" y="0"/>
                </a:moveTo>
                <a:lnTo>
                  <a:pt x="14860425" y="0"/>
                </a:lnTo>
                <a:lnTo>
                  <a:pt x="14860425" y="2154986"/>
                </a:lnTo>
                <a:lnTo>
                  <a:pt x="0" y="2154986"/>
                </a:lnTo>
                <a:lnTo>
                  <a:pt x="0" y="0"/>
                </a:lnTo>
                <a:close/>
              </a:path>
            </a:pathLst>
          </a:custGeom>
          <a:blipFill>
            <a:blip r:embed="rId3"/>
            <a:stretch>
              <a:fillRect/>
            </a:stretch>
          </a:blipFill>
        </p:spPr>
      </p:sp>
      <p:sp>
        <p:nvSpPr>
          <p:cNvPr id="4" name="TextBox 4"/>
          <p:cNvSpPr txBox="1"/>
          <p:nvPr/>
        </p:nvSpPr>
        <p:spPr>
          <a:xfrm>
            <a:off x="478292" y="182536"/>
            <a:ext cx="9816052" cy="547371"/>
          </a:xfrm>
          <a:prstGeom prst="rect">
            <a:avLst/>
          </a:prstGeom>
        </p:spPr>
        <p:txBody>
          <a:bodyPr lIns="0" tIns="0" rIns="0" bIns="0" rtlCol="0" anchor="t">
            <a:spAutoFit/>
          </a:bodyPr>
          <a:lstStyle/>
          <a:p>
            <a:pPr algn="ctr">
              <a:lnSpc>
                <a:spcPts val="4479"/>
              </a:lnSpc>
              <a:spcBef>
                <a:spcPct val="0"/>
              </a:spcBef>
            </a:pPr>
            <a:r>
              <a:rPr lang="en-US" sz="3199" b="1">
                <a:solidFill>
                  <a:srgbClr val="B0AFAD"/>
                </a:solidFill>
                <a:latin typeface="DM Sans Bold"/>
                <a:ea typeface="DM Sans Bold"/>
                <a:cs typeface="DM Sans Bold"/>
                <a:sym typeface="DM Sans Bold"/>
              </a:rPr>
              <a:t>Q3. What are top 3 values of total invoice?</a:t>
            </a:r>
          </a:p>
        </p:txBody>
      </p:sp>
      <p:sp>
        <p:nvSpPr>
          <p:cNvPr id="5" name="TextBox 5"/>
          <p:cNvSpPr txBox="1"/>
          <p:nvPr/>
        </p:nvSpPr>
        <p:spPr>
          <a:xfrm>
            <a:off x="478292" y="3830919"/>
            <a:ext cx="16795102" cy="1471930"/>
          </a:xfrm>
          <a:prstGeom prst="rect">
            <a:avLst/>
          </a:prstGeom>
        </p:spPr>
        <p:txBody>
          <a:bodyPr lIns="0" tIns="0" rIns="0" bIns="0" rtlCol="0" anchor="t">
            <a:spAutoFit/>
          </a:bodyPr>
          <a:lstStyle/>
          <a:p>
            <a:pPr algn="l">
              <a:lnSpc>
                <a:spcPts val="3919"/>
              </a:lnSpc>
              <a:spcBef>
                <a:spcPct val="0"/>
              </a:spcBef>
            </a:pPr>
            <a:r>
              <a:rPr lang="en-US" sz="2799" b="1">
                <a:solidFill>
                  <a:srgbClr val="B0AFAD"/>
                </a:solidFill>
                <a:latin typeface="DM Sans Bold"/>
                <a:ea typeface="DM Sans Bold"/>
                <a:cs typeface="DM Sans Bold"/>
                <a:sym typeface="DM Sans Bold"/>
              </a:rPr>
              <a:t>Q4. Which city has the best customers? We would like to throw a promotional Music Festival in the city we made the most money. Write a query that returns one city that has the highest sum of invoice totals. Return both the city name &amp; sum of all invoice totals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B3D70"/>
        </a:solidFill>
        <a:effectLst/>
      </p:bgPr>
    </p:bg>
    <p:spTree>
      <p:nvGrpSpPr>
        <p:cNvPr id="1" name=""/>
        <p:cNvGrpSpPr/>
        <p:nvPr/>
      </p:nvGrpSpPr>
      <p:grpSpPr>
        <a:xfrm>
          <a:off x="0" y="0"/>
          <a:ext cx="0" cy="0"/>
          <a:chOff x="0" y="0"/>
          <a:chExt cx="0" cy="0"/>
        </a:xfrm>
      </p:grpSpPr>
      <p:sp>
        <p:nvSpPr>
          <p:cNvPr id="2" name="Freeform 2"/>
          <p:cNvSpPr/>
          <p:nvPr/>
        </p:nvSpPr>
        <p:spPr>
          <a:xfrm>
            <a:off x="887963" y="4039217"/>
            <a:ext cx="16578943" cy="3724880"/>
          </a:xfrm>
          <a:custGeom>
            <a:avLst/>
            <a:gdLst/>
            <a:ahLst/>
            <a:cxnLst/>
            <a:rect l="l" t="t" r="r" b="b"/>
            <a:pathLst>
              <a:path w="16578943" h="3724880">
                <a:moveTo>
                  <a:pt x="0" y="0"/>
                </a:moveTo>
                <a:lnTo>
                  <a:pt x="16578943" y="0"/>
                </a:lnTo>
                <a:lnTo>
                  <a:pt x="16578943" y="3724879"/>
                </a:lnTo>
                <a:lnTo>
                  <a:pt x="0" y="3724879"/>
                </a:lnTo>
                <a:lnTo>
                  <a:pt x="0" y="0"/>
                </a:lnTo>
                <a:close/>
              </a:path>
            </a:pathLst>
          </a:custGeom>
          <a:blipFill>
            <a:blip r:embed="rId2"/>
            <a:stretch>
              <a:fillRect t="-700"/>
            </a:stretch>
          </a:blipFill>
        </p:spPr>
      </p:sp>
      <p:sp>
        <p:nvSpPr>
          <p:cNvPr id="3" name="TextBox 3"/>
          <p:cNvSpPr txBox="1"/>
          <p:nvPr/>
        </p:nvSpPr>
        <p:spPr>
          <a:xfrm>
            <a:off x="1028700" y="641784"/>
            <a:ext cx="17781814" cy="1671321"/>
          </a:xfrm>
          <a:prstGeom prst="rect">
            <a:avLst/>
          </a:prstGeom>
        </p:spPr>
        <p:txBody>
          <a:bodyPr lIns="0" tIns="0" rIns="0" bIns="0" rtlCol="0" anchor="t">
            <a:spAutoFit/>
          </a:bodyPr>
          <a:lstStyle/>
          <a:p>
            <a:pPr algn="l">
              <a:lnSpc>
                <a:spcPts val="4479"/>
              </a:lnSpc>
              <a:spcBef>
                <a:spcPct val="0"/>
              </a:spcBef>
            </a:pPr>
            <a:r>
              <a:rPr lang="en-US" sz="3199" b="1">
                <a:solidFill>
                  <a:srgbClr val="B0AFAD"/>
                </a:solidFill>
                <a:latin typeface="DM Sans Bold"/>
                <a:ea typeface="DM Sans Bold"/>
                <a:cs typeface="DM Sans Bold"/>
                <a:sym typeface="DM Sans Bold"/>
              </a:rPr>
              <a:t>Q5. Who is the best customer? The customer who has spent the most money will be declared the best customer. Write a query that returns the person who has spent the most money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B3D70"/>
        </a:solidFill>
        <a:effectLst/>
      </p:bgPr>
    </p:bg>
    <p:spTree>
      <p:nvGrpSpPr>
        <p:cNvPr id="1" name=""/>
        <p:cNvGrpSpPr/>
        <p:nvPr/>
      </p:nvGrpSpPr>
      <p:grpSpPr>
        <a:xfrm>
          <a:off x="0" y="0"/>
          <a:ext cx="0" cy="0"/>
          <a:chOff x="0" y="0"/>
          <a:chExt cx="0" cy="0"/>
        </a:xfrm>
      </p:grpSpPr>
      <p:sp>
        <p:nvSpPr>
          <p:cNvPr id="2" name="TextBox 2"/>
          <p:cNvSpPr txBox="1"/>
          <p:nvPr/>
        </p:nvSpPr>
        <p:spPr>
          <a:xfrm>
            <a:off x="398106" y="2119602"/>
            <a:ext cx="17889894" cy="5981120"/>
          </a:xfrm>
          <a:prstGeom prst="rect">
            <a:avLst/>
          </a:prstGeom>
        </p:spPr>
        <p:txBody>
          <a:bodyPr lIns="0" tIns="0" rIns="0" bIns="0" rtlCol="0" anchor="t">
            <a:spAutoFit/>
          </a:bodyPr>
          <a:lstStyle/>
          <a:p>
            <a:pPr algn="ctr">
              <a:lnSpc>
                <a:spcPts val="4756"/>
              </a:lnSpc>
              <a:spcBef>
                <a:spcPct val="0"/>
              </a:spcBef>
            </a:pPr>
            <a:endParaRPr/>
          </a:p>
          <a:p>
            <a:pPr algn="ctr">
              <a:lnSpc>
                <a:spcPts val="4756"/>
              </a:lnSpc>
              <a:spcBef>
                <a:spcPct val="0"/>
              </a:spcBef>
            </a:pPr>
            <a:r>
              <a:rPr lang="en-US" sz="3397" b="1">
                <a:solidFill>
                  <a:srgbClr val="B0AFAD"/>
                </a:solidFill>
                <a:latin typeface="DM Sans Bold"/>
                <a:ea typeface="DM Sans Bold"/>
                <a:cs typeface="DM Sans Bold"/>
                <a:sym typeface="DM Sans Bold"/>
              </a:rPr>
              <a:t>1. Write query to return the email, first name, last name, &amp; Genre of all Rock Music listeners. Return your list ordered alphabetically by email starting with A </a:t>
            </a:r>
          </a:p>
          <a:p>
            <a:pPr algn="ctr">
              <a:lnSpc>
                <a:spcPts val="4756"/>
              </a:lnSpc>
              <a:spcBef>
                <a:spcPct val="0"/>
              </a:spcBef>
            </a:pPr>
            <a:endParaRPr lang="en-US" sz="3397" b="1">
              <a:solidFill>
                <a:srgbClr val="B0AFAD"/>
              </a:solidFill>
              <a:latin typeface="DM Sans Bold"/>
              <a:ea typeface="DM Sans Bold"/>
              <a:cs typeface="DM Sans Bold"/>
              <a:sym typeface="DM Sans Bold"/>
            </a:endParaRPr>
          </a:p>
          <a:p>
            <a:pPr algn="ctr">
              <a:lnSpc>
                <a:spcPts val="4756"/>
              </a:lnSpc>
              <a:spcBef>
                <a:spcPct val="0"/>
              </a:spcBef>
            </a:pPr>
            <a:r>
              <a:rPr lang="en-US" sz="3397" b="1">
                <a:solidFill>
                  <a:srgbClr val="B0AFAD"/>
                </a:solidFill>
                <a:latin typeface="DM Sans Bold"/>
                <a:ea typeface="DM Sans Bold"/>
                <a:cs typeface="DM Sans Bold"/>
                <a:sym typeface="DM Sans Bold"/>
              </a:rPr>
              <a:t>2. Let's invite the artists who have written the most rock music in our dataset. Write a query that returns the Artist name and total track count of the top 10 rock bands</a:t>
            </a:r>
          </a:p>
          <a:p>
            <a:pPr algn="ctr">
              <a:lnSpc>
                <a:spcPts val="4756"/>
              </a:lnSpc>
              <a:spcBef>
                <a:spcPct val="0"/>
              </a:spcBef>
            </a:pPr>
            <a:r>
              <a:rPr lang="en-US" sz="3397" b="1">
                <a:solidFill>
                  <a:srgbClr val="B0AFAD"/>
                </a:solidFill>
                <a:latin typeface="DM Sans Bold"/>
                <a:ea typeface="DM Sans Bold"/>
                <a:cs typeface="DM Sans Bold"/>
                <a:sym typeface="DM Sans Bold"/>
              </a:rPr>
              <a:t> </a:t>
            </a:r>
          </a:p>
          <a:p>
            <a:pPr algn="ctr">
              <a:lnSpc>
                <a:spcPts val="4756"/>
              </a:lnSpc>
              <a:spcBef>
                <a:spcPct val="0"/>
              </a:spcBef>
            </a:pPr>
            <a:r>
              <a:rPr lang="en-US" sz="3397" b="1">
                <a:solidFill>
                  <a:srgbClr val="B0AFAD"/>
                </a:solidFill>
                <a:latin typeface="DM Sans Bold"/>
                <a:ea typeface="DM Sans Bold"/>
                <a:cs typeface="DM Sans Bold"/>
                <a:sym typeface="DM Sans Bold"/>
              </a:rPr>
              <a:t>3. Return all the track names that have a song length longer than the average song length. Return the Name and Milliseconds for each track. Order by the song length with the longest songs listed </a:t>
            </a:r>
          </a:p>
        </p:txBody>
      </p:sp>
      <p:sp>
        <p:nvSpPr>
          <p:cNvPr id="3" name="TextBox 3"/>
          <p:cNvSpPr txBox="1"/>
          <p:nvPr/>
        </p:nvSpPr>
        <p:spPr>
          <a:xfrm>
            <a:off x="4626347" y="481329"/>
            <a:ext cx="8313739" cy="653416"/>
          </a:xfrm>
          <a:prstGeom prst="rect">
            <a:avLst/>
          </a:prstGeom>
        </p:spPr>
        <p:txBody>
          <a:bodyPr lIns="0" tIns="0" rIns="0" bIns="0" rtlCol="0" anchor="t">
            <a:spAutoFit/>
          </a:bodyPr>
          <a:lstStyle/>
          <a:p>
            <a:pPr algn="ctr">
              <a:lnSpc>
                <a:spcPts val="5459"/>
              </a:lnSpc>
              <a:spcBef>
                <a:spcPct val="0"/>
              </a:spcBef>
            </a:pPr>
            <a:r>
              <a:rPr lang="en-US" sz="3899" b="1">
                <a:solidFill>
                  <a:srgbClr val="B0AFAD"/>
                </a:solidFill>
                <a:latin typeface="DM Sans Bold"/>
                <a:ea typeface="DM Sans Bold"/>
                <a:cs typeface="DM Sans Bold"/>
                <a:sym typeface="DM Sans Bold"/>
              </a:rPr>
              <a:t>Question Set 2 – Moderate 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B3D70"/>
        </a:solidFill>
        <a:effectLst/>
      </p:bgPr>
    </p:bg>
    <p:spTree>
      <p:nvGrpSpPr>
        <p:cNvPr id="1" name=""/>
        <p:cNvGrpSpPr/>
        <p:nvPr/>
      </p:nvGrpSpPr>
      <p:grpSpPr>
        <a:xfrm>
          <a:off x="0" y="0"/>
          <a:ext cx="0" cy="0"/>
          <a:chOff x="0" y="0"/>
          <a:chExt cx="0" cy="0"/>
        </a:xfrm>
      </p:grpSpPr>
      <p:sp>
        <p:nvSpPr>
          <p:cNvPr id="2" name="Freeform 2"/>
          <p:cNvSpPr/>
          <p:nvPr/>
        </p:nvSpPr>
        <p:spPr>
          <a:xfrm>
            <a:off x="3847745" y="2441527"/>
            <a:ext cx="11290218" cy="7646761"/>
          </a:xfrm>
          <a:custGeom>
            <a:avLst/>
            <a:gdLst/>
            <a:ahLst/>
            <a:cxnLst/>
            <a:rect l="l" t="t" r="r" b="b"/>
            <a:pathLst>
              <a:path w="11290218" h="7646761">
                <a:moveTo>
                  <a:pt x="0" y="0"/>
                </a:moveTo>
                <a:lnTo>
                  <a:pt x="11290218" y="0"/>
                </a:lnTo>
                <a:lnTo>
                  <a:pt x="11290218" y="7646761"/>
                </a:lnTo>
                <a:lnTo>
                  <a:pt x="0" y="7646761"/>
                </a:lnTo>
                <a:lnTo>
                  <a:pt x="0" y="0"/>
                </a:lnTo>
                <a:close/>
              </a:path>
            </a:pathLst>
          </a:custGeom>
          <a:blipFill>
            <a:blip r:embed="rId2"/>
            <a:stretch>
              <a:fillRect/>
            </a:stretch>
          </a:blipFill>
        </p:spPr>
      </p:sp>
      <p:sp>
        <p:nvSpPr>
          <p:cNvPr id="3" name="TextBox 3"/>
          <p:cNvSpPr txBox="1"/>
          <p:nvPr/>
        </p:nvSpPr>
        <p:spPr>
          <a:xfrm>
            <a:off x="278810" y="679346"/>
            <a:ext cx="17730379" cy="1225216"/>
          </a:xfrm>
          <a:prstGeom prst="rect">
            <a:avLst/>
          </a:prstGeom>
        </p:spPr>
        <p:txBody>
          <a:bodyPr lIns="0" tIns="0" rIns="0" bIns="0" rtlCol="0" anchor="t">
            <a:spAutoFit/>
          </a:bodyPr>
          <a:lstStyle/>
          <a:p>
            <a:pPr algn="ctr">
              <a:lnSpc>
                <a:spcPts val="4918"/>
              </a:lnSpc>
              <a:spcBef>
                <a:spcPct val="0"/>
              </a:spcBef>
            </a:pPr>
            <a:r>
              <a:rPr lang="en-US" sz="3513" b="1">
                <a:solidFill>
                  <a:srgbClr val="B0AFAD"/>
                </a:solidFill>
                <a:latin typeface="DM Sans Bold"/>
                <a:ea typeface="DM Sans Bold"/>
                <a:cs typeface="DM Sans Bold"/>
                <a:sym typeface="DM Sans Bold"/>
              </a:rPr>
              <a:t>1. Write query to return the email, first name, last name, &amp; Genre of all Rock Music listeners. Return your list ordered alphabetically by email starting with A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B3D70"/>
        </a:solidFill>
        <a:effectLst/>
      </p:bgPr>
    </p:bg>
    <p:spTree>
      <p:nvGrpSpPr>
        <p:cNvPr id="1" name=""/>
        <p:cNvGrpSpPr/>
        <p:nvPr/>
      </p:nvGrpSpPr>
      <p:grpSpPr>
        <a:xfrm>
          <a:off x="0" y="0"/>
          <a:ext cx="0" cy="0"/>
          <a:chOff x="0" y="0"/>
          <a:chExt cx="0" cy="0"/>
        </a:xfrm>
      </p:grpSpPr>
      <p:sp>
        <p:nvSpPr>
          <p:cNvPr id="2" name="Freeform 2"/>
          <p:cNvSpPr/>
          <p:nvPr/>
        </p:nvSpPr>
        <p:spPr>
          <a:xfrm>
            <a:off x="1028700" y="2949990"/>
            <a:ext cx="14306698" cy="6308310"/>
          </a:xfrm>
          <a:custGeom>
            <a:avLst/>
            <a:gdLst/>
            <a:ahLst/>
            <a:cxnLst/>
            <a:rect l="l" t="t" r="r" b="b"/>
            <a:pathLst>
              <a:path w="14306698" h="6308310">
                <a:moveTo>
                  <a:pt x="0" y="0"/>
                </a:moveTo>
                <a:lnTo>
                  <a:pt x="14306698" y="0"/>
                </a:lnTo>
                <a:lnTo>
                  <a:pt x="14306698" y="6308310"/>
                </a:lnTo>
                <a:lnTo>
                  <a:pt x="0" y="6308310"/>
                </a:lnTo>
                <a:lnTo>
                  <a:pt x="0" y="0"/>
                </a:lnTo>
                <a:close/>
              </a:path>
            </a:pathLst>
          </a:custGeom>
          <a:blipFill>
            <a:blip r:embed="rId2"/>
            <a:stretch>
              <a:fillRect/>
            </a:stretch>
          </a:blipFill>
        </p:spPr>
      </p:sp>
      <p:sp>
        <p:nvSpPr>
          <p:cNvPr id="3" name="TextBox 3"/>
          <p:cNvSpPr txBox="1"/>
          <p:nvPr/>
        </p:nvSpPr>
        <p:spPr>
          <a:xfrm>
            <a:off x="282251" y="340528"/>
            <a:ext cx="18005749" cy="1889437"/>
          </a:xfrm>
          <a:prstGeom prst="rect">
            <a:avLst/>
          </a:prstGeom>
        </p:spPr>
        <p:txBody>
          <a:bodyPr lIns="0" tIns="0" rIns="0" bIns="0" rtlCol="0" anchor="t">
            <a:spAutoFit/>
          </a:bodyPr>
          <a:lstStyle/>
          <a:p>
            <a:pPr algn="l">
              <a:lnSpc>
                <a:spcPts val="5057"/>
              </a:lnSpc>
              <a:spcBef>
                <a:spcPct val="0"/>
              </a:spcBef>
            </a:pPr>
            <a:r>
              <a:rPr lang="en-US" sz="3612" b="1">
                <a:solidFill>
                  <a:srgbClr val="FFFFFF"/>
                </a:solidFill>
                <a:latin typeface="DM Sans Bold"/>
                <a:ea typeface="DM Sans Bold"/>
                <a:cs typeface="DM Sans Bold"/>
                <a:sym typeface="DM Sans Bold"/>
              </a:rPr>
              <a:t>2. Let's invite the artists who have written the most rock music in our dataset. Write a query that returns the Artist name and total track count of the top 10 rock bands?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778</Words>
  <Application>Microsoft Office PowerPoint</Application>
  <PresentationFormat>Custom</PresentationFormat>
  <Paragraphs>38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DM Sans</vt:lpstr>
      <vt:lpstr>DM Sans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 Text Magic Studio Magic Design for Presentations L&amp;P</dc:title>
  <dc:creator>HABIBA HUSSAIN</dc:creator>
  <cp:lastModifiedBy>Habiba Hussain</cp:lastModifiedBy>
  <cp:revision>1</cp:revision>
  <dcterms:created xsi:type="dcterms:W3CDTF">2006-08-16T00:00:00Z</dcterms:created>
  <dcterms:modified xsi:type="dcterms:W3CDTF">2024-10-19T16:14:26Z</dcterms:modified>
  <dc:identifier>DAGUB6pn4S0</dc:identifier>
</cp:coreProperties>
</file>