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imo Bold" charset="1" panose="020B0704020202020204"/>
      <p:regular r:id="rId20"/>
    </p:embeddedFont>
    <p:embeddedFont>
      <p:font typeface="Arimo" charset="1" panose="020B0604020202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Slides/notesSlide2.xml" Type="http://schemas.openxmlformats.org/officeDocument/2006/relationships/notesSlide"/><Relationship Id="rId22" Target="fonts/font22.fntdata" Type="http://schemas.openxmlformats.org/officeDocument/2006/relationships/font"/><Relationship Id="rId23" Target="notesSlides/notesSlide3.xml" Type="http://schemas.openxmlformats.org/officeDocument/2006/relationships/notesSlide"/><Relationship Id="rId24" Target="notesSlides/notesSlide4.xml" Type="http://schemas.openxmlformats.org/officeDocument/2006/relationships/notesSlide"/><Relationship Id="rId25" Target="notesSlides/notesSlide5.xml" Type="http://schemas.openxmlformats.org/officeDocument/2006/relationships/notesSlide"/><Relationship Id="rId26" Target="notesSlides/notesSlide6.xml" Type="http://schemas.openxmlformats.org/officeDocument/2006/relationships/notesSlide"/><Relationship Id="rId27" Target="notesSlides/notesSlide7.xml" Type="http://schemas.openxmlformats.org/officeDocument/2006/relationships/notesSlide"/><Relationship Id="rId28" Target="notesSlides/notesSlide8.xml" Type="http://schemas.openxmlformats.org/officeDocument/2006/relationships/notesSlide"/><Relationship Id="rId29" Target="notesSlides/notesSlide9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10.xml" Type="http://schemas.openxmlformats.org/officeDocument/2006/relationships/notesSlide"/><Relationship Id="rId31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svg" Type="http://schemas.openxmlformats.org/officeDocument/2006/relationships/image"/><Relationship Id="rId11" Target="../media/image15.jpeg" Type="http://schemas.openxmlformats.org/officeDocument/2006/relationships/image"/><Relationship Id="rId2" Target="../notesSlides/notesSlide3.xml" Type="http://schemas.openxmlformats.org/officeDocument/2006/relationships/notesSlid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11.png" Type="http://schemas.openxmlformats.org/officeDocument/2006/relationships/image"/><Relationship Id="rId8" Target="../media/image12.sv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17" Target="../media/image30.png" Type="http://schemas.openxmlformats.org/officeDocument/2006/relationships/image"/><Relationship Id="rId18" Target="../media/image31.svg" Type="http://schemas.openxmlformats.org/officeDocument/2006/relationships/image"/><Relationship Id="rId19" Target="../media/image32.png" Type="http://schemas.openxmlformats.org/officeDocument/2006/relationships/image"/><Relationship Id="rId2" Target="../notesSlides/notesSlide4.xml" Type="http://schemas.openxmlformats.org/officeDocument/2006/relationships/notesSlide"/><Relationship Id="rId20" Target="../media/image33.svg" Type="http://schemas.openxmlformats.org/officeDocument/2006/relationships/image"/><Relationship Id="rId21" Target="../media/image34.png" Type="http://schemas.openxmlformats.org/officeDocument/2006/relationships/image"/><Relationship Id="rId22" Target="../media/image35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jpeg" Type="http://schemas.openxmlformats.org/officeDocument/2006/relationships/image"/><Relationship Id="rId14" Target="../media/image45.jpe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Relationship Id="rId7" Target="../media/image38.png" Type="http://schemas.openxmlformats.org/officeDocument/2006/relationships/image"/><Relationship Id="rId8" Target="../media/image39.sv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13.png" Type="http://schemas.openxmlformats.org/officeDocument/2006/relationships/image"/><Relationship Id="rId14" Target="../media/image14.svg" Type="http://schemas.openxmlformats.org/officeDocument/2006/relationships/image"/><Relationship Id="rId15" Target="../media/image54.jpe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46.png" Type="http://schemas.openxmlformats.org/officeDocument/2006/relationships/image"/><Relationship Id="rId4" Target="../media/image4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57.png" Type="http://schemas.openxmlformats.org/officeDocument/2006/relationships/image"/><Relationship Id="rId6" Target="../media/image58.svg" Type="http://schemas.openxmlformats.org/officeDocument/2006/relationships/image"/><Relationship Id="rId7" Target="../media/image59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8.xml" Type="http://schemas.openxmlformats.org/officeDocument/2006/relationships/notesSlide"/><Relationship Id="rId3" Target="../media/image55.png" Type="http://schemas.openxmlformats.org/officeDocument/2006/relationships/image"/><Relationship Id="rId4" Target="../media/image56.svg" Type="http://schemas.openxmlformats.org/officeDocument/2006/relationships/image"/><Relationship Id="rId5" Target="../media/image6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7453" y="-2014"/>
            <a:ext cx="19876725" cy="10702238"/>
          </a:xfrm>
          <a:custGeom>
            <a:avLst/>
            <a:gdLst/>
            <a:ahLst/>
            <a:cxnLst/>
            <a:rect r="r" b="b" t="t" l="l"/>
            <a:pathLst>
              <a:path h="10702238" w="19876725">
                <a:moveTo>
                  <a:pt x="0" y="0"/>
                </a:moveTo>
                <a:lnTo>
                  <a:pt x="19876725" y="0"/>
                </a:lnTo>
                <a:lnTo>
                  <a:pt x="19876725" y="10702238"/>
                </a:lnTo>
                <a:lnTo>
                  <a:pt x="0" y="10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54973"/>
            <a:ext cx="17007079" cy="2569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90"/>
              </a:lnSpc>
            </a:pPr>
            <a:r>
              <a:rPr lang="en-US" b="true" sz="7661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Anxiety &amp; Depression Group</a:t>
            </a:r>
          </a:p>
          <a:p>
            <a:pPr algn="ctr">
              <a:lnSpc>
                <a:spcPts val="10190"/>
              </a:lnSpc>
            </a:pPr>
            <a:r>
              <a:rPr lang="en-US" b="true" sz="7661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Prediction Using Machine Learning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673120" y="8716106"/>
            <a:ext cx="124974" cy="96972"/>
            <a:chOff x="0" y="0"/>
            <a:chExt cx="166632" cy="1292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025540" y="5512576"/>
            <a:ext cx="8236917" cy="4767061"/>
          </a:xfrm>
          <a:custGeom>
            <a:avLst/>
            <a:gdLst/>
            <a:ahLst/>
            <a:cxnLst/>
            <a:rect r="r" b="b" t="t" l="l"/>
            <a:pathLst>
              <a:path h="4767061" w="8236917">
                <a:moveTo>
                  <a:pt x="0" y="0"/>
                </a:moveTo>
                <a:lnTo>
                  <a:pt x="8236918" y="0"/>
                </a:lnTo>
                <a:lnTo>
                  <a:pt x="8236918" y="4767062"/>
                </a:lnTo>
                <a:lnTo>
                  <a:pt x="0" y="4767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069826" y="8912910"/>
            <a:ext cx="79178" cy="61522"/>
            <a:chOff x="0" y="0"/>
            <a:chExt cx="105571" cy="8202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91126" y="84388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7453" y="-2014"/>
            <a:ext cx="19876725" cy="10702238"/>
          </a:xfrm>
          <a:custGeom>
            <a:avLst/>
            <a:gdLst/>
            <a:ahLst/>
            <a:cxnLst/>
            <a:rect r="r" b="b" t="t" l="l"/>
            <a:pathLst>
              <a:path h="10702238" w="19876725">
                <a:moveTo>
                  <a:pt x="0" y="0"/>
                </a:moveTo>
                <a:lnTo>
                  <a:pt x="19876725" y="0"/>
                </a:lnTo>
                <a:lnTo>
                  <a:pt x="19876725" y="10702238"/>
                </a:lnTo>
                <a:lnTo>
                  <a:pt x="0" y="10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3120" y="8716106"/>
            <a:ext cx="124974" cy="96972"/>
            <a:chOff x="0" y="0"/>
            <a:chExt cx="166632" cy="1292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69826" y="8912910"/>
            <a:ext cx="79178" cy="61522"/>
            <a:chOff x="0" y="0"/>
            <a:chExt cx="105571" cy="8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91126" y="84388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5669" y="3267075"/>
            <a:ext cx="12956663" cy="370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Streamlit Web Application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7453" y="-2014"/>
            <a:ext cx="19876725" cy="10702238"/>
          </a:xfrm>
          <a:custGeom>
            <a:avLst/>
            <a:gdLst/>
            <a:ahLst/>
            <a:cxnLst/>
            <a:rect r="r" b="b" t="t" l="l"/>
            <a:pathLst>
              <a:path h="10702238" w="19876725">
                <a:moveTo>
                  <a:pt x="0" y="0"/>
                </a:moveTo>
                <a:lnTo>
                  <a:pt x="19876725" y="0"/>
                </a:lnTo>
                <a:lnTo>
                  <a:pt x="19876725" y="10702238"/>
                </a:lnTo>
                <a:lnTo>
                  <a:pt x="0" y="10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3120" y="8716106"/>
            <a:ext cx="124974" cy="96972"/>
            <a:chOff x="0" y="0"/>
            <a:chExt cx="166632" cy="1292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69826" y="8912910"/>
            <a:ext cx="79178" cy="61522"/>
            <a:chOff x="0" y="0"/>
            <a:chExt cx="105571" cy="8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91126" y="84388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81581" y="3334973"/>
            <a:ext cx="9259350" cy="198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Thanks!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7453" y="-2014"/>
            <a:ext cx="19876725" cy="10702238"/>
          </a:xfrm>
          <a:custGeom>
            <a:avLst/>
            <a:gdLst/>
            <a:ahLst/>
            <a:cxnLst/>
            <a:rect r="r" b="b" t="t" l="l"/>
            <a:pathLst>
              <a:path h="10702238" w="19876725">
                <a:moveTo>
                  <a:pt x="0" y="0"/>
                </a:moveTo>
                <a:lnTo>
                  <a:pt x="19876725" y="0"/>
                </a:lnTo>
                <a:lnTo>
                  <a:pt x="19876725" y="10702238"/>
                </a:lnTo>
                <a:lnTo>
                  <a:pt x="0" y="10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3120" y="8716106"/>
            <a:ext cx="124974" cy="96972"/>
            <a:chOff x="0" y="0"/>
            <a:chExt cx="166632" cy="1292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69826" y="8912910"/>
            <a:ext cx="79178" cy="61522"/>
            <a:chOff x="0" y="0"/>
            <a:chExt cx="105571" cy="8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91126" y="84388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18449" y="1972381"/>
            <a:ext cx="12724920" cy="831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3"/>
              </a:lnSpc>
              <a:spcBef>
                <a:spcPct val="0"/>
              </a:spcBef>
            </a:pPr>
            <a:r>
              <a:rPr lang="en-US" b="true" sz="4294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Objective: 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Classify anxiety &amp; depression trends into early 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vs.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late response groups based on survey data. </a:t>
            </a:r>
          </a:p>
          <a:p>
            <a:pPr algn="l">
              <a:lnSpc>
                <a:spcPts val="5030"/>
              </a:lnSpc>
              <a:spcBef>
                <a:spcPct val="0"/>
              </a:spcBef>
            </a:pPr>
            <a:r>
              <a:rPr lang="en-US" b="true" sz="419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Dataset Source: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U.S. CDC Household Pulse Survey </a:t>
            </a:r>
          </a:p>
          <a:p>
            <a:pPr algn="l">
              <a:lnSpc>
                <a:spcPts val="5035"/>
              </a:lnSpc>
              <a:spcBef>
                <a:spcPct val="0"/>
              </a:spcBef>
            </a:pPr>
            <a:r>
              <a:rPr lang="en-US" b="true" sz="419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Key Features:</a:t>
            </a:r>
            <a:r>
              <a:rPr lang="en-US" sz="419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      </a:t>
            </a: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Subgroup: demographic</a:t>
            </a:r>
          </a:p>
          <a:p>
            <a:pPr algn="l">
              <a:lnSpc>
                <a:spcPts val="5035"/>
              </a:lnSpc>
              <a:spcBef>
                <a:spcPct val="0"/>
              </a:spcBef>
            </a:pPr>
            <a:r>
              <a:rPr lang="en-US" sz="4196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b="true" sz="419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category: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      • Value: % reporting </a:t>
            </a:r>
          </a:p>
          <a:p>
            <a:pPr algn="l">
              <a:lnSpc>
                <a:spcPts val="5035"/>
              </a:lnSpc>
              <a:spcBef>
                <a:spcPct val="0"/>
              </a:spcBef>
            </a:pPr>
            <a:r>
              <a:rPr lang="en-US" b="true" sz="419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symptoms: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      </a:t>
            </a: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• Time Period: survey week </a:t>
            </a:r>
          </a:p>
          <a:p>
            <a:pPr algn="l">
              <a:lnSpc>
                <a:spcPts val="5035"/>
              </a:lnSpc>
              <a:spcBef>
                <a:spcPct val="0"/>
              </a:spcBef>
            </a:pPr>
            <a:r>
              <a:rPr lang="en-US" b="true" sz="419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(1–52)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               • Group_Label: Binary target </a:t>
            </a:r>
          </a:p>
          <a:p>
            <a:pPr algn="l">
              <a:lnSpc>
                <a:spcPts val="3925"/>
              </a:lnSpc>
              <a:spcBef>
                <a:spcPct val="0"/>
              </a:spcBef>
            </a:pPr>
            <a:r>
              <a:rPr lang="en-US" sz="3271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(0 = early, 1 = late)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175" y="542925"/>
            <a:ext cx="1528774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 and Dataset Overview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45603" y="-340517"/>
            <a:ext cx="19267757" cy="10324841"/>
          </a:xfrm>
          <a:custGeom>
            <a:avLst/>
            <a:gdLst/>
            <a:ahLst/>
            <a:cxnLst/>
            <a:rect r="r" b="b" t="t" l="l"/>
            <a:pathLst>
              <a:path h="10324841" w="19267757">
                <a:moveTo>
                  <a:pt x="0" y="0"/>
                </a:moveTo>
                <a:lnTo>
                  <a:pt x="19267757" y="0"/>
                </a:lnTo>
                <a:lnTo>
                  <a:pt x="19267757" y="10324841"/>
                </a:lnTo>
                <a:lnTo>
                  <a:pt x="0" y="103248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8007" y="4092097"/>
            <a:ext cx="499208" cy="626000"/>
          </a:xfrm>
          <a:custGeom>
            <a:avLst/>
            <a:gdLst/>
            <a:ahLst/>
            <a:cxnLst/>
            <a:rect r="r" b="b" t="t" l="l"/>
            <a:pathLst>
              <a:path h="626000" w="499208">
                <a:moveTo>
                  <a:pt x="0" y="0"/>
                </a:moveTo>
                <a:lnTo>
                  <a:pt x="499208" y="0"/>
                </a:lnTo>
                <a:lnTo>
                  <a:pt x="499208" y="626000"/>
                </a:lnTo>
                <a:lnTo>
                  <a:pt x="0" y="6260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090730" y="2311556"/>
            <a:ext cx="1861789" cy="1833879"/>
          </a:xfrm>
          <a:custGeom>
            <a:avLst/>
            <a:gdLst/>
            <a:ahLst/>
            <a:cxnLst/>
            <a:rect r="r" b="b" t="t" l="l"/>
            <a:pathLst>
              <a:path h="1833879" w="1861789">
                <a:moveTo>
                  <a:pt x="0" y="0"/>
                </a:moveTo>
                <a:lnTo>
                  <a:pt x="1861790" y="0"/>
                </a:lnTo>
                <a:lnTo>
                  <a:pt x="1861790" y="1833880"/>
                </a:lnTo>
                <a:lnTo>
                  <a:pt x="0" y="18338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77526" y="8439986"/>
            <a:ext cx="1811166" cy="868472"/>
          </a:xfrm>
          <a:custGeom>
            <a:avLst/>
            <a:gdLst/>
            <a:ahLst/>
            <a:cxnLst/>
            <a:rect r="r" b="b" t="t" l="l"/>
            <a:pathLst>
              <a:path h="868472" w="1811166">
                <a:moveTo>
                  <a:pt x="0" y="0"/>
                </a:moveTo>
                <a:lnTo>
                  <a:pt x="1811166" y="0"/>
                </a:lnTo>
                <a:lnTo>
                  <a:pt x="1811166" y="868472"/>
                </a:lnTo>
                <a:lnTo>
                  <a:pt x="0" y="8684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0088" y="1392464"/>
            <a:ext cx="15536307" cy="8894536"/>
          </a:xfrm>
          <a:custGeom>
            <a:avLst/>
            <a:gdLst/>
            <a:ahLst/>
            <a:cxnLst/>
            <a:rect r="r" b="b" t="t" l="l"/>
            <a:pathLst>
              <a:path h="8894536" w="15536307">
                <a:moveTo>
                  <a:pt x="0" y="0"/>
                </a:moveTo>
                <a:lnTo>
                  <a:pt x="15536306" y="0"/>
                </a:lnTo>
                <a:lnTo>
                  <a:pt x="15536306" y="8894536"/>
                </a:lnTo>
                <a:lnTo>
                  <a:pt x="0" y="889453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96023" y="333375"/>
            <a:ext cx="13023911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9"/>
              </a:lnSpc>
              <a:spcBef>
                <a:spcPct val="0"/>
              </a:spcBef>
            </a:pPr>
            <a:r>
              <a:rPr lang="en-US" b="true" sz="4482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Target Variable Construction -Class Distribution</a:t>
            </a:r>
          </a:p>
          <a:p>
            <a:pPr algn="l">
              <a:lnSpc>
                <a:spcPts val="53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200" y="278556"/>
            <a:ext cx="18126120" cy="10065270"/>
          </a:xfrm>
          <a:custGeom>
            <a:avLst/>
            <a:gdLst/>
            <a:ahLst/>
            <a:cxnLst/>
            <a:rect r="r" b="b" t="t" l="l"/>
            <a:pathLst>
              <a:path h="10065270" w="18126120">
                <a:moveTo>
                  <a:pt x="0" y="0"/>
                </a:moveTo>
                <a:lnTo>
                  <a:pt x="18126120" y="0"/>
                </a:lnTo>
                <a:lnTo>
                  <a:pt x="18126120" y="10065270"/>
                </a:lnTo>
                <a:lnTo>
                  <a:pt x="0" y="10065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31488" y="5403074"/>
            <a:ext cx="258638" cy="294640"/>
          </a:xfrm>
          <a:custGeom>
            <a:avLst/>
            <a:gdLst/>
            <a:ahLst/>
            <a:cxnLst/>
            <a:rect r="r" b="b" t="t" l="l"/>
            <a:pathLst>
              <a:path h="294640" w="258638">
                <a:moveTo>
                  <a:pt x="0" y="0"/>
                </a:moveTo>
                <a:lnTo>
                  <a:pt x="258638" y="0"/>
                </a:lnTo>
                <a:lnTo>
                  <a:pt x="258638" y="294640"/>
                </a:lnTo>
                <a:lnTo>
                  <a:pt x="0" y="2946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869500" y="6025430"/>
            <a:ext cx="124974" cy="96972"/>
            <a:chOff x="0" y="0"/>
            <a:chExt cx="166632" cy="1292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6" id="6"/>
          <p:cNvGrpSpPr/>
          <p:nvPr/>
        </p:nvGrpSpPr>
        <p:grpSpPr>
          <a:xfrm rot="5902591">
            <a:off x="1571838" y="7990894"/>
            <a:ext cx="79178" cy="61522"/>
            <a:chOff x="0" y="0"/>
            <a:chExt cx="105571" cy="82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7207542" y="9852178"/>
            <a:ext cx="300" cy="336"/>
            <a:chOff x="0" y="0"/>
            <a:chExt cx="400" cy="4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81" cy="381"/>
            </a:xfrm>
            <a:custGeom>
              <a:avLst/>
              <a:gdLst/>
              <a:ahLst/>
              <a:cxnLst/>
              <a:rect r="r" b="b" t="t" l="l"/>
              <a:pathLst>
                <a:path h="381" w="381">
                  <a:moveTo>
                    <a:pt x="0" y="0"/>
                  </a:moveTo>
                  <a:lnTo>
                    <a:pt x="381" y="381"/>
                  </a:lnTo>
                  <a:cubicBezTo>
                    <a:pt x="381" y="381"/>
                    <a:pt x="254" y="254"/>
                    <a:pt x="254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25388" y="9235362"/>
            <a:ext cx="1365760" cy="1089414"/>
          </a:xfrm>
          <a:custGeom>
            <a:avLst/>
            <a:gdLst/>
            <a:ahLst/>
            <a:cxnLst/>
            <a:rect r="r" b="b" t="t" l="l"/>
            <a:pathLst>
              <a:path h="1089414" w="1365760">
                <a:moveTo>
                  <a:pt x="0" y="0"/>
                </a:moveTo>
                <a:lnTo>
                  <a:pt x="1365760" y="0"/>
                </a:lnTo>
                <a:lnTo>
                  <a:pt x="1365760" y="1089414"/>
                </a:lnTo>
                <a:lnTo>
                  <a:pt x="0" y="108941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23754" y="8507942"/>
            <a:ext cx="1368692" cy="1816834"/>
          </a:xfrm>
          <a:custGeom>
            <a:avLst/>
            <a:gdLst/>
            <a:ahLst/>
            <a:cxnLst/>
            <a:rect r="r" b="b" t="t" l="l"/>
            <a:pathLst>
              <a:path h="1816834" w="1368692">
                <a:moveTo>
                  <a:pt x="0" y="0"/>
                </a:moveTo>
                <a:lnTo>
                  <a:pt x="1368692" y="0"/>
                </a:lnTo>
                <a:lnTo>
                  <a:pt x="1368692" y="1816834"/>
                </a:lnTo>
                <a:lnTo>
                  <a:pt x="0" y="181683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403898" y="8127244"/>
            <a:ext cx="1554138" cy="2197532"/>
          </a:xfrm>
          <a:custGeom>
            <a:avLst/>
            <a:gdLst/>
            <a:ahLst/>
            <a:cxnLst/>
            <a:rect r="r" b="b" t="t" l="l"/>
            <a:pathLst>
              <a:path h="2197532" w="1554138">
                <a:moveTo>
                  <a:pt x="0" y="0"/>
                </a:moveTo>
                <a:lnTo>
                  <a:pt x="1554138" y="0"/>
                </a:lnTo>
                <a:lnTo>
                  <a:pt x="1554138" y="2197532"/>
                </a:lnTo>
                <a:lnTo>
                  <a:pt x="0" y="21975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835309" y="6603147"/>
            <a:ext cx="2021286" cy="1245066"/>
          </a:xfrm>
          <a:custGeom>
            <a:avLst/>
            <a:gdLst/>
            <a:ahLst/>
            <a:cxnLst/>
            <a:rect r="r" b="b" t="t" l="l"/>
            <a:pathLst>
              <a:path h="1245066" w="2021286">
                <a:moveTo>
                  <a:pt x="0" y="0"/>
                </a:moveTo>
                <a:lnTo>
                  <a:pt x="2021286" y="0"/>
                </a:lnTo>
                <a:lnTo>
                  <a:pt x="2021286" y="1245066"/>
                </a:lnTo>
                <a:lnTo>
                  <a:pt x="0" y="124506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31269" y="5201265"/>
            <a:ext cx="571478" cy="563294"/>
          </a:xfrm>
          <a:custGeom>
            <a:avLst/>
            <a:gdLst/>
            <a:ahLst/>
            <a:cxnLst/>
            <a:rect r="r" b="b" t="t" l="l"/>
            <a:pathLst>
              <a:path h="563294" w="571478">
                <a:moveTo>
                  <a:pt x="0" y="0"/>
                </a:moveTo>
                <a:lnTo>
                  <a:pt x="571478" y="0"/>
                </a:lnTo>
                <a:lnTo>
                  <a:pt x="571478" y="563294"/>
                </a:lnTo>
                <a:lnTo>
                  <a:pt x="0" y="5632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661436" y="3894216"/>
            <a:ext cx="2269907" cy="2235881"/>
          </a:xfrm>
          <a:custGeom>
            <a:avLst/>
            <a:gdLst/>
            <a:ahLst/>
            <a:cxnLst/>
            <a:rect r="r" b="b" t="t" l="l"/>
            <a:pathLst>
              <a:path h="2235881" w="2269907">
                <a:moveTo>
                  <a:pt x="0" y="0"/>
                </a:moveTo>
                <a:lnTo>
                  <a:pt x="2269908" y="0"/>
                </a:lnTo>
                <a:lnTo>
                  <a:pt x="2269908" y="2235882"/>
                </a:lnTo>
                <a:lnTo>
                  <a:pt x="0" y="223588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657493" y="4827014"/>
            <a:ext cx="1211964" cy="746667"/>
          </a:xfrm>
          <a:custGeom>
            <a:avLst/>
            <a:gdLst/>
            <a:ahLst/>
            <a:cxnLst/>
            <a:rect r="r" b="b" t="t" l="l"/>
            <a:pathLst>
              <a:path h="746667" w="1211964">
                <a:moveTo>
                  <a:pt x="0" y="0"/>
                </a:moveTo>
                <a:lnTo>
                  <a:pt x="1211964" y="0"/>
                </a:lnTo>
                <a:lnTo>
                  <a:pt x="1211964" y="746667"/>
                </a:lnTo>
                <a:lnTo>
                  <a:pt x="0" y="74666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721169" y="7739989"/>
            <a:ext cx="571478" cy="563294"/>
          </a:xfrm>
          <a:custGeom>
            <a:avLst/>
            <a:gdLst/>
            <a:ahLst/>
            <a:cxnLst/>
            <a:rect r="r" b="b" t="t" l="l"/>
            <a:pathLst>
              <a:path h="563294" w="571478">
                <a:moveTo>
                  <a:pt x="0" y="0"/>
                </a:moveTo>
                <a:lnTo>
                  <a:pt x="571478" y="0"/>
                </a:lnTo>
                <a:lnTo>
                  <a:pt x="571478" y="563294"/>
                </a:lnTo>
                <a:lnTo>
                  <a:pt x="0" y="5632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1200" y="3387864"/>
            <a:ext cx="8897894" cy="5372104"/>
          </a:xfrm>
          <a:custGeom>
            <a:avLst/>
            <a:gdLst/>
            <a:ahLst/>
            <a:cxnLst/>
            <a:rect r="r" b="b" t="t" l="l"/>
            <a:pathLst>
              <a:path h="5372104" w="8897894">
                <a:moveTo>
                  <a:pt x="0" y="0"/>
                </a:moveTo>
                <a:lnTo>
                  <a:pt x="8897894" y="0"/>
                </a:lnTo>
                <a:lnTo>
                  <a:pt x="8897894" y="5372104"/>
                </a:lnTo>
                <a:lnTo>
                  <a:pt x="0" y="5372104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970895" y="3449102"/>
            <a:ext cx="9631132" cy="5152655"/>
          </a:xfrm>
          <a:custGeom>
            <a:avLst/>
            <a:gdLst/>
            <a:ahLst/>
            <a:cxnLst/>
            <a:rect r="r" b="b" t="t" l="l"/>
            <a:pathLst>
              <a:path h="5152655" w="9631132">
                <a:moveTo>
                  <a:pt x="0" y="0"/>
                </a:moveTo>
                <a:lnTo>
                  <a:pt x="9631132" y="0"/>
                </a:lnTo>
                <a:lnTo>
                  <a:pt x="9631132" y="5152656"/>
                </a:lnTo>
                <a:lnTo>
                  <a:pt x="0" y="5152656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397784" y="153607"/>
            <a:ext cx="11619516" cy="232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20"/>
              </a:lnSpc>
            </a:pPr>
            <a:r>
              <a:rPr lang="en-US" b="true" sz="7517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Data Pre</a:t>
            </a:r>
            <a:r>
              <a:rPr lang="en-US" b="true" sz="7517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processing - Distribution and Outliers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940" y="106404"/>
            <a:ext cx="18126120" cy="10065270"/>
          </a:xfrm>
          <a:custGeom>
            <a:avLst/>
            <a:gdLst/>
            <a:ahLst/>
            <a:cxnLst/>
            <a:rect r="r" b="b" t="t" l="l"/>
            <a:pathLst>
              <a:path h="10065270" w="18126120">
                <a:moveTo>
                  <a:pt x="0" y="0"/>
                </a:moveTo>
                <a:lnTo>
                  <a:pt x="18126120" y="0"/>
                </a:lnTo>
                <a:lnTo>
                  <a:pt x="18126120" y="10065270"/>
                </a:lnTo>
                <a:lnTo>
                  <a:pt x="0" y="100652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31915" y="7340971"/>
            <a:ext cx="3218506" cy="1523864"/>
          </a:xfrm>
          <a:custGeom>
            <a:avLst/>
            <a:gdLst/>
            <a:ahLst/>
            <a:cxnLst/>
            <a:rect r="r" b="b" t="t" l="l"/>
            <a:pathLst>
              <a:path h="1523864" w="3218506">
                <a:moveTo>
                  <a:pt x="0" y="0"/>
                </a:moveTo>
                <a:lnTo>
                  <a:pt x="3218506" y="0"/>
                </a:lnTo>
                <a:lnTo>
                  <a:pt x="3218506" y="1523864"/>
                </a:lnTo>
                <a:lnTo>
                  <a:pt x="0" y="15238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84749" y="183217"/>
            <a:ext cx="1382654" cy="727192"/>
          </a:xfrm>
          <a:custGeom>
            <a:avLst/>
            <a:gdLst/>
            <a:ahLst/>
            <a:cxnLst/>
            <a:rect r="r" b="b" t="t" l="l"/>
            <a:pathLst>
              <a:path h="727192" w="1382654">
                <a:moveTo>
                  <a:pt x="0" y="0"/>
                </a:moveTo>
                <a:lnTo>
                  <a:pt x="1382654" y="0"/>
                </a:lnTo>
                <a:lnTo>
                  <a:pt x="1382654" y="727192"/>
                </a:lnTo>
                <a:lnTo>
                  <a:pt x="0" y="7271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08097" y="5139039"/>
            <a:ext cx="572662" cy="500743"/>
          </a:xfrm>
          <a:custGeom>
            <a:avLst/>
            <a:gdLst/>
            <a:ahLst/>
            <a:cxnLst/>
            <a:rect r="r" b="b" t="t" l="l"/>
            <a:pathLst>
              <a:path h="500743" w="572662">
                <a:moveTo>
                  <a:pt x="0" y="0"/>
                </a:moveTo>
                <a:lnTo>
                  <a:pt x="572662" y="0"/>
                </a:lnTo>
                <a:lnTo>
                  <a:pt x="572662" y="500742"/>
                </a:lnTo>
                <a:lnTo>
                  <a:pt x="0" y="50074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550372" y="5542806"/>
            <a:ext cx="124974" cy="96972"/>
            <a:chOff x="0" y="0"/>
            <a:chExt cx="166632" cy="1292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27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185" y="0"/>
                  </a:moveTo>
                  <a:cubicBezTo>
                    <a:pt x="166116" y="0"/>
                    <a:pt x="166497" y="129159"/>
                    <a:pt x="83185" y="129159"/>
                  </a:cubicBezTo>
                  <a:cubicBezTo>
                    <a:pt x="0" y="129159"/>
                    <a:pt x="0" y="0"/>
                    <a:pt x="83185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8" id="8"/>
          <p:cNvGrpSpPr/>
          <p:nvPr/>
        </p:nvGrpSpPr>
        <p:grpSpPr>
          <a:xfrm rot="-10481791">
            <a:off x="993004" y="6138134"/>
            <a:ext cx="79178" cy="61522"/>
            <a:chOff x="0" y="0"/>
            <a:chExt cx="105571" cy="82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" y="127"/>
              <a:ext cx="105537" cy="81915"/>
            </a:xfrm>
            <a:custGeom>
              <a:avLst/>
              <a:gdLst/>
              <a:ahLst/>
              <a:cxnLst/>
              <a:rect r="r" b="b" t="t" l="l"/>
              <a:pathLst>
                <a:path h="81915" w="105537">
                  <a:moveTo>
                    <a:pt x="52705" y="0"/>
                  </a:moveTo>
                  <a:cubicBezTo>
                    <a:pt x="105283" y="0"/>
                    <a:pt x="105537" y="81788"/>
                    <a:pt x="52705" y="81788"/>
                  </a:cubicBezTo>
                  <a:cubicBezTo>
                    <a:pt x="0" y="81915"/>
                    <a:pt x="0" y="0"/>
                    <a:pt x="52705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042293" y="6484775"/>
            <a:ext cx="681296" cy="856204"/>
          </a:xfrm>
          <a:custGeom>
            <a:avLst/>
            <a:gdLst/>
            <a:ahLst/>
            <a:cxnLst/>
            <a:rect r="r" b="b" t="t" l="l"/>
            <a:pathLst>
              <a:path h="856204" w="681296">
                <a:moveTo>
                  <a:pt x="0" y="0"/>
                </a:moveTo>
                <a:lnTo>
                  <a:pt x="681296" y="0"/>
                </a:lnTo>
                <a:lnTo>
                  <a:pt x="681296" y="856204"/>
                </a:lnTo>
                <a:lnTo>
                  <a:pt x="0" y="8562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5206" y="1300889"/>
            <a:ext cx="6226789" cy="8986111"/>
          </a:xfrm>
          <a:custGeom>
            <a:avLst/>
            <a:gdLst/>
            <a:ahLst/>
            <a:cxnLst/>
            <a:rect r="r" b="b" t="t" l="l"/>
            <a:pathLst>
              <a:path h="8986111" w="6226789">
                <a:moveTo>
                  <a:pt x="0" y="0"/>
                </a:moveTo>
                <a:lnTo>
                  <a:pt x="6226789" y="0"/>
                </a:lnTo>
                <a:lnTo>
                  <a:pt x="6226789" y="8986111"/>
                </a:lnTo>
                <a:lnTo>
                  <a:pt x="0" y="89861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376009" y="1300889"/>
            <a:ext cx="6331935" cy="8986111"/>
          </a:xfrm>
          <a:custGeom>
            <a:avLst/>
            <a:gdLst/>
            <a:ahLst/>
            <a:cxnLst/>
            <a:rect r="r" b="b" t="t" l="l"/>
            <a:pathLst>
              <a:path h="8986111" w="6331935">
                <a:moveTo>
                  <a:pt x="0" y="0"/>
                </a:moveTo>
                <a:lnTo>
                  <a:pt x="6331935" y="0"/>
                </a:lnTo>
                <a:lnTo>
                  <a:pt x="6331935" y="8986111"/>
                </a:lnTo>
                <a:lnTo>
                  <a:pt x="0" y="8986111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270484" y="328200"/>
            <a:ext cx="14533029" cy="90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b="true" sz="5755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Line</a:t>
            </a:r>
            <a:r>
              <a:rPr lang="en-US" b="true" sz="5755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ar Regression assumption checks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60" y="217365"/>
            <a:ext cx="18038801" cy="10751307"/>
          </a:xfrm>
          <a:custGeom>
            <a:avLst/>
            <a:gdLst/>
            <a:ahLst/>
            <a:cxnLst/>
            <a:rect r="r" b="b" t="t" l="l"/>
            <a:pathLst>
              <a:path h="10751307" w="18038801">
                <a:moveTo>
                  <a:pt x="0" y="0"/>
                </a:moveTo>
                <a:lnTo>
                  <a:pt x="18038801" y="0"/>
                </a:lnTo>
                <a:lnTo>
                  <a:pt x="18038801" y="10751307"/>
                </a:lnTo>
                <a:lnTo>
                  <a:pt x="0" y="107513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790"/>
            <a:ext cx="1216083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M</a:t>
            </a: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odel Training and Comparison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380957" y="6313405"/>
            <a:ext cx="8831613" cy="6821312"/>
          </a:xfrm>
          <a:custGeom>
            <a:avLst/>
            <a:gdLst/>
            <a:ahLst/>
            <a:cxnLst/>
            <a:rect r="r" b="b" t="t" l="l"/>
            <a:pathLst>
              <a:path h="6821312" w="8831613">
                <a:moveTo>
                  <a:pt x="0" y="0"/>
                </a:moveTo>
                <a:lnTo>
                  <a:pt x="8831614" y="0"/>
                </a:lnTo>
                <a:lnTo>
                  <a:pt x="8831614" y="6821312"/>
                </a:lnTo>
                <a:lnTo>
                  <a:pt x="0" y="68213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95926" y="87436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954676" y="551460"/>
            <a:ext cx="79178" cy="61522"/>
            <a:chOff x="0" y="0"/>
            <a:chExt cx="105571" cy="820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6262644" y="1649126"/>
            <a:ext cx="449684" cy="530104"/>
          </a:xfrm>
          <a:custGeom>
            <a:avLst/>
            <a:gdLst/>
            <a:ahLst/>
            <a:cxnLst/>
            <a:rect r="r" b="b" t="t" l="l"/>
            <a:pathLst>
              <a:path h="530104" w="449684">
                <a:moveTo>
                  <a:pt x="0" y="0"/>
                </a:moveTo>
                <a:lnTo>
                  <a:pt x="449684" y="0"/>
                </a:lnTo>
                <a:lnTo>
                  <a:pt x="449684" y="530104"/>
                </a:lnTo>
                <a:lnTo>
                  <a:pt x="0" y="53010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17547" y="4778433"/>
            <a:ext cx="2288022" cy="1086226"/>
          </a:xfrm>
          <a:custGeom>
            <a:avLst/>
            <a:gdLst/>
            <a:ahLst/>
            <a:cxnLst/>
            <a:rect r="r" b="b" t="t" l="l"/>
            <a:pathLst>
              <a:path h="1086226" w="2288022">
                <a:moveTo>
                  <a:pt x="0" y="0"/>
                </a:moveTo>
                <a:lnTo>
                  <a:pt x="2288022" y="0"/>
                </a:lnTo>
                <a:lnTo>
                  <a:pt x="2288022" y="1086226"/>
                </a:lnTo>
                <a:lnTo>
                  <a:pt x="0" y="10862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14676" y="6818786"/>
            <a:ext cx="1811166" cy="868472"/>
          </a:xfrm>
          <a:custGeom>
            <a:avLst/>
            <a:gdLst/>
            <a:ahLst/>
            <a:cxnLst/>
            <a:rect r="r" b="b" t="t" l="l"/>
            <a:pathLst>
              <a:path h="868472" w="1811166">
                <a:moveTo>
                  <a:pt x="0" y="0"/>
                </a:moveTo>
                <a:lnTo>
                  <a:pt x="1811166" y="0"/>
                </a:lnTo>
                <a:lnTo>
                  <a:pt x="1811166" y="868472"/>
                </a:lnTo>
                <a:lnTo>
                  <a:pt x="0" y="8684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1445001"/>
            <a:ext cx="15717547" cy="8841999"/>
          </a:xfrm>
          <a:custGeom>
            <a:avLst/>
            <a:gdLst/>
            <a:ahLst/>
            <a:cxnLst/>
            <a:rect r="r" b="b" t="t" l="l"/>
            <a:pathLst>
              <a:path h="8841999" w="15717547">
                <a:moveTo>
                  <a:pt x="0" y="0"/>
                </a:moveTo>
                <a:lnTo>
                  <a:pt x="15717547" y="0"/>
                </a:lnTo>
                <a:lnTo>
                  <a:pt x="15717547" y="8841999"/>
                </a:lnTo>
                <a:lnTo>
                  <a:pt x="0" y="8841999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-1394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8200" y="430115"/>
            <a:ext cx="19426216" cy="9856721"/>
          </a:xfrm>
          <a:custGeom>
            <a:avLst/>
            <a:gdLst/>
            <a:ahLst/>
            <a:cxnLst/>
            <a:rect r="r" b="b" t="t" l="l"/>
            <a:pathLst>
              <a:path h="9856721" w="19426216">
                <a:moveTo>
                  <a:pt x="0" y="0"/>
                </a:moveTo>
                <a:lnTo>
                  <a:pt x="19426216" y="0"/>
                </a:lnTo>
                <a:lnTo>
                  <a:pt x="19426216" y="9856721"/>
                </a:lnTo>
                <a:lnTo>
                  <a:pt x="0" y="9856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2254" y="8461566"/>
            <a:ext cx="672136" cy="1825732"/>
          </a:xfrm>
          <a:custGeom>
            <a:avLst/>
            <a:gdLst/>
            <a:ahLst/>
            <a:cxnLst/>
            <a:rect r="r" b="b" t="t" l="l"/>
            <a:pathLst>
              <a:path h="1825732" w="672136">
                <a:moveTo>
                  <a:pt x="0" y="0"/>
                </a:moveTo>
                <a:lnTo>
                  <a:pt x="672136" y="0"/>
                </a:lnTo>
                <a:lnTo>
                  <a:pt x="672136" y="1825732"/>
                </a:lnTo>
                <a:lnTo>
                  <a:pt x="0" y="182573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02729" y="1693868"/>
            <a:ext cx="14564075" cy="8353734"/>
          </a:xfrm>
          <a:custGeom>
            <a:avLst/>
            <a:gdLst/>
            <a:ahLst/>
            <a:cxnLst/>
            <a:rect r="r" b="b" t="t" l="l"/>
            <a:pathLst>
              <a:path h="8353734" w="14564075">
                <a:moveTo>
                  <a:pt x="0" y="0"/>
                </a:moveTo>
                <a:lnTo>
                  <a:pt x="14564075" y="0"/>
                </a:lnTo>
                <a:lnTo>
                  <a:pt x="14564075" y="8353733"/>
                </a:lnTo>
                <a:lnTo>
                  <a:pt x="0" y="83537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8472" y="287240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Bes</a:t>
            </a: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t model selection (ROC Curve)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8200" y="430115"/>
            <a:ext cx="19426216" cy="9856721"/>
          </a:xfrm>
          <a:custGeom>
            <a:avLst/>
            <a:gdLst/>
            <a:ahLst/>
            <a:cxnLst/>
            <a:rect r="r" b="b" t="t" l="l"/>
            <a:pathLst>
              <a:path h="9856721" w="19426216">
                <a:moveTo>
                  <a:pt x="0" y="0"/>
                </a:moveTo>
                <a:lnTo>
                  <a:pt x="19426216" y="0"/>
                </a:lnTo>
                <a:lnTo>
                  <a:pt x="19426216" y="9856721"/>
                </a:lnTo>
                <a:lnTo>
                  <a:pt x="0" y="98567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93452" y="1900727"/>
            <a:ext cx="16494548" cy="8386273"/>
          </a:xfrm>
          <a:custGeom>
            <a:avLst/>
            <a:gdLst/>
            <a:ahLst/>
            <a:cxnLst/>
            <a:rect r="r" b="b" t="t" l="l"/>
            <a:pathLst>
              <a:path h="8386273" w="16494548">
                <a:moveTo>
                  <a:pt x="0" y="0"/>
                </a:moveTo>
                <a:lnTo>
                  <a:pt x="16494548" y="0"/>
                </a:lnTo>
                <a:lnTo>
                  <a:pt x="16494548" y="8386273"/>
                </a:lnTo>
                <a:lnTo>
                  <a:pt x="0" y="83862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8792" y="371508"/>
            <a:ext cx="15225150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Fe</a:t>
            </a:r>
            <a:r>
              <a:rPr lang="en-US" b="true" sz="6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ature Importance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7453" y="-2014"/>
            <a:ext cx="19876725" cy="10702238"/>
          </a:xfrm>
          <a:custGeom>
            <a:avLst/>
            <a:gdLst/>
            <a:ahLst/>
            <a:cxnLst/>
            <a:rect r="r" b="b" t="t" l="l"/>
            <a:pathLst>
              <a:path h="10702238" w="19876725">
                <a:moveTo>
                  <a:pt x="0" y="0"/>
                </a:moveTo>
                <a:lnTo>
                  <a:pt x="19876725" y="0"/>
                </a:lnTo>
                <a:lnTo>
                  <a:pt x="19876725" y="10702238"/>
                </a:lnTo>
                <a:lnTo>
                  <a:pt x="0" y="10702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673120" y="8716106"/>
            <a:ext cx="124974" cy="96972"/>
            <a:chOff x="0" y="0"/>
            <a:chExt cx="166632" cy="12929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27"/>
              <a:ext cx="166497" cy="129159"/>
            </a:xfrm>
            <a:custGeom>
              <a:avLst/>
              <a:gdLst/>
              <a:ahLst/>
              <a:cxnLst/>
              <a:rect r="r" b="b" t="t" l="l"/>
              <a:pathLst>
                <a:path h="129159" w="166497">
                  <a:moveTo>
                    <a:pt x="83312" y="0"/>
                  </a:moveTo>
                  <a:cubicBezTo>
                    <a:pt x="381" y="0"/>
                    <a:pt x="0" y="129159"/>
                    <a:pt x="83312" y="129159"/>
                  </a:cubicBezTo>
                  <a:cubicBezTo>
                    <a:pt x="166497" y="129159"/>
                    <a:pt x="166497" y="0"/>
                    <a:pt x="8331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069826" y="8912910"/>
            <a:ext cx="79178" cy="61522"/>
            <a:chOff x="0" y="0"/>
            <a:chExt cx="105571" cy="8202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127"/>
              <a:ext cx="105410" cy="81915"/>
            </a:xfrm>
            <a:custGeom>
              <a:avLst/>
              <a:gdLst/>
              <a:ahLst/>
              <a:cxnLst/>
              <a:rect r="r" b="b" t="t" l="l"/>
              <a:pathLst>
                <a:path h="81915" w="105410">
                  <a:moveTo>
                    <a:pt x="52832" y="0"/>
                  </a:moveTo>
                  <a:cubicBezTo>
                    <a:pt x="127" y="0"/>
                    <a:pt x="0" y="81915"/>
                    <a:pt x="52832" y="81915"/>
                  </a:cubicBezTo>
                  <a:cubicBezTo>
                    <a:pt x="105410" y="81915"/>
                    <a:pt x="105410" y="0"/>
                    <a:pt x="52832" y="0"/>
                  </a:cubicBezTo>
                  <a:close/>
                </a:path>
              </a:pathLst>
            </a:custGeom>
            <a:solidFill>
              <a:srgbClr val="28282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491126" y="8438858"/>
            <a:ext cx="505886" cy="506208"/>
          </a:xfrm>
          <a:custGeom>
            <a:avLst/>
            <a:gdLst/>
            <a:ahLst/>
            <a:cxnLst/>
            <a:rect r="r" b="b" t="t" l="l"/>
            <a:pathLst>
              <a:path h="506208" w="505886">
                <a:moveTo>
                  <a:pt x="0" y="0"/>
                </a:moveTo>
                <a:lnTo>
                  <a:pt x="505886" y="0"/>
                </a:lnTo>
                <a:lnTo>
                  <a:pt x="505886" y="506208"/>
                </a:lnTo>
                <a:lnTo>
                  <a:pt x="0" y="5062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32925" y="2300448"/>
            <a:ext cx="12956663" cy="187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b="true" sz="12000">
                <a:solidFill>
                  <a:srgbClr val="282828"/>
                </a:solidFill>
                <a:latin typeface="Arimo Bold"/>
                <a:ea typeface="Arimo Bold"/>
                <a:cs typeface="Arimo Bold"/>
                <a:sym typeface="Arimo Bold"/>
              </a:rPr>
              <a:t>Conclusion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DAGpUIhja2I</dc:identifier>
  <dcterms:modified xsi:type="dcterms:W3CDTF">2011-08-01T06:04:30Z</dcterms:modified>
  <cp:revision>1</cp:revision>
  <dc:title>Copy of EN Childhood Anxiety Disorder by Slidesgo.pptx</dc:title>
</cp:coreProperties>
</file>