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60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7F1A50-928F-4E74-B4A8-8469C6BD818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3317DF-4F72-46B8-9256-DA280C25A5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gency FB" panose="020B0503020202020204" pitchFamily="34" charset="0"/>
            </a:rPr>
            <a:t>Max heap provide a convenient way to efficiently maintain and retrieve the maximum element in a collection of elements</a:t>
          </a:r>
        </a:p>
      </dgm:t>
    </dgm:pt>
    <dgm:pt modelId="{FA9EE45A-17B8-409B-A171-30D8DB8F757E}" type="parTrans" cxnId="{052B836C-C205-4398-B28E-27B299CDCF30}">
      <dgm:prSet/>
      <dgm:spPr/>
      <dgm:t>
        <a:bodyPr/>
        <a:lstStyle/>
        <a:p>
          <a:endParaRPr lang="en-US"/>
        </a:p>
      </dgm:t>
    </dgm:pt>
    <dgm:pt modelId="{9FFD259B-01BA-42CE-A356-BD2D4C3207F1}" type="sibTrans" cxnId="{052B836C-C205-4398-B28E-27B299CDCF3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0B7E523-6514-41CB-863E-C363B31C65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gency FB" panose="020B0503020202020204" pitchFamily="34" charset="0"/>
            </a:rPr>
            <a:t>Max heap is a binary search tree such that every parent node is greater than both children.</a:t>
          </a:r>
          <a:endParaRPr lang="en-US" dirty="0"/>
        </a:p>
      </dgm:t>
    </dgm:pt>
    <dgm:pt modelId="{5FE7C1AB-C3BB-4417-9B4D-2211352FAFB4}" type="parTrans" cxnId="{70BD1B67-29F5-4CA7-9DAA-38FC910F2513}">
      <dgm:prSet/>
      <dgm:spPr/>
      <dgm:t>
        <a:bodyPr/>
        <a:lstStyle/>
        <a:p>
          <a:endParaRPr lang="en-US"/>
        </a:p>
      </dgm:t>
    </dgm:pt>
    <dgm:pt modelId="{B94C32C7-2C07-4B55-825C-2855D7DDD982}" type="sibTrans" cxnId="{70BD1B67-29F5-4CA7-9DAA-38FC910F251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1F0391A-5C73-4922-B9C5-3D34EB125A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gency FB" panose="020B0503020202020204" pitchFamily="34" charset="0"/>
            </a:rPr>
            <a:t>Mini heap is a binary search tree such that every parent node is smaller than both children</a:t>
          </a:r>
          <a:r>
            <a:rPr lang="en-US" dirty="0"/>
            <a:t>.</a:t>
          </a:r>
        </a:p>
      </dgm:t>
    </dgm:pt>
    <dgm:pt modelId="{5B7AC3EE-7B51-49B6-A708-C4CD3BF586F3}" type="parTrans" cxnId="{DB6CE99E-503E-477C-B839-9F97BC3D8667}">
      <dgm:prSet/>
      <dgm:spPr/>
      <dgm:t>
        <a:bodyPr/>
        <a:lstStyle/>
        <a:p>
          <a:endParaRPr lang="en-US"/>
        </a:p>
      </dgm:t>
    </dgm:pt>
    <dgm:pt modelId="{44B55B57-3163-45C0-ABBD-E9D388592C40}" type="sibTrans" cxnId="{DB6CE99E-503E-477C-B839-9F97BC3D8667}">
      <dgm:prSet/>
      <dgm:spPr/>
      <dgm:t>
        <a:bodyPr/>
        <a:lstStyle/>
        <a:p>
          <a:endParaRPr lang="en-US"/>
        </a:p>
      </dgm:t>
    </dgm:pt>
    <dgm:pt modelId="{C7CC0388-136F-415C-9708-66BCDD1C3ED6}" type="pres">
      <dgm:prSet presAssocID="{1C7F1A50-928F-4E74-B4A8-8469C6BD8187}" presName="root" presStyleCnt="0">
        <dgm:presLayoutVars>
          <dgm:dir/>
          <dgm:resizeHandles val="exact"/>
        </dgm:presLayoutVars>
      </dgm:prSet>
      <dgm:spPr/>
    </dgm:pt>
    <dgm:pt modelId="{4136CDA4-A01A-4A38-B362-D884B4E7A483}" type="pres">
      <dgm:prSet presAssocID="{683317DF-4F72-46B8-9256-DA280C25A5A7}" presName="compNode" presStyleCnt="0"/>
      <dgm:spPr/>
    </dgm:pt>
    <dgm:pt modelId="{A01FD27B-7F8C-4025-AEF4-D5DA81FCD158}" type="pres">
      <dgm:prSet presAssocID="{683317DF-4F72-46B8-9256-DA280C25A5A7}" presName="bgRect" presStyleLbl="bgShp" presStyleIdx="0" presStyleCnt="3"/>
      <dgm:spPr/>
    </dgm:pt>
    <dgm:pt modelId="{09E1E8CC-2A15-4EAB-9ED9-CBDC1019B0AA}" type="pres">
      <dgm:prSet presAssocID="{683317DF-4F72-46B8-9256-DA280C25A5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A6F6B6F-0BBF-4679-9DB9-AE1B3CE97B2F}" type="pres">
      <dgm:prSet presAssocID="{683317DF-4F72-46B8-9256-DA280C25A5A7}" presName="spaceRect" presStyleCnt="0"/>
      <dgm:spPr/>
    </dgm:pt>
    <dgm:pt modelId="{50A2152A-C1BC-4C8C-A981-76F2EAD24F36}" type="pres">
      <dgm:prSet presAssocID="{683317DF-4F72-46B8-9256-DA280C25A5A7}" presName="parTx" presStyleLbl="revTx" presStyleIdx="0" presStyleCnt="3">
        <dgm:presLayoutVars>
          <dgm:chMax val="0"/>
          <dgm:chPref val="0"/>
        </dgm:presLayoutVars>
      </dgm:prSet>
      <dgm:spPr/>
    </dgm:pt>
    <dgm:pt modelId="{0FA2919D-1549-4984-BA24-8BB06D848AA0}" type="pres">
      <dgm:prSet presAssocID="{9FFD259B-01BA-42CE-A356-BD2D4C3207F1}" presName="sibTrans" presStyleCnt="0"/>
      <dgm:spPr/>
    </dgm:pt>
    <dgm:pt modelId="{D5B2556D-6F6C-4ED6-A7E3-0D7D2DC02316}" type="pres">
      <dgm:prSet presAssocID="{80B7E523-6514-41CB-863E-C363B31C65E6}" presName="compNode" presStyleCnt="0"/>
      <dgm:spPr/>
    </dgm:pt>
    <dgm:pt modelId="{8EB9A0BB-1C33-4DAC-AFAC-BDA87AB715F7}" type="pres">
      <dgm:prSet presAssocID="{80B7E523-6514-41CB-863E-C363B31C65E6}" presName="bgRect" presStyleLbl="bgShp" presStyleIdx="1" presStyleCnt="3"/>
      <dgm:spPr/>
    </dgm:pt>
    <dgm:pt modelId="{5A9BA201-AD45-4D7D-89CE-31CB568C6FAB}" type="pres">
      <dgm:prSet presAssocID="{80B7E523-6514-41CB-863E-C363B31C65E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0C3A16B-4635-4619-AF3C-EE87A86CD8F9}" type="pres">
      <dgm:prSet presAssocID="{80B7E523-6514-41CB-863E-C363B31C65E6}" presName="spaceRect" presStyleCnt="0"/>
      <dgm:spPr/>
    </dgm:pt>
    <dgm:pt modelId="{150B1515-27F0-4425-9ECA-80B67F9D221F}" type="pres">
      <dgm:prSet presAssocID="{80B7E523-6514-41CB-863E-C363B31C65E6}" presName="parTx" presStyleLbl="revTx" presStyleIdx="1" presStyleCnt="3">
        <dgm:presLayoutVars>
          <dgm:chMax val="0"/>
          <dgm:chPref val="0"/>
        </dgm:presLayoutVars>
      </dgm:prSet>
      <dgm:spPr/>
    </dgm:pt>
    <dgm:pt modelId="{EF5FDCCC-AD4E-4540-AF84-156A672CA6FE}" type="pres">
      <dgm:prSet presAssocID="{B94C32C7-2C07-4B55-825C-2855D7DDD982}" presName="sibTrans" presStyleCnt="0"/>
      <dgm:spPr/>
    </dgm:pt>
    <dgm:pt modelId="{CE5A77DA-38C8-4564-B10D-C39528046F7C}" type="pres">
      <dgm:prSet presAssocID="{C1F0391A-5C73-4922-B9C5-3D34EB125ADC}" presName="compNode" presStyleCnt="0"/>
      <dgm:spPr/>
    </dgm:pt>
    <dgm:pt modelId="{A2057302-6222-40B5-89BA-4F0629AB0A64}" type="pres">
      <dgm:prSet presAssocID="{C1F0391A-5C73-4922-B9C5-3D34EB125ADC}" presName="bgRect" presStyleLbl="bgShp" presStyleIdx="2" presStyleCnt="3" custLinFactNeighborY="-784"/>
      <dgm:spPr/>
    </dgm:pt>
    <dgm:pt modelId="{871BA11B-2FDE-468B-84AE-CD6EF7BB4582}" type="pres">
      <dgm:prSet presAssocID="{C1F0391A-5C73-4922-B9C5-3D34EB125AD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F224C767-AAB2-4F56-956A-D6BA9281CE36}" type="pres">
      <dgm:prSet presAssocID="{C1F0391A-5C73-4922-B9C5-3D34EB125ADC}" presName="spaceRect" presStyleCnt="0"/>
      <dgm:spPr/>
    </dgm:pt>
    <dgm:pt modelId="{C59C5087-0A26-4B58-BF04-0D845A5C1CF1}" type="pres">
      <dgm:prSet presAssocID="{C1F0391A-5C73-4922-B9C5-3D34EB125AD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F8D0460-3499-46B4-8973-BE79BB409805}" type="presOf" srcId="{80B7E523-6514-41CB-863E-C363B31C65E6}" destId="{150B1515-27F0-4425-9ECA-80B67F9D221F}" srcOrd="0" destOrd="0" presId="urn:microsoft.com/office/officeart/2018/2/layout/IconVerticalSolidList"/>
    <dgm:cxn modelId="{70BD1B67-29F5-4CA7-9DAA-38FC910F2513}" srcId="{1C7F1A50-928F-4E74-B4A8-8469C6BD8187}" destId="{80B7E523-6514-41CB-863E-C363B31C65E6}" srcOrd="1" destOrd="0" parTransId="{5FE7C1AB-C3BB-4417-9B4D-2211352FAFB4}" sibTransId="{B94C32C7-2C07-4B55-825C-2855D7DDD982}"/>
    <dgm:cxn modelId="{052B836C-C205-4398-B28E-27B299CDCF30}" srcId="{1C7F1A50-928F-4E74-B4A8-8469C6BD8187}" destId="{683317DF-4F72-46B8-9256-DA280C25A5A7}" srcOrd="0" destOrd="0" parTransId="{FA9EE45A-17B8-409B-A171-30D8DB8F757E}" sibTransId="{9FFD259B-01BA-42CE-A356-BD2D4C3207F1}"/>
    <dgm:cxn modelId="{52F4564F-4993-4304-9E06-CAC9B729ECAF}" type="presOf" srcId="{1C7F1A50-928F-4E74-B4A8-8469C6BD8187}" destId="{C7CC0388-136F-415C-9708-66BCDD1C3ED6}" srcOrd="0" destOrd="0" presId="urn:microsoft.com/office/officeart/2018/2/layout/IconVerticalSolidList"/>
    <dgm:cxn modelId="{DB6CE99E-503E-477C-B839-9F97BC3D8667}" srcId="{1C7F1A50-928F-4E74-B4A8-8469C6BD8187}" destId="{C1F0391A-5C73-4922-B9C5-3D34EB125ADC}" srcOrd="2" destOrd="0" parTransId="{5B7AC3EE-7B51-49B6-A708-C4CD3BF586F3}" sibTransId="{44B55B57-3163-45C0-ABBD-E9D388592C40}"/>
    <dgm:cxn modelId="{F5314BDC-58A8-4C00-A057-AB6766D92DAC}" type="presOf" srcId="{683317DF-4F72-46B8-9256-DA280C25A5A7}" destId="{50A2152A-C1BC-4C8C-A981-76F2EAD24F36}" srcOrd="0" destOrd="0" presId="urn:microsoft.com/office/officeart/2018/2/layout/IconVerticalSolidList"/>
    <dgm:cxn modelId="{12EB76F7-EB43-43F0-B8D3-6F1A29CCFDBB}" type="presOf" srcId="{C1F0391A-5C73-4922-B9C5-3D34EB125ADC}" destId="{C59C5087-0A26-4B58-BF04-0D845A5C1CF1}" srcOrd="0" destOrd="0" presId="urn:microsoft.com/office/officeart/2018/2/layout/IconVerticalSolidList"/>
    <dgm:cxn modelId="{B5FAC29D-C2FD-4B61-BB57-0E02BBC7A5C8}" type="presParOf" srcId="{C7CC0388-136F-415C-9708-66BCDD1C3ED6}" destId="{4136CDA4-A01A-4A38-B362-D884B4E7A483}" srcOrd="0" destOrd="0" presId="urn:microsoft.com/office/officeart/2018/2/layout/IconVerticalSolidList"/>
    <dgm:cxn modelId="{4E36B622-7F60-4010-82C4-48DC72D62C27}" type="presParOf" srcId="{4136CDA4-A01A-4A38-B362-D884B4E7A483}" destId="{A01FD27B-7F8C-4025-AEF4-D5DA81FCD158}" srcOrd="0" destOrd="0" presId="urn:microsoft.com/office/officeart/2018/2/layout/IconVerticalSolidList"/>
    <dgm:cxn modelId="{DA4AED22-9978-478E-BDC2-8F683DE97256}" type="presParOf" srcId="{4136CDA4-A01A-4A38-B362-D884B4E7A483}" destId="{09E1E8CC-2A15-4EAB-9ED9-CBDC1019B0AA}" srcOrd="1" destOrd="0" presId="urn:microsoft.com/office/officeart/2018/2/layout/IconVerticalSolidList"/>
    <dgm:cxn modelId="{4FB86AE1-C09C-40DB-83C1-94F33598BA37}" type="presParOf" srcId="{4136CDA4-A01A-4A38-B362-D884B4E7A483}" destId="{EA6F6B6F-0BBF-4679-9DB9-AE1B3CE97B2F}" srcOrd="2" destOrd="0" presId="urn:microsoft.com/office/officeart/2018/2/layout/IconVerticalSolidList"/>
    <dgm:cxn modelId="{18271783-4C2E-4380-85E0-15AEB1FD1954}" type="presParOf" srcId="{4136CDA4-A01A-4A38-B362-D884B4E7A483}" destId="{50A2152A-C1BC-4C8C-A981-76F2EAD24F36}" srcOrd="3" destOrd="0" presId="urn:microsoft.com/office/officeart/2018/2/layout/IconVerticalSolidList"/>
    <dgm:cxn modelId="{09B882AF-82A5-485C-A9FA-4203CC4361FF}" type="presParOf" srcId="{C7CC0388-136F-415C-9708-66BCDD1C3ED6}" destId="{0FA2919D-1549-4984-BA24-8BB06D848AA0}" srcOrd="1" destOrd="0" presId="urn:microsoft.com/office/officeart/2018/2/layout/IconVerticalSolidList"/>
    <dgm:cxn modelId="{87033201-A56F-480F-87D3-C336FA011993}" type="presParOf" srcId="{C7CC0388-136F-415C-9708-66BCDD1C3ED6}" destId="{D5B2556D-6F6C-4ED6-A7E3-0D7D2DC02316}" srcOrd="2" destOrd="0" presId="urn:microsoft.com/office/officeart/2018/2/layout/IconVerticalSolidList"/>
    <dgm:cxn modelId="{B900FBF5-0078-404E-AA55-4A7B3A60E2D6}" type="presParOf" srcId="{D5B2556D-6F6C-4ED6-A7E3-0D7D2DC02316}" destId="{8EB9A0BB-1C33-4DAC-AFAC-BDA87AB715F7}" srcOrd="0" destOrd="0" presId="urn:microsoft.com/office/officeart/2018/2/layout/IconVerticalSolidList"/>
    <dgm:cxn modelId="{102A3C53-B804-4482-90DD-C8B95FB8AB8B}" type="presParOf" srcId="{D5B2556D-6F6C-4ED6-A7E3-0D7D2DC02316}" destId="{5A9BA201-AD45-4D7D-89CE-31CB568C6FAB}" srcOrd="1" destOrd="0" presId="urn:microsoft.com/office/officeart/2018/2/layout/IconVerticalSolidList"/>
    <dgm:cxn modelId="{03760192-BE33-4F20-A568-3E338DF2FB85}" type="presParOf" srcId="{D5B2556D-6F6C-4ED6-A7E3-0D7D2DC02316}" destId="{40C3A16B-4635-4619-AF3C-EE87A86CD8F9}" srcOrd="2" destOrd="0" presId="urn:microsoft.com/office/officeart/2018/2/layout/IconVerticalSolidList"/>
    <dgm:cxn modelId="{93F81DE0-0AD5-46F3-894E-088F23C25E58}" type="presParOf" srcId="{D5B2556D-6F6C-4ED6-A7E3-0D7D2DC02316}" destId="{150B1515-27F0-4425-9ECA-80B67F9D221F}" srcOrd="3" destOrd="0" presId="urn:microsoft.com/office/officeart/2018/2/layout/IconVerticalSolidList"/>
    <dgm:cxn modelId="{337EDF7D-8000-4253-9DD0-B56C5E5B3D1D}" type="presParOf" srcId="{C7CC0388-136F-415C-9708-66BCDD1C3ED6}" destId="{EF5FDCCC-AD4E-4540-AF84-156A672CA6FE}" srcOrd="3" destOrd="0" presId="urn:microsoft.com/office/officeart/2018/2/layout/IconVerticalSolidList"/>
    <dgm:cxn modelId="{E3C60D24-2EC2-45B6-ABB8-86AC65C405DA}" type="presParOf" srcId="{C7CC0388-136F-415C-9708-66BCDD1C3ED6}" destId="{CE5A77DA-38C8-4564-B10D-C39528046F7C}" srcOrd="4" destOrd="0" presId="urn:microsoft.com/office/officeart/2018/2/layout/IconVerticalSolidList"/>
    <dgm:cxn modelId="{A22FF5C2-3CA2-4F4E-B8AC-97CF72A7EAF4}" type="presParOf" srcId="{CE5A77DA-38C8-4564-B10D-C39528046F7C}" destId="{A2057302-6222-40B5-89BA-4F0629AB0A64}" srcOrd="0" destOrd="0" presId="urn:microsoft.com/office/officeart/2018/2/layout/IconVerticalSolidList"/>
    <dgm:cxn modelId="{E20DD558-A407-40FF-9D33-A0F2B4E68B20}" type="presParOf" srcId="{CE5A77DA-38C8-4564-B10D-C39528046F7C}" destId="{871BA11B-2FDE-468B-84AE-CD6EF7BB4582}" srcOrd="1" destOrd="0" presId="urn:microsoft.com/office/officeart/2018/2/layout/IconVerticalSolidList"/>
    <dgm:cxn modelId="{A5EB9C16-F7BE-4A0B-ACCD-5AAF566735D5}" type="presParOf" srcId="{CE5A77DA-38C8-4564-B10D-C39528046F7C}" destId="{F224C767-AAB2-4F56-956A-D6BA9281CE36}" srcOrd="2" destOrd="0" presId="urn:microsoft.com/office/officeart/2018/2/layout/IconVerticalSolidList"/>
    <dgm:cxn modelId="{1CB11721-16A2-44E4-A112-983BF6BC07CC}" type="presParOf" srcId="{CE5A77DA-38C8-4564-B10D-C39528046F7C}" destId="{C59C5087-0A26-4B58-BF04-0D845A5C1CF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1FD27B-7F8C-4025-AEF4-D5DA81FCD158}">
      <dsp:nvSpPr>
        <dsp:cNvPr id="0" name=""/>
        <dsp:cNvSpPr/>
      </dsp:nvSpPr>
      <dsp:spPr>
        <a:xfrm>
          <a:off x="0" y="519"/>
          <a:ext cx="10515600" cy="12145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E1E8CC-2A15-4EAB-9ED9-CBDC1019B0AA}">
      <dsp:nvSpPr>
        <dsp:cNvPr id="0" name=""/>
        <dsp:cNvSpPr/>
      </dsp:nvSpPr>
      <dsp:spPr>
        <a:xfrm>
          <a:off x="367401" y="273792"/>
          <a:ext cx="668002" cy="6680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2152A-C1BC-4C8C-A981-76F2EAD24F36}">
      <dsp:nvSpPr>
        <dsp:cNvPr id="0" name=""/>
        <dsp:cNvSpPr/>
      </dsp:nvSpPr>
      <dsp:spPr>
        <a:xfrm>
          <a:off x="1402804" y="519"/>
          <a:ext cx="9112795" cy="1214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40" tIns="128540" rIns="128540" bIns="12854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gency FB" panose="020B0503020202020204" pitchFamily="34" charset="0"/>
            </a:rPr>
            <a:t>Max heap provide a convenient way to efficiently maintain and retrieve the maximum element in a collection of elements</a:t>
          </a:r>
        </a:p>
      </dsp:txBody>
      <dsp:txXfrm>
        <a:off x="1402804" y="519"/>
        <a:ext cx="9112795" cy="1214549"/>
      </dsp:txXfrm>
    </dsp:sp>
    <dsp:sp modelId="{8EB9A0BB-1C33-4DAC-AFAC-BDA87AB715F7}">
      <dsp:nvSpPr>
        <dsp:cNvPr id="0" name=""/>
        <dsp:cNvSpPr/>
      </dsp:nvSpPr>
      <dsp:spPr>
        <a:xfrm>
          <a:off x="0" y="1518705"/>
          <a:ext cx="10515600" cy="12145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BA201-AD45-4D7D-89CE-31CB568C6FAB}">
      <dsp:nvSpPr>
        <dsp:cNvPr id="0" name=""/>
        <dsp:cNvSpPr/>
      </dsp:nvSpPr>
      <dsp:spPr>
        <a:xfrm>
          <a:off x="367401" y="1791978"/>
          <a:ext cx="668002" cy="6680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0B1515-27F0-4425-9ECA-80B67F9D221F}">
      <dsp:nvSpPr>
        <dsp:cNvPr id="0" name=""/>
        <dsp:cNvSpPr/>
      </dsp:nvSpPr>
      <dsp:spPr>
        <a:xfrm>
          <a:off x="1402804" y="1518705"/>
          <a:ext cx="9112795" cy="1214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40" tIns="128540" rIns="128540" bIns="12854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gency FB" panose="020B0503020202020204" pitchFamily="34" charset="0"/>
            </a:rPr>
            <a:t>Max heap is a binary search tree such that every parent node is greater than both children.</a:t>
          </a:r>
          <a:endParaRPr lang="en-US" sz="2500" kern="1200" dirty="0"/>
        </a:p>
      </dsp:txBody>
      <dsp:txXfrm>
        <a:off x="1402804" y="1518705"/>
        <a:ext cx="9112795" cy="1214549"/>
      </dsp:txXfrm>
    </dsp:sp>
    <dsp:sp modelId="{A2057302-6222-40B5-89BA-4F0629AB0A64}">
      <dsp:nvSpPr>
        <dsp:cNvPr id="0" name=""/>
        <dsp:cNvSpPr/>
      </dsp:nvSpPr>
      <dsp:spPr>
        <a:xfrm>
          <a:off x="0" y="3027369"/>
          <a:ext cx="10515600" cy="12145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1BA11B-2FDE-468B-84AE-CD6EF7BB4582}">
      <dsp:nvSpPr>
        <dsp:cNvPr id="0" name=""/>
        <dsp:cNvSpPr/>
      </dsp:nvSpPr>
      <dsp:spPr>
        <a:xfrm>
          <a:off x="367401" y="3310165"/>
          <a:ext cx="668002" cy="6680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C5087-0A26-4B58-BF04-0D845A5C1CF1}">
      <dsp:nvSpPr>
        <dsp:cNvPr id="0" name=""/>
        <dsp:cNvSpPr/>
      </dsp:nvSpPr>
      <dsp:spPr>
        <a:xfrm>
          <a:off x="1402804" y="3036891"/>
          <a:ext cx="9112795" cy="1214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40" tIns="128540" rIns="128540" bIns="12854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gency FB" panose="020B0503020202020204" pitchFamily="34" charset="0"/>
            </a:rPr>
            <a:t>Mini heap is a binary search tree such that every parent node is smaller than both children</a:t>
          </a:r>
          <a:r>
            <a:rPr lang="en-US" sz="2500" kern="1200" dirty="0"/>
            <a:t>.</a:t>
          </a:r>
        </a:p>
      </dsp:txBody>
      <dsp:txXfrm>
        <a:off x="1402804" y="3036891"/>
        <a:ext cx="9112795" cy="1214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2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6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7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66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88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84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37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05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5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2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4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25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04D5A-E682-0D6A-00CC-F7F2CA849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5" y="640080"/>
            <a:ext cx="4943475" cy="3566160"/>
          </a:xfrm>
        </p:spPr>
        <p:txBody>
          <a:bodyPr anchor="b">
            <a:normAutofit fontScale="90000"/>
          </a:bodyPr>
          <a:lstStyle/>
          <a:p>
            <a:r>
              <a:rPr lang="en-US" sz="8000" dirty="0">
                <a:latin typeface="Agency FB" panose="020B0503020202020204" pitchFamily="34" charset="0"/>
              </a:rPr>
              <a:t>Heap sort </a:t>
            </a:r>
            <a:br>
              <a:rPr lang="en-US" sz="8000" dirty="0">
                <a:latin typeface="Agency FB" panose="020B0503020202020204" pitchFamily="34" charset="0"/>
              </a:rPr>
            </a:br>
            <a:r>
              <a:rPr lang="en-US" sz="8000" dirty="0">
                <a:latin typeface="Agency FB" panose="020B0503020202020204" pitchFamily="34" charset="0"/>
              </a:rPr>
              <a:t>(</a:t>
            </a:r>
            <a:r>
              <a:rPr lang="en-US" sz="8000" dirty="0" err="1">
                <a:latin typeface="Agency FB" panose="020B0503020202020204" pitchFamily="34" charset="0"/>
              </a:rPr>
              <a:t>non_recursive</a:t>
            </a:r>
            <a:r>
              <a:rPr lang="en-US" sz="8000" dirty="0">
                <a:latin typeface="Agency FB" panose="020B0503020202020204" pitchFamily="34" charset="0"/>
              </a:rPr>
              <a:t>)</a:t>
            </a:r>
            <a:endParaRPr lang="en-GB" sz="8000" dirty="0"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559B0-CE48-C406-E9EF-ED1689DF8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Habiba Mohamed </a:t>
            </a:r>
            <a:r>
              <a:rPr lang="en-US" dirty="0" err="1">
                <a:latin typeface="Agency FB" panose="020B0503020202020204" pitchFamily="34" charset="0"/>
              </a:rPr>
              <a:t>Megahed</a:t>
            </a:r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224231</a:t>
            </a:r>
            <a:endParaRPr lang="en-GB" dirty="0">
              <a:latin typeface="Agency FB" panose="020B0503020202020204" pitchFamily="34" charset="0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EA73A4"/>
          </a:solidFill>
          <a:ln w="38100" cap="rnd">
            <a:solidFill>
              <a:srgbClr val="EA73A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mosaic of colorful geometric shapes">
            <a:extLst>
              <a:ext uri="{FF2B5EF4-FFF2-40B4-BE49-F238E27FC236}">
                <a16:creationId xmlns:a16="http://schemas.microsoft.com/office/drawing/2014/main" id="{FFB82F9C-2BD5-EF43-2C89-3F79444C0E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28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2873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CA289-C6D8-46D3-747E-C786DD8E4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>
                <a:latin typeface="Agency FB" panose="020B0503020202020204" pitchFamily="34" charset="0"/>
              </a:rPr>
              <a:t>In this Algoritm we fist build the heap using given elements</a:t>
            </a:r>
            <a:endParaRPr lang="en-GB" sz="5000">
              <a:latin typeface="Agency FB" panose="020B0503020202020204" pitchFamily="34" charset="0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EA73A4"/>
          </a:solidFill>
          <a:ln w="38100" cap="rnd">
            <a:solidFill>
              <a:srgbClr val="EA73A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2D13-D8AE-9B1F-5DE6-1AF5ADDFE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We build the heap by following this steps: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latin typeface="Agency FB" panose="020B0503020202020204" pitchFamily="34" charset="0"/>
              </a:rPr>
              <a:t> 1. </a:t>
            </a:r>
            <a:r>
              <a:rPr lang="en-US" dirty="0">
                <a:latin typeface="Agency FB" panose="020B0503020202020204" pitchFamily="34" charset="0"/>
              </a:rPr>
              <a:t>if a node is at index (</a:t>
            </a:r>
            <a:r>
              <a:rPr lang="en-US" dirty="0" err="1">
                <a:latin typeface="Agency FB" panose="020B0503020202020204" pitchFamily="34" charset="0"/>
              </a:rPr>
              <a:t>i</a:t>
            </a:r>
            <a:r>
              <a:rPr lang="en-US" dirty="0">
                <a:latin typeface="Agency FB" panose="020B0503020202020204" pitchFamily="34" charset="0"/>
              </a:rPr>
              <a:t>).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     </a:t>
            </a:r>
            <a:r>
              <a:rPr lang="en-US" b="1" dirty="0">
                <a:latin typeface="Agency FB" panose="020B0503020202020204" pitchFamily="34" charset="0"/>
              </a:rPr>
              <a:t>2. </a:t>
            </a:r>
            <a:r>
              <a:rPr lang="en-US" dirty="0">
                <a:latin typeface="Agency FB" panose="020B0503020202020204" pitchFamily="34" charset="0"/>
              </a:rPr>
              <a:t>it is left child is at index (2*</a:t>
            </a:r>
            <a:r>
              <a:rPr lang="en-US" dirty="0" err="1">
                <a:latin typeface="Agency FB" panose="020B0503020202020204" pitchFamily="34" charset="0"/>
              </a:rPr>
              <a:t>i</a:t>
            </a:r>
            <a:r>
              <a:rPr lang="en-US" dirty="0">
                <a:latin typeface="Agency FB" panose="020B0503020202020204" pitchFamily="34" charset="0"/>
              </a:rPr>
              <a:t>).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     </a:t>
            </a:r>
            <a:r>
              <a:rPr lang="en-US" b="1" dirty="0">
                <a:latin typeface="Agency FB" panose="020B0503020202020204" pitchFamily="34" charset="0"/>
              </a:rPr>
              <a:t>3. </a:t>
            </a:r>
            <a:r>
              <a:rPr lang="en-US" dirty="0">
                <a:latin typeface="Agency FB" panose="020B0503020202020204" pitchFamily="34" charset="0"/>
              </a:rPr>
              <a:t>it is right child is at index (2*i+1).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     </a:t>
            </a:r>
            <a:r>
              <a:rPr lang="en-US" b="1" dirty="0">
                <a:latin typeface="Agency FB" panose="020B0503020202020204" pitchFamily="34" charset="0"/>
              </a:rPr>
              <a:t>4. </a:t>
            </a:r>
            <a:r>
              <a:rPr lang="en-US" dirty="0">
                <a:latin typeface="Agency FB" panose="020B0503020202020204" pitchFamily="34" charset="0"/>
              </a:rPr>
              <a:t>it is parent is at floor (</a:t>
            </a:r>
            <a:r>
              <a:rPr lang="en-US" dirty="0" err="1">
                <a:latin typeface="Agency FB" panose="020B0503020202020204" pitchFamily="34" charset="0"/>
              </a:rPr>
              <a:t>i</a:t>
            </a:r>
            <a:r>
              <a:rPr lang="en-US" dirty="0">
                <a:latin typeface="Agency FB" panose="020B0503020202020204" pitchFamily="34" charset="0"/>
              </a:rPr>
              <a:t>/2).</a:t>
            </a:r>
          </a:p>
          <a:p>
            <a:pPr marL="0" indent="0">
              <a:buNone/>
            </a:pPr>
            <a:endParaRPr lang="en-GB" dirty="0">
              <a:latin typeface="Agency FB" panose="020B0503020202020204" pitchFamily="34" charset="0"/>
            </a:endParaRPr>
          </a:p>
        </p:txBody>
      </p:sp>
      <p:pic>
        <p:nvPicPr>
          <p:cNvPr id="15" name="Picture 14" descr="Numbers and symbols">
            <a:extLst>
              <a:ext uri="{FF2B5EF4-FFF2-40B4-BE49-F238E27FC236}">
                <a16:creationId xmlns:a16="http://schemas.microsoft.com/office/drawing/2014/main" id="{ED7415F1-4BD9-E499-C5FA-444FB999F4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65" r="24404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9456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4466A-D93B-14B0-A055-40B7660C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60" y="209630"/>
            <a:ext cx="10515600" cy="1325563"/>
          </a:xfrm>
        </p:spPr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The second step  We create a max heap to sort </a:t>
            </a:r>
            <a:endParaRPr lang="en-GB" dirty="0">
              <a:latin typeface="Agency FB" panose="020B0503020202020204" pitchFamily="34" charset="0"/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B8C7F96A-5584-FFE7-FAF2-C7717DBE3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480368"/>
              </p:ext>
            </p:extLst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F57EAA41-652D-E735-AD0D-5328AC358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32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DCCB6FB-3F75-ECA8-9FF2-DC9329D88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83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974A1BB-0596-8807-8365-3309C1E33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1432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06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C3B9A-D6D3-C1B6-A29E-406203399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5400" dirty="0">
                <a:latin typeface="Agency FB" panose="020B0503020202020204" pitchFamily="34" charset="0"/>
              </a:rPr>
              <a:t>Once the heap is created we swap the root node with the last node and delete the last node from the heap and repeat this steps to sort </a:t>
            </a:r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217C7137-D807-A503-0148-981C1D785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9265" y="591670"/>
            <a:ext cx="2688873" cy="2688873"/>
          </a:xfrm>
          <a:prstGeom prst="rect">
            <a:avLst/>
          </a:prstGeom>
        </p:spPr>
      </p:pic>
      <p:sp>
        <p:nvSpPr>
          <p:cNvPr id="22" name="Rectangle 6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EA73A4"/>
          </a:solidFill>
          <a:ln w="38100" cap="rnd">
            <a:solidFill>
              <a:srgbClr val="EA73A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ate Placeholder 26">
            <a:extLst>
              <a:ext uri="{FF2B5EF4-FFF2-40B4-BE49-F238E27FC236}">
                <a16:creationId xmlns:a16="http://schemas.microsoft.com/office/drawing/2014/main" id="{F28B82B1-E269-4325-A665-6CFE5DEE5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ooter Placeholder 27">
            <a:extLst>
              <a:ext uri="{FF2B5EF4-FFF2-40B4-BE49-F238E27FC236}">
                <a16:creationId xmlns:a16="http://schemas.microsoft.com/office/drawing/2014/main" id="{7C700527-76FD-4DF4-A597-6F5E089CA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Slide Number Placeholder 28">
            <a:extLst>
              <a:ext uri="{FF2B5EF4-FFF2-40B4-BE49-F238E27FC236}">
                <a16:creationId xmlns:a16="http://schemas.microsoft.com/office/drawing/2014/main" id="{B5EA49A9-01EB-4D60-A392-7DC9B625D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29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E466-38EF-96BD-B1E0-8939BB6E9F3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The Algorithm of </a:t>
            </a:r>
            <a:r>
              <a:rPr lang="en-US" dirty="0" err="1">
                <a:latin typeface="Agency FB" panose="020B0503020202020204" pitchFamily="34" charset="0"/>
              </a:rPr>
              <a:t>non_recursive</a:t>
            </a:r>
            <a:r>
              <a:rPr lang="en-US" dirty="0">
                <a:latin typeface="Agency FB" panose="020B0503020202020204" pitchFamily="34" charset="0"/>
              </a:rPr>
              <a:t> heap sort:</a:t>
            </a:r>
            <a:endParaRPr lang="en-GB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9904E-208F-C1CF-FAD0-2D9664AA66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2E95D3"/>
                </a:solidFill>
                <a:latin typeface="Söhne Mono"/>
              </a:rPr>
              <a:t>D</a:t>
            </a:r>
            <a:r>
              <a:rPr lang="en-GB" sz="1800" dirty="0" err="1">
                <a:solidFill>
                  <a:srgbClr val="2E95D3"/>
                </a:solidFill>
                <a:latin typeface="Söhne Mono"/>
              </a:rPr>
              <a:t>ef</a:t>
            </a:r>
            <a:r>
              <a:rPr lang="en-GB" sz="1800" dirty="0">
                <a:solidFill>
                  <a:srgbClr val="2E95D3"/>
                </a:solidFill>
                <a:latin typeface="Söhne Mono"/>
              </a:rPr>
              <a:t> heapsort (</a:t>
            </a:r>
            <a:r>
              <a:rPr lang="en-GB" sz="1800" dirty="0" err="1">
                <a:solidFill>
                  <a:srgbClr val="2E95D3"/>
                </a:solidFill>
                <a:latin typeface="Söhne Mono"/>
              </a:rPr>
              <a:t>arr</a:t>
            </a:r>
            <a:r>
              <a:rPr lang="en-GB" sz="1800" dirty="0">
                <a:solidFill>
                  <a:srgbClr val="2E95D3"/>
                </a:solidFill>
                <a:latin typeface="Söhne Mono"/>
              </a:rPr>
              <a:t>):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2E95D3"/>
                </a:solidFill>
                <a:latin typeface="Söhne Mono"/>
              </a:rPr>
              <a:t>n</a:t>
            </a:r>
            <a:r>
              <a:rPr lang="en-GB" sz="1800" b="0" i="0" dirty="0">
                <a:solidFill>
                  <a:srgbClr val="2E95D3"/>
                </a:solidFill>
                <a:effectLst/>
                <a:latin typeface="Söhne Mono"/>
              </a:rPr>
              <a:t>=</a:t>
            </a:r>
            <a:r>
              <a:rPr lang="en-GB" sz="1800" b="0" i="0" dirty="0" err="1">
                <a:solidFill>
                  <a:srgbClr val="2E95D3"/>
                </a:solidFill>
                <a:effectLst/>
                <a:latin typeface="Söhne Mono"/>
              </a:rPr>
              <a:t>len</a:t>
            </a:r>
            <a:r>
              <a:rPr lang="en-GB" sz="1800" b="0" i="0" dirty="0">
                <a:solidFill>
                  <a:srgbClr val="2E95D3"/>
                </a:solidFill>
                <a:effectLst/>
                <a:latin typeface="Söhne Mono"/>
              </a:rPr>
              <a:t> (</a:t>
            </a:r>
            <a:r>
              <a:rPr lang="en-GB" sz="1800" b="0" i="0" dirty="0" err="1">
                <a:solidFill>
                  <a:srgbClr val="2E95D3"/>
                </a:solidFill>
                <a:effectLst/>
                <a:latin typeface="Söhne Mono"/>
              </a:rPr>
              <a:t>arr</a:t>
            </a:r>
            <a:r>
              <a:rPr lang="en-GB" sz="1800" b="0" i="0" dirty="0">
                <a:solidFill>
                  <a:srgbClr val="2E95D3"/>
                </a:solidFill>
                <a:effectLst/>
                <a:latin typeface="Söhne Mono"/>
              </a:rPr>
              <a:t>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2E95D3"/>
                </a:solidFill>
                <a:latin typeface="Söhne Mono"/>
              </a:rPr>
              <a:t>For I in range (n//2-1, -1,-1)</a:t>
            </a:r>
          </a:p>
          <a:p>
            <a:pPr marL="0" indent="0">
              <a:buNone/>
            </a:pPr>
            <a:r>
              <a:rPr lang="en-GB" sz="1800" dirty="0" err="1">
                <a:solidFill>
                  <a:srgbClr val="2E95D3"/>
                </a:solidFill>
                <a:latin typeface="Söhne Mono"/>
              </a:rPr>
              <a:t>he</a:t>
            </a:r>
            <a:r>
              <a:rPr lang="en-GB" sz="1800" b="0" i="0" dirty="0" err="1">
                <a:solidFill>
                  <a:srgbClr val="2E95D3"/>
                </a:solidFill>
                <a:effectLst/>
                <a:latin typeface="Söhne Mono"/>
              </a:rPr>
              <a:t>apify</a:t>
            </a:r>
            <a:r>
              <a:rPr lang="en-GB" sz="1800" b="0" i="0" dirty="0">
                <a:solidFill>
                  <a:srgbClr val="2E95D3"/>
                </a:solidFill>
                <a:effectLst/>
                <a:latin typeface="Söhne Mono"/>
              </a:rPr>
              <a:t>(</a:t>
            </a:r>
            <a:r>
              <a:rPr lang="en-GB" sz="1800" b="0" i="0" dirty="0" err="1">
                <a:solidFill>
                  <a:srgbClr val="2E95D3"/>
                </a:solidFill>
                <a:effectLst/>
                <a:latin typeface="Söhne Mono"/>
              </a:rPr>
              <a:t>arr</a:t>
            </a:r>
            <a:r>
              <a:rPr lang="en-GB" sz="1800" b="0" i="0" dirty="0">
                <a:solidFill>
                  <a:srgbClr val="2E95D3"/>
                </a:solidFill>
                <a:effectLst/>
                <a:latin typeface="Söhne Mono"/>
              </a:rPr>
              <a:t>, n</a:t>
            </a:r>
            <a:r>
              <a:rPr lang="en-GB" sz="1800" dirty="0">
                <a:solidFill>
                  <a:srgbClr val="2E95D3"/>
                </a:solidFill>
                <a:latin typeface="Söhne Mono"/>
              </a:rPr>
              <a:t>, </a:t>
            </a:r>
            <a:r>
              <a:rPr lang="en-GB" sz="1800" dirty="0" err="1">
                <a:solidFill>
                  <a:srgbClr val="2E95D3"/>
                </a:solidFill>
                <a:latin typeface="Söhne Mono"/>
              </a:rPr>
              <a:t>i</a:t>
            </a:r>
            <a:r>
              <a:rPr lang="en-GB" sz="1800" dirty="0">
                <a:solidFill>
                  <a:srgbClr val="2E95D3"/>
                </a:solidFill>
                <a:latin typeface="Söhne Mono"/>
              </a:rPr>
              <a:t>)</a:t>
            </a:r>
          </a:p>
          <a:p>
            <a:pPr marL="0" indent="0">
              <a:buNone/>
            </a:pPr>
            <a:r>
              <a:rPr lang="en-GB" sz="1800" b="0" i="0" dirty="0">
                <a:solidFill>
                  <a:srgbClr val="2E95D3"/>
                </a:solidFill>
                <a:effectLst/>
                <a:latin typeface="Söhne Mono"/>
              </a:rPr>
              <a:t>For I </a:t>
            </a:r>
            <a:r>
              <a:rPr lang="en-GB" sz="1800" dirty="0">
                <a:solidFill>
                  <a:srgbClr val="2E95D3"/>
                </a:solidFill>
                <a:latin typeface="Söhne Mono"/>
              </a:rPr>
              <a:t>in range (n-1, 0,-1)</a:t>
            </a:r>
          </a:p>
          <a:p>
            <a:pPr marL="0" indent="0">
              <a:buNone/>
            </a:pPr>
            <a:r>
              <a:rPr lang="en-GB" sz="1800" dirty="0" err="1">
                <a:solidFill>
                  <a:srgbClr val="2E95D3"/>
                </a:solidFill>
                <a:latin typeface="Söhne Mono"/>
              </a:rPr>
              <a:t>a</a:t>
            </a:r>
            <a:r>
              <a:rPr lang="en-GB" sz="1800" b="0" i="0" dirty="0" err="1">
                <a:solidFill>
                  <a:srgbClr val="2E95D3"/>
                </a:solidFill>
                <a:effectLst/>
                <a:latin typeface="Söhne Mono"/>
              </a:rPr>
              <a:t>rr</a:t>
            </a:r>
            <a:r>
              <a:rPr lang="en-GB" sz="1800" b="0" i="0" dirty="0">
                <a:solidFill>
                  <a:srgbClr val="2E95D3"/>
                </a:solidFill>
                <a:effectLst/>
                <a:latin typeface="Söhne Mono"/>
              </a:rPr>
              <a:t>[</a:t>
            </a:r>
            <a:r>
              <a:rPr lang="en-GB" sz="1800" b="0" i="0" dirty="0" err="1">
                <a:solidFill>
                  <a:srgbClr val="2E95D3"/>
                </a:solidFill>
                <a:effectLst/>
                <a:latin typeface="Söhne Mono"/>
              </a:rPr>
              <a:t>i</a:t>
            </a:r>
            <a:r>
              <a:rPr lang="en-GB" sz="1800" b="0" i="0" dirty="0">
                <a:solidFill>
                  <a:srgbClr val="2E95D3"/>
                </a:solidFill>
                <a:effectLst/>
                <a:latin typeface="Söhne Mono"/>
              </a:rPr>
              <a:t>], </a:t>
            </a:r>
            <a:r>
              <a:rPr lang="en-GB" sz="1800" b="0" i="0" dirty="0" err="1">
                <a:solidFill>
                  <a:srgbClr val="2E95D3"/>
                </a:solidFill>
                <a:effectLst/>
                <a:latin typeface="Söhne Mono"/>
              </a:rPr>
              <a:t>arr</a:t>
            </a:r>
            <a:r>
              <a:rPr lang="en-GB" sz="1800" b="0" i="0" dirty="0">
                <a:solidFill>
                  <a:srgbClr val="2E95D3"/>
                </a:solidFill>
                <a:effectLst/>
                <a:latin typeface="Söhne Mono"/>
              </a:rPr>
              <a:t>[0] = </a:t>
            </a:r>
            <a:r>
              <a:rPr lang="en-GB" sz="1800" b="0" i="0" dirty="0" err="1">
                <a:solidFill>
                  <a:srgbClr val="2E95D3"/>
                </a:solidFill>
                <a:effectLst/>
                <a:latin typeface="Söhne Mono"/>
              </a:rPr>
              <a:t>arr</a:t>
            </a:r>
            <a:r>
              <a:rPr lang="en-GB" sz="1800" b="0" i="0" dirty="0">
                <a:solidFill>
                  <a:srgbClr val="2E95D3"/>
                </a:solidFill>
                <a:effectLst/>
                <a:latin typeface="Söhne Mono"/>
              </a:rPr>
              <a:t>[0], </a:t>
            </a:r>
            <a:r>
              <a:rPr lang="en-GB" sz="1800" b="0" i="0" dirty="0" err="1">
                <a:solidFill>
                  <a:srgbClr val="2E95D3"/>
                </a:solidFill>
                <a:effectLst/>
                <a:latin typeface="Söhne Mono"/>
              </a:rPr>
              <a:t>arr</a:t>
            </a:r>
            <a:r>
              <a:rPr lang="en-GB" sz="1800" b="0" i="0" dirty="0">
                <a:solidFill>
                  <a:srgbClr val="2E95D3"/>
                </a:solidFill>
                <a:effectLst/>
                <a:latin typeface="Söhne Mono"/>
              </a:rPr>
              <a:t>[</a:t>
            </a:r>
            <a:r>
              <a:rPr lang="en-GB" sz="1800" b="0" i="0" dirty="0" err="1">
                <a:solidFill>
                  <a:srgbClr val="2E95D3"/>
                </a:solidFill>
                <a:effectLst/>
                <a:latin typeface="Söhne Mono"/>
              </a:rPr>
              <a:t>i</a:t>
            </a:r>
            <a:r>
              <a:rPr lang="en-GB" sz="1800" b="0" i="0" dirty="0">
                <a:solidFill>
                  <a:srgbClr val="2E95D3"/>
                </a:solidFill>
                <a:effectLst/>
                <a:latin typeface="Söhne Mono"/>
              </a:rPr>
              <a:t>]</a:t>
            </a:r>
          </a:p>
          <a:p>
            <a:pPr marL="0" indent="0">
              <a:buNone/>
            </a:pPr>
            <a:r>
              <a:rPr lang="en-GB" sz="1800" dirty="0" err="1">
                <a:solidFill>
                  <a:srgbClr val="2E95D3"/>
                </a:solidFill>
                <a:latin typeface="Söhne Mono"/>
              </a:rPr>
              <a:t>heapify</a:t>
            </a:r>
            <a:r>
              <a:rPr lang="en-GB" sz="1800" dirty="0">
                <a:solidFill>
                  <a:srgbClr val="2E95D3"/>
                </a:solidFill>
                <a:latin typeface="Söhne Mono"/>
              </a:rPr>
              <a:t>(</a:t>
            </a:r>
            <a:r>
              <a:rPr lang="en-GB" sz="1800" dirty="0" err="1">
                <a:solidFill>
                  <a:srgbClr val="2E95D3"/>
                </a:solidFill>
                <a:latin typeface="Söhne Mono"/>
              </a:rPr>
              <a:t>arr</a:t>
            </a:r>
            <a:r>
              <a:rPr lang="en-GB" sz="1800" dirty="0">
                <a:solidFill>
                  <a:srgbClr val="2E95D3"/>
                </a:solidFill>
                <a:latin typeface="Söhne Mono"/>
              </a:rPr>
              <a:t>, </a:t>
            </a:r>
            <a:r>
              <a:rPr lang="en-GB" sz="1800" dirty="0" err="1">
                <a:solidFill>
                  <a:srgbClr val="2E95D3"/>
                </a:solidFill>
                <a:latin typeface="Söhne Mono"/>
              </a:rPr>
              <a:t>i</a:t>
            </a:r>
            <a:r>
              <a:rPr lang="en-GB" sz="1800" dirty="0">
                <a:solidFill>
                  <a:srgbClr val="2E95D3"/>
                </a:solidFill>
                <a:latin typeface="Söhne Mono"/>
              </a:rPr>
              <a:t>, 0)</a:t>
            </a:r>
          </a:p>
          <a:p>
            <a:pPr marL="0" indent="0">
              <a:buNone/>
            </a:pPr>
            <a:r>
              <a:rPr lang="en-GB" sz="1800" dirty="0" err="1">
                <a:solidFill>
                  <a:srgbClr val="2E95D3"/>
                </a:solidFill>
                <a:latin typeface="Söhne Mono"/>
              </a:rPr>
              <a:t>a</a:t>
            </a:r>
            <a:r>
              <a:rPr lang="en-GB" sz="1800" b="0" i="0" dirty="0" err="1">
                <a:solidFill>
                  <a:srgbClr val="2E95D3"/>
                </a:solidFill>
                <a:effectLst/>
                <a:latin typeface="Söhne Mono"/>
              </a:rPr>
              <a:t>rr</a:t>
            </a:r>
            <a:r>
              <a:rPr lang="en-GB" sz="1800" b="0" i="0" dirty="0">
                <a:solidFill>
                  <a:srgbClr val="2E95D3"/>
                </a:solidFill>
                <a:effectLst/>
                <a:latin typeface="Söhne Mono"/>
              </a:rPr>
              <a:t> = [12,11,</a:t>
            </a:r>
            <a:r>
              <a:rPr lang="en-GB" sz="1800" dirty="0">
                <a:solidFill>
                  <a:srgbClr val="2E95D3"/>
                </a:solidFill>
                <a:latin typeface="Söhne Mono"/>
              </a:rPr>
              <a:t>13,5,6,7]</a:t>
            </a:r>
          </a:p>
          <a:p>
            <a:pPr marL="0" indent="0">
              <a:buNone/>
            </a:pPr>
            <a:r>
              <a:rPr lang="en-GB" sz="1800" dirty="0" err="1">
                <a:solidFill>
                  <a:srgbClr val="2E95D3"/>
                </a:solidFill>
                <a:latin typeface="Söhne Mono"/>
              </a:rPr>
              <a:t>h</a:t>
            </a:r>
            <a:r>
              <a:rPr lang="en-GB" sz="1800" b="0" i="0" dirty="0" err="1">
                <a:solidFill>
                  <a:srgbClr val="2E95D3"/>
                </a:solidFill>
                <a:effectLst/>
                <a:latin typeface="Söhne Mono"/>
              </a:rPr>
              <a:t>eaosort</a:t>
            </a:r>
            <a:r>
              <a:rPr lang="en-GB" sz="1800" b="0" i="0" dirty="0">
                <a:solidFill>
                  <a:srgbClr val="2E95D3"/>
                </a:solidFill>
                <a:effectLst/>
                <a:latin typeface="Söhne Mono"/>
              </a:rPr>
              <a:t>(</a:t>
            </a:r>
            <a:r>
              <a:rPr lang="en-GB" sz="1800" b="0" i="0" dirty="0" err="1">
                <a:solidFill>
                  <a:srgbClr val="2E95D3"/>
                </a:solidFill>
                <a:effectLst/>
                <a:latin typeface="Söhne Mono"/>
              </a:rPr>
              <a:t>arr</a:t>
            </a:r>
            <a:r>
              <a:rPr lang="en-GB" sz="1800" b="0" i="0" dirty="0">
                <a:solidFill>
                  <a:srgbClr val="2E95D3"/>
                </a:solidFill>
                <a:effectLst/>
                <a:latin typeface="Söhne Mono"/>
              </a:rPr>
              <a:t>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2E95D3"/>
                </a:solidFill>
                <a:latin typeface="Söhne Mono"/>
              </a:rPr>
              <a:t>Print (“sorted array”, </a:t>
            </a:r>
            <a:r>
              <a:rPr lang="en-GB" sz="1800" dirty="0" err="1">
                <a:solidFill>
                  <a:srgbClr val="2E95D3"/>
                </a:solidFill>
                <a:latin typeface="Söhne Mono"/>
              </a:rPr>
              <a:t>arr</a:t>
            </a:r>
            <a:r>
              <a:rPr lang="en-GB" sz="1800" dirty="0">
                <a:solidFill>
                  <a:srgbClr val="2E95D3"/>
                </a:solidFill>
                <a:latin typeface="Söhne Mono"/>
              </a:rPr>
              <a:t>)</a:t>
            </a:r>
            <a:endParaRPr lang="en-GB" sz="1800" b="0" i="0" dirty="0">
              <a:solidFill>
                <a:srgbClr val="2E95D3"/>
              </a:solidFill>
              <a:effectLst/>
              <a:latin typeface="Söhne Mono"/>
            </a:endParaRPr>
          </a:p>
          <a:p>
            <a:pPr marL="0" indent="0">
              <a:buNone/>
            </a:pPr>
            <a:endParaRPr lang="en-GB" sz="1800" b="0" i="0" dirty="0">
              <a:solidFill>
                <a:srgbClr val="FFFFFF"/>
              </a:solidFill>
              <a:effectLst/>
              <a:latin typeface="Söhne Mono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D5BCC-DF0C-27EA-A81C-76A18E6C8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01612" y="1929384"/>
            <a:ext cx="5181600" cy="45634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Söhne Mono"/>
              </a:rPr>
              <a:t>Def </a:t>
            </a:r>
            <a:r>
              <a:rPr lang="en-US" sz="1800" dirty="0" err="1">
                <a:solidFill>
                  <a:srgbClr val="7030A0"/>
                </a:solidFill>
                <a:latin typeface="Söhne Mono"/>
              </a:rPr>
              <a:t>heapify</a:t>
            </a:r>
            <a:r>
              <a:rPr lang="en-US" sz="1800" dirty="0">
                <a:solidFill>
                  <a:srgbClr val="7030A0"/>
                </a:solidFill>
                <a:latin typeface="Söhne Mono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Söhne Mono"/>
              </a:rPr>
              <a:t>arr</a:t>
            </a:r>
            <a:r>
              <a:rPr lang="en-US" sz="1800" dirty="0">
                <a:solidFill>
                  <a:srgbClr val="7030A0"/>
                </a:solidFill>
                <a:latin typeface="Söhne Mono"/>
              </a:rPr>
              <a:t>, n, </a:t>
            </a:r>
            <a:r>
              <a:rPr lang="en-US" sz="1800" dirty="0" err="1">
                <a:solidFill>
                  <a:srgbClr val="7030A0"/>
                </a:solidFill>
                <a:latin typeface="Söhne Mono"/>
              </a:rPr>
              <a:t>i</a:t>
            </a:r>
            <a:r>
              <a:rPr lang="en-US" sz="1800" dirty="0">
                <a:solidFill>
                  <a:srgbClr val="7030A0"/>
                </a:solidFill>
                <a:latin typeface="Söhne Mono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Söhne Mono"/>
              </a:rPr>
              <a:t>Largest = i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7030A0"/>
                </a:solidFill>
                <a:latin typeface="Söhne Mono"/>
              </a:rPr>
              <a:t>left_child</a:t>
            </a:r>
            <a:r>
              <a:rPr lang="en-US" sz="1800" dirty="0">
                <a:solidFill>
                  <a:srgbClr val="7030A0"/>
                </a:solidFill>
                <a:latin typeface="Söhne Mono"/>
              </a:rPr>
              <a:t> = 2*</a:t>
            </a:r>
            <a:r>
              <a:rPr lang="en-US" sz="1800" dirty="0" err="1">
                <a:solidFill>
                  <a:srgbClr val="7030A0"/>
                </a:solidFill>
                <a:latin typeface="Söhne Mono"/>
              </a:rPr>
              <a:t>i</a:t>
            </a:r>
            <a:r>
              <a:rPr lang="en-US" sz="1800" dirty="0">
                <a:solidFill>
                  <a:srgbClr val="7030A0"/>
                </a:solidFill>
                <a:latin typeface="Söhne Mono"/>
              </a:rPr>
              <a:t> + 1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7030A0"/>
                </a:solidFill>
                <a:latin typeface="Söhne Mono"/>
              </a:rPr>
              <a:t>right_child</a:t>
            </a:r>
            <a:r>
              <a:rPr lang="en-US" sz="1800" dirty="0">
                <a:solidFill>
                  <a:srgbClr val="7030A0"/>
                </a:solidFill>
                <a:latin typeface="Söhne Mono"/>
              </a:rPr>
              <a:t> = 2*</a:t>
            </a:r>
            <a:r>
              <a:rPr lang="en-US" sz="1800" dirty="0" err="1">
                <a:solidFill>
                  <a:srgbClr val="7030A0"/>
                </a:solidFill>
                <a:latin typeface="Söhne Mono"/>
              </a:rPr>
              <a:t>i</a:t>
            </a:r>
            <a:r>
              <a:rPr lang="en-US" sz="1800" dirty="0">
                <a:solidFill>
                  <a:srgbClr val="7030A0"/>
                </a:solidFill>
                <a:latin typeface="Söhne Mono"/>
              </a:rPr>
              <a:t> +2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Söhne Mono"/>
              </a:rPr>
              <a:t>If </a:t>
            </a:r>
            <a:r>
              <a:rPr lang="en-US" sz="1800" dirty="0" err="1">
                <a:solidFill>
                  <a:srgbClr val="7030A0"/>
                </a:solidFill>
                <a:latin typeface="Söhne Mono"/>
              </a:rPr>
              <a:t>left_child</a:t>
            </a:r>
            <a:r>
              <a:rPr lang="en-US" sz="1800" dirty="0">
                <a:solidFill>
                  <a:srgbClr val="7030A0"/>
                </a:solidFill>
                <a:latin typeface="Söhne Mono"/>
              </a:rPr>
              <a:t> &lt; n and </a:t>
            </a:r>
            <a:r>
              <a:rPr lang="en-US" sz="1800" dirty="0" err="1">
                <a:solidFill>
                  <a:srgbClr val="7030A0"/>
                </a:solidFill>
                <a:latin typeface="Söhne Mono"/>
              </a:rPr>
              <a:t>arr</a:t>
            </a:r>
            <a:r>
              <a:rPr lang="en-US" sz="1800" dirty="0">
                <a:solidFill>
                  <a:srgbClr val="7030A0"/>
                </a:solidFill>
                <a:latin typeface="Söhne Mono"/>
              </a:rPr>
              <a:t>[</a:t>
            </a:r>
            <a:r>
              <a:rPr lang="en-US" sz="1800" dirty="0" err="1">
                <a:solidFill>
                  <a:srgbClr val="7030A0"/>
                </a:solidFill>
                <a:latin typeface="Söhne Mono"/>
              </a:rPr>
              <a:t>left_child</a:t>
            </a:r>
            <a:r>
              <a:rPr lang="en-US" sz="1800" dirty="0">
                <a:solidFill>
                  <a:srgbClr val="7030A0"/>
                </a:solidFill>
                <a:latin typeface="Söhne Mono"/>
              </a:rPr>
              <a:t>]&gt; </a:t>
            </a:r>
            <a:r>
              <a:rPr lang="en-US" sz="1800" dirty="0" err="1">
                <a:solidFill>
                  <a:srgbClr val="7030A0"/>
                </a:solidFill>
                <a:latin typeface="Söhne Mono"/>
              </a:rPr>
              <a:t>arr</a:t>
            </a:r>
            <a:r>
              <a:rPr lang="en-US" sz="1800" dirty="0">
                <a:solidFill>
                  <a:srgbClr val="7030A0"/>
                </a:solidFill>
                <a:latin typeface="Söhne Mono"/>
              </a:rPr>
              <a:t>[largest]: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Söhne Mono"/>
              </a:rPr>
              <a:t>Largest = </a:t>
            </a:r>
            <a:r>
              <a:rPr lang="en-US" sz="1800" dirty="0" err="1">
                <a:solidFill>
                  <a:srgbClr val="7030A0"/>
                </a:solidFill>
                <a:latin typeface="Söhne Mono"/>
              </a:rPr>
              <a:t>left_child</a:t>
            </a:r>
            <a:endParaRPr lang="en-US" sz="1800" dirty="0">
              <a:solidFill>
                <a:srgbClr val="7030A0"/>
              </a:solidFill>
              <a:latin typeface="Söhne Mon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Söhne Mono"/>
              </a:rPr>
              <a:t>If </a:t>
            </a:r>
            <a:r>
              <a:rPr lang="en-US" sz="1800" dirty="0" err="1">
                <a:solidFill>
                  <a:srgbClr val="7030A0"/>
                </a:solidFill>
                <a:latin typeface="Söhne Mono"/>
              </a:rPr>
              <a:t>right_child</a:t>
            </a:r>
            <a:r>
              <a:rPr lang="en-US" sz="1800" dirty="0">
                <a:solidFill>
                  <a:srgbClr val="7030A0"/>
                </a:solidFill>
                <a:latin typeface="Söhne Mono"/>
              </a:rPr>
              <a:t> &lt; n and </a:t>
            </a:r>
            <a:r>
              <a:rPr lang="en-US" sz="1800" dirty="0" err="1">
                <a:solidFill>
                  <a:srgbClr val="7030A0"/>
                </a:solidFill>
                <a:latin typeface="Söhne Mono"/>
              </a:rPr>
              <a:t>arr</a:t>
            </a:r>
            <a:r>
              <a:rPr lang="en-US" sz="1800" dirty="0">
                <a:solidFill>
                  <a:srgbClr val="7030A0"/>
                </a:solidFill>
                <a:latin typeface="Söhne Mono"/>
              </a:rPr>
              <a:t>[</a:t>
            </a:r>
            <a:r>
              <a:rPr lang="en-US" sz="1800" dirty="0" err="1">
                <a:solidFill>
                  <a:srgbClr val="7030A0"/>
                </a:solidFill>
                <a:latin typeface="Söhne Mono"/>
              </a:rPr>
              <a:t>right_child</a:t>
            </a:r>
            <a:r>
              <a:rPr lang="en-US" sz="1800" dirty="0">
                <a:solidFill>
                  <a:srgbClr val="7030A0"/>
                </a:solidFill>
                <a:latin typeface="Söhne Mono"/>
              </a:rPr>
              <a:t>]&gt; </a:t>
            </a:r>
            <a:r>
              <a:rPr lang="en-US" sz="1800" dirty="0" err="1">
                <a:solidFill>
                  <a:srgbClr val="7030A0"/>
                </a:solidFill>
                <a:latin typeface="Söhne Mono"/>
              </a:rPr>
              <a:t>arr</a:t>
            </a:r>
            <a:r>
              <a:rPr lang="en-US" sz="1800" dirty="0">
                <a:solidFill>
                  <a:srgbClr val="7030A0"/>
                </a:solidFill>
                <a:latin typeface="Söhne Mono"/>
              </a:rPr>
              <a:t>[largest]: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Söhne Mono"/>
              </a:rPr>
              <a:t>Largest = </a:t>
            </a:r>
            <a:r>
              <a:rPr lang="en-US" sz="1800" dirty="0" err="1">
                <a:solidFill>
                  <a:srgbClr val="7030A0"/>
                </a:solidFill>
                <a:latin typeface="Söhne Mono"/>
              </a:rPr>
              <a:t>right_child</a:t>
            </a:r>
            <a:endParaRPr lang="en-US" sz="1800" dirty="0">
              <a:solidFill>
                <a:srgbClr val="7030A0"/>
              </a:solidFill>
              <a:latin typeface="Söhne Mon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Söhne Mono"/>
              </a:rPr>
              <a:t>If largest !=</a:t>
            </a:r>
            <a:r>
              <a:rPr lang="en-US" sz="1800" dirty="0" err="1">
                <a:solidFill>
                  <a:srgbClr val="7030A0"/>
                </a:solidFill>
                <a:latin typeface="Söhne Mono"/>
              </a:rPr>
              <a:t>i</a:t>
            </a:r>
            <a:r>
              <a:rPr lang="en-US" sz="1800" dirty="0">
                <a:solidFill>
                  <a:srgbClr val="7030A0"/>
                </a:solidFill>
                <a:latin typeface="Söhne Mono"/>
              </a:rPr>
              <a:t>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7030A0"/>
                </a:solidFill>
                <a:latin typeface="Söhne Mono"/>
              </a:rPr>
              <a:t>arr</a:t>
            </a:r>
            <a:r>
              <a:rPr lang="en-US" sz="1800" dirty="0">
                <a:solidFill>
                  <a:srgbClr val="7030A0"/>
                </a:solidFill>
                <a:latin typeface="Söhne Mono"/>
              </a:rPr>
              <a:t>[</a:t>
            </a:r>
            <a:r>
              <a:rPr lang="en-US" sz="1800" dirty="0" err="1">
                <a:solidFill>
                  <a:srgbClr val="7030A0"/>
                </a:solidFill>
                <a:latin typeface="Söhne Mono"/>
              </a:rPr>
              <a:t>i</a:t>
            </a:r>
            <a:r>
              <a:rPr lang="en-US" sz="1800" dirty="0">
                <a:solidFill>
                  <a:srgbClr val="7030A0"/>
                </a:solidFill>
                <a:latin typeface="Söhne Mono"/>
              </a:rPr>
              <a:t>], </a:t>
            </a:r>
            <a:r>
              <a:rPr lang="en-US" sz="1800" dirty="0" err="1">
                <a:solidFill>
                  <a:srgbClr val="7030A0"/>
                </a:solidFill>
                <a:latin typeface="Söhne Mono"/>
              </a:rPr>
              <a:t>arr</a:t>
            </a:r>
            <a:r>
              <a:rPr lang="en-US" sz="1800" dirty="0">
                <a:solidFill>
                  <a:srgbClr val="7030A0"/>
                </a:solidFill>
                <a:latin typeface="Söhne Mono"/>
              </a:rPr>
              <a:t>[largest] = </a:t>
            </a:r>
            <a:r>
              <a:rPr lang="en-US" sz="1800" dirty="0" err="1">
                <a:solidFill>
                  <a:srgbClr val="7030A0"/>
                </a:solidFill>
                <a:latin typeface="Söhne Mono"/>
              </a:rPr>
              <a:t>arr</a:t>
            </a:r>
            <a:r>
              <a:rPr lang="en-US" sz="1800" dirty="0">
                <a:solidFill>
                  <a:srgbClr val="7030A0"/>
                </a:solidFill>
                <a:latin typeface="Söhne Mono"/>
              </a:rPr>
              <a:t>[largest], </a:t>
            </a:r>
            <a:r>
              <a:rPr lang="en-US" sz="1800" dirty="0" err="1">
                <a:solidFill>
                  <a:srgbClr val="7030A0"/>
                </a:solidFill>
                <a:latin typeface="Söhne Mono"/>
              </a:rPr>
              <a:t>arr</a:t>
            </a:r>
            <a:r>
              <a:rPr lang="en-US" sz="1800" dirty="0">
                <a:solidFill>
                  <a:srgbClr val="7030A0"/>
                </a:solidFill>
                <a:latin typeface="Söhne Mono"/>
              </a:rPr>
              <a:t>[</a:t>
            </a:r>
            <a:r>
              <a:rPr lang="en-US" sz="1800" dirty="0" err="1">
                <a:solidFill>
                  <a:srgbClr val="7030A0"/>
                </a:solidFill>
                <a:latin typeface="Söhne Mono"/>
              </a:rPr>
              <a:t>i</a:t>
            </a:r>
            <a:r>
              <a:rPr lang="en-US" sz="1800" dirty="0">
                <a:solidFill>
                  <a:srgbClr val="7030A0"/>
                </a:solidFill>
                <a:latin typeface="Söhne Mono"/>
              </a:rPr>
              <a:t>]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7030A0"/>
                </a:solidFill>
                <a:latin typeface="Söhne Mono"/>
              </a:rPr>
              <a:t>Heapify</a:t>
            </a:r>
            <a:r>
              <a:rPr lang="en-US" sz="1800" dirty="0">
                <a:solidFill>
                  <a:srgbClr val="7030A0"/>
                </a:solidFill>
                <a:latin typeface="Söhne Mono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Söhne Mono"/>
              </a:rPr>
              <a:t>arr</a:t>
            </a:r>
            <a:r>
              <a:rPr lang="en-US" sz="1800" dirty="0">
                <a:solidFill>
                  <a:srgbClr val="7030A0"/>
                </a:solidFill>
                <a:latin typeface="Söhne Mono"/>
              </a:rPr>
              <a:t>, n, largest)</a:t>
            </a: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  <a:latin typeface="Söhne Mono"/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  <a:latin typeface="Söhne Mono"/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  <a:latin typeface="Söhne Mono"/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  <a:latin typeface="Söhne Mono"/>
            </a:endParaRPr>
          </a:p>
          <a:p>
            <a:pPr marL="0" indent="0">
              <a:buNone/>
            </a:pPr>
            <a:endParaRPr lang="en-GB" sz="1800" dirty="0">
              <a:solidFill>
                <a:srgbClr val="7030A0"/>
              </a:solidFill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57805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90F93-23E8-7508-4036-025861182F5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4400" dirty="0">
                <a:latin typeface="Agency FB" panose="020B0503020202020204" pitchFamily="34" charset="0"/>
              </a:rPr>
              <a:t>Time complexity</a:t>
            </a:r>
            <a:endParaRPr lang="en-GB" sz="4400" dirty="0">
              <a:latin typeface="Agency FB" panose="020B05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A30446-CA96-3315-5F8A-3437DCABD9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Time complexity of first step is 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  <a:latin typeface="Agency FB" panose="020B0503020202020204" pitchFamily="34" charset="0"/>
                  </a:rPr>
                  <a:t>           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/>
                    </m:sSup>
                    <m:r>
                      <a:rPr lang="pt-BR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/>
                    </m:nary>
                  </m:oMath>
                </a14:m>
                <a:r>
                  <a:rPr lang="en-GB" dirty="0">
                    <a:solidFill>
                      <a:schemeClr val="bg2">
                        <a:lumMod val="25000"/>
                      </a:schemeClr>
                    </a:solidFill>
                    <a:latin typeface="Agency FB" panose="020B0503020202020204" pitchFamily="34" charset="0"/>
                  </a:rPr>
                  <a:t>=</a:t>
                </a:r>
                <a:r>
                  <a:rPr lang="en-GB" dirty="0">
                    <a:solidFill>
                      <a:schemeClr val="bg2">
                        <a:lumMod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n/2 +1-1 = n/2 </a:t>
                </a:r>
              </a:p>
              <a:p>
                <a:pPr marL="0" indent="0">
                  <a:buNone/>
                </a:pPr>
                <a:r>
                  <a:rPr lang="en-GB" b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GB" b="0" i="0" dirty="0">
                    <a:solidFill>
                      <a:srgbClr val="374151"/>
                    </a:solidFill>
                    <a:effectLst/>
                    <a:latin typeface="KaTeX_Main"/>
                  </a:rPr>
                  <a:t>Total operations for building=</a:t>
                </a:r>
                <a:r>
                  <a:rPr lang="en-GB" b="0" i="1" dirty="0" err="1">
                    <a:solidFill>
                      <a:srgbClr val="374151"/>
                    </a:solidFill>
                    <a:effectLst/>
                    <a:latin typeface="KaTeX_Math"/>
                  </a:rPr>
                  <a:t>n</a:t>
                </a:r>
                <a:r>
                  <a:rPr lang="en-GB" b="0" i="0" dirty="0" err="1">
                    <a:solidFill>
                      <a:srgbClr val="374151"/>
                    </a:solidFill>
                    <a:effectLst/>
                    <a:latin typeface="KaTeX_Main"/>
                  </a:rPr>
                  <a:t>×O</a:t>
                </a:r>
                <a:r>
                  <a:rPr lang="en-GB" b="0" i="0" dirty="0">
                    <a:solidFill>
                      <a:srgbClr val="374151"/>
                    </a:solidFill>
                    <a:effectLst/>
                    <a:latin typeface="KaTeX_Main"/>
                  </a:rPr>
                  <a:t>(log(n))</a:t>
                </a:r>
                <a:endParaRPr lang="en-GB" b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b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 Time complexity of second step is :</a:t>
                </a:r>
              </a:p>
              <a:p>
                <a:pPr marL="0" indent="0">
                  <a:buNone/>
                </a:pPr>
                <a:r>
                  <a:rPr lang="en-GB" b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pt-BR" b="0" i="0" dirty="0">
                    <a:solidFill>
                      <a:srgbClr val="374151"/>
                    </a:solidFill>
                    <a:effectLst/>
                    <a:latin typeface="KaTeX_Main"/>
                  </a:rPr>
                  <a:t>Total time complexity=</a:t>
                </a:r>
                <a:r>
                  <a:rPr lang="pt-BR" b="0" i="1" dirty="0">
                    <a:solidFill>
                      <a:srgbClr val="374151"/>
                    </a:solidFill>
                    <a:effectLst/>
                    <a:latin typeface="KaTeX_Math"/>
                  </a:rPr>
                  <a:t>n</a:t>
                </a:r>
                <a:r>
                  <a:rPr lang="pt-BR" b="0" i="0" dirty="0">
                    <a:solidFill>
                      <a:srgbClr val="374151"/>
                    </a:solidFill>
                    <a:effectLst/>
                    <a:latin typeface="KaTeX_Main"/>
                  </a:rPr>
                  <a:t>×O(log(n))+</a:t>
                </a:r>
                <a:r>
                  <a:rPr lang="pt-BR" b="0" i="1" dirty="0">
                    <a:solidFill>
                      <a:srgbClr val="374151"/>
                    </a:solidFill>
                    <a:effectLst/>
                    <a:latin typeface="KaTeX_Math"/>
                  </a:rPr>
                  <a:t>n</a:t>
                </a:r>
                <a:r>
                  <a:rPr lang="pt-BR" b="0" i="0" dirty="0">
                    <a:solidFill>
                      <a:srgbClr val="374151"/>
                    </a:solidFill>
                    <a:effectLst/>
                    <a:latin typeface="KaTeX_Main"/>
                  </a:rPr>
                  <a:t>×O(log(n))</a:t>
                </a:r>
              </a:p>
              <a:p>
                <a:pPr marL="0" indent="0">
                  <a:buNone/>
                </a:pPr>
                <a:r>
                  <a:rPr lang="pt-BR" b="0" i="0" dirty="0">
                    <a:solidFill>
                      <a:srgbClr val="374151"/>
                    </a:solidFill>
                    <a:effectLst/>
                    <a:latin typeface="KaTeX_Main"/>
                  </a:rPr>
                  <a:t>  Total time complexity=O(n log(n))</a:t>
                </a:r>
              </a:p>
              <a:p>
                <a:pPr marL="0" indent="0">
                  <a:buNone/>
                </a:pPr>
                <a:r>
                  <a:rPr lang="pt-BR" dirty="0">
                    <a:solidFill>
                      <a:srgbClr val="374151"/>
                    </a:solidFill>
                    <a:latin typeface="KaTeX_Main"/>
                    <a:ea typeface="Cambria Math" panose="02040503050406030204" pitchFamily="18" charset="0"/>
                  </a:rPr>
                  <a:t>  </a:t>
                </a:r>
                <a:endParaRPr lang="en-GB" b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A30446-CA96-3315-5F8A-3437DCABD9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5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835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98FE0E0-D95D-46EF-A375-475D4DB0E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dots on a white background&#10;&#10;Description automatically generated">
            <a:extLst>
              <a:ext uri="{FF2B5EF4-FFF2-40B4-BE49-F238E27FC236}">
                <a16:creationId xmlns:a16="http://schemas.microsoft.com/office/drawing/2014/main" id="{FD4DDA3D-6E93-FF50-F8AB-FFC6CA082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52" r="-1" b="-1"/>
          <a:stretch/>
        </p:blipFill>
        <p:spPr>
          <a:xfrm>
            <a:off x="0" y="0"/>
            <a:ext cx="12188931" cy="685798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503E11D-D7FB-44ED-80F1-8CDAD7A9A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E22E9-F145-41A0-196D-1B13AE05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68945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9600" dirty="0" err="1">
                <a:solidFill>
                  <a:schemeClr val="bg2">
                    <a:lumMod val="10000"/>
                  </a:schemeClr>
                </a:solidFill>
              </a:rPr>
              <a:t>Thans</a:t>
            </a:r>
            <a:endParaRPr lang="en-US" sz="9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2D82A42F-AEBE-4065-9792-036A904D8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646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EA73A4"/>
          </a:solidFill>
          <a:ln w="38100" cap="rnd">
            <a:solidFill>
              <a:srgbClr val="EA73A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8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465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Agency FB</vt:lpstr>
      <vt:lpstr>Arial</vt:lpstr>
      <vt:lpstr>Cambria Math</vt:lpstr>
      <vt:lpstr>KaTeX_Main</vt:lpstr>
      <vt:lpstr>KaTeX_Math</vt:lpstr>
      <vt:lpstr>Modern Love</vt:lpstr>
      <vt:lpstr>Söhne</vt:lpstr>
      <vt:lpstr>Söhne Mono</vt:lpstr>
      <vt:lpstr>The Hand</vt:lpstr>
      <vt:lpstr>SketchyVTI</vt:lpstr>
      <vt:lpstr>Heap sort  (non_recursive)</vt:lpstr>
      <vt:lpstr>In this Algoritm we fist build the heap using given elements</vt:lpstr>
      <vt:lpstr>The second step  We create a max heap to sort </vt:lpstr>
      <vt:lpstr>Once the heap is created we swap the root node with the last node and delete the last node from the heap and repeat this steps to sort </vt:lpstr>
      <vt:lpstr>The Algorithm of non_recursive heap sort:</vt:lpstr>
      <vt:lpstr>Time complexity</vt:lpstr>
      <vt:lpstr>Thans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sort  (non_recursive)</dc:title>
  <dc:creator>Habiba Mohamed</dc:creator>
  <cp:lastModifiedBy>Habiba Mohamed</cp:lastModifiedBy>
  <cp:revision>1</cp:revision>
  <dcterms:created xsi:type="dcterms:W3CDTF">2023-12-31T13:20:59Z</dcterms:created>
  <dcterms:modified xsi:type="dcterms:W3CDTF">2023-12-31T15:38:08Z</dcterms:modified>
</cp:coreProperties>
</file>