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8" r:id="rId2"/>
    <p:sldId id="263" r:id="rId3"/>
    <p:sldId id="259" r:id="rId4"/>
    <p:sldId id="260" r:id="rId5"/>
    <p:sldId id="261" r:id="rId6"/>
    <p:sldId id="264" r:id="rId7"/>
    <p:sldId id="262" r:id="rId8"/>
    <p:sldId id="265" r:id="rId9"/>
    <p:sldId id="268" r:id="rId10"/>
    <p:sldId id="272" r:id="rId11"/>
    <p:sldId id="274" r:id="rId12"/>
    <p:sldId id="273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8A999-E451-4895-98C2-15F25ADF6EE8}" v="126" dt="2025-06-17T05:49:23.424"/>
    <p1510:client id="{28C29B30-8E51-44C8-9EE4-45B32295D29D}" v="13" dt="2025-06-17T04:27:57.377"/>
    <p1510:client id="{33A31C08-4869-4A30-BE20-429C9DE0A86A}" v="426" dt="2025-06-17T12:38:45.161"/>
    <p1510:client id="{65A64515-5691-4A34-B40D-E2201EFD057A}" v="286" dt="2025-06-17T04:53:31.682"/>
    <p1510:client id="{A9C6E89A-4404-4723-8E20-A8120D9786E9}" v="18" dt="2025-06-17T04:18:39.486"/>
    <p1510:client id="{B9626CA6-0EC9-4683-AFAD-A4F23F12730C}" v="227" dt="2025-06-17T13:11:45.193"/>
    <p1510:client id="{F8FA78F0-11CD-4E90-A181-BBEB22B3DA67}" v="14" dt="2025-06-17T04:06:39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445A44-B238-4F8C-86B0-72D9C809E2F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0393D9-FC67-4301-ADA4-DA15BAB8BEB0}">
      <dgm:prSet/>
      <dgm:spPr/>
      <dgm:t>
        <a:bodyPr/>
        <a:lstStyle/>
        <a:p>
          <a:r>
            <a:rPr lang="en-US" dirty="0"/>
            <a:t>To explore and analyze the Melbourne Housing dataset</a:t>
          </a:r>
          <a:endParaRPr lang="en-US" b="1" dirty="0"/>
        </a:p>
      </dgm:t>
    </dgm:pt>
    <dgm:pt modelId="{33A72F3A-1FA0-4B8C-915A-9EDF0CFF6625}" type="parTrans" cxnId="{1A010619-A255-439C-ACA9-A51E530350CD}">
      <dgm:prSet/>
      <dgm:spPr/>
      <dgm:t>
        <a:bodyPr/>
        <a:lstStyle/>
        <a:p>
          <a:endParaRPr lang="en-US"/>
        </a:p>
      </dgm:t>
    </dgm:pt>
    <dgm:pt modelId="{A3572CFF-003C-4CCA-9A10-FA66C63D56A9}" type="sibTrans" cxnId="{1A010619-A255-439C-ACA9-A51E530350CD}">
      <dgm:prSet/>
      <dgm:spPr/>
      <dgm:t>
        <a:bodyPr/>
        <a:lstStyle/>
        <a:p>
          <a:endParaRPr lang="en-US"/>
        </a:p>
      </dgm:t>
    </dgm:pt>
    <dgm:pt modelId="{FFBD748E-3ADE-45C3-9038-85F5FDD70443}">
      <dgm:prSet/>
      <dgm:spPr/>
      <dgm:t>
        <a:bodyPr/>
        <a:lstStyle/>
        <a:p>
          <a:r>
            <a:rPr lang="en-US" dirty="0"/>
            <a:t>To uncover patterns and insights in property prices</a:t>
          </a:r>
        </a:p>
      </dgm:t>
    </dgm:pt>
    <dgm:pt modelId="{2679D35D-EDE3-4D42-9FD7-10678504E890}" type="parTrans" cxnId="{E18AA974-F9FF-4903-B12A-17E0ADE22A60}">
      <dgm:prSet/>
      <dgm:spPr/>
      <dgm:t>
        <a:bodyPr/>
        <a:lstStyle/>
        <a:p>
          <a:endParaRPr lang="en-US"/>
        </a:p>
      </dgm:t>
    </dgm:pt>
    <dgm:pt modelId="{1030510C-03E5-43A4-A48A-C12BDDF1257D}" type="sibTrans" cxnId="{E18AA974-F9FF-4903-B12A-17E0ADE22A60}">
      <dgm:prSet/>
      <dgm:spPr/>
      <dgm:t>
        <a:bodyPr/>
        <a:lstStyle/>
        <a:p>
          <a:endParaRPr lang="en-US"/>
        </a:p>
      </dgm:t>
    </dgm:pt>
    <dgm:pt modelId="{5CF788D9-F807-4A39-9BCC-C624AB30BB33}">
      <dgm:prSet/>
      <dgm:spPr/>
      <dgm:t>
        <a:bodyPr/>
        <a:lstStyle/>
        <a:p>
          <a:r>
            <a:rPr lang="en-US" dirty="0"/>
            <a:t>To build an interactive web dashboard using </a:t>
          </a:r>
          <a:r>
            <a:rPr lang="en-US" dirty="0" err="1"/>
            <a:t>Streamlit</a:t>
          </a:r>
          <a:endParaRPr lang="en-US" dirty="0"/>
        </a:p>
      </dgm:t>
    </dgm:pt>
    <dgm:pt modelId="{78F39251-1089-4153-B1CC-722CFE2F00C6}" type="parTrans" cxnId="{4395313D-BF81-4EF2-BCB1-CCC8BB8143AF}">
      <dgm:prSet/>
      <dgm:spPr/>
      <dgm:t>
        <a:bodyPr/>
        <a:lstStyle/>
        <a:p>
          <a:endParaRPr lang="en-US"/>
        </a:p>
      </dgm:t>
    </dgm:pt>
    <dgm:pt modelId="{D02F5E52-DFAE-498F-A880-C0F5AFC397FE}" type="sibTrans" cxnId="{4395313D-BF81-4EF2-BCB1-CCC8BB8143AF}">
      <dgm:prSet/>
      <dgm:spPr/>
      <dgm:t>
        <a:bodyPr/>
        <a:lstStyle/>
        <a:p>
          <a:endParaRPr lang="en-US"/>
        </a:p>
      </dgm:t>
    </dgm:pt>
    <dgm:pt modelId="{CCDB140C-ED5A-4BB0-9A1E-02AC51FB1533}" type="pres">
      <dgm:prSet presAssocID="{55445A44-B238-4F8C-86B0-72D9C809E2F0}" presName="outerComposite" presStyleCnt="0">
        <dgm:presLayoutVars>
          <dgm:chMax val="5"/>
          <dgm:dir/>
          <dgm:resizeHandles val="exact"/>
        </dgm:presLayoutVars>
      </dgm:prSet>
      <dgm:spPr/>
    </dgm:pt>
    <dgm:pt modelId="{485553A2-BFF7-424F-B355-73D317ED5308}" type="pres">
      <dgm:prSet presAssocID="{55445A44-B238-4F8C-86B0-72D9C809E2F0}" presName="dummyMaxCanvas" presStyleCnt="0">
        <dgm:presLayoutVars/>
      </dgm:prSet>
      <dgm:spPr/>
    </dgm:pt>
    <dgm:pt modelId="{52295008-A58B-4F34-8CF3-234F8F812D68}" type="pres">
      <dgm:prSet presAssocID="{55445A44-B238-4F8C-86B0-72D9C809E2F0}" presName="ThreeNodes_1" presStyleLbl="node1" presStyleIdx="0" presStyleCnt="3">
        <dgm:presLayoutVars>
          <dgm:bulletEnabled val="1"/>
        </dgm:presLayoutVars>
      </dgm:prSet>
      <dgm:spPr/>
    </dgm:pt>
    <dgm:pt modelId="{00751BFD-2CAF-4A68-AB45-8BE317C9109F}" type="pres">
      <dgm:prSet presAssocID="{55445A44-B238-4F8C-86B0-72D9C809E2F0}" presName="ThreeNodes_2" presStyleLbl="node1" presStyleIdx="1" presStyleCnt="3">
        <dgm:presLayoutVars>
          <dgm:bulletEnabled val="1"/>
        </dgm:presLayoutVars>
      </dgm:prSet>
      <dgm:spPr/>
    </dgm:pt>
    <dgm:pt modelId="{DFC26FE7-0EB4-4B9D-9B4D-1EB63CA169CB}" type="pres">
      <dgm:prSet presAssocID="{55445A44-B238-4F8C-86B0-72D9C809E2F0}" presName="ThreeNodes_3" presStyleLbl="node1" presStyleIdx="2" presStyleCnt="3">
        <dgm:presLayoutVars>
          <dgm:bulletEnabled val="1"/>
        </dgm:presLayoutVars>
      </dgm:prSet>
      <dgm:spPr/>
    </dgm:pt>
    <dgm:pt modelId="{563BFAD4-EEA3-4D60-9E95-D92C195DB065}" type="pres">
      <dgm:prSet presAssocID="{55445A44-B238-4F8C-86B0-72D9C809E2F0}" presName="ThreeConn_1-2" presStyleLbl="fgAccFollowNode1" presStyleIdx="0" presStyleCnt="2">
        <dgm:presLayoutVars>
          <dgm:bulletEnabled val="1"/>
        </dgm:presLayoutVars>
      </dgm:prSet>
      <dgm:spPr/>
    </dgm:pt>
    <dgm:pt modelId="{25960047-95BB-4D3D-AA2E-C3AD612C686E}" type="pres">
      <dgm:prSet presAssocID="{55445A44-B238-4F8C-86B0-72D9C809E2F0}" presName="ThreeConn_2-3" presStyleLbl="fgAccFollowNode1" presStyleIdx="1" presStyleCnt="2">
        <dgm:presLayoutVars>
          <dgm:bulletEnabled val="1"/>
        </dgm:presLayoutVars>
      </dgm:prSet>
      <dgm:spPr/>
    </dgm:pt>
    <dgm:pt modelId="{4EA9CCB3-C7FA-4A9C-8ECE-FD4E81C43A94}" type="pres">
      <dgm:prSet presAssocID="{55445A44-B238-4F8C-86B0-72D9C809E2F0}" presName="ThreeNodes_1_text" presStyleLbl="node1" presStyleIdx="2" presStyleCnt="3">
        <dgm:presLayoutVars>
          <dgm:bulletEnabled val="1"/>
        </dgm:presLayoutVars>
      </dgm:prSet>
      <dgm:spPr/>
    </dgm:pt>
    <dgm:pt modelId="{CC88F532-6F3F-429B-A148-2127E98C726F}" type="pres">
      <dgm:prSet presAssocID="{55445A44-B238-4F8C-86B0-72D9C809E2F0}" presName="ThreeNodes_2_text" presStyleLbl="node1" presStyleIdx="2" presStyleCnt="3">
        <dgm:presLayoutVars>
          <dgm:bulletEnabled val="1"/>
        </dgm:presLayoutVars>
      </dgm:prSet>
      <dgm:spPr/>
    </dgm:pt>
    <dgm:pt modelId="{C70D040B-D9A5-48EE-8C95-9D0D2B691792}" type="pres">
      <dgm:prSet presAssocID="{55445A44-B238-4F8C-86B0-72D9C809E2F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A010619-A255-439C-ACA9-A51E530350CD}" srcId="{55445A44-B238-4F8C-86B0-72D9C809E2F0}" destId="{1B0393D9-FC67-4301-ADA4-DA15BAB8BEB0}" srcOrd="0" destOrd="0" parTransId="{33A72F3A-1FA0-4B8C-915A-9EDF0CFF6625}" sibTransId="{A3572CFF-003C-4CCA-9A10-FA66C63D56A9}"/>
    <dgm:cxn modelId="{76E7E01B-29C8-465D-94F2-FC2BFD39A32D}" type="presOf" srcId="{5CF788D9-F807-4A39-9BCC-C624AB30BB33}" destId="{C70D040B-D9A5-48EE-8C95-9D0D2B691792}" srcOrd="1" destOrd="0" presId="urn:microsoft.com/office/officeart/2005/8/layout/vProcess5"/>
    <dgm:cxn modelId="{5D5E5927-0847-4A15-880A-0F6DE4433AAD}" type="presOf" srcId="{55445A44-B238-4F8C-86B0-72D9C809E2F0}" destId="{CCDB140C-ED5A-4BB0-9A1E-02AC51FB1533}" srcOrd="0" destOrd="0" presId="urn:microsoft.com/office/officeart/2005/8/layout/vProcess5"/>
    <dgm:cxn modelId="{98FDC62E-F5BB-439D-A4FA-963C21C3AAB2}" type="presOf" srcId="{A3572CFF-003C-4CCA-9A10-FA66C63D56A9}" destId="{563BFAD4-EEA3-4D60-9E95-D92C195DB065}" srcOrd="0" destOrd="0" presId="urn:microsoft.com/office/officeart/2005/8/layout/vProcess5"/>
    <dgm:cxn modelId="{4395313D-BF81-4EF2-BCB1-CCC8BB8143AF}" srcId="{55445A44-B238-4F8C-86B0-72D9C809E2F0}" destId="{5CF788D9-F807-4A39-9BCC-C624AB30BB33}" srcOrd="2" destOrd="0" parTransId="{78F39251-1089-4153-B1CC-722CFE2F00C6}" sibTransId="{D02F5E52-DFAE-498F-A880-C0F5AFC397FE}"/>
    <dgm:cxn modelId="{29516367-9DD1-41D6-9DB0-099BA520B99D}" type="presOf" srcId="{FFBD748E-3ADE-45C3-9038-85F5FDD70443}" destId="{00751BFD-2CAF-4A68-AB45-8BE317C9109F}" srcOrd="0" destOrd="0" presId="urn:microsoft.com/office/officeart/2005/8/layout/vProcess5"/>
    <dgm:cxn modelId="{F55F4749-C114-49AE-AE5D-E618CE793269}" type="presOf" srcId="{1B0393D9-FC67-4301-ADA4-DA15BAB8BEB0}" destId="{4EA9CCB3-C7FA-4A9C-8ECE-FD4E81C43A94}" srcOrd="1" destOrd="0" presId="urn:microsoft.com/office/officeart/2005/8/layout/vProcess5"/>
    <dgm:cxn modelId="{6BBCF34D-8F52-4019-990E-EC94425EFDDC}" type="presOf" srcId="{1030510C-03E5-43A4-A48A-C12BDDF1257D}" destId="{25960047-95BB-4D3D-AA2E-C3AD612C686E}" srcOrd="0" destOrd="0" presId="urn:microsoft.com/office/officeart/2005/8/layout/vProcess5"/>
    <dgm:cxn modelId="{E18AA974-F9FF-4903-B12A-17E0ADE22A60}" srcId="{55445A44-B238-4F8C-86B0-72D9C809E2F0}" destId="{FFBD748E-3ADE-45C3-9038-85F5FDD70443}" srcOrd="1" destOrd="0" parTransId="{2679D35D-EDE3-4D42-9FD7-10678504E890}" sibTransId="{1030510C-03E5-43A4-A48A-C12BDDF1257D}"/>
    <dgm:cxn modelId="{B547699D-33B7-4040-8B51-47F786E77E85}" type="presOf" srcId="{1B0393D9-FC67-4301-ADA4-DA15BAB8BEB0}" destId="{52295008-A58B-4F34-8CF3-234F8F812D68}" srcOrd="0" destOrd="0" presId="urn:microsoft.com/office/officeart/2005/8/layout/vProcess5"/>
    <dgm:cxn modelId="{2E7D04AE-EE89-4C8C-9383-7DB96E6219F4}" type="presOf" srcId="{FFBD748E-3ADE-45C3-9038-85F5FDD70443}" destId="{CC88F532-6F3F-429B-A148-2127E98C726F}" srcOrd="1" destOrd="0" presId="urn:microsoft.com/office/officeart/2005/8/layout/vProcess5"/>
    <dgm:cxn modelId="{7A5452D1-2D3F-42C0-902E-5F82F85311F7}" type="presOf" srcId="{5CF788D9-F807-4A39-9BCC-C624AB30BB33}" destId="{DFC26FE7-0EB4-4B9D-9B4D-1EB63CA169CB}" srcOrd="0" destOrd="0" presId="urn:microsoft.com/office/officeart/2005/8/layout/vProcess5"/>
    <dgm:cxn modelId="{593B3091-0212-4429-A0FA-A7DE97AA59E2}" type="presParOf" srcId="{CCDB140C-ED5A-4BB0-9A1E-02AC51FB1533}" destId="{485553A2-BFF7-424F-B355-73D317ED5308}" srcOrd="0" destOrd="0" presId="urn:microsoft.com/office/officeart/2005/8/layout/vProcess5"/>
    <dgm:cxn modelId="{153115C9-DF24-4C5F-B017-CE7D5DDCAA23}" type="presParOf" srcId="{CCDB140C-ED5A-4BB0-9A1E-02AC51FB1533}" destId="{52295008-A58B-4F34-8CF3-234F8F812D68}" srcOrd="1" destOrd="0" presId="urn:microsoft.com/office/officeart/2005/8/layout/vProcess5"/>
    <dgm:cxn modelId="{5DBDC75C-FF69-484D-AE56-8368D6447B10}" type="presParOf" srcId="{CCDB140C-ED5A-4BB0-9A1E-02AC51FB1533}" destId="{00751BFD-2CAF-4A68-AB45-8BE317C9109F}" srcOrd="2" destOrd="0" presId="urn:microsoft.com/office/officeart/2005/8/layout/vProcess5"/>
    <dgm:cxn modelId="{70A03430-A28A-4244-B77A-0D295293560A}" type="presParOf" srcId="{CCDB140C-ED5A-4BB0-9A1E-02AC51FB1533}" destId="{DFC26FE7-0EB4-4B9D-9B4D-1EB63CA169CB}" srcOrd="3" destOrd="0" presId="urn:microsoft.com/office/officeart/2005/8/layout/vProcess5"/>
    <dgm:cxn modelId="{505E33E9-2597-48DF-A550-4A214EACA05F}" type="presParOf" srcId="{CCDB140C-ED5A-4BB0-9A1E-02AC51FB1533}" destId="{563BFAD4-EEA3-4D60-9E95-D92C195DB065}" srcOrd="4" destOrd="0" presId="urn:microsoft.com/office/officeart/2005/8/layout/vProcess5"/>
    <dgm:cxn modelId="{8A20E8A0-DC19-466D-A51C-2B00E7C05860}" type="presParOf" srcId="{CCDB140C-ED5A-4BB0-9A1E-02AC51FB1533}" destId="{25960047-95BB-4D3D-AA2E-C3AD612C686E}" srcOrd="5" destOrd="0" presId="urn:microsoft.com/office/officeart/2005/8/layout/vProcess5"/>
    <dgm:cxn modelId="{CF1F69CD-2318-427B-BCE8-2672CD419B66}" type="presParOf" srcId="{CCDB140C-ED5A-4BB0-9A1E-02AC51FB1533}" destId="{4EA9CCB3-C7FA-4A9C-8ECE-FD4E81C43A94}" srcOrd="6" destOrd="0" presId="urn:microsoft.com/office/officeart/2005/8/layout/vProcess5"/>
    <dgm:cxn modelId="{804DC192-A020-4E63-97E7-9E37A3125DEA}" type="presParOf" srcId="{CCDB140C-ED5A-4BB0-9A1E-02AC51FB1533}" destId="{CC88F532-6F3F-429B-A148-2127E98C726F}" srcOrd="7" destOrd="0" presId="urn:microsoft.com/office/officeart/2005/8/layout/vProcess5"/>
    <dgm:cxn modelId="{5AE09AE2-6B93-4F08-8FAF-899565B0BA4C}" type="presParOf" srcId="{CCDB140C-ED5A-4BB0-9A1E-02AC51FB1533}" destId="{C70D040B-D9A5-48EE-8C95-9D0D2B69179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F7EFB3-0BE2-4AD4-91DC-9CC5371CEC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598BC2-ABFD-4871-A2D4-6AF2B9029F74}">
      <dgm:prSet/>
      <dgm:spPr/>
      <dgm:t>
        <a:bodyPr/>
        <a:lstStyle/>
        <a:p>
          <a:r>
            <a:rPr lang="en-US"/>
            <a:t>Missing values in multiple columns (e.g. BuildingArea, Car, YearBuilt,councilarea )</a:t>
          </a:r>
        </a:p>
      </dgm:t>
    </dgm:pt>
    <dgm:pt modelId="{B2366519-5B63-4D43-9A99-2CE49FC6672A}" type="parTrans" cxnId="{8BD898F7-B3C8-4CB1-8E4F-449FA0F95BC7}">
      <dgm:prSet/>
      <dgm:spPr/>
      <dgm:t>
        <a:bodyPr/>
        <a:lstStyle/>
        <a:p>
          <a:endParaRPr lang="en-US"/>
        </a:p>
      </dgm:t>
    </dgm:pt>
    <dgm:pt modelId="{20C2144A-F908-47A6-BCBB-6E87147777F3}" type="sibTrans" cxnId="{8BD898F7-B3C8-4CB1-8E4F-449FA0F95BC7}">
      <dgm:prSet/>
      <dgm:spPr/>
      <dgm:t>
        <a:bodyPr/>
        <a:lstStyle/>
        <a:p>
          <a:endParaRPr lang="en-US"/>
        </a:p>
      </dgm:t>
    </dgm:pt>
    <dgm:pt modelId="{84E0995B-FF24-4143-B9F7-A5F2F0787B4D}">
      <dgm:prSet/>
      <dgm:spPr/>
      <dgm:t>
        <a:bodyPr/>
        <a:lstStyle/>
        <a:p>
          <a:r>
            <a:rPr lang="en-US"/>
            <a:t>The date was stored as an object</a:t>
          </a:r>
        </a:p>
      </dgm:t>
    </dgm:pt>
    <dgm:pt modelId="{45450D37-E53D-4A26-A0BA-684C91DD2D4A}" type="parTrans" cxnId="{596EBA1B-ABD5-4751-B4FE-5BC494A84256}">
      <dgm:prSet/>
      <dgm:spPr/>
      <dgm:t>
        <a:bodyPr/>
        <a:lstStyle/>
        <a:p>
          <a:endParaRPr lang="en-US"/>
        </a:p>
      </dgm:t>
    </dgm:pt>
    <dgm:pt modelId="{E6FBF06B-886F-42F4-BCBF-36F990039B29}" type="sibTrans" cxnId="{596EBA1B-ABD5-4751-B4FE-5BC494A84256}">
      <dgm:prSet/>
      <dgm:spPr/>
      <dgm:t>
        <a:bodyPr/>
        <a:lstStyle/>
        <a:p>
          <a:endParaRPr lang="en-US"/>
        </a:p>
      </dgm:t>
    </dgm:pt>
    <dgm:pt modelId="{BA01871B-399C-49A3-AC87-CF316F6172ED}">
      <dgm:prSet/>
      <dgm:spPr/>
      <dgm:t>
        <a:bodyPr/>
        <a:lstStyle/>
        <a:p>
          <a:r>
            <a:rPr lang="en-US"/>
            <a:t>Categorical variables needed encoding</a:t>
          </a:r>
        </a:p>
      </dgm:t>
    </dgm:pt>
    <dgm:pt modelId="{A10A6758-9C5B-48D4-8C51-5F6186AD8542}" type="parTrans" cxnId="{0A455127-B97F-40F1-ABAE-4DD4E60352C8}">
      <dgm:prSet/>
      <dgm:spPr/>
      <dgm:t>
        <a:bodyPr/>
        <a:lstStyle/>
        <a:p>
          <a:endParaRPr lang="en-US"/>
        </a:p>
      </dgm:t>
    </dgm:pt>
    <dgm:pt modelId="{902B2182-58F3-4CE4-9689-C8185E295A1A}" type="sibTrans" cxnId="{0A455127-B97F-40F1-ABAE-4DD4E60352C8}">
      <dgm:prSet/>
      <dgm:spPr/>
      <dgm:t>
        <a:bodyPr/>
        <a:lstStyle/>
        <a:p>
          <a:endParaRPr lang="en-US"/>
        </a:p>
      </dgm:t>
    </dgm:pt>
    <dgm:pt modelId="{E3B859AD-9C9A-4CF0-A897-007545309D3E}">
      <dgm:prSet/>
      <dgm:spPr/>
      <dgm:t>
        <a:bodyPr/>
        <a:lstStyle/>
        <a:p>
          <a:r>
            <a:rPr lang="en-US"/>
            <a:t>Outliers in numeric columns ( Price)</a:t>
          </a:r>
        </a:p>
      </dgm:t>
    </dgm:pt>
    <dgm:pt modelId="{B59CC15D-680C-4EE9-BA09-6F2235333FE4}" type="parTrans" cxnId="{609064E9-C84E-447A-A84D-71EA13294B5B}">
      <dgm:prSet/>
      <dgm:spPr/>
      <dgm:t>
        <a:bodyPr/>
        <a:lstStyle/>
        <a:p>
          <a:endParaRPr lang="en-US"/>
        </a:p>
      </dgm:t>
    </dgm:pt>
    <dgm:pt modelId="{D1985F81-9293-4B43-A450-82FDB1F80066}" type="sibTrans" cxnId="{609064E9-C84E-447A-A84D-71EA13294B5B}">
      <dgm:prSet/>
      <dgm:spPr/>
      <dgm:t>
        <a:bodyPr/>
        <a:lstStyle/>
        <a:p>
          <a:endParaRPr lang="en-US"/>
        </a:p>
      </dgm:t>
    </dgm:pt>
    <dgm:pt modelId="{B8A2911D-6DE7-41ED-8A04-478ADD6842C3}">
      <dgm:prSet/>
      <dgm:spPr/>
      <dgm:t>
        <a:bodyPr/>
        <a:lstStyle/>
        <a:p>
          <a:r>
            <a:rPr lang="en-US" b="1"/>
            <a:t>councilarea</a:t>
          </a:r>
          <a:endParaRPr lang="en-US"/>
        </a:p>
      </dgm:t>
    </dgm:pt>
    <dgm:pt modelId="{9DE0DD97-DDD8-4F12-9DC8-999533DCC59B}" type="parTrans" cxnId="{76B89671-B53E-4B29-82DF-7548405D9E8D}">
      <dgm:prSet/>
      <dgm:spPr/>
      <dgm:t>
        <a:bodyPr/>
        <a:lstStyle/>
        <a:p>
          <a:endParaRPr lang="en-US"/>
        </a:p>
      </dgm:t>
    </dgm:pt>
    <dgm:pt modelId="{86B7C795-1287-4174-B348-37E2CB04EC02}" type="sibTrans" cxnId="{76B89671-B53E-4B29-82DF-7548405D9E8D}">
      <dgm:prSet/>
      <dgm:spPr/>
      <dgm:t>
        <a:bodyPr/>
        <a:lstStyle/>
        <a:p>
          <a:endParaRPr lang="en-US"/>
        </a:p>
      </dgm:t>
    </dgm:pt>
    <dgm:pt modelId="{161F7215-0543-462B-936E-C505088B26BD}" type="pres">
      <dgm:prSet presAssocID="{77F7EFB3-0BE2-4AD4-91DC-9CC5371CEC30}" presName="linear" presStyleCnt="0">
        <dgm:presLayoutVars>
          <dgm:animLvl val="lvl"/>
          <dgm:resizeHandles val="exact"/>
        </dgm:presLayoutVars>
      </dgm:prSet>
      <dgm:spPr/>
    </dgm:pt>
    <dgm:pt modelId="{8A945E05-5F35-41E6-9E94-807A07716D9D}" type="pres">
      <dgm:prSet presAssocID="{2B598BC2-ABFD-4871-A2D4-6AF2B9029F7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970E90F-FC42-4DF0-B464-859748F8F5E4}" type="pres">
      <dgm:prSet presAssocID="{20C2144A-F908-47A6-BCBB-6E87147777F3}" presName="spacer" presStyleCnt="0"/>
      <dgm:spPr/>
    </dgm:pt>
    <dgm:pt modelId="{96529AE5-650B-4677-88C8-133FF95F5F43}" type="pres">
      <dgm:prSet presAssocID="{84E0995B-FF24-4143-B9F7-A5F2F0787B4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44397D4-59E9-4C6D-BC79-50E4C6D4AAB3}" type="pres">
      <dgm:prSet presAssocID="{E6FBF06B-886F-42F4-BCBF-36F990039B29}" presName="spacer" presStyleCnt="0"/>
      <dgm:spPr/>
    </dgm:pt>
    <dgm:pt modelId="{6BB4B1AD-F948-42C2-AF8D-DF98CE49F1B0}" type="pres">
      <dgm:prSet presAssocID="{BA01871B-399C-49A3-AC87-CF316F6172E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193F3D0-D600-485D-BD56-3A3A25216D5C}" type="pres">
      <dgm:prSet presAssocID="{902B2182-58F3-4CE4-9689-C8185E295A1A}" presName="spacer" presStyleCnt="0"/>
      <dgm:spPr/>
    </dgm:pt>
    <dgm:pt modelId="{504D2CFD-FF64-4F2E-B0B9-B18D52BF33E8}" type="pres">
      <dgm:prSet presAssocID="{E3B859AD-9C9A-4CF0-A897-007545309D3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43C5AF8-0E0F-4B3A-9D05-F187C2AF7002}" type="pres">
      <dgm:prSet presAssocID="{D1985F81-9293-4B43-A450-82FDB1F80066}" presName="spacer" presStyleCnt="0"/>
      <dgm:spPr/>
    </dgm:pt>
    <dgm:pt modelId="{ACE26BEB-802C-4AF8-92D8-154D40E11734}" type="pres">
      <dgm:prSet presAssocID="{B8A2911D-6DE7-41ED-8A04-478ADD6842C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96EBA1B-ABD5-4751-B4FE-5BC494A84256}" srcId="{77F7EFB3-0BE2-4AD4-91DC-9CC5371CEC30}" destId="{84E0995B-FF24-4143-B9F7-A5F2F0787B4D}" srcOrd="1" destOrd="0" parTransId="{45450D37-E53D-4A26-A0BA-684C91DD2D4A}" sibTransId="{E6FBF06B-886F-42F4-BCBF-36F990039B29}"/>
    <dgm:cxn modelId="{0A455127-B97F-40F1-ABAE-4DD4E60352C8}" srcId="{77F7EFB3-0BE2-4AD4-91DC-9CC5371CEC30}" destId="{BA01871B-399C-49A3-AC87-CF316F6172ED}" srcOrd="2" destOrd="0" parTransId="{A10A6758-9C5B-48D4-8C51-5F6186AD8542}" sibTransId="{902B2182-58F3-4CE4-9689-C8185E295A1A}"/>
    <dgm:cxn modelId="{C3A98329-1785-4254-BA1C-BD4E043AD8BD}" type="presOf" srcId="{2B598BC2-ABFD-4871-A2D4-6AF2B9029F74}" destId="{8A945E05-5F35-41E6-9E94-807A07716D9D}" srcOrd="0" destOrd="0" presId="urn:microsoft.com/office/officeart/2005/8/layout/vList2"/>
    <dgm:cxn modelId="{91ED4151-977E-4BC9-9ACF-205FCB459109}" type="presOf" srcId="{B8A2911D-6DE7-41ED-8A04-478ADD6842C3}" destId="{ACE26BEB-802C-4AF8-92D8-154D40E11734}" srcOrd="0" destOrd="0" presId="urn:microsoft.com/office/officeart/2005/8/layout/vList2"/>
    <dgm:cxn modelId="{76B89671-B53E-4B29-82DF-7548405D9E8D}" srcId="{77F7EFB3-0BE2-4AD4-91DC-9CC5371CEC30}" destId="{B8A2911D-6DE7-41ED-8A04-478ADD6842C3}" srcOrd="4" destOrd="0" parTransId="{9DE0DD97-DDD8-4F12-9DC8-999533DCC59B}" sibTransId="{86B7C795-1287-4174-B348-37E2CB04EC02}"/>
    <dgm:cxn modelId="{DC254188-4295-4CF2-9185-AAB031D31C50}" type="presOf" srcId="{84E0995B-FF24-4143-B9F7-A5F2F0787B4D}" destId="{96529AE5-650B-4677-88C8-133FF95F5F43}" srcOrd="0" destOrd="0" presId="urn:microsoft.com/office/officeart/2005/8/layout/vList2"/>
    <dgm:cxn modelId="{8C43E2BD-1E33-4CB0-A6D7-0DBA74BDD921}" type="presOf" srcId="{77F7EFB3-0BE2-4AD4-91DC-9CC5371CEC30}" destId="{161F7215-0543-462B-936E-C505088B26BD}" srcOrd="0" destOrd="0" presId="urn:microsoft.com/office/officeart/2005/8/layout/vList2"/>
    <dgm:cxn modelId="{CE922ADB-C8F0-4E05-9691-8F2364BC120F}" type="presOf" srcId="{E3B859AD-9C9A-4CF0-A897-007545309D3E}" destId="{504D2CFD-FF64-4F2E-B0B9-B18D52BF33E8}" srcOrd="0" destOrd="0" presId="urn:microsoft.com/office/officeart/2005/8/layout/vList2"/>
    <dgm:cxn modelId="{06AF5AE8-51BB-44EE-AD5D-03FE5253B3BB}" type="presOf" srcId="{BA01871B-399C-49A3-AC87-CF316F6172ED}" destId="{6BB4B1AD-F948-42C2-AF8D-DF98CE49F1B0}" srcOrd="0" destOrd="0" presId="urn:microsoft.com/office/officeart/2005/8/layout/vList2"/>
    <dgm:cxn modelId="{609064E9-C84E-447A-A84D-71EA13294B5B}" srcId="{77F7EFB3-0BE2-4AD4-91DC-9CC5371CEC30}" destId="{E3B859AD-9C9A-4CF0-A897-007545309D3E}" srcOrd="3" destOrd="0" parTransId="{B59CC15D-680C-4EE9-BA09-6F2235333FE4}" sibTransId="{D1985F81-9293-4B43-A450-82FDB1F80066}"/>
    <dgm:cxn modelId="{8BD898F7-B3C8-4CB1-8E4F-449FA0F95BC7}" srcId="{77F7EFB3-0BE2-4AD4-91DC-9CC5371CEC30}" destId="{2B598BC2-ABFD-4871-A2D4-6AF2B9029F74}" srcOrd="0" destOrd="0" parTransId="{B2366519-5B63-4D43-9A99-2CE49FC6672A}" sibTransId="{20C2144A-F908-47A6-BCBB-6E87147777F3}"/>
    <dgm:cxn modelId="{145726C8-8B53-4010-A92B-B217C9367839}" type="presParOf" srcId="{161F7215-0543-462B-936E-C505088B26BD}" destId="{8A945E05-5F35-41E6-9E94-807A07716D9D}" srcOrd="0" destOrd="0" presId="urn:microsoft.com/office/officeart/2005/8/layout/vList2"/>
    <dgm:cxn modelId="{A1B61FB7-9BE8-4A28-B479-FB43B80764DE}" type="presParOf" srcId="{161F7215-0543-462B-936E-C505088B26BD}" destId="{B970E90F-FC42-4DF0-B464-859748F8F5E4}" srcOrd="1" destOrd="0" presId="urn:microsoft.com/office/officeart/2005/8/layout/vList2"/>
    <dgm:cxn modelId="{01E93994-4641-4688-AC0A-16405B976626}" type="presParOf" srcId="{161F7215-0543-462B-936E-C505088B26BD}" destId="{96529AE5-650B-4677-88C8-133FF95F5F43}" srcOrd="2" destOrd="0" presId="urn:microsoft.com/office/officeart/2005/8/layout/vList2"/>
    <dgm:cxn modelId="{ED7718F1-C7DF-4171-9C32-FC45D0A3DBE1}" type="presParOf" srcId="{161F7215-0543-462B-936E-C505088B26BD}" destId="{E44397D4-59E9-4C6D-BC79-50E4C6D4AAB3}" srcOrd="3" destOrd="0" presId="urn:microsoft.com/office/officeart/2005/8/layout/vList2"/>
    <dgm:cxn modelId="{F136CF89-3BED-40CC-BA92-5059D9FB543C}" type="presParOf" srcId="{161F7215-0543-462B-936E-C505088B26BD}" destId="{6BB4B1AD-F948-42C2-AF8D-DF98CE49F1B0}" srcOrd="4" destOrd="0" presId="urn:microsoft.com/office/officeart/2005/8/layout/vList2"/>
    <dgm:cxn modelId="{FD815444-7DCA-422B-A159-B1A203C52DA5}" type="presParOf" srcId="{161F7215-0543-462B-936E-C505088B26BD}" destId="{F193F3D0-D600-485D-BD56-3A3A25216D5C}" srcOrd="5" destOrd="0" presId="urn:microsoft.com/office/officeart/2005/8/layout/vList2"/>
    <dgm:cxn modelId="{C71499B0-E581-4950-9E6D-425E5B07AE94}" type="presParOf" srcId="{161F7215-0543-462B-936E-C505088B26BD}" destId="{504D2CFD-FF64-4F2E-B0B9-B18D52BF33E8}" srcOrd="6" destOrd="0" presId="urn:microsoft.com/office/officeart/2005/8/layout/vList2"/>
    <dgm:cxn modelId="{F4EF6DC8-24AF-4FC2-BA3D-D806E69D3D48}" type="presParOf" srcId="{161F7215-0543-462B-936E-C505088B26BD}" destId="{743C5AF8-0E0F-4B3A-9D05-F187C2AF7002}" srcOrd="7" destOrd="0" presId="urn:microsoft.com/office/officeart/2005/8/layout/vList2"/>
    <dgm:cxn modelId="{68EACBB1-57EC-4277-B2EC-4C7F6D265039}" type="presParOf" srcId="{161F7215-0543-462B-936E-C505088B26BD}" destId="{ACE26BEB-802C-4AF8-92D8-154D40E1173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C15A4E-9C01-4F88-AE2C-299209692AEE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C409DF-71D4-40FC-AF9F-67C68AF3CEE3}">
      <dgm:prSet/>
      <dgm:spPr/>
      <dgm:t>
        <a:bodyPr/>
        <a:lstStyle/>
        <a:p>
          <a:r>
            <a:rPr lang="en-US"/>
            <a:t>Convert all column names to lowercase</a:t>
          </a:r>
        </a:p>
      </dgm:t>
    </dgm:pt>
    <dgm:pt modelId="{93933781-FFB3-45B0-8F01-28C166699DA5}" type="parTrans" cxnId="{552C3E00-2BC7-4046-A402-20F9AF571B43}">
      <dgm:prSet/>
      <dgm:spPr/>
      <dgm:t>
        <a:bodyPr/>
        <a:lstStyle/>
        <a:p>
          <a:endParaRPr lang="en-US"/>
        </a:p>
      </dgm:t>
    </dgm:pt>
    <dgm:pt modelId="{A8FFB32A-0820-43AC-A49A-7C21F5185188}" type="sibTrans" cxnId="{552C3E00-2BC7-4046-A402-20F9AF571B4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BF3DA52-9A0D-42EC-B9FD-6B16C2B3A718}">
      <dgm:prSet/>
      <dgm:spPr/>
      <dgm:t>
        <a:bodyPr/>
        <a:lstStyle/>
        <a:p>
          <a:r>
            <a:rPr lang="en-US"/>
            <a:t>Convert the 'date' column from object to datetime format</a:t>
          </a:r>
        </a:p>
      </dgm:t>
    </dgm:pt>
    <dgm:pt modelId="{E31D07F8-ACDE-43AD-B754-529CE03A51ED}" type="parTrans" cxnId="{C640BCFF-C8A7-4DE1-8326-D7679A2C40BA}">
      <dgm:prSet/>
      <dgm:spPr/>
      <dgm:t>
        <a:bodyPr/>
        <a:lstStyle/>
        <a:p>
          <a:endParaRPr lang="en-US"/>
        </a:p>
      </dgm:t>
    </dgm:pt>
    <dgm:pt modelId="{DEC099D0-84B4-4D91-8FDE-913EA3114A20}" type="sibTrans" cxnId="{C640BCFF-C8A7-4DE1-8326-D7679A2C40B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573A9AC-D869-4FC4-AC20-7B98E6D4789E}">
      <dgm:prSet/>
      <dgm:spPr/>
      <dgm:t>
        <a:bodyPr/>
        <a:lstStyle/>
        <a:p>
          <a:r>
            <a:rPr lang="en-US"/>
            <a:t>Check categorical and numerical column</a:t>
          </a:r>
        </a:p>
      </dgm:t>
    </dgm:pt>
    <dgm:pt modelId="{FD77229E-B801-4A10-B425-BA4315C7229F}" type="parTrans" cxnId="{50FD8F27-303A-4150-8453-8DD0DE3A33A6}">
      <dgm:prSet/>
      <dgm:spPr/>
      <dgm:t>
        <a:bodyPr/>
        <a:lstStyle/>
        <a:p>
          <a:endParaRPr lang="en-US"/>
        </a:p>
      </dgm:t>
    </dgm:pt>
    <dgm:pt modelId="{E30047C2-569F-4FEF-B8BF-3D6555050EB9}" type="sibTrans" cxnId="{50FD8F27-303A-4150-8453-8DD0DE3A33A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D369782-AAE9-4C9C-993F-30A0C71BFB7D}" type="pres">
      <dgm:prSet presAssocID="{89C15A4E-9C01-4F88-AE2C-299209692AEE}" presName="linearFlow" presStyleCnt="0">
        <dgm:presLayoutVars>
          <dgm:dir/>
          <dgm:animLvl val="lvl"/>
          <dgm:resizeHandles val="exact"/>
        </dgm:presLayoutVars>
      </dgm:prSet>
      <dgm:spPr/>
    </dgm:pt>
    <dgm:pt modelId="{1238959C-B66B-42EC-A553-294DABC0ED33}" type="pres">
      <dgm:prSet presAssocID="{0CC409DF-71D4-40FC-AF9F-67C68AF3CEE3}" presName="compositeNode" presStyleCnt="0"/>
      <dgm:spPr/>
    </dgm:pt>
    <dgm:pt modelId="{73E7BC11-8374-4FE9-B6AB-020F17C1066C}" type="pres">
      <dgm:prSet presAssocID="{0CC409DF-71D4-40FC-AF9F-67C68AF3CEE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6D8D90E-64D2-4B44-91FE-EE912D347B6D}" type="pres">
      <dgm:prSet presAssocID="{0CC409DF-71D4-40FC-AF9F-67C68AF3CEE3}" presName="parSh" presStyleCnt="0"/>
      <dgm:spPr/>
    </dgm:pt>
    <dgm:pt modelId="{71D91F14-77DA-4431-8439-8343F9705F27}" type="pres">
      <dgm:prSet presAssocID="{0CC409DF-71D4-40FC-AF9F-67C68AF3CEE3}" presName="lineNode" presStyleLbl="alignAccFollowNode1" presStyleIdx="0" presStyleCnt="9"/>
      <dgm:spPr/>
    </dgm:pt>
    <dgm:pt modelId="{9E4BC29F-C6AA-4C51-BC44-7F039ACFB88C}" type="pres">
      <dgm:prSet presAssocID="{0CC409DF-71D4-40FC-AF9F-67C68AF3CEE3}" presName="lineArrowNode" presStyleLbl="alignAccFollowNode1" presStyleIdx="1" presStyleCnt="9"/>
      <dgm:spPr/>
    </dgm:pt>
    <dgm:pt modelId="{06C85C17-383A-41F6-95D0-FCF21D6012BD}" type="pres">
      <dgm:prSet presAssocID="{A8FFB32A-0820-43AC-A49A-7C21F5185188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A7481437-5347-4203-9879-F167214E8E1E}" type="pres">
      <dgm:prSet presAssocID="{A8FFB32A-0820-43AC-A49A-7C21F5185188}" presName="spacerBetweenCircleAndCallout" presStyleCnt="0">
        <dgm:presLayoutVars/>
      </dgm:prSet>
      <dgm:spPr/>
    </dgm:pt>
    <dgm:pt modelId="{AA395234-BAED-42F9-A12F-B0C68D3A68D5}" type="pres">
      <dgm:prSet presAssocID="{0CC409DF-71D4-40FC-AF9F-67C68AF3CEE3}" presName="nodeText" presStyleLbl="alignAccFollowNode1" presStyleIdx="2" presStyleCnt="9">
        <dgm:presLayoutVars>
          <dgm:bulletEnabled val="1"/>
        </dgm:presLayoutVars>
      </dgm:prSet>
      <dgm:spPr/>
    </dgm:pt>
    <dgm:pt modelId="{D79305B7-6886-4266-A7EC-E323B77050D4}" type="pres">
      <dgm:prSet presAssocID="{A8FFB32A-0820-43AC-A49A-7C21F5185188}" presName="sibTransComposite" presStyleCnt="0"/>
      <dgm:spPr/>
    </dgm:pt>
    <dgm:pt modelId="{3DC35729-142F-4568-A795-42496EC24BB1}" type="pres">
      <dgm:prSet presAssocID="{7BF3DA52-9A0D-42EC-B9FD-6B16C2B3A718}" presName="compositeNode" presStyleCnt="0"/>
      <dgm:spPr/>
    </dgm:pt>
    <dgm:pt modelId="{E74C465D-A1EE-4BAA-B21E-B10BE5E92EB0}" type="pres">
      <dgm:prSet presAssocID="{7BF3DA52-9A0D-42EC-B9FD-6B16C2B3A71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D783E7B-E76F-4309-B0C3-9C79AA5FE51F}" type="pres">
      <dgm:prSet presAssocID="{7BF3DA52-9A0D-42EC-B9FD-6B16C2B3A718}" presName="parSh" presStyleCnt="0"/>
      <dgm:spPr/>
    </dgm:pt>
    <dgm:pt modelId="{CFD614AD-53F8-4513-A7F5-E979219DFBB3}" type="pres">
      <dgm:prSet presAssocID="{7BF3DA52-9A0D-42EC-B9FD-6B16C2B3A718}" presName="lineNode" presStyleLbl="alignAccFollowNode1" presStyleIdx="3" presStyleCnt="9"/>
      <dgm:spPr/>
    </dgm:pt>
    <dgm:pt modelId="{A866BE38-B45C-4E99-98EC-FF568795BD68}" type="pres">
      <dgm:prSet presAssocID="{7BF3DA52-9A0D-42EC-B9FD-6B16C2B3A718}" presName="lineArrowNode" presStyleLbl="alignAccFollowNode1" presStyleIdx="4" presStyleCnt="9"/>
      <dgm:spPr/>
    </dgm:pt>
    <dgm:pt modelId="{BB1C19D5-58B7-420B-B64B-B98A19C2A216}" type="pres">
      <dgm:prSet presAssocID="{DEC099D0-84B4-4D91-8FDE-913EA3114A20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E5A1F16E-9A9C-43CB-9188-73E444F11E61}" type="pres">
      <dgm:prSet presAssocID="{DEC099D0-84B4-4D91-8FDE-913EA3114A20}" presName="spacerBetweenCircleAndCallout" presStyleCnt="0">
        <dgm:presLayoutVars/>
      </dgm:prSet>
      <dgm:spPr/>
    </dgm:pt>
    <dgm:pt modelId="{5CDE195B-80D9-43E0-9D5B-D7C458DD8F96}" type="pres">
      <dgm:prSet presAssocID="{7BF3DA52-9A0D-42EC-B9FD-6B16C2B3A718}" presName="nodeText" presStyleLbl="alignAccFollowNode1" presStyleIdx="5" presStyleCnt="9">
        <dgm:presLayoutVars>
          <dgm:bulletEnabled val="1"/>
        </dgm:presLayoutVars>
      </dgm:prSet>
      <dgm:spPr/>
    </dgm:pt>
    <dgm:pt modelId="{63CF7289-BCA3-4E74-BD29-BE38EB7F7A93}" type="pres">
      <dgm:prSet presAssocID="{DEC099D0-84B4-4D91-8FDE-913EA3114A20}" presName="sibTransComposite" presStyleCnt="0"/>
      <dgm:spPr/>
    </dgm:pt>
    <dgm:pt modelId="{0AA2793F-1D71-4360-AE10-11075787EE93}" type="pres">
      <dgm:prSet presAssocID="{F573A9AC-D869-4FC4-AC20-7B98E6D4789E}" presName="compositeNode" presStyleCnt="0"/>
      <dgm:spPr/>
    </dgm:pt>
    <dgm:pt modelId="{C6EA87CC-79A0-40D2-B092-8C9031D5931E}" type="pres">
      <dgm:prSet presAssocID="{F573A9AC-D869-4FC4-AC20-7B98E6D4789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1CB4444-324F-4266-B837-6C31F97008D2}" type="pres">
      <dgm:prSet presAssocID="{F573A9AC-D869-4FC4-AC20-7B98E6D4789E}" presName="parSh" presStyleCnt="0"/>
      <dgm:spPr/>
    </dgm:pt>
    <dgm:pt modelId="{D8B55168-DA47-4812-AA3A-A638C365CECF}" type="pres">
      <dgm:prSet presAssocID="{F573A9AC-D869-4FC4-AC20-7B98E6D4789E}" presName="lineNode" presStyleLbl="alignAccFollowNode1" presStyleIdx="6" presStyleCnt="9"/>
      <dgm:spPr/>
    </dgm:pt>
    <dgm:pt modelId="{90EDA424-E7D9-4046-A870-9B2CAF72FACA}" type="pres">
      <dgm:prSet presAssocID="{F573A9AC-D869-4FC4-AC20-7B98E6D4789E}" presName="lineArrowNode" presStyleLbl="alignAccFollowNode1" presStyleIdx="7" presStyleCnt="9"/>
      <dgm:spPr/>
    </dgm:pt>
    <dgm:pt modelId="{DD85DF0D-7454-41B1-8EEF-500A7E08CADA}" type="pres">
      <dgm:prSet presAssocID="{E30047C2-569F-4FEF-B8BF-3D6555050EB9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45061C4E-B5CB-4E77-A062-FC3DE67C3B7D}" type="pres">
      <dgm:prSet presAssocID="{E30047C2-569F-4FEF-B8BF-3D6555050EB9}" presName="spacerBetweenCircleAndCallout" presStyleCnt="0">
        <dgm:presLayoutVars/>
      </dgm:prSet>
      <dgm:spPr/>
    </dgm:pt>
    <dgm:pt modelId="{3BC290B2-61E2-463E-ABEF-A9B2CEF2B417}" type="pres">
      <dgm:prSet presAssocID="{F573A9AC-D869-4FC4-AC20-7B98E6D4789E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552C3E00-2BC7-4046-A402-20F9AF571B43}" srcId="{89C15A4E-9C01-4F88-AE2C-299209692AEE}" destId="{0CC409DF-71D4-40FC-AF9F-67C68AF3CEE3}" srcOrd="0" destOrd="0" parTransId="{93933781-FFB3-45B0-8F01-28C166699DA5}" sibTransId="{A8FFB32A-0820-43AC-A49A-7C21F5185188}"/>
    <dgm:cxn modelId="{50FD8F27-303A-4150-8453-8DD0DE3A33A6}" srcId="{89C15A4E-9C01-4F88-AE2C-299209692AEE}" destId="{F573A9AC-D869-4FC4-AC20-7B98E6D4789E}" srcOrd="2" destOrd="0" parTransId="{FD77229E-B801-4A10-B425-BA4315C7229F}" sibTransId="{E30047C2-569F-4FEF-B8BF-3D6555050EB9}"/>
    <dgm:cxn modelId="{F5A78B2D-3D9F-4E08-AE66-868D641DFDE4}" type="presOf" srcId="{E30047C2-569F-4FEF-B8BF-3D6555050EB9}" destId="{DD85DF0D-7454-41B1-8EEF-500A7E08CADA}" srcOrd="0" destOrd="0" presId="urn:microsoft.com/office/officeart/2016/7/layout/LinearArrowProcessNumbered"/>
    <dgm:cxn modelId="{8B2E7344-0577-4B2D-998B-5A199D15B833}" type="presOf" srcId="{F573A9AC-D869-4FC4-AC20-7B98E6D4789E}" destId="{3BC290B2-61E2-463E-ABEF-A9B2CEF2B417}" srcOrd="0" destOrd="0" presId="urn:microsoft.com/office/officeart/2016/7/layout/LinearArrowProcessNumbered"/>
    <dgm:cxn modelId="{E0D61E9B-9984-4618-B1CD-DF0CB93BF17D}" type="presOf" srcId="{89C15A4E-9C01-4F88-AE2C-299209692AEE}" destId="{DD369782-AAE9-4C9C-993F-30A0C71BFB7D}" srcOrd="0" destOrd="0" presId="urn:microsoft.com/office/officeart/2016/7/layout/LinearArrowProcessNumbered"/>
    <dgm:cxn modelId="{C83C7EE8-3CA0-4104-B6AA-62C0ABA08AA8}" type="presOf" srcId="{A8FFB32A-0820-43AC-A49A-7C21F5185188}" destId="{06C85C17-383A-41F6-95D0-FCF21D6012BD}" srcOrd="0" destOrd="0" presId="urn:microsoft.com/office/officeart/2016/7/layout/LinearArrowProcessNumbered"/>
    <dgm:cxn modelId="{F385E8EE-FA01-4955-8A01-CD70931E7E96}" type="presOf" srcId="{0CC409DF-71D4-40FC-AF9F-67C68AF3CEE3}" destId="{AA395234-BAED-42F9-A12F-B0C68D3A68D5}" srcOrd="0" destOrd="0" presId="urn:microsoft.com/office/officeart/2016/7/layout/LinearArrowProcessNumbered"/>
    <dgm:cxn modelId="{8E1024F0-ECC6-45CF-81AE-B6148DD18E44}" type="presOf" srcId="{7BF3DA52-9A0D-42EC-B9FD-6B16C2B3A718}" destId="{5CDE195B-80D9-43E0-9D5B-D7C458DD8F96}" srcOrd="0" destOrd="0" presId="urn:microsoft.com/office/officeart/2016/7/layout/LinearArrowProcessNumbered"/>
    <dgm:cxn modelId="{1389E8F8-BE84-4B1B-A20A-BBAC3047E2A8}" type="presOf" srcId="{DEC099D0-84B4-4D91-8FDE-913EA3114A20}" destId="{BB1C19D5-58B7-420B-B64B-B98A19C2A216}" srcOrd="0" destOrd="0" presId="urn:microsoft.com/office/officeart/2016/7/layout/LinearArrowProcessNumbered"/>
    <dgm:cxn modelId="{C640BCFF-C8A7-4DE1-8326-D7679A2C40BA}" srcId="{89C15A4E-9C01-4F88-AE2C-299209692AEE}" destId="{7BF3DA52-9A0D-42EC-B9FD-6B16C2B3A718}" srcOrd="1" destOrd="0" parTransId="{E31D07F8-ACDE-43AD-B754-529CE03A51ED}" sibTransId="{DEC099D0-84B4-4D91-8FDE-913EA3114A20}"/>
    <dgm:cxn modelId="{CDB9CCF7-DE30-4D1B-9FDC-E3E271C5EE25}" type="presParOf" srcId="{DD369782-AAE9-4C9C-993F-30A0C71BFB7D}" destId="{1238959C-B66B-42EC-A553-294DABC0ED33}" srcOrd="0" destOrd="0" presId="urn:microsoft.com/office/officeart/2016/7/layout/LinearArrowProcessNumbered"/>
    <dgm:cxn modelId="{2F64F30A-3D3B-40F4-B959-3238D4A02C97}" type="presParOf" srcId="{1238959C-B66B-42EC-A553-294DABC0ED33}" destId="{73E7BC11-8374-4FE9-B6AB-020F17C1066C}" srcOrd="0" destOrd="0" presId="urn:microsoft.com/office/officeart/2016/7/layout/LinearArrowProcessNumbered"/>
    <dgm:cxn modelId="{E99EC955-9D5F-4E5A-8BA2-2942676F679D}" type="presParOf" srcId="{1238959C-B66B-42EC-A553-294DABC0ED33}" destId="{C6D8D90E-64D2-4B44-91FE-EE912D347B6D}" srcOrd="1" destOrd="0" presId="urn:microsoft.com/office/officeart/2016/7/layout/LinearArrowProcessNumbered"/>
    <dgm:cxn modelId="{7B2D85DF-03E3-4D6F-BFC6-F6FEBD714CF3}" type="presParOf" srcId="{C6D8D90E-64D2-4B44-91FE-EE912D347B6D}" destId="{71D91F14-77DA-4431-8439-8343F9705F27}" srcOrd="0" destOrd="0" presId="urn:microsoft.com/office/officeart/2016/7/layout/LinearArrowProcessNumbered"/>
    <dgm:cxn modelId="{56A25C98-3844-4911-B5F8-CBE7B6C968D7}" type="presParOf" srcId="{C6D8D90E-64D2-4B44-91FE-EE912D347B6D}" destId="{9E4BC29F-C6AA-4C51-BC44-7F039ACFB88C}" srcOrd="1" destOrd="0" presId="urn:microsoft.com/office/officeart/2016/7/layout/LinearArrowProcessNumbered"/>
    <dgm:cxn modelId="{D7D928B5-152F-4DB1-9B0B-D277A89543D9}" type="presParOf" srcId="{C6D8D90E-64D2-4B44-91FE-EE912D347B6D}" destId="{06C85C17-383A-41F6-95D0-FCF21D6012BD}" srcOrd="2" destOrd="0" presId="urn:microsoft.com/office/officeart/2016/7/layout/LinearArrowProcessNumbered"/>
    <dgm:cxn modelId="{67F55D75-0BC4-4D52-8195-F32AAA1561BF}" type="presParOf" srcId="{C6D8D90E-64D2-4B44-91FE-EE912D347B6D}" destId="{A7481437-5347-4203-9879-F167214E8E1E}" srcOrd="3" destOrd="0" presId="urn:microsoft.com/office/officeart/2016/7/layout/LinearArrowProcessNumbered"/>
    <dgm:cxn modelId="{383F126A-9832-4591-8BC8-882E19BC9FC8}" type="presParOf" srcId="{1238959C-B66B-42EC-A553-294DABC0ED33}" destId="{AA395234-BAED-42F9-A12F-B0C68D3A68D5}" srcOrd="2" destOrd="0" presId="urn:microsoft.com/office/officeart/2016/7/layout/LinearArrowProcessNumbered"/>
    <dgm:cxn modelId="{91C6F506-C6F4-4CAA-97D8-4998AD042B39}" type="presParOf" srcId="{DD369782-AAE9-4C9C-993F-30A0C71BFB7D}" destId="{D79305B7-6886-4266-A7EC-E323B77050D4}" srcOrd="1" destOrd="0" presId="urn:microsoft.com/office/officeart/2016/7/layout/LinearArrowProcessNumbered"/>
    <dgm:cxn modelId="{D20DA8CB-6F14-42DD-B5E3-A921004DCA01}" type="presParOf" srcId="{DD369782-AAE9-4C9C-993F-30A0C71BFB7D}" destId="{3DC35729-142F-4568-A795-42496EC24BB1}" srcOrd="2" destOrd="0" presId="urn:microsoft.com/office/officeart/2016/7/layout/LinearArrowProcessNumbered"/>
    <dgm:cxn modelId="{93096BA3-5BEF-4422-BFD6-110DAD4DE73E}" type="presParOf" srcId="{3DC35729-142F-4568-A795-42496EC24BB1}" destId="{E74C465D-A1EE-4BAA-B21E-B10BE5E92EB0}" srcOrd="0" destOrd="0" presId="urn:microsoft.com/office/officeart/2016/7/layout/LinearArrowProcessNumbered"/>
    <dgm:cxn modelId="{237C23FE-0606-4390-98A1-55481D1CA4BC}" type="presParOf" srcId="{3DC35729-142F-4568-A795-42496EC24BB1}" destId="{6D783E7B-E76F-4309-B0C3-9C79AA5FE51F}" srcOrd="1" destOrd="0" presId="urn:microsoft.com/office/officeart/2016/7/layout/LinearArrowProcessNumbered"/>
    <dgm:cxn modelId="{146460CE-D623-43B4-92AE-A2EFA5B36E1A}" type="presParOf" srcId="{6D783E7B-E76F-4309-B0C3-9C79AA5FE51F}" destId="{CFD614AD-53F8-4513-A7F5-E979219DFBB3}" srcOrd="0" destOrd="0" presId="urn:microsoft.com/office/officeart/2016/7/layout/LinearArrowProcessNumbered"/>
    <dgm:cxn modelId="{6364645E-3831-4084-907F-8C06B952A2A8}" type="presParOf" srcId="{6D783E7B-E76F-4309-B0C3-9C79AA5FE51F}" destId="{A866BE38-B45C-4E99-98EC-FF568795BD68}" srcOrd="1" destOrd="0" presId="urn:microsoft.com/office/officeart/2016/7/layout/LinearArrowProcessNumbered"/>
    <dgm:cxn modelId="{344C1E8F-541A-498C-8CDA-14910598C850}" type="presParOf" srcId="{6D783E7B-E76F-4309-B0C3-9C79AA5FE51F}" destId="{BB1C19D5-58B7-420B-B64B-B98A19C2A216}" srcOrd="2" destOrd="0" presId="urn:microsoft.com/office/officeart/2016/7/layout/LinearArrowProcessNumbered"/>
    <dgm:cxn modelId="{C4F70DFD-AFB1-409A-9547-DF2D861D5CEA}" type="presParOf" srcId="{6D783E7B-E76F-4309-B0C3-9C79AA5FE51F}" destId="{E5A1F16E-9A9C-43CB-9188-73E444F11E61}" srcOrd="3" destOrd="0" presId="urn:microsoft.com/office/officeart/2016/7/layout/LinearArrowProcessNumbered"/>
    <dgm:cxn modelId="{42F6B59F-5BA7-4A7C-AF7E-4712A2CDCD06}" type="presParOf" srcId="{3DC35729-142F-4568-A795-42496EC24BB1}" destId="{5CDE195B-80D9-43E0-9D5B-D7C458DD8F96}" srcOrd="2" destOrd="0" presId="urn:microsoft.com/office/officeart/2016/7/layout/LinearArrowProcessNumbered"/>
    <dgm:cxn modelId="{88A2FC83-4E09-4D3E-8DF2-51A369A03338}" type="presParOf" srcId="{DD369782-AAE9-4C9C-993F-30A0C71BFB7D}" destId="{63CF7289-BCA3-4E74-BD29-BE38EB7F7A93}" srcOrd="3" destOrd="0" presId="urn:microsoft.com/office/officeart/2016/7/layout/LinearArrowProcessNumbered"/>
    <dgm:cxn modelId="{399BC356-E19D-4199-B268-D505EE73A685}" type="presParOf" srcId="{DD369782-AAE9-4C9C-993F-30A0C71BFB7D}" destId="{0AA2793F-1D71-4360-AE10-11075787EE93}" srcOrd="4" destOrd="0" presId="urn:microsoft.com/office/officeart/2016/7/layout/LinearArrowProcessNumbered"/>
    <dgm:cxn modelId="{EF31D2B2-233F-4609-A8FD-F4A5EA27BDB5}" type="presParOf" srcId="{0AA2793F-1D71-4360-AE10-11075787EE93}" destId="{C6EA87CC-79A0-40D2-B092-8C9031D5931E}" srcOrd="0" destOrd="0" presId="urn:microsoft.com/office/officeart/2016/7/layout/LinearArrowProcessNumbered"/>
    <dgm:cxn modelId="{396BBD25-C537-47E8-B1A5-9984CE04462B}" type="presParOf" srcId="{0AA2793F-1D71-4360-AE10-11075787EE93}" destId="{61CB4444-324F-4266-B837-6C31F97008D2}" srcOrd="1" destOrd="0" presId="urn:microsoft.com/office/officeart/2016/7/layout/LinearArrowProcessNumbered"/>
    <dgm:cxn modelId="{2F89DE98-8E32-4C59-BF0B-06ABF215927A}" type="presParOf" srcId="{61CB4444-324F-4266-B837-6C31F97008D2}" destId="{D8B55168-DA47-4812-AA3A-A638C365CECF}" srcOrd="0" destOrd="0" presId="urn:microsoft.com/office/officeart/2016/7/layout/LinearArrowProcessNumbered"/>
    <dgm:cxn modelId="{E84DE0E1-22E7-47AF-B734-4BA73286A431}" type="presParOf" srcId="{61CB4444-324F-4266-B837-6C31F97008D2}" destId="{90EDA424-E7D9-4046-A870-9B2CAF72FACA}" srcOrd="1" destOrd="0" presId="urn:microsoft.com/office/officeart/2016/7/layout/LinearArrowProcessNumbered"/>
    <dgm:cxn modelId="{7A81D701-ABDD-46BB-90A7-D96E62DFE8EC}" type="presParOf" srcId="{61CB4444-324F-4266-B837-6C31F97008D2}" destId="{DD85DF0D-7454-41B1-8EEF-500A7E08CADA}" srcOrd="2" destOrd="0" presId="urn:microsoft.com/office/officeart/2016/7/layout/LinearArrowProcessNumbered"/>
    <dgm:cxn modelId="{15F1AAC4-DB86-439A-A085-C35478D1C977}" type="presParOf" srcId="{61CB4444-324F-4266-B837-6C31F97008D2}" destId="{45061C4E-B5CB-4E77-A062-FC3DE67C3B7D}" srcOrd="3" destOrd="0" presId="urn:microsoft.com/office/officeart/2016/7/layout/LinearArrowProcessNumbered"/>
    <dgm:cxn modelId="{25DA6358-1006-4117-A162-61D1A326D891}" type="presParOf" srcId="{0AA2793F-1D71-4360-AE10-11075787EE93}" destId="{3BC290B2-61E2-463E-ABEF-A9B2CEF2B417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33BF80-8413-41C3-A0E8-5DA61619B8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EE78C87-449E-47DF-9543-B101D3E71831}">
      <dgm:prSet/>
      <dgm:spPr/>
      <dgm:t>
        <a:bodyPr/>
        <a:lstStyle/>
        <a:p>
          <a:r>
            <a:rPr lang="en-US"/>
            <a:t>Extract year from the date column</a:t>
          </a:r>
        </a:p>
      </dgm:t>
    </dgm:pt>
    <dgm:pt modelId="{DAAA32DB-0687-47A9-AB10-3C8546A3E77C}" type="parTrans" cxnId="{611C1AF5-1D58-4FE5-9A27-DC9DA874186A}">
      <dgm:prSet/>
      <dgm:spPr/>
      <dgm:t>
        <a:bodyPr/>
        <a:lstStyle/>
        <a:p>
          <a:endParaRPr lang="en-US"/>
        </a:p>
      </dgm:t>
    </dgm:pt>
    <dgm:pt modelId="{A4F2C9C5-36B5-4D5A-B0CE-B65678B661C2}" type="sibTrans" cxnId="{611C1AF5-1D58-4FE5-9A27-DC9DA874186A}">
      <dgm:prSet/>
      <dgm:spPr/>
      <dgm:t>
        <a:bodyPr/>
        <a:lstStyle/>
        <a:p>
          <a:endParaRPr lang="en-US"/>
        </a:p>
      </dgm:t>
    </dgm:pt>
    <dgm:pt modelId="{8F60CAB6-5712-4CE0-BB14-CE22D4F0C8A3}">
      <dgm:prSet/>
      <dgm:spPr/>
      <dgm:t>
        <a:bodyPr/>
        <a:lstStyle/>
        <a:p>
          <a:r>
            <a:rPr lang="en-US"/>
            <a:t>Extract month from the date column</a:t>
          </a:r>
        </a:p>
      </dgm:t>
    </dgm:pt>
    <dgm:pt modelId="{779342C7-9824-481B-8F2F-DD10C0203B3F}" type="parTrans" cxnId="{1AEA8788-EA2C-4989-AA8C-C93CFEC8133C}">
      <dgm:prSet/>
      <dgm:spPr/>
      <dgm:t>
        <a:bodyPr/>
        <a:lstStyle/>
        <a:p>
          <a:endParaRPr lang="en-US"/>
        </a:p>
      </dgm:t>
    </dgm:pt>
    <dgm:pt modelId="{F871BC80-4308-4A0E-9B42-760B2B9F61C8}" type="sibTrans" cxnId="{1AEA8788-EA2C-4989-AA8C-C93CFEC8133C}">
      <dgm:prSet/>
      <dgm:spPr/>
      <dgm:t>
        <a:bodyPr/>
        <a:lstStyle/>
        <a:p>
          <a:endParaRPr lang="en-US"/>
        </a:p>
      </dgm:t>
    </dgm:pt>
    <dgm:pt modelId="{27150F9C-64C2-4B34-8F5B-07587676DF55}">
      <dgm:prSet/>
      <dgm:spPr/>
      <dgm:t>
        <a:bodyPr/>
        <a:lstStyle/>
        <a:p>
          <a:r>
            <a:rPr lang="en-US"/>
            <a:t>Extract day from the date column</a:t>
          </a:r>
        </a:p>
      </dgm:t>
    </dgm:pt>
    <dgm:pt modelId="{E1B43DBD-7069-484A-9030-63135592ED26}" type="parTrans" cxnId="{48612138-EEE9-40B7-AF08-39AEFA4A3F31}">
      <dgm:prSet/>
      <dgm:spPr/>
      <dgm:t>
        <a:bodyPr/>
        <a:lstStyle/>
        <a:p>
          <a:endParaRPr lang="en-US"/>
        </a:p>
      </dgm:t>
    </dgm:pt>
    <dgm:pt modelId="{19C09556-03EE-459B-99BF-56C18D92FF10}" type="sibTrans" cxnId="{48612138-EEE9-40B7-AF08-39AEFA4A3F31}">
      <dgm:prSet/>
      <dgm:spPr/>
      <dgm:t>
        <a:bodyPr/>
        <a:lstStyle/>
        <a:p>
          <a:endParaRPr lang="en-US"/>
        </a:p>
      </dgm:t>
    </dgm:pt>
    <dgm:pt modelId="{DC0F4772-3C93-44C1-88ED-94DE8B48B21A}">
      <dgm:prSet/>
      <dgm:spPr/>
      <dgm:t>
        <a:bodyPr/>
        <a:lstStyle/>
        <a:p>
          <a:r>
            <a:rPr lang="en-US"/>
            <a:t>Create a new column for price per square meter</a:t>
          </a:r>
        </a:p>
      </dgm:t>
    </dgm:pt>
    <dgm:pt modelId="{43ADFE29-F78A-4039-A5E8-66065FBE98FB}" type="parTrans" cxnId="{F4EF95D0-F671-48FC-8C96-6082A819203E}">
      <dgm:prSet/>
      <dgm:spPr/>
      <dgm:t>
        <a:bodyPr/>
        <a:lstStyle/>
        <a:p>
          <a:endParaRPr lang="en-US"/>
        </a:p>
      </dgm:t>
    </dgm:pt>
    <dgm:pt modelId="{7ADEFF06-3DC7-4E61-8BD1-7A95B6214635}" type="sibTrans" cxnId="{F4EF95D0-F671-48FC-8C96-6082A819203E}">
      <dgm:prSet/>
      <dgm:spPr/>
      <dgm:t>
        <a:bodyPr/>
        <a:lstStyle/>
        <a:p>
          <a:endParaRPr lang="en-US"/>
        </a:p>
      </dgm:t>
    </dgm:pt>
    <dgm:pt modelId="{63BE97B4-E033-4BB7-8524-A28F65EF5BF0}">
      <dgm:prSet/>
      <dgm:spPr/>
      <dgm:t>
        <a:bodyPr/>
        <a:lstStyle/>
        <a:p>
          <a:r>
            <a:rPr lang="en-US"/>
            <a:t>Handling outliers in the 'price' column using the IQR method</a:t>
          </a:r>
        </a:p>
      </dgm:t>
    </dgm:pt>
    <dgm:pt modelId="{087393C0-98FA-4D6B-94B8-6B0078587B76}" type="parTrans" cxnId="{CF11654C-566B-4847-8C2F-0D12978C013D}">
      <dgm:prSet/>
      <dgm:spPr/>
      <dgm:t>
        <a:bodyPr/>
        <a:lstStyle/>
        <a:p>
          <a:endParaRPr lang="en-US"/>
        </a:p>
      </dgm:t>
    </dgm:pt>
    <dgm:pt modelId="{ACAE0BE3-623A-49CF-ADD4-E7F9125AA1FE}" type="sibTrans" cxnId="{CF11654C-566B-4847-8C2F-0D12978C013D}">
      <dgm:prSet/>
      <dgm:spPr/>
      <dgm:t>
        <a:bodyPr/>
        <a:lstStyle/>
        <a:p>
          <a:endParaRPr lang="en-US"/>
        </a:p>
      </dgm:t>
    </dgm:pt>
    <dgm:pt modelId="{B4078988-7C95-4AC3-8057-8630E8290E52}" type="pres">
      <dgm:prSet presAssocID="{3133BF80-8413-41C3-A0E8-5DA61619B861}" presName="linear" presStyleCnt="0">
        <dgm:presLayoutVars>
          <dgm:animLvl val="lvl"/>
          <dgm:resizeHandles val="exact"/>
        </dgm:presLayoutVars>
      </dgm:prSet>
      <dgm:spPr/>
    </dgm:pt>
    <dgm:pt modelId="{FED84EB8-5408-48FD-833C-817C4191C517}" type="pres">
      <dgm:prSet presAssocID="{8EE78C87-449E-47DF-9543-B101D3E7183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098B7BF-F20B-4655-B4A1-30A3828E3AFF}" type="pres">
      <dgm:prSet presAssocID="{A4F2C9C5-36B5-4D5A-B0CE-B65678B661C2}" presName="spacer" presStyleCnt="0"/>
      <dgm:spPr/>
    </dgm:pt>
    <dgm:pt modelId="{EB9EEBD9-A559-4D57-A182-F66D1D3FE46A}" type="pres">
      <dgm:prSet presAssocID="{8F60CAB6-5712-4CE0-BB14-CE22D4F0C8A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3229034-6357-48E6-A09F-836CFA2C37F3}" type="pres">
      <dgm:prSet presAssocID="{F871BC80-4308-4A0E-9B42-760B2B9F61C8}" presName="spacer" presStyleCnt="0"/>
      <dgm:spPr/>
    </dgm:pt>
    <dgm:pt modelId="{E56F406F-8B95-452B-82BB-4A6B1332B11E}" type="pres">
      <dgm:prSet presAssocID="{27150F9C-64C2-4B34-8F5B-07587676DF5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243BF35-EFF4-4992-98E0-2918E8F89A34}" type="pres">
      <dgm:prSet presAssocID="{19C09556-03EE-459B-99BF-56C18D92FF10}" presName="spacer" presStyleCnt="0"/>
      <dgm:spPr/>
    </dgm:pt>
    <dgm:pt modelId="{45EF1CE1-0012-44CA-B2CF-E386A859C78D}" type="pres">
      <dgm:prSet presAssocID="{DC0F4772-3C93-44C1-88ED-94DE8B48B21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16AEEB2-8FB0-404F-BEF6-A800EEA82551}" type="pres">
      <dgm:prSet presAssocID="{7ADEFF06-3DC7-4E61-8BD1-7A95B6214635}" presName="spacer" presStyleCnt="0"/>
      <dgm:spPr/>
    </dgm:pt>
    <dgm:pt modelId="{D18E2050-09BA-4E5A-9A0F-EEECCBA325E9}" type="pres">
      <dgm:prSet presAssocID="{63BE97B4-E033-4BB7-8524-A28F65EF5BF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8612138-EEE9-40B7-AF08-39AEFA4A3F31}" srcId="{3133BF80-8413-41C3-A0E8-5DA61619B861}" destId="{27150F9C-64C2-4B34-8F5B-07587676DF55}" srcOrd="2" destOrd="0" parTransId="{E1B43DBD-7069-484A-9030-63135592ED26}" sibTransId="{19C09556-03EE-459B-99BF-56C18D92FF10}"/>
    <dgm:cxn modelId="{41B2084A-7C0F-4BC4-B286-E66B4D90C831}" type="presOf" srcId="{8EE78C87-449E-47DF-9543-B101D3E71831}" destId="{FED84EB8-5408-48FD-833C-817C4191C517}" srcOrd="0" destOrd="0" presId="urn:microsoft.com/office/officeart/2005/8/layout/vList2"/>
    <dgm:cxn modelId="{737E504B-2D75-4A2C-8DB8-D68BF66BD6F6}" type="presOf" srcId="{27150F9C-64C2-4B34-8F5B-07587676DF55}" destId="{E56F406F-8B95-452B-82BB-4A6B1332B11E}" srcOrd="0" destOrd="0" presId="urn:microsoft.com/office/officeart/2005/8/layout/vList2"/>
    <dgm:cxn modelId="{CF11654C-566B-4847-8C2F-0D12978C013D}" srcId="{3133BF80-8413-41C3-A0E8-5DA61619B861}" destId="{63BE97B4-E033-4BB7-8524-A28F65EF5BF0}" srcOrd="4" destOrd="0" parTransId="{087393C0-98FA-4D6B-94B8-6B0078587B76}" sibTransId="{ACAE0BE3-623A-49CF-ADD4-E7F9125AA1FE}"/>
    <dgm:cxn modelId="{FD707186-4E67-40A1-A7CB-8C23CEF4F029}" type="presOf" srcId="{63BE97B4-E033-4BB7-8524-A28F65EF5BF0}" destId="{D18E2050-09BA-4E5A-9A0F-EEECCBA325E9}" srcOrd="0" destOrd="0" presId="urn:microsoft.com/office/officeart/2005/8/layout/vList2"/>
    <dgm:cxn modelId="{1AEA8788-EA2C-4989-AA8C-C93CFEC8133C}" srcId="{3133BF80-8413-41C3-A0E8-5DA61619B861}" destId="{8F60CAB6-5712-4CE0-BB14-CE22D4F0C8A3}" srcOrd="1" destOrd="0" parTransId="{779342C7-9824-481B-8F2F-DD10C0203B3F}" sibTransId="{F871BC80-4308-4A0E-9B42-760B2B9F61C8}"/>
    <dgm:cxn modelId="{8C5B4B8F-739A-4D40-9D86-CBA9B72F855A}" type="presOf" srcId="{8F60CAB6-5712-4CE0-BB14-CE22D4F0C8A3}" destId="{EB9EEBD9-A559-4D57-A182-F66D1D3FE46A}" srcOrd="0" destOrd="0" presId="urn:microsoft.com/office/officeart/2005/8/layout/vList2"/>
    <dgm:cxn modelId="{878F50C2-CC92-4425-A3DA-09E2C7857C85}" type="presOf" srcId="{DC0F4772-3C93-44C1-88ED-94DE8B48B21A}" destId="{45EF1CE1-0012-44CA-B2CF-E386A859C78D}" srcOrd="0" destOrd="0" presId="urn:microsoft.com/office/officeart/2005/8/layout/vList2"/>
    <dgm:cxn modelId="{F4EF95D0-F671-48FC-8C96-6082A819203E}" srcId="{3133BF80-8413-41C3-A0E8-5DA61619B861}" destId="{DC0F4772-3C93-44C1-88ED-94DE8B48B21A}" srcOrd="3" destOrd="0" parTransId="{43ADFE29-F78A-4039-A5E8-66065FBE98FB}" sibTransId="{7ADEFF06-3DC7-4E61-8BD1-7A95B6214635}"/>
    <dgm:cxn modelId="{D9443EEF-A8A9-4BDE-8904-7C84F7DF7026}" type="presOf" srcId="{3133BF80-8413-41C3-A0E8-5DA61619B861}" destId="{B4078988-7C95-4AC3-8057-8630E8290E52}" srcOrd="0" destOrd="0" presId="urn:microsoft.com/office/officeart/2005/8/layout/vList2"/>
    <dgm:cxn modelId="{611C1AF5-1D58-4FE5-9A27-DC9DA874186A}" srcId="{3133BF80-8413-41C3-A0E8-5DA61619B861}" destId="{8EE78C87-449E-47DF-9543-B101D3E71831}" srcOrd="0" destOrd="0" parTransId="{DAAA32DB-0687-47A9-AB10-3C8546A3E77C}" sibTransId="{A4F2C9C5-36B5-4D5A-B0CE-B65678B661C2}"/>
    <dgm:cxn modelId="{D19B92FB-06C3-49F7-A3A2-630CF76A2ADD}" type="presParOf" srcId="{B4078988-7C95-4AC3-8057-8630E8290E52}" destId="{FED84EB8-5408-48FD-833C-817C4191C517}" srcOrd="0" destOrd="0" presId="urn:microsoft.com/office/officeart/2005/8/layout/vList2"/>
    <dgm:cxn modelId="{0AE54D43-A195-4EE0-800B-4C11EAD4A748}" type="presParOf" srcId="{B4078988-7C95-4AC3-8057-8630E8290E52}" destId="{2098B7BF-F20B-4655-B4A1-30A3828E3AFF}" srcOrd="1" destOrd="0" presId="urn:microsoft.com/office/officeart/2005/8/layout/vList2"/>
    <dgm:cxn modelId="{C2A536F3-45AA-493F-9492-A149A653671F}" type="presParOf" srcId="{B4078988-7C95-4AC3-8057-8630E8290E52}" destId="{EB9EEBD9-A559-4D57-A182-F66D1D3FE46A}" srcOrd="2" destOrd="0" presId="urn:microsoft.com/office/officeart/2005/8/layout/vList2"/>
    <dgm:cxn modelId="{E477249F-488F-4868-B085-38E714D05D2B}" type="presParOf" srcId="{B4078988-7C95-4AC3-8057-8630E8290E52}" destId="{43229034-6357-48E6-A09F-836CFA2C37F3}" srcOrd="3" destOrd="0" presId="urn:microsoft.com/office/officeart/2005/8/layout/vList2"/>
    <dgm:cxn modelId="{6292B885-E5CD-482C-91F3-73FE50D3FD94}" type="presParOf" srcId="{B4078988-7C95-4AC3-8057-8630E8290E52}" destId="{E56F406F-8B95-452B-82BB-4A6B1332B11E}" srcOrd="4" destOrd="0" presId="urn:microsoft.com/office/officeart/2005/8/layout/vList2"/>
    <dgm:cxn modelId="{ED88FFB1-94C1-4FCB-8825-5424FF5CF828}" type="presParOf" srcId="{B4078988-7C95-4AC3-8057-8630E8290E52}" destId="{0243BF35-EFF4-4992-98E0-2918E8F89A34}" srcOrd="5" destOrd="0" presId="urn:microsoft.com/office/officeart/2005/8/layout/vList2"/>
    <dgm:cxn modelId="{495BB5C2-070C-40B6-B014-888FE3149BD0}" type="presParOf" srcId="{B4078988-7C95-4AC3-8057-8630E8290E52}" destId="{45EF1CE1-0012-44CA-B2CF-E386A859C78D}" srcOrd="6" destOrd="0" presId="urn:microsoft.com/office/officeart/2005/8/layout/vList2"/>
    <dgm:cxn modelId="{F0EF70C7-7DB7-4C97-935F-159070B190A4}" type="presParOf" srcId="{B4078988-7C95-4AC3-8057-8630E8290E52}" destId="{916AEEB2-8FB0-404F-BEF6-A800EEA82551}" srcOrd="7" destOrd="0" presId="urn:microsoft.com/office/officeart/2005/8/layout/vList2"/>
    <dgm:cxn modelId="{81304212-44B1-479E-8DBF-15FB836260CE}" type="presParOf" srcId="{B4078988-7C95-4AC3-8057-8630E8290E52}" destId="{D18E2050-09BA-4E5A-9A0F-EEECCBA325E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95008-A58B-4F34-8CF3-234F8F812D68}">
      <dsp:nvSpPr>
        <dsp:cNvPr id="0" name=""/>
        <dsp:cNvSpPr/>
      </dsp:nvSpPr>
      <dsp:spPr>
        <a:xfrm>
          <a:off x="0" y="0"/>
          <a:ext cx="7121687" cy="88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To explore and analyze the Melbourne Housing dataset</a:t>
          </a:r>
          <a:endParaRPr lang="en-US" sz="2300" b="1" kern="1200" dirty="0"/>
        </a:p>
      </dsp:txBody>
      <dsp:txXfrm>
        <a:off x="25902" y="25902"/>
        <a:ext cx="6167391" cy="832559"/>
      </dsp:txXfrm>
    </dsp:sp>
    <dsp:sp modelId="{00751BFD-2CAF-4A68-AB45-8BE317C9109F}">
      <dsp:nvSpPr>
        <dsp:cNvPr id="0" name=""/>
        <dsp:cNvSpPr/>
      </dsp:nvSpPr>
      <dsp:spPr>
        <a:xfrm>
          <a:off x="628384" y="1031756"/>
          <a:ext cx="7121687" cy="88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To uncover patterns and insights in property prices</a:t>
          </a:r>
        </a:p>
      </dsp:txBody>
      <dsp:txXfrm>
        <a:off x="654286" y="1057658"/>
        <a:ext cx="5866663" cy="832559"/>
      </dsp:txXfrm>
    </dsp:sp>
    <dsp:sp modelId="{DFC26FE7-0EB4-4B9D-9B4D-1EB63CA169CB}">
      <dsp:nvSpPr>
        <dsp:cNvPr id="0" name=""/>
        <dsp:cNvSpPr/>
      </dsp:nvSpPr>
      <dsp:spPr>
        <a:xfrm>
          <a:off x="1256768" y="2063513"/>
          <a:ext cx="7121687" cy="8843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To build an interactive web dashboard using </a:t>
          </a:r>
          <a:r>
            <a:rPr lang="en-US" sz="2300" kern="1200" dirty="0" err="1"/>
            <a:t>Streamlit</a:t>
          </a:r>
          <a:endParaRPr lang="en-US" sz="2300" kern="1200" dirty="0"/>
        </a:p>
      </dsp:txBody>
      <dsp:txXfrm>
        <a:off x="1282670" y="2089415"/>
        <a:ext cx="5866663" cy="832559"/>
      </dsp:txXfrm>
    </dsp:sp>
    <dsp:sp modelId="{563BFAD4-EEA3-4D60-9E95-D92C195DB065}">
      <dsp:nvSpPr>
        <dsp:cNvPr id="0" name=""/>
        <dsp:cNvSpPr/>
      </dsp:nvSpPr>
      <dsp:spPr>
        <a:xfrm>
          <a:off x="6546851" y="670642"/>
          <a:ext cx="574836" cy="57483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676189" y="670642"/>
        <a:ext cx="316160" cy="432564"/>
      </dsp:txXfrm>
    </dsp:sp>
    <dsp:sp modelId="{25960047-95BB-4D3D-AA2E-C3AD612C686E}">
      <dsp:nvSpPr>
        <dsp:cNvPr id="0" name=""/>
        <dsp:cNvSpPr/>
      </dsp:nvSpPr>
      <dsp:spPr>
        <a:xfrm>
          <a:off x="7175235" y="1696503"/>
          <a:ext cx="574836" cy="57483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304573" y="1696503"/>
        <a:ext cx="316160" cy="432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45E05-5F35-41E6-9E94-807A07716D9D}">
      <dsp:nvSpPr>
        <dsp:cNvPr id="0" name=""/>
        <dsp:cNvSpPr/>
      </dsp:nvSpPr>
      <dsp:spPr>
        <a:xfrm>
          <a:off x="0" y="622107"/>
          <a:ext cx="8883836" cy="4452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Missing values in multiple columns (e.g. BuildingArea, Car, YearBuilt,councilarea )</a:t>
          </a:r>
        </a:p>
      </dsp:txBody>
      <dsp:txXfrm>
        <a:off x="21734" y="643841"/>
        <a:ext cx="8840368" cy="401753"/>
      </dsp:txXfrm>
    </dsp:sp>
    <dsp:sp modelId="{96529AE5-650B-4677-88C8-133FF95F5F43}">
      <dsp:nvSpPr>
        <dsp:cNvPr id="0" name=""/>
        <dsp:cNvSpPr/>
      </dsp:nvSpPr>
      <dsp:spPr>
        <a:xfrm>
          <a:off x="0" y="1119169"/>
          <a:ext cx="8883836" cy="4452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date was stored as an object</a:t>
          </a:r>
        </a:p>
      </dsp:txBody>
      <dsp:txXfrm>
        <a:off x="21734" y="1140903"/>
        <a:ext cx="8840368" cy="401753"/>
      </dsp:txXfrm>
    </dsp:sp>
    <dsp:sp modelId="{6BB4B1AD-F948-42C2-AF8D-DF98CE49F1B0}">
      <dsp:nvSpPr>
        <dsp:cNvPr id="0" name=""/>
        <dsp:cNvSpPr/>
      </dsp:nvSpPr>
      <dsp:spPr>
        <a:xfrm>
          <a:off x="0" y="1616230"/>
          <a:ext cx="8883836" cy="4452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Categorical variables needed encoding</a:t>
          </a:r>
        </a:p>
      </dsp:txBody>
      <dsp:txXfrm>
        <a:off x="21734" y="1637964"/>
        <a:ext cx="8840368" cy="401753"/>
      </dsp:txXfrm>
    </dsp:sp>
    <dsp:sp modelId="{504D2CFD-FF64-4F2E-B0B9-B18D52BF33E8}">
      <dsp:nvSpPr>
        <dsp:cNvPr id="0" name=""/>
        <dsp:cNvSpPr/>
      </dsp:nvSpPr>
      <dsp:spPr>
        <a:xfrm>
          <a:off x="0" y="2113292"/>
          <a:ext cx="8883836" cy="4452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Outliers in numeric columns ( Price)</a:t>
          </a:r>
        </a:p>
      </dsp:txBody>
      <dsp:txXfrm>
        <a:off x="21734" y="2135026"/>
        <a:ext cx="8840368" cy="401753"/>
      </dsp:txXfrm>
    </dsp:sp>
    <dsp:sp modelId="{ACE26BEB-802C-4AF8-92D8-154D40E11734}">
      <dsp:nvSpPr>
        <dsp:cNvPr id="0" name=""/>
        <dsp:cNvSpPr/>
      </dsp:nvSpPr>
      <dsp:spPr>
        <a:xfrm>
          <a:off x="0" y="2610353"/>
          <a:ext cx="8883836" cy="4452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councilarea</a:t>
          </a:r>
          <a:endParaRPr lang="en-US" sz="1800" kern="1200"/>
        </a:p>
      </dsp:txBody>
      <dsp:txXfrm>
        <a:off x="21734" y="2632087"/>
        <a:ext cx="8840368" cy="4017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91F14-77DA-4431-8439-8343F9705F27}">
      <dsp:nvSpPr>
        <dsp:cNvPr id="0" name=""/>
        <dsp:cNvSpPr/>
      </dsp:nvSpPr>
      <dsp:spPr>
        <a:xfrm>
          <a:off x="1399136" y="586785"/>
          <a:ext cx="1116036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BC29F-C6AA-4C51-BC44-7F039ACFB88C}">
      <dsp:nvSpPr>
        <dsp:cNvPr id="0" name=""/>
        <dsp:cNvSpPr/>
      </dsp:nvSpPr>
      <dsp:spPr>
        <a:xfrm>
          <a:off x="2582135" y="493074"/>
          <a:ext cx="128344" cy="24106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85C17-383A-41F6-95D0-FCF21D6012BD}">
      <dsp:nvSpPr>
        <dsp:cNvPr id="0" name=""/>
        <dsp:cNvSpPr/>
      </dsp:nvSpPr>
      <dsp:spPr>
        <a:xfrm>
          <a:off x="672810" y="0"/>
          <a:ext cx="1173643" cy="1173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44" tIns="45544" rIns="45544" bIns="45544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1</a:t>
          </a:r>
        </a:p>
      </dsp:txBody>
      <dsp:txXfrm>
        <a:off x="844686" y="171876"/>
        <a:ext cx="829891" cy="829891"/>
      </dsp:txXfrm>
    </dsp:sp>
    <dsp:sp modelId="{AA395234-BAED-42F9-A12F-B0C68D3A68D5}">
      <dsp:nvSpPr>
        <dsp:cNvPr id="0" name=""/>
        <dsp:cNvSpPr/>
      </dsp:nvSpPr>
      <dsp:spPr>
        <a:xfrm>
          <a:off x="4091" y="1339243"/>
          <a:ext cx="2511082" cy="160863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77" tIns="165100" rIns="19807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Convert all column names to lowercase</a:t>
          </a:r>
        </a:p>
      </dsp:txBody>
      <dsp:txXfrm>
        <a:off x="4091" y="1660970"/>
        <a:ext cx="2511082" cy="1286906"/>
      </dsp:txXfrm>
    </dsp:sp>
    <dsp:sp modelId="{CFD614AD-53F8-4513-A7F5-E979219DFBB3}">
      <dsp:nvSpPr>
        <dsp:cNvPr id="0" name=""/>
        <dsp:cNvSpPr/>
      </dsp:nvSpPr>
      <dsp:spPr>
        <a:xfrm>
          <a:off x="2794182" y="586785"/>
          <a:ext cx="2511082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6BE38-B45C-4E99-98EC-FF568795BD68}">
      <dsp:nvSpPr>
        <dsp:cNvPr id="0" name=""/>
        <dsp:cNvSpPr/>
      </dsp:nvSpPr>
      <dsp:spPr>
        <a:xfrm>
          <a:off x="5372226" y="493074"/>
          <a:ext cx="128344" cy="24106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C19D5-58B7-420B-B64B-B98A19C2A216}">
      <dsp:nvSpPr>
        <dsp:cNvPr id="0" name=""/>
        <dsp:cNvSpPr/>
      </dsp:nvSpPr>
      <dsp:spPr>
        <a:xfrm>
          <a:off x="3462901" y="0"/>
          <a:ext cx="1173643" cy="1173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44" tIns="45544" rIns="45544" bIns="45544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2</a:t>
          </a:r>
        </a:p>
      </dsp:txBody>
      <dsp:txXfrm>
        <a:off x="3634777" y="171876"/>
        <a:ext cx="829891" cy="829891"/>
      </dsp:txXfrm>
    </dsp:sp>
    <dsp:sp modelId="{5CDE195B-80D9-43E0-9D5B-D7C458DD8F96}">
      <dsp:nvSpPr>
        <dsp:cNvPr id="0" name=""/>
        <dsp:cNvSpPr/>
      </dsp:nvSpPr>
      <dsp:spPr>
        <a:xfrm>
          <a:off x="2794182" y="1339243"/>
          <a:ext cx="2511082" cy="160863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77" tIns="165100" rIns="19807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Convert the 'date' column from object to datetime format</a:t>
          </a:r>
        </a:p>
      </dsp:txBody>
      <dsp:txXfrm>
        <a:off x="2794182" y="1660970"/>
        <a:ext cx="2511082" cy="1286906"/>
      </dsp:txXfrm>
    </dsp:sp>
    <dsp:sp modelId="{D8B55168-DA47-4812-AA3A-A638C365CECF}">
      <dsp:nvSpPr>
        <dsp:cNvPr id="0" name=""/>
        <dsp:cNvSpPr/>
      </dsp:nvSpPr>
      <dsp:spPr>
        <a:xfrm>
          <a:off x="5584273" y="586785"/>
          <a:ext cx="1255541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5DF0D-7454-41B1-8EEF-500A7E08CADA}">
      <dsp:nvSpPr>
        <dsp:cNvPr id="0" name=""/>
        <dsp:cNvSpPr/>
      </dsp:nvSpPr>
      <dsp:spPr>
        <a:xfrm>
          <a:off x="6252992" y="0"/>
          <a:ext cx="1173643" cy="11736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44" tIns="45544" rIns="45544" bIns="45544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3</a:t>
          </a:r>
        </a:p>
      </dsp:txBody>
      <dsp:txXfrm>
        <a:off x="6424868" y="171876"/>
        <a:ext cx="829891" cy="829891"/>
      </dsp:txXfrm>
    </dsp:sp>
    <dsp:sp modelId="{3BC290B2-61E2-463E-ABEF-A9B2CEF2B417}">
      <dsp:nvSpPr>
        <dsp:cNvPr id="0" name=""/>
        <dsp:cNvSpPr/>
      </dsp:nvSpPr>
      <dsp:spPr>
        <a:xfrm>
          <a:off x="5584273" y="1339243"/>
          <a:ext cx="2511082" cy="160863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77" tIns="165100" rIns="198077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Check categorical and numerical column</a:t>
          </a:r>
        </a:p>
      </dsp:txBody>
      <dsp:txXfrm>
        <a:off x="5584273" y="1660970"/>
        <a:ext cx="2511082" cy="12869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84EB8-5408-48FD-833C-817C4191C517}">
      <dsp:nvSpPr>
        <dsp:cNvPr id="0" name=""/>
        <dsp:cNvSpPr/>
      </dsp:nvSpPr>
      <dsp:spPr>
        <a:xfrm>
          <a:off x="0" y="113664"/>
          <a:ext cx="818896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Extract year from the date column</a:t>
          </a:r>
        </a:p>
      </dsp:txBody>
      <dsp:txXfrm>
        <a:off x="25759" y="139423"/>
        <a:ext cx="8137442" cy="476152"/>
      </dsp:txXfrm>
    </dsp:sp>
    <dsp:sp modelId="{EB9EEBD9-A559-4D57-A182-F66D1D3FE46A}">
      <dsp:nvSpPr>
        <dsp:cNvPr id="0" name=""/>
        <dsp:cNvSpPr/>
      </dsp:nvSpPr>
      <dsp:spPr>
        <a:xfrm>
          <a:off x="0" y="704694"/>
          <a:ext cx="818896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Extract month from the date column</a:t>
          </a:r>
        </a:p>
      </dsp:txBody>
      <dsp:txXfrm>
        <a:off x="25759" y="730453"/>
        <a:ext cx="8137442" cy="476152"/>
      </dsp:txXfrm>
    </dsp:sp>
    <dsp:sp modelId="{E56F406F-8B95-452B-82BB-4A6B1332B11E}">
      <dsp:nvSpPr>
        <dsp:cNvPr id="0" name=""/>
        <dsp:cNvSpPr/>
      </dsp:nvSpPr>
      <dsp:spPr>
        <a:xfrm>
          <a:off x="0" y="1295725"/>
          <a:ext cx="818896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Extract day from the date column</a:t>
          </a:r>
        </a:p>
      </dsp:txBody>
      <dsp:txXfrm>
        <a:off x="25759" y="1321484"/>
        <a:ext cx="8137442" cy="476152"/>
      </dsp:txXfrm>
    </dsp:sp>
    <dsp:sp modelId="{45EF1CE1-0012-44CA-B2CF-E386A859C78D}">
      <dsp:nvSpPr>
        <dsp:cNvPr id="0" name=""/>
        <dsp:cNvSpPr/>
      </dsp:nvSpPr>
      <dsp:spPr>
        <a:xfrm>
          <a:off x="0" y="1886755"/>
          <a:ext cx="818896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a new column for price per square meter</a:t>
          </a:r>
        </a:p>
      </dsp:txBody>
      <dsp:txXfrm>
        <a:off x="25759" y="1912514"/>
        <a:ext cx="8137442" cy="476152"/>
      </dsp:txXfrm>
    </dsp:sp>
    <dsp:sp modelId="{D18E2050-09BA-4E5A-9A0F-EEECCBA325E9}">
      <dsp:nvSpPr>
        <dsp:cNvPr id="0" name=""/>
        <dsp:cNvSpPr/>
      </dsp:nvSpPr>
      <dsp:spPr>
        <a:xfrm>
          <a:off x="0" y="2477785"/>
          <a:ext cx="818896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Handling outliers in the 'price' column using the IQR method</a:t>
          </a:r>
        </a:p>
      </dsp:txBody>
      <dsp:txXfrm>
        <a:off x="25759" y="2503544"/>
        <a:ext cx="8137442" cy="47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5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9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4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6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0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9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2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2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6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5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2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DD92EE-81C7-DDCC-4BA7-E2BC16CC3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D12F2-B1F2-209E-D0C9-D2921281E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084008"/>
            <a:ext cx="6944436" cy="2090634"/>
          </a:xfrm>
        </p:spPr>
        <p:txBody>
          <a:bodyPr anchor="b">
            <a:normAutofit/>
          </a:bodyPr>
          <a:lstStyle/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4700" b="1"/>
              <a:t>Melbourne Housing Snapshot</a:t>
            </a:r>
            <a:endParaRPr lang="en-US" sz="4700"/>
          </a:p>
          <a:p>
            <a:pPr marL="285750" indent="-285750">
              <a:lnSpc>
                <a:spcPct val="90000"/>
              </a:lnSpc>
              <a:buFont typeface="Arial"/>
              <a:buChar char="•"/>
            </a:pPr>
            <a:r>
              <a:rPr lang="en-US" sz="4700"/>
              <a:t>By : habiba reda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A73B8-EBAC-C6F1-621C-ABE53EA42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233019"/>
            <a:ext cx="4559643" cy="1771136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657C6D-9581-C9C7-E91F-3E3ED3678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009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15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364E18-0909-04B8-85B7-1D75F7673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4E4C0D-6BCA-FC17-62BD-B629662A9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19000">
                <a:schemeClr val="bg2"/>
              </a:gs>
              <a:gs pos="99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86EDA-7307-1FE6-41C5-E04D150D0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031" y="576649"/>
            <a:ext cx="7946597" cy="1257300"/>
          </a:xfrm>
        </p:spPr>
        <p:txBody>
          <a:bodyPr anchor="ctr"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Bivariate Analysis </a:t>
            </a: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08FA76-1ED5-E432-8E59-C7ABAAB6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1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7EB46-F773-10E8-D8C7-EE8949F0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383" y="2009924"/>
            <a:ext cx="5380530" cy="339464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b="1" dirty="0">
                <a:ea typeface="+mn-lt"/>
                <a:cs typeface="+mn-lt"/>
              </a:rPr>
              <a:t> the average price for each property type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 🟢 </a:t>
            </a:r>
            <a:r>
              <a:rPr lang="en-US" sz="1400" b="1" dirty="0">
                <a:ea typeface="+mn-lt"/>
                <a:cs typeface="+mn-lt"/>
              </a:rPr>
              <a:t>Insight: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Houses have the highest average price (~1.12M).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Townhouses are mid-range (~915K).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Units are the cheapest (~603K).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 ⇒ Property type has a clear impact on price.</a:t>
            </a:r>
          </a:p>
          <a:p>
            <a:pPr>
              <a:lnSpc>
                <a:spcPct val="110000"/>
              </a:lnSpc>
            </a:pPr>
            <a:endParaRPr lang="en-US" sz="1400" b="1" dirty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1400" b="1" dirty="0">
                <a:ea typeface="+mn-lt"/>
                <a:cs typeface="+mn-lt"/>
              </a:rPr>
              <a:t> the average number of rooms per property type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 🟢 </a:t>
            </a:r>
            <a:r>
              <a:rPr lang="en-US" sz="1400" b="1" dirty="0">
                <a:ea typeface="+mn-lt"/>
                <a:cs typeface="+mn-lt"/>
              </a:rPr>
              <a:t>Insight:</a:t>
            </a:r>
            <a:endParaRPr lang="en-US" sz="1400" dirty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Houses have the most rooms on average.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Townhouses come in second.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Units have the least number of rooms.</a:t>
            </a:r>
            <a:endParaRPr lang="en-US" sz="1400"/>
          </a:p>
          <a:p>
            <a:pPr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 ⇒ Bigger property types usually offer more space.</a:t>
            </a:r>
          </a:p>
          <a:p>
            <a:pPr>
              <a:lnSpc>
                <a:spcPct val="110000"/>
              </a:lnSpc>
            </a:pPr>
            <a:endParaRPr lang="en-US" sz="1400" b="1" dirty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sz="14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64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10BA01-8798-D640-C7DD-78DBE72D9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98B132-658A-928F-C688-90609E4EA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C1E7-80C0-B880-9944-2F6226CF4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827" y="745150"/>
            <a:ext cx="10572550" cy="626579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/>
              <a:t> the average land size by region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/>
              <a:t>🟢 </a:t>
            </a:r>
            <a:r>
              <a:rPr lang="en-US" sz="1400" b="1" dirty="0"/>
              <a:t>Insight: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/>
              <a:t>Northern &amp; Eastern Victoria have the largest average land size (above 3000 m²).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Metropolitan areas like Southern &amp; Western Metropolitan have smaller land sizes (~500–600 m²).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⇒ Rural regions offer more land than city areas.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/>
              <a:t> How many properties sold using each sale method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/>
              <a:t>🟢 </a:t>
            </a:r>
            <a:r>
              <a:rPr lang="en-US" sz="1400" b="1" dirty="0"/>
              <a:t>Insight: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/>
              <a:t>Auctions (S) are the most common sale method.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Other popular methods include Sold Prior (SP) and Private Sale (PI).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⇒ Auction is the dominant way of selling properties.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: </a:t>
            </a:r>
            <a:r>
              <a:rPr lang="en-US" sz="1400" b="1" dirty="0">
                <a:ea typeface="+mn-lt"/>
                <a:cs typeface="+mn-lt"/>
              </a:rPr>
              <a:t>Does the suburb affect the selling pri</a:t>
            </a:r>
            <a:r>
              <a:rPr lang="en-US" sz="1400" dirty="0">
                <a:ea typeface="+mn-lt"/>
                <a:cs typeface="+mn-lt"/>
              </a:rPr>
              <a:t>ce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🟢 Insight: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Yes, suburb has a strong influence on price.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For example: 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Princes Hill: ~1.73M (highest)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Bacchus Marsh: ~285K (lowest)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⇒ Location is one of the biggest factors affecting property value. </a:t>
            </a: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AD37D4-765C-FCFF-FC09-2E36C2A2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0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63577F-2949-C31E-B4B0-5E250230F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E4A51B-BAF6-3729-A2C0-89331F2FB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365" y="-318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40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C61D7-BE65-72B8-57FD-B5E6A096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30311"/>
            <a:ext cx="8905141" cy="1359356"/>
          </a:xfrm>
        </p:spPr>
        <p:txBody>
          <a:bodyPr anchor="ctr">
            <a:normAutofit/>
          </a:bodyPr>
          <a:lstStyle/>
          <a:p>
            <a:r>
              <a:rPr lang="en-US" sz="4800"/>
              <a:t>Multivariate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53F28-B6C8-988D-E77C-3679AA758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331" y="2750127"/>
            <a:ext cx="7048611" cy="296487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>
                <a:ea typeface="+mn-lt"/>
                <a:cs typeface="+mn-lt"/>
              </a:rPr>
              <a:t>How does Price vary by Rooms and Type?</a:t>
            </a:r>
            <a:br>
              <a:rPr lang="en-US" sz="1400" b="1" dirty="0">
                <a:ea typeface="+mn-lt"/>
                <a:cs typeface="+mn-lt"/>
              </a:rPr>
            </a:br>
            <a:r>
              <a:rPr lang="en-US" sz="1400" b="1" dirty="0">
                <a:ea typeface="+mn-lt"/>
                <a:cs typeface="+mn-lt"/>
              </a:rPr>
              <a:t> 🟢 Insight: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Price increases as the </a:t>
            </a:r>
            <a:r>
              <a:rPr lang="en-US" sz="1400" b="1" dirty="0">
                <a:ea typeface="+mn-lt"/>
                <a:cs typeface="+mn-lt"/>
              </a:rPr>
              <a:t>number of rooms increases</a:t>
            </a:r>
            <a:r>
              <a:rPr lang="en-US" sz="1400" dirty="0">
                <a:ea typeface="+mn-lt"/>
                <a:cs typeface="+mn-lt"/>
              </a:rPr>
              <a:t>, regardless of property type.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b="1" dirty="0">
                <a:ea typeface="+mn-lt"/>
                <a:cs typeface="+mn-lt"/>
              </a:rPr>
              <a:t>Houses</a:t>
            </a:r>
            <a:r>
              <a:rPr lang="en-US" sz="1400" dirty="0">
                <a:ea typeface="+mn-lt"/>
                <a:cs typeface="+mn-lt"/>
              </a:rPr>
              <a:t> consistently have the </a:t>
            </a:r>
            <a:r>
              <a:rPr lang="en-US" sz="1400" b="1" dirty="0">
                <a:ea typeface="+mn-lt"/>
                <a:cs typeface="+mn-lt"/>
              </a:rPr>
              <a:t>highest prices</a:t>
            </a:r>
            <a:r>
              <a:rPr lang="en-US" sz="1400" dirty="0">
                <a:ea typeface="+mn-lt"/>
                <a:cs typeface="+mn-lt"/>
              </a:rPr>
              <a:t> in each room category.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b="1" dirty="0">
                <a:ea typeface="+mn-lt"/>
                <a:cs typeface="+mn-lt"/>
              </a:rPr>
              <a:t>Units</a:t>
            </a:r>
            <a:r>
              <a:rPr lang="en-US" sz="1400" dirty="0">
                <a:ea typeface="+mn-lt"/>
                <a:cs typeface="+mn-lt"/>
              </a:rPr>
              <a:t> are always the </a:t>
            </a:r>
            <a:r>
              <a:rPr lang="en-US" sz="1400" b="1" dirty="0">
                <a:ea typeface="+mn-lt"/>
                <a:cs typeface="+mn-lt"/>
              </a:rPr>
              <a:t>cheapest</a:t>
            </a:r>
            <a:r>
              <a:rPr lang="en-US" sz="1400" dirty="0">
                <a:ea typeface="+mn-lt"/>
                <a:cs typeface="+mn-lt"/>
              </a:rPr>
              <a:t>, even with more rooms.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>
                <a:ea typeface="+mn-lt"/>
                <a:cs typeface="+mn-lt"/>
              </a:rPr>
              <a:t>Example:</a:t>
            </a:r>
            <a:endParaRPr lang="en-US" sz="1400" dirty="0"/>
          </a:p>
          <a:p>
            <a:pPr lvl="1">
              <a:lnSpc>
                <a:spcPct val="110000"/>
              </a:lnSpc>
              <a:buFont typeface="Neue Haas Grotesk Text Pro" panose="020B0604020202020204" pitchFamily="34" charset="0"/>
              <a:buChar char="–"/>
            </a:pPr>
            <a:r>
              <a:rPr lang="en-US" sz="1400" dirty="0">
                <a:ea typeface="+mn-lt"/>
                <a:cs typeface="+mn-lt"/>
              </a:rPr>
              <a:t>4-room houses are more expensive than 4-room townhouses or units.</a:t>
            </a:r>
            <a:endParaRPr lang="en-US" sz="1400" dirty="0"/>
          </a:p>
          <a:p>
            <a:pPr lvl="1">
              <a:lnSpc>
                <a:spcPct val="110000"/>
              </a:lnSpc>
              <a:buFont typeface="Neue Haas Grotesk Text Pro" panose="020B0604020202020204" pitchFamily="34" charset="0"/>
              <a:buChar char="–"/>
            </a:pPr>
            <a:r>
              <a:rPr lang="en-US" sz="1400" dirty="0">
                <a:ea typeface="+mn-lt"/>
                <a:cs typeface="+mn-lt"/>
              </a:rPr>
              <a:t>1-room units are the lowest in price overall.</a:t>
            </a:r>
            <a:endParaRPr lang="en-US" sz="1400" dirty="0"/>
          </a:p>
          <a:p>
            <a:pPr lvl="1">
              <a:lnSpc>
                <a:spcPct val="110000"/>
              </a:lnSpc>
              <a:buFont typeface="Neue Haas Grotesk Text Pro" panose="020B0604020202020204" pitchFamily="34" charset="0"/>
              <a:buChar char="–"/>
            </a:pPr>
            <a:r>
              <a:rPr lang="en-US" sz="1400" dirty="0">
                <a:ea typeface="+mn-lt"/>
                <a:cs typeface="+mn-lt"/>
              </a:rPr>
              <a:t>⇒ So, </a:t>
            </a:r>
            <a:r>
              <a:rPr lang="en-US" sz="1400" b="1" dirty="0">
                <a:ea typeface="+mn-lt"/>
                <a:cs typeface="+mn-lt"/>
              </a:rPr>
              <a:t>both room count and property type together</a:t>
            </a:r>
            <a:r>
              <a:rPr lang="en-US" sz="1400" dirty="0">
                <a:ea typeface="+mn-lt"/>
                <a:cs typeface="+mn-lt"/>
              </a:rPr>
              <a:t> have a </a:t>
            </a:r>
            <a:r>
              <a:rPr lang="en-US" sz="1400" b="1" dirty="0">
                <a:ea typeface="+mn-lt"/>
                <a:cs typeface="+mn-lt"/>
              </a:rPr>
              <a:t>strong effect</a:t>
            </a:r>
            <a:r>
              <a:rPr lang="en-US" sz="1400" dirty="0">
                <a:ea typeface="+mn-lt"/>
                <a:cs typeface="+mn-lt"/>
              </a:rPr>
              <a:t> on the price.</a:t>
            </a:r>
            <a:br>
              <a:rPr lang="en-US" sz="1400" dirty="0">
                <a:ea typeface="+mn-lt"/>
                <a:cs typeface="+mn-lt"/>
              </a:rPr>
            </a:br>
            <a:r>
              <a:rPr lang="en-US" sz="1400" dirty="0">
                <a:ea typeface="+mn-lt"/>
                <a:cs typeface="+mn-lt"/>
              </a:rPr>
              <a:t> Using both features gives better predictions than using just one.</a:t>
            </a:r>
            <a:endParaRPr lang="en-US" sz="1400" dirty="0"/>
          </a:p>
          <a:p>
            <a:pPr>
              <a:lnSpc>
                <a:spcPct val="110000"/>
              </a:lnSpc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14928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C9EB4-131D-E405-BF0D-58F09A8F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745" y="689583"/>
            <a:ext cx="7608074" cy="1257299"/>
          </a:xfrm>
        </p:spPr>
        <p:txBody>
          <a:bodyPr anchor="ctr">
            <a:normAutofit/>
          </a:bodyPr>
          <a:lstStyle/>
          <a:p>
            <a:r>
              <a:rPr lang="en-US" sz="4800"/>
              <a:t>Data Preprocessing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625E526-838B-DBE7-6600-D159BFBCE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5827306" y="3434599"/>
            <a:ext cx="6407229" cy="3479258"/>
          </a:xfrm>
          <a:custGeom>
            <a:avLst/>
            <a:gdLst>
              <a:gd name="connsiteX0" fmla="*/ 53408 w 6407229"/>
              <a:gd name="connsiteY0" fmla="*/ 3479258 h 3479258"/>
              <a:gd name="connsiteX1" fmla="*/ 6407229 w 6407229"/>
              <a:gd name="connsiteY1" fmla="*/ 3368352 h 3479258"/>
              <a:gd name="connsiteX2" fmla="*/ 2513111 w 6407229"/>
              <a:gd name="connsiteY2" fmla="*/ 401274 h 3479258"/>
              <a:gd name="connsiteX3" fmla="*/ 2468202 w 6407229"/>
              <a:gd name="connsiteY3" fmla="*/ 369022 h 3479258"/>
              <a:gd name="connsiteX4" fmla="*/ 1321050 w 6407229"/>
              <a:gd name="connsiteY4" fmla="*/ 613 h 3479258"/>
              <a:gd name="connsiteX5" fmla="*/ 1196752 w 6407229"/>
              <a:gd name="connsiteY5" fmla="*/ 1245 h 3479258"/>
              <a:gd name="connsiteX6" fmla="*/ 56027 w 6407229"/>
              <a:gd name="connsiteY6" fmla="*/ 376720 h 3479258"/>
              <a:gd name="connsiteX7" fmla="*/ 0 w 6407229"/>
              <a:gd name="connsiteY7" fmla="*/ 419528 h 347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7229" h="3479258">
                <a:moveTo>
                  <a:pt x="53408" y="3479258"/>
                </a:moveTo>
                <a:lnTo>
                  <a:pt x="6407229" y="3368352"/>
                </a:lnTo>
                <a:lnTo>
                  <a:pt x="2513111" y="401274"/>
                </a:lnTo>
                <a:lnTo>
                  <a:pt x="2468202" y="369022"/>
                </a:lnTo>
                <a:cubicBezTo>
                  <a:pt x="2117855" y="130665"/>
                  <a:pt x="1719063" y="10130"/>
                  <a:pt x="1321050" y="613"/>
                </a:cubicBezTo>
                <a:cubicBezTo>
                  <a:pt x="1279590" y="-379"/>
                  <a:pt x="1238139" y="-165"/>
                  <a:pt x="1196752" y="1245"/>
                </a:cubicBezTo>
                <a:cubicBezTo>
                  <a:pt x="793227" y="14995"/>
                  <a:pt x="395796" y="142529"/>
                  <a:pt x="56027" y="376720"/>
                </a:cubicBezTo>
                <a:lnTo>
                  <a:pt x="0" y="419528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6F58-584A-F984-38C6-19AA47447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746" y="1840984"/>
            <a:ext cx="9982199" cy="28545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200" b="1" dirty="0">
                <a:ea typeface="+mn-lt"/>
                <a:cs typeface="+mn-lt"/>
              </a:rPr>
              <a:t>Steps Taken:</a:t>
            </a:r>
            <a:endParaRPr lang="en-US" sz="12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200" b="1" dirty="0">
                <a:ea typeface="+mn-lt"/>
                <a:cs typeface="+mn-lt"/>
              </a:rPr>
              <a:t>Checked for duplicates</a:t>
            </a:r>
            <a:endParaRPr lang="en-US" sz="1200" dirty="0">
              <a:ea typeface="+mn-lt"/>
              <a:cs typeface="+mn-lt"/>
            </a:endParaRPr>
          </a:p>
          <a:p>
            <a:pPr lvl="1">
              <a:lnSpc>
                <a:spcPct val="110000"/>
              </a:lnSpc>
              <a:buFont typeface="Neue Haas Grotesk Text Pro" panose="020B0604020202020204" pitchFamily="34" charset="0"/>
              <a:buChar char="–"/>
            </a:pPr>
            <a:r>
              <a:rPr lang="en-US" sz="1200" dirty="0">
                <a:ea typeface="+mn-lt"/>
                <a:cs typeface="+mn-lt"/>
              </a:rPr>
              <a:t>No duplicate rows found in the dataset.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b="1" dirty="0">
                <a:ea typeface="+mn-lt"/>
                <a:cs typeface="+mn-lt"/>
              </a:rPr>
              <a:t>Handled missing values:</a:t>
            </a:r>
            <a:endParaRPr lang="en-US" sz="1200">
              <a:ea typeface="+mn-lt"/>
              <a:cs typeface="+mn-lt"/>
            </a:endParaRPr>
          </a:p>
          <a:p>
            <a:pPr lvl="1">
              <a:lnSpc>
                <a:spcPct val="110000"/>
              </a:lnSpc>
              <a:buFont typeface="Neue Haas Grotesk Text Pro" panose="020B0604020202020204" pitchFamily="34" charset="0"/>
              <a:buChar char="–"/>
            </a:pPr>
            <a:r>
              <a:rPr lang="en-US" sz="1200" err="1">
                <a:latin typeface="Consolas"/>
              </a:rPr>
              <a:t>councilarea</a:t>
            </a:r>
            <a:r>
              <a:rPr lang="en-US" sz="1200" dirty="0">
                <a:ea typeface="+mn-lt"/>
                <a:cs typeface="+mn-lt"/>
              </a:rPr>
              <a:t>: filled using </a:t>
            </a:r>
            <a:r>
              <a:rPr lang="en-US" sz="1200" b="1" dirty="0">
                <a:ea typeface="+mn-lt"/>
                <a:cs typeface="+mn-lt"/>
              </a:rPr>
              <a:t>most frequent</a:t>
            </a:r>
            <a:r>
              <a:rPr lang="en-US" sz="1200" dirty="0">
                <a:ea typeface="+mn-lt"/>
                <a:cs typeface="+mn-lt"/>
              </a:rPr>
              <a:t> value (</a:t>
            </a:r>
            <a:r>
              <a:rPr lang="en-US" sz="1200" err="1">
                <a:ea typeface="+mn-lt"/>
                <a:cs typeface="+mn-lt"/>
              </a:rPr>
              <a:t>SimpleImputer</a:t>
            </a:r>
            <a:r>
              <a:rPr lang="en-US" sz="1200" dirty="0">
                <a:ea typeface="+mn-lt"/>
                <a:cs typeface="+mn-lt"/>
              </a:rPr>
              <a:t>)</a:t>
            </a:r>
            <a:endParaRPr lang="en-US" sz="1200" dirty="0"/>
          </a:p>
          <a:p>
            <a:pPr lvl="1">
              <a:lnSpc>
                <a:spcPct val="110000"/>
              </a:lnSpc>
              <a:buFont typeface="Neue Haas Grotesk Text Pro" panose="020B0604020202020204" pitchFamily="34" charset="0"/>
              <a:buChar char="–"/>
            </a:pPr>
            <a:r>
              <a:rPr lang="en-US" sz="1200" dirty="0">
                <a:latin typeface="Consolas"/>
              </a:rPr>
              <a:t>car</a:t>
            </a:r>
            <a:r>
              <a:rPr lang="en-US" sz="1200" dirty="0">
                <a:ea typeface="+mn-lt"/>
                <a:cs typeface="+mn-lt"/>
              </a:rPr>
              <a:t> &amp; </a:t>
            </a:r>
            <a:r>
              <a:rPr lang="en-US" sz="1200" err="1">
                <a:latin typeface="Consolas"/>
              </a:rPr>
              <a:t>yearbuilt</a:t>
            </a:r>
            <a:r>
              <a:rPr lang="en-US" sz="1200" dirty="0">
                <a:ea typeface="+mn-lt"/>
                <a:cs typeface="+mn-lt"/>
              </a:rPr>
              <a:t>: filled using </a:t>
            </a:r>
            <a:r>
              <a:rPr lang="en-US" sz="1200" b="1" dirty="0">
                <a:ea typeface="+mn-lt"/>
                <a:cs typeface="+mn-lt"/>
              </a:rPr>
              <a:t>median</a:t>
            </a:r>
            <a:r>
              <a:rPr lang="en-US" sz="1200" dirty="0">
                <a:ea typeface="+mn-lt"/>
                <a:cs typeface="+mn-lt"/>
              </a:rPr>
              <a:t> (</a:t>
            </a:r>
            <a:r>
              <a:rPr lang="en-US" sz="1200" err="1">
                <a:ea typeface="+mn-lt"/>
                <a:cs typeface="+mn-lt"/>
              </a:rPr>
              <a:t>SimpleImputer</a:t>
            </a:r>
            <a:r>
              <a:rPr lang="en-US" sz="1200" dirty="0">
                <a:ea typeface="+mn-lt"/>
                <a:cs typeface="+mn-lt"/>
              </a:rPr>
              <a:t>)</a:t>
            </a:r>
            <a:endParaRPr lang="en-US" sz="1200" dirty="0"/>
          </a:p>
          <a:p>
            <a:pPr lvl="1">
              <a:lnSpc>
                <a:spcPct val="110000"/>
              </a:lnSpc>
              <a:buFont typeface="Neue Haas Grotesk Text Pro" panose="020B0604020202020204" pitchFamily="34" charset="0"/>
              <a:buChar char="–"/>
            </a:pPr>
            <a:r>
              <a:rPr lang="en-US" sz="1200" err="1">
                <a:latin typeface="Consolas"/>
              </a:rPr>
              <a:t>buildingarea</a:t>
            </a:r>
            <a:r>
              <a:rPr lang="en-US" sz="1200" dirty="0">
                <a:ea typeface="+mn-lt"/>
                <a:cs typeface="+mn-lt"/>
              </a:rPr>
              <a:t>: filled using </a:t>
            </a:r>
            <a:r>
              <a:rPr lang="en-US" sz="1200" b="1" err="1">
                <a:ea typeface="+mn-lt"/>
                <a:cs typeface="+mn-lt"/>
              </a:rPr>
              <a:t>KNNImputer</a:t>
            </a:r>
            <a:r>
              <a:rPr lang="en-US" sz="1200" dirty="0">
                <a:ea typeface="+mn-lt"/>
                <a:cs typeface="+mn-lt"/>
              </a:rPr>
              <a:t> with </a:t>
            </a:r>
            <a:r>
              <a:rPr lang="en-US" sz="1200" err="1">
                <a:latin typeface="Consolas"/>
              </a:rPr>
              <a:t>n_neighbors</a:t>
            </a:r>
            <a:r>
              <a:rPr lang="en-US" sz="1200" dirty="0">
                <a:latin typeface="Consolas"/>
              </a:rPr>
              <a:t>=5</a:t>
            </a:r>
            <a:endParaRPr lang="en-US" sz="12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200" b="1" dirty="0">
                <a:ea typeface="+mn-lt"/>
                <a:cs typeface="+mn-lt"/>
              </a:rPr>
              <a:t>Encoded categorical variables:</a:t>
            </a:r>
            <a:endParaRPr lang="en-US" sz="1200">
              <a:ea typeface="+mn-lt"/>
              <a:cs typeface="+mn-lt"/>
            </a:endParaRPr>
          </a:p>
          <a:p>
            <a:pPr lvl="1">
              <a:lnSpc>
                <a:spcPct val="110000"/>
              </a:lnSpc>
              <a:buFont typeface="Neue Haas Grotesk Text Pro" panose="020B0604020202020204" pitchFamily="34" charset="0"/>
              <a:buChar char="–"/>
            </a:pPr>
            <a:r>
              <a:rPr lang="en-US" sz="1200" dirty="0">
                <a:latin typeface="Consolas"/>
              </a:rPr>
              <a:t>type</a:t>
            </a:r>
            <a:r>
              <a:rPr lang="en-US" sz="1200" dirty="0">
                <a:ea typeface="+mn-lt"/>
                <a:cs typeface="+mn-lt"/>
              </a:rPr>
              <a:t>: encoded using </a:t>
            </a:r>
            <a:r>
              <a:rPr lang="en-US" sz="1200" b="1" err="1">
                <a:ea typeface="+mn-lt"/>
                <a:cs typeface="+mn-lt"/>
              </a:rPr>
              <a:t>OrdinalEncoder</a:t>
            </a:r>
            <a:endParaRPr lang="en-US" sz="1200">
              <a:ea typeface="+mn-lt"/>
              <a:cs typeface="+mn-lt"/>
            </a:endParaRPr>
          </a:p>
          <a:p>
            <a:pPr lvl="1">
              <a:lnSpc>
                <a:spcPct val="110000"/>
              </a:lnSpc>
              <a:buFont typeface="Neue Haas Grotesk Text Pro" panose="020B0604020202020204" pitchFamily="34" charset="0"/>
              <a:buChar char="–"/>
            </a:pPr>
            <a:r>
              <a:rPr lang="en-US" sz="1200" dirty="0">
                <a:latin typeface="Consolas"/>
              </a:rPr>
              <a:t>method</a:t>
            </a:r>
            <a:r>
              <a:rPr lang="en-US" sz="1200" dirty="0">
                <a:ea typeface="+mn-lt"/>
                <a:cs typeface="+mn-lt"/>
              </a:rPr>
              <a:t>: encoded using </a:t>
            </a:r>
            <a:r>
              <a:rPr lang="en-US" sz="1200" b="1" err="1">
                <a:ea typeface="+mn-lt"/>
                <a:cs typeface="+mn-lt"/>
              </a:rPr>
              <a:t>OneHotEncoder</a:t>
            </a:r>
            <a:endParaRPr lang="en-US" sz="1200">
              <a:ea typeface="+mn-lt"/>
              <a:cs typeface="+mn-lt"/>
            </a:endParaRPr>
          </a:p>
          <a:p>
            <a:pPr lvl="1">
              <a:lnSpc>
                <a:spcPct val="110000"/>
              </a:lnSpc>
              <a:buFont typeface="Neue Haas Grotesk Text Pro" panose="020B0604020202020204" pitchFamily="34" charset="0"/>
              <a:buChar char="–"/>
            </a:pPr>
            <a:r>
              <a:rPr lang="en-US" sz="1200" err="1">
                <a:latin typeface="Consolas"/>
                <a:ea typeface="+mn-lt"/>
                <a:cs typeface="+mn-lt"/>
              </a:rPr>
              <a:t>regionname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err="1">
                <a:latin typeface="Consolas"/>
                <a:ea typeface="+mn-lt"/>
                <a:cs typeface="+mn-lt"/>
              </a:rPr>
              <a:t>councilarea</a:t>
            </a:r>
            <a:r>
              <a:rPr lang="en-US" sz="1200" dirty="0">
                <a:ea typeface="+mn-lt"/>
                <a:cs typeface="+mn-lt"/>
              </a:rPr>
              <a:t>,, and </a:t>
            </a:r>
            <a:r>
              <a:rPr lang="en-US" sz="1200" err="1">
                <a:latin typeface="Consolas"/>
                <a:ea typeface="+mn-lt"/>
                <a:cs typeface="+mn-lt"/>
              </a:rPr>
              <a:t>sellerg</a:t>
            </a:r>
            <a:r>
              <a:rPr lang="en-US" sz="1200" dirty="0">
                <a:ea typeface="+mn-lt"/>
                <a:cs typeface="+mn-lt"/>
              </a:rPr>
              <a:t>: encoded using </a:t>
            </a:r>
            <a:r>
              <a:rPr lang="en-US" sz="1200" b="1" dirty="0">
                <a:ea typeface="+mn-lt"/>
                <a:cs typeface="+mn-lt"/>
              </a:rPr>
              <a:t>Binary Encoding</a:t>
            </a:r>
            <a:endParaRPr lang="en-US" sz="1200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b="1" dirty="0">
                <a:ea typeface="+mn-lt"/>
                <a:cs typeface="+mn-lt"/>
              </a:rPr>
              <a:t>Dropped irrelevant columns:</a:t>
            </a:r>
            <a:endParaRPr lang="en-US" sz="1200" dirty="0"/>
          </a:p>
          <a:p>
            <a:pPr lvl="1">
              <a:lnSpc>
                <a:spcPct val="110000"/>
              </a:lnSpc>
              <a:buFont typeface="Neue Haas Grotesk Text Pro" panose="020B0604020202020204" pitchFamily="34" charset="0"/>
              <a:buChar char="–"/>
            </a:pPr>
            <a:r>
              <a:rPr lang="en-US" sz="1200" dirty="0">
                <a:ea typeface="+mn-lt"/>
                <a:cs typeface="+mn-lt"/>
              </a:rPr>
              <a:t>Removed </a:t>
            </a:r>
            <a:r>
              <a:rPr lang="en-US" sz="1200" dirty="0">
                <a:latin typeface="Consolas"/>
                <a:ea typeface="+mn-lt"/>
                <a:cs typeface="+mn-lt"/>
              </a:rPr>
              <a:t>suburb</a:t>
            </a:r>
            <a:r>
              <a:rPr lang="en-US" sz="1200" dirty="0">
                <a:ea typeface="+mn-lt"/>
                <a:cs typeface="+mn-lt"/>
              </a:rPr>
              <a:t> and </a:t>
            </a:r>
            <a:r>
              <a:rPr lang="en-US" sz="1200" dirty="0">
                <a:latin typeface="Consolas"/>
                <a:ea typeface="+mn-lt"/>
                <a:cs typeface="+mn-lt"/>
              </a:rPr>
              <a:t>address</a:t>
            </a:r>
            <a:r>
              <a:rPr lang="en-US" sz="1200" dirty="0">
                <a:ea typeface="+mn-lt"/>
                <a:cs typeface="+mn-lt"/>
              </a:rPr>
              <a:t> as they are high-cardinality and not useful for modeling</a:t>
            </a:r>
            <a:endParaRPr lang="en-US" sz="12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b="1" dirty="0">
                <a:ea typeface="+mn-lt"/>
                <a:cs typeface="+mn-lt"/>
              </a:rPr>
              <a:t>Scaled numerical features:</a:t>
            </a:r>
            <a:endParaRPr lang="en-US" sz="1200" dirty="0"/>
          </a:p>
          <a:p>
            <a:pPr lvl="1">
              <a:lnSpc>
                <a:spcPct val="110000"/>
              </a:lnSpc>
              <a:buFont typeface="Neue Haas Grotesk Text Pro" panose="020B0604020202020204" pitchFamily="34" charset="0"/>
              <a:buChar char="–"/>
            </a:pPr>
            <a:r>
              <a:rPr lang="en-US" sz="1200" dirty="0">
                <a:ea typeface="+mn-lt"/>
                <a:cs typeface="+mn-lt"/>
              </a:rPr>
              <a:t>Applied </a:t>
            </a:r>
            <a:r>
              <a:rPr lang="en-US" sz="1200" b="1" err="1">
                <a:ea typeface="+mn-lt"/>
                <a:cs typeface="+mn-lt"/>
              </a:rPr>
              <a:t>RobustScaler</a:t>
            </a:r>
            <a:r>
              <a:rPr lang="en-US" sz="1200" dirty="0">
                <a:ea typeface="+mn-lt"/>
                <a:cs typeface="+mn-lt"/>
              </a:rPr>
              <a:t> to reduce the effect of outliers in numerical columns</a:t>
            </a:r>
          </a:p>
          <a:p>
            <a:pPr marL="320040" lvl="1" indent="0">
              <a:lnSpc>
                <a:spcPct val="110000"/>
              </a:lnSpc>
              <a:buNone/>
            </a:pPr>
            <a:r>
              <a:rPr lang="en-US" sz="1200" dirty="0">
                <a:ea typeface="+mn-lt"/>
                <a:cs typeface="+mn-lt"/>
              </a:rPr>
              <a:t>🟢 </a:t>
            </a:r>
            <a:r>
              <a:rPr lang="en-US" sz="1200" b="1" dirty="0">
                <a:ea typeface="+mn-lt"/>
                <a:cs typeface="+mn-lt"/>
              </a:rPr>
              <a:t>Insight:</a:t>
            </a:r>
            <a:endParaRPr lang="en-US" sz="1200">
              <a:ea typeface="+mn-lt"/>
              <a:cs typeface="+mn-lt"/>
            </a:endParaRPr>
          </a:p>
          <a:p>
            <a:pPr lvl="1">
              <a:lnSpc>
                <a:spcPct val="110000"/>
              </a:lnSpc>
              <a:buFont typeface="Neue Haas Grotesk Text Pro" panose="020B0604020202020204" pitchFamily="34" charset="0"/>
              <a:buChar char="–"/>
            </a:pPr>
            <a:r>
              <a:rPr lang="en-US" sz="1200" dirty="0">
                <a:ea typeface="+mn-lt"/>
                <a:cs typeface="+mn-lt"/>
              </a:rPr>
              <a:t> This preprocessing pipeline cleaned and transformed the data efficiently, preparing it for accurate and robust modeling.</a:t>
            </a:r>
            <a:endParaRPr lang="en-US" sz="1200" dirty="0"/>
          </a:p>
          <a:p>
            <a:pPr lvl="1">
              <a:lnSpc>
                <a:spcPct val="110000"/>
              </a:lnSpc>
              <a:buFont typeface="Neue Haas Grotesk Text Pro" panose="020B0604020202020204" pitchFamily="34" charset="0"/>
              <a:buChar char="–"/>
            </a:pPr>
            <a:endParaRPr lang="en-US" sz="1200" dirty="0"/>
          </a:p>
          <a:p>
            <a:pPr lvl="1">
              <a:lnSpc>
                <a:spcPct val="110000"/>
              </a:lnSpc>
              <a:buFont typeface="Neue Haas Grotesk Text Pro" panose="020B0604020202020204" pitchFamily="34" charset="0"/>
              <a:buChar char="–"/>
            </a:pPr>
            <a:endParaRPr lang="en-US" sz="1200" dirty="0"/>
          </a:p>
          <a:p>
            <a:pPr marL="0" lvl="1" indent="0">
              <a:lnSpc>
                <a:spcPct val="110000"/>
              </a:lnSpc>
              <a:buNone/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9819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630C961-0799-6F2C-F4A0-764ED342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7B0CBB1-5421-8AB0-8BD6-C8F8859F9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291463" cy="1828798"/>
          </a:xfrm>
          <a:custGeom>
            <a:avLst/>
            <a:gdLst>
              <a:gd name="connsiteX0" fmla="*/ 4291463 w 4291463"/>
              <a:gd name="connsiteY0" fmla="*/ 1828798 h 1828798"/>
              <a:gd name="connsiteX1" fmla="*/ 0 w 4291463"/>
              <a:gd name="connsiteY1" fmla="*/ 1828798 h 1828798"/>
              <a:gd name="connsiteX2" fmla="*/ 1813870 w 4291463"/>
              <a:gd name="connsiteY2" fmla="*/ 405504 h 1828798"/>
              <a:gd name="connsiteX3" fmla="*/ 1856352 w 4291463"/>
              <a:gd name="connsiteY3" fmla="*/ 373857 h 1828798"/>
              <a:gd name="connsiteX4" fmla="*/ 2949111 w 4291463"/>
              <a:gd name="connsiteY4" fmla="*/ 1756 h 1828798"/>
              <a:gd name="connsiteX5" fmla="*/ 3068193 w 4291463"/>
              <a:gd name="connsiteY5" fmla="*/ 284 h 1828798"/>
              <a:gd name="connsiteX6" fmla="*/ 4291186 w 4291463"/>
              <a:gd name="connsiteY6" fmla="*/ 430072 h 1828798"/>
              <a:gd name="connsiteX7" fmla="*/ 4291463 w 4291463"/>
              <a:gd name="connsiteY7" fmla="*/ 430316 h 182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1463" h="1828798">
                <a:moveTo>
                  <a:pt x="4291463" y="1828798"/>
                </a:moveTo>
                <a:lnTo>
                  <a:pt x="0" y="1828798"/>
                </a:lnTo>
                <a:lnTo>
                  <a:pt x="1813870" y="405504"/>
                </a:lnTo>
                <a:lnTo>
                  <a:pt x="1856352" y="373857"/>
                </a:lnTo>
                <a:cubicBezTo>
                  <a:pt x="2187982" y="139664"/>
                  <a:pt x="2567993" y="17528"/>
                  <a:pt x="2949111" y="1756"/>
                </a:cubicBezTo>
                <a:cubicBezTo>
                  <a:pt x="2988812" y="114"/>
                  <a:pt x="3028523" y="-375"/>
                  <a:pt x="3068193" y="284"/>
                </a:cubicBezTo>
                <a:cubicBezTo>
                  <a:pt x="3504570" y="7531"/>
                  <a:pt x="3935938" y="153650"/>
                  <a:pt x="4291186" y="430072"/>
                </a:cubicBezTo>
                <a:lnTo>
                  <a:pt x="4291463" y="430316"/>
                </a:lnTo>
                <a:close/>
              </a:path>
            </a:pathLst>
          </a:custGeom>
          <a:gradFill>
            <a:gsLst>
              <a:gs pos="28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8CBFC43-B5A1-1ADD-90E0-C5427EC75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CF548-8439-3324-C3B0-6E3469F6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747" y="1964718"/>
            <a:ext cx="5029200" cy="2392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T</a:t>
            </a:r>
            <a:r>
              <a:rPr lang="en-US" sz="3600" dirty="0">
                <a:ea typeface="+mj-lt"/>
                <a:cs typeface="+mj-lt"/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414434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A364E18-0909-04B8-85B7-1D75F7673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4E4C0D-6BCA-FC17-62BD-B629662A9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19000">
                <a:schemeClr val="bg2"/>
              </a:gs>
              <a:gs pos="99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D64FA-3203-FC59-48C4-501786F0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680" y="1143000"/>
            <a:ext cx="7946597" cy="1257300"/>
          </a:xfrm>
        </p:spPr>
        <p:txBody>
          <a:bodyPr anchor="ctr"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B08FA76-1ED5-E432-8E59-C7ABAAB6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1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63F93-D418-C09E-FD69-854A34A71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680" y="2411519"/>
            <a:ext cx="5380530" cy="339464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latin typeface="Corbel"/>
              </a:rPr>
              <a:t>Import libraries 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>
                <a:latin typeface="Corbel"/>
              </a:rPr>
              <a:t>Load Data</a:t>
            </a:r>
          </a:p>
          <a:p>
            <a:pPr>
              <a:lnSpc>
                <a:spcPct val="110000"/>
              </a:lnSpc>
            </a:pPr>
            <a:r>
              <a:rPr lang="en-US">
                <a:latin typeface="Corbel"/>
              </a:rPr>
              <a:t>Data exploration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>
                <a:latin typeface="Corbel"/>
              </a:rPr>
              <a:t>Data cleaning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>
                <a:latin typeface="Corbel"/>
              </a:rPr>
              <a:t>Data analysis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>
                <a:latin typeface="Corbel"/>
              </a:rPr>
              <a:t>feature engineering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>
                <a:latin typeface="Corbel"/>
              </a:rPr>
              <a:t>Data preprocessing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err="1">
                <a:latin typeface="Corbel"/>
              </a:rPr>
              <a:t>Streamlit</a:t>
            </a:r>
            <a:endParaRPr lang="en-US" err="1"/>
          </a:p>
          <a:p>
            <a:pPr>
              <a:lnSpc>
                <a:spcPct val="11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0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0300B1B-B85E-D514-C6B4-30126EBB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CC8CFE-31F3-0DA5-6AC8-9A74170BF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8916" y="-105868"/>
            <a:ext cx="12309832" cy="7069736"/>
          </a:xfrm>
          <a:custGeom>
            <a:avLst/>
            <a:gdLst>
              <a:gd name="connsiteX0" fmla="*/ 119689 w 12309832"/>
              <a:gd name="connsiteY0" fmla="*/ 7069736 h 7069736"/>
              <a:gd name="connsiteX1" fmla="*/ 12309832 w 12309832"/>
              <a:gd name="connsiteY1" fmla="*/ 6856956 h 7069736"/>
              <a:gd name="connsiteX2" fmla="*/ 12190143 w 12309832"/>
              <a:gd name="connsiteY2" fmla="*/ 0 h 7069736"/>
              <a:gd name="connsiteX3" fmla="*/ 0 w 12309832"/>
              <a:gd name="connsiteY3" fmla="*/ 212780 h 706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9832" h="7069736">
                <a:moveTo>
                  <a:pt x="119689" y="7069736"/>
                </a:moveTo>
                <a:lnTo>
                  <a:pt x="12309832" y="6856956"/>
                </a:lnTo>
                <a:lnTo>
                  <a:pt x="12190143" y="0"/>
                </a:lnTo>
                <a:lnTo>
                  <a:pt x="0" y="212780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9FB23B6-1F34-5B6A-2697-938FB355B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71" y="734156"/>
            <a:ext cx="10617872" cy="538161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80719-25C9-0932-3B6A-6971A5A1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817" y="1143001"/>
            <a:ext cx="7917227" cy="574157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sz="2800" b="0" dirty="0"/>
              <a:t>Project Objective</a:t>
            </a:r>
            <a:br>
              <a:rPr lang="en-US" sz="2800" b="0" dirty="0"/>
            </a:br>
            <a:br>
              <a:rPr lang="en-US" sz="2800" b="0" dirty="0"/>
            </a:br>
            <a:r>
              <a:rPr lang="en-US" sz="2800" b="0" dirty="0">
                <a:latin typeface="Calibri"/>
                <a:ea typeface="Calibri"/>
                <a:cs typeface="Calibri"/>
              </a:rPr>
              <a:t>What is this project about?</a:t>
            </a:r>
            <a:endParaRPr lang="en-US" sz="2800" b="0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2966B6D-F77E-EE8D-2050-693B57D90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700200"/>
              </p:ext>
            </p:extLst>
          </p:nvPr>
        </p:nvGraphicFramePr>
        <p:xfrm>
          <a:off x="1913862" y="2400300"/>
          <a:ext cx="8378456" cy="2947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732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364E18-0909-04B8-85B7-1D75F7673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4E4C0D-6BCA-FC17-62BD-B629662A9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19000">
                <a:schemeClr val="bg2"/>
              </a:gs>
              <a:gs pos="99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4B540-2A36-F99B-5E2A-25F4E5CFC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680" y="1143000"/>
            <a:ext cx="7946597" cy="1257300"/>
          </a:xfrm>
        </p:spPr>
        <p:txBody>
          <a:bodyPr anchor="ctr">
            <a:normAutofit/>
          </a:bodyPr>
          <a:lstStyle/>
          <a:p>
            <a:r>
              <a:rPr lang="en-US" sz="2800" b="0" dirty="0"/>
              <a:t>Dataset Overview</a:t>
            </a:r>
            <a:endParaRPr lang="en-US" sz="2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08FA76-1ED5-E432-8E59-C7ABAAB6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1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ECB8F-06D1-441F-4652-4D4353ACA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680" y="2411519"/>
            <a:ext cx="5380530" cy="339464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ea typeface="+mn-lt"/>
                <a:cs typeface="+mn-lt"/>
              </a:rPr>
              <a:t>Dataset Source:</a:t>
            </a:r>
            <a:r>
              <a:rPr lang="en-US" dirty="0">
                <a:ea typeface="+mn-lt"/>
                <a:cs typeface="+mn-lt"/>
              </a:rPr>
              <a:t> Kaggle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ea typeface="+mn-lt"/>
                <a:cs typeface="+mn-lt"/>
              </a:rPr>
              <a:t>Number of Records:</a:t>
            </a:r>
            <a:r>
              <a:rPr lang="en-US" dirty="0">
                <a:ea typeface="+mn-lt"/>
                <a:cs typeface="+mn-lt"/>
              </a:rPr>
              <a:t> 13,000 rows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ea typeface="+mn-lt"/>
                <a:cs typeface="+mn-lt"/>
              </a:rPr>
              <a:t>Number of Features:</a:t>
            </a:r>
            <a:r>
              <a:rPr lang="en-US" dirty="0">
                <a:ea typeface="+mn-lt"/>
                <a:cs typeface="+mn-lt"/>
              </a:rPr>
              <a:t> 21 columns</a:t>
            </a:r>
          </a:p>
          <a:p>
            <a:pPr>
              <a:lnSpc>
                <a:spcPct val="110000"/>
              </a:lnSpc>
            </a:pPr>
            <a:r>
              <a:rPr lang="en-US" b="1" dirty="0">
                <a:ea typeface="+mn-lt"/>
                <a:cs typeface="+mn-lt"/>
              </a:rPr>
              <a:t>Data Type:</a:t>
            </a:r>
            <a:r>
              <a:rPr lang="en-US" dirty="0">
                <a:ea typeface="+mn-lt"/>
                <a:cs typeface="+mn-lt"/>
              </a:rPr>
              <a:t> Real estate transactions in Melbourne, Australia</a:t>
            </a:r>
          </a:p>
          <a:p>
            <a:pPr>
              <a:lnSpc>
                <a:spcPct val="110000"/>
              </a:lnSpc>
            </a:pPr>
            <a:r>
              <a:rPr lang="en-US" b="1" dirty="0">
                <a:ea typeface="+mn-lt"/>
                <a:cs typeface="+mn-lt"/>
              </a:rPr>
              <a:t>Main Target: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+mn-lt"/>
                <a:cs typeface="+mn-lt"/>
              </a:rPr>
              <a:t>Price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endParaRPr lang="en-US">
              <a:latin typeface="Consolas"/>
            </a:endParaRPr>
          </a:p>
          <a:p>
            <a:pPr>
              <a:lnSpc>
                <a:spcPct val="11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7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21F2-8CFC-FA48-3DBC-F03FB1E8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0" dirty="0"/>
              <a:t>Problems in the Data Issues found during data exploration:</a:t>
            </a:r>
            <a:endParaRPr lang="en-US" sz="200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BC39F6B2-EEA1-7B06-A37D-0C6CF4AB46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39696"/>
          <a:ext cx="8883836" cy="3677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628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364E18-0909-04B8-85B7-1D75F7673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4E4C0D-6BCA-FC17-62BD-B629662A9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19000">
                <a:schemeClr val="bg2"/>
              </a:gs>
              <a:gs pos="99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9FB19-EAF3-1B06-3D7A-32EC387A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680" y="1143000"/>
            <a:ext cx="7946597" cy="1257300"/>
          </a:xfrm>
        </p:spPr>
        <p:txBody>
          <a:bodyPr anchor="ctr">
            <a:normAutofit/>
          </a:bodyPr>
          <a:lstStyle/>
          <a:p>
            <a:r>
              <a:rPr lang="en-US"/>
              <a:t>Data </a:t>
            </a:r>
            <a:r>
              <a:rPr lang="en-US">
                <a:latin typeface="Neue Haas Grotesk Text Pro"/>
              </a:rPr>
              <a:t>Exploration</a:t>
            </a:r>
          </a:p>
          <a:p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08FA76-1ED5-E432-8E59-C7ABAAB6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1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9B182-F9A3-6ABA-6D0F-5C7780677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680" y="2411519"/>
            <a:ext cx="5380530" cy="33946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latin typeface="Neue Haas Grotesk Text Pro"/>
              </a:rPr>
              <a:t> Check data type of each column and then we get that we have missing value in </a:t>
            </a:r>
            <a:r>
              <a:rPr lang="en-US" dirty="0" err="1">
                <a:latin typeface="Neue Haas Grotesk Text Pro"/>
              </a:rPr>
              <a:t>buildingArea</a:t>
            </a:r>
            <a:r>
              <a:rPr lang="en-US" dirty="0">
                <a:latin typeface="Neue Haas Grotesk Text Pro"/>
              </a:rPr>
              <a:t>, Car, </a:t>
            </a:r>
            <a:r>
              <a:rPr lang="en-US" dirty="0" err="1">
                <a:latin typeface="Neue Haas Grotesk Text Pro"/>
              </a:rPr>
              <a:t>YearBuilt,councilarea</a:t>
            </a:r>
            <a:r>
              <a:rPr lang="en-US" dirty="0">
                <a:latin typeface="Neue Haas Grotesk Text Pro"/>
              </a:rPr>
              <a:t> )</a:t>
            </a:r>
          </a:p>
          <a:p>
            <a:pPr marL="0" indent="0">
              <a:buNone/>
            </a:pPr>
            <a:r>
              <a:rPr lang="en-US" dirty="0">
                <a:latin typeface="Neue Haas Grotesk Text Pro"/>
              </a:rPr>
              <a:t>The date was stored as an object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Neue Haas Grotesk Text Pro"/>
            </a:endParaRPr>
          </a:p>
          <a:p>
            <a:pPr marL="0" indent="0">
              <a:buNone/>
            </a:pPr>
            <a:endParaRPr lang="en-US" dirty="0">
              <a:latin typeface="Neue Haas Grotesk Text Pr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6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0300B1B-B85E-D514-C6B4-30126EBB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2CC8CFE-31F3-0DA5-6AC8-9A74170BF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8916" y="-105868"/>
            <a:ext cx="12309832" cy="7069736"/>
          </a:xfrm>
          <a:custGeom>
            <a:avLst/>
            <a:gdLst>
              <a:gd name="connsiteX0" fmla="*/ 119689 w 12309832"/>
              <a:gd name="connsiteY0" fmla="*/ 7069736 h 7069736"/>
              <a:gd name="connsiteX1" fmla="*/ 12309832 w 12309832"/>
              <a:gd name="connsiteY1" fmla="*/ 6856956 h 7069736"/>
              <a:gd name="connsiteX2" fmla="*/ 12190143 w 12309832"/>
              <a:gd name="connsiteY2" fmla="*/ 0 h 7069736"/>
              <a:gd name="connsiteX3" fmla="*/ 0 w 12309832"/>
              <a:gd name="connsiteY3" fmla="*/ 212780 h 706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9832" h="7069736">
                <a:moveTo>
                  <a:pt x="119689" y="7069736"/>
                </a:moveTo>
                <a:lnTo>
                  <a:pt x="12309832" y="6856956"/>
                </a:lnTo>
                <a:lnTo>
                  <a:pt x="12190143" y="0"/>
                </a:lnTo>
                <a:lnTo>
                  <a:pt x="0" y="212780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9FB23B6-1F34-5B6A-2697-938FB355B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71" y="734156"/>
            <a:ext cx="10617872" cy="538161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24D6E-E27F-A808-4034-5201A8CEC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817" y="1143001"/>
            <a:ext cx="7917227" cy="574157"/>
          </a:xfrm>
        </p:spPr>
        <p:txBody>
          <a:bodyPr anchor="t">
            <a:normAutofit/>
          </a:bodyPr>
          <a:lstStyle/>
          <a:p>
            <a:pPr algn="ctr"/>
            <a:r>
              <a:rPr lang="en-US" sz="2800"/>
              <a:t>Data cleaning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6341B0F-F85B-EAB7-DE47-DEF076820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940324"/>
              </p:ext>
            </p:extLst>
          </p:nvPr>
        </p:nvGraphicFramePr>
        <p:xfrm>
          <a:off x="1913862" y="2400300"/>
          <a:ext cx="8378456" cy="2947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599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063577F-2949-C31E-B4B0-5E250230F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7E4A51B-BAF6-3729-A2C0-89331F2FB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365" y="-318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40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C9026-9DEF-F550-01CE-E70B33367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1143000"/>
            <a:ext cx="5029199" cy="1061720"/>
          </a:xfrm>
        </p:spPr>
        <p:txBody>
          <a:bodyPr anchor="t">
            <a:normAutofit/>
          </a:bodyPr>
          <a:lstStyle/>
          <a:p>
            <a:r>
              <a:rPr lang="en-US">
                <a:latin typeface="Neue Haas Grotesk Text Pro"/>
              </a:rPr>
              <a:t>Feature Engineering</a:t>
            </a:r>
          </a:p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23923C-4DA9-1DC7-8EB4-7B5B25BFD1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411881"/>
              </p:ext>
            </p:extLst>
          </p:nvPr>
        </p:nvGraphicFramePr>
        <p:xfrm>
          <a:off x="2860040" y="2595880"/>
          <a:ext cx="8188960" cy="311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0963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364E18-0909-04B8-85B7-1D75F7673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4E4C0D-6BCA-FC17-62BD-B629662A9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19000">
                <a:schemeClr val="bg2"/>
              </a:gs>
              <a:gs pos="99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9A87B-E9CA-286F-62AC-5F77A9B94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680" y="1143000"/>
            <a:ext cx="7946597" cy="1257300"/>
          </a:xfrm>
        </p:spPr>
        <p:txBody>
          <a:bodyPr anchor="ctr"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Univariate Analysis</a:t>
            </a: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08FA76-1ED5-E432-8E59-C7ABAAB6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1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789CF-C093-5139-BF57-0C04C0830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599" y="2401222"/>
            <a:ext cx="8026935" cy="34049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200" dirty="0"/>
              <a:t>Insights</a:t>
            </a:r>
          </a:p>
          <a:p>
            <a:pPr>
              <a:lnSpc>
                <a:spcPct val="110000"/>
              </a:lnSpc>
            </a:pPr>
            <a:r>
              <a:rPr lang="en-US" sz="1200" b="1" dirty="0">
                <a:ea typeface="+mn-lt"/>
                <a:cs typeface="+mn-lt"/>
              </a:rPr>
              <a:t>building Area Distribution</a:t>
            </a:r>
            <a:endParaRPr lang="en-US" sz="1200" dirty="0"/>
          </a:p>
          <a:p>
            <a:pPr>
              <a:lnSpc>
                <a:spcPct val="110000"/>
              </a:lnSpc>
            </a:pPr>
            <a:r>
              <a:rPr lang="en-US" sz="1200" dirty="0">
                <a:ea typeface="+mn-lt"/>
                <a:cs typeface="+mn-lt"/>
              </a:rPr>
              <a:t>Most properties have a small building area (less than 200 sqm).</a:t>
            </a:r>
            <a:endParaRPr lang="en-US" sz="1200" dirty="0"/>
          </a:p>
          <a:p>
            <a:pPr>
              <a:lnSpc>
                <a:spcPct val="110000"/>
              </a:lnSpc>
            </a:pPr>
            <a:r>
              <a:rPr lang="en-US" sz="1200" dirty="0">
                <a:ea typeface="+mn-lt"/>
                <a:cs typeface="+mn-lt"/>
              </a:rPr>
              <a:t>A few properties are outliers with extremely large areas (greater than 1000 sqm).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b="1" dirty="0">
                <a:ea typeface="+mn-lt"/>
                <a:cs typeface="+mn-lt"/>
              </a:rPr>
              <a:t>Insight:</a:t>
            </a:r>
            <a:r>
              <a:rPr lang="en-US" sz="1200" dirty="0">
                <a:ea typeface="+mn-lt"/>
                <a:cs typeface="+mn-lt"/>
              </a:rPr>
              <a:t> Majority of houses are compact; large homes are rare and considered premium.</a:t>
            </a:r>
            <a:endParaRPr lang="en-US" sz="1200" dirty="0"/>
          </a:p>
          <a:p>
            <a:pPr>
              <a:lnSpc>
                <a:spcPct val="110000"/>
              </a:lnSpc>
            </a:pPr>
            <a:r>
              <a:rPr lang="en-US" sz="1200" b="1" dirty="0">
                <a:ea typeface="+mn-lt"/>
                <a:cs typeface="+mn-lt"/>
              </a:rPr>
              <a:t>2. Price Distribution</a:t>
            </a:r>
            <a:endParaRPr lang="en-US" sz="1200" dirty="0"/>
          </a:p>
          <a:p>
            <a:pPr>
              <a:lnSpc>
                <a:spcPct val="110000"/>
              </a:lnSpc>
            </a:pPr>
            <a:r>
              <a:rPr lang="en-US" sz="1200" dirty="0">
                <a:ea typeface="+mn-lt"/>
                <a:cs typeface="+mn-lt"/>
              </a:rPr>
              <a:t>The distribution is right-skewed, with many houses priced below 1 million AUD.</a:t>
            </a:r>
            <a:endParaRPr lang="en-US" sz="1200" dirty="0"/>
          </a:p>
          <a:p>
            <a:pPr>
              <a:lnSpc>
                <a:spcPct val="110000"/>
              </a:lnSpc>
            </a:pPr>
            <a:r>
              <a:rPr lang="en-US" sz="1200" dirty="0">
                <a:ea typeface="+mn-lt"/>
                <a:cs typeface="+mn-lt"/>
              </a:rPr>
              <a:t>Some properties are outliers with prices exceeding 5 million AUD.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b="1" dirty="0">
                <a:ea typeface="+mn-lt"/>
                <a:cs typeface="+mn-lt"/>
              </a:rPr>
              <a:t>Insight:</a:t>
            </a:r>
            <a:r>
              <a:rPr lang="en-US" sz="1200" dirty="0">
                <a:ea typeface="+mn-lt"/>
                <a:cs typeface="+mn-lt"/>
              </a:rPr>
              <a:t> Most houses fall into the affordable-to-mid price range. Luxury homes are limited in number.</a:t>
            </a:r>
            <a:endParaRPr lang="en-US" sz="1200" dirty="0"/>
          </a:p>
          <a:p>
            <a:pPr>
              <a:lnSpc>
                <a:spcPct val="110000"/>
              </a:lnSpc>
            </a:pPr>
            <a:r>
              <a:rPr lang="en-US" sz="1200" b="1" dirty="0">
                <a:ea typeface="+mn-lt"/>
                <a:cs typeface="+mn-lt"/>
              </a:rPr>
              <a:t>3. Rooms Distribution</a:t>
            </a:r>
            <a:endParaRPr lang="en-US" sz="1200" dirty="0"/>
          </a:p>
          <a:p>
            <a:pPr>
              <a:lnSpc>
                <a:spcPct val="110000"/>
              </a:lnSpc>
            </a:pPr>
            <a:r>
              <a:rPr lang="en-US" sz="1200" dirty="0">
                <a:ea typeface="+mn-lt"/>
                <a:cs typeface="+mn-lt"/>
              </a:rPr>
              <a:t>The most common number of rooms is 3, followed by 2 and 4.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b="1" dirty="0">
                <a:ea typeface="+mn-lt"/>
                <a:cs typeface="+mn-lt"/>
              </a:rPr>
              <a:t>Insight:</a:t>
            </a:r>
            <a:r>
              <a:rPr lang="en-US" sz="1200" dirty="0">
                <a:ea typeface="+mn-lt"/>
                <a:cs typeface="+mn-lt"/>
              </a:rPr>
              <a:t> 3-bedroom homes are the most typical choice in the Melbourne housing market.</a:t>
            </a:r>
            <a:endParaRPr lang="en-US" sz="1200" dirty="0"/>
          </a:p>
          <a:p>
            <a:pPr>
              <a:lnSpc>
                <a:spcPct val="11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6189570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SwellVTI</vt:lpstr>
      <vt:lpstr>Melbourne Housing Snapshot By : habiba reda</vt:lpstr>
      <vt:lpstr>content</vt:lpstr>
      <vt:lpstr>Project Objective  What is this project about?</vt:lpstr>
      <vt:lpstr>Dataset Overview</vt:lpstr>
      <vt:lpstr>Problems in the Data Issues found during data exploration:</vt:lpstr>
      <vt:lpstr>Data Exploration </vt:lpstr>
      <vt:lpstr>Data cleaning</vt:lpstr>
      <vt:lpstr>Feature Engineering </vt:lpstr>
      <vt:lpstr>Univariate Analysis</vt:lpstr>
      <vt:lpstr>Bivariate Analysis </vt:lpstr>
      <vt:lpstr>PowerPoint Presentation</vt:lpstr>
      <vt:lpstr>Multivariate Analysis</vt:lpstr>
      <vt:lpstr>Data Preprocessing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462</cp:revision>
  <dcterms:created xsi:type="dcterms:W3CDTF">2025-06-17T04:02:58Z</dcterms:created>
  <dcterms:modified xsi:type="dcterms:W3CDTF">2025-06-17T13:14:06Z</dcterms:modified>
</cp:coreProperties>
</file>