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7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77B31-A8E5-4A2C-8B00-615BEF9287C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CBECB-A849-4EE3-AB0B-B80E2753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CB4-A5B3-4CAD-90D3-B16908AA36CB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EEB6-AB3A-499B-932A-03448512C0DB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1B7-0F0F-47B3-B1E6-3E77DAEBD6F3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9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1755-31C7-49E9-A3B3-0E5C963336C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D09D-C756-4953-8574-C90B6D8D813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26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6398-8BF2-43B1-A622-F68289CCE45C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7A9B-50F4-476A-9F81-EE18B8061E2D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CA08-B85E-4A71-8DA1-C26541654353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B78B-ABE8-4B2E-B807-C93CFF081E9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EC6-1A86-49AF-9710-CEC03D0E662C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159B-C6D3-4A7A-B462-1B3DCF4791E3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423-438B-459D-9555-CE1086DF7D8D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44BF-FDA3-48DE-AD14-7C46D2E695C0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33E-4DF2-4D81-A25F-1EDDB829B950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485A-1559-4EDD-A095-FD97B62989DB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097-7257-42CC-BF20-6173F08D4F93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1F45-2575-4FF0-801B-416EA9F3D07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2DCADE-DC9E-482F-87CF-A9E8FD61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rowdai.org/challeng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082" y="1459523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/>
              <a:t>Deep learning techniques for diagnosing plant diseases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889" y="4100372"/>
            <a:ext cx="8915399" cy="1126283"/>
          </a:xfrm>
        </p:spPr>
        <p:txBody>
          <a:bodyPr/>
          <a:lstStyle/>
          <a:p>
            <a:r>
              <a:rPr lang="en-US" dirty="0"/>
              <a:t>							 -Mohammad </a:t>
            </a:r>
            <a:r>
              <a:rPr lang="en-US" dirty="0" err="1"/>
              <a:t>Habibullah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9492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2000" dirty="0"/>
              <a:t>Convolutional Neural Network (CNN) approach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2000" dirty="0"/>
              <a:t>CNN with image augmentation technique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2000" dirty="0"/>
              <a:t>Transfer learning – </a:t>
            </a:r>
            <a:r>
              <a:rPr lang="en-US" sz="2000" dirty="0" err="1"/>
              <a:t>GoogleNet</a:t>
            </a:r>
            <a:r>
              <a:rPr lang="en-US" sz="20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539" y="405296"/>
            <a:ext cx="8911687" cy="1280890"/>
          </a:xfrm>
        </p:spPr>
        <p:txBody>
          <a:bodyPr/>
          <a:lstStyle/>
          <a:p>
            <a:r>
              <a:rPr lang="en-US" dirty="0"/>
              <a:t>Strategy1-CNN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158" y="643753"/>
            <a:ext cx="1483774" cy="5517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735" y="761406"/>
            <a:ext cx="779767" cy="365125"/>
          </a:xfrm>
        </p:spPr>
        <p:txBody>
          <a:bodyPr/>
          <a:lstStyle/>
          <a:p>
            <a:fld id="{CF2DCADE-DC9E-482F-87CF-A9E8FD619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541" t="5128" r="5716" b="36468"/>
          <a:stretch/>
        </p:blipFill>
        <p:spPr>
          <a:xfrm>
            <a:off x="1399502" y="3798277"/>
            <a:ext cx="7493619" cy="253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0738" y="6330462"/>
            <a:ext cx="465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CNN 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4989" y="1197125"/>
            <a:ext cx="68931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convolutional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</a:t>
            </a:r>
            <a:r>
              <a:rPr lang="en-US" dirty="0" err="1"/>
              <a:t>relu</a:t>
            </a:r>
            <a:r>
              <a:rPr lang="en-US" dirty="0"/>
              <a:t> activation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batch normalization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maxpool</a:t>
            </a:r>
            <a:r>
              <a:rPr lang="en-US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dropout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flatted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dense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softmax</a:t>
            </a:r>
            <a:r>
              <a:rPr lang="en-US" dirty="0"/>
              <a:t>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Strategy1-CNN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 :</a:t>
            </a:r>
          </a:p>
          <a:p>
            <a:pPr lvl="2"/>
            <a:r>
              <a:rPr lang="en-US" dirty="0"/>
              <a:t>Same as the input image :  256x256x3</a:t>
            </a:r>
          </a:p>
          <a:p>
            <a:r>
              <a:rPr lang="en-US" dirty="0" err="1"/>
              <a:t>Conv</a:t>
            </a:r>
            <a:r>
              <a:rPr lang="en-US" dirty="0"/>
              <a:t> layers: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Conv1 : filter size 32, filter 3x3 , stride 1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Conv2 : filter size 64, filter 3x3 , stride 1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Conv3 : filter size 64, filter 3x3 , stride 1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Conv4 : filter size 64, filter 3x3 , stride 1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Conv5 : filter size 128, filter 3x3 , stride 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493" t="5525" r="4230" b="3007"/>
          <a:stretch/>
        </p:blipFill>
        <p:spPr>
          <a:xfrm>
            <a:off x="7359161" y="3006970"/>
            <a:ext cx="4553528" cy="2453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6362" y="5635869"/>
            <a:ext cx="3894992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Convolution layer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238392" y="2555772"/>
            <a:ext cx="8793" cy="136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64769" y="2555772"/>
            <a:ext cx="115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830315" y="2209872"/>
            <a:ext cx="18636" cy="238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0315" y="2209872"/>
            <a:ext cx="1586247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14971" y="2071372"/>
            <a:ext cx="142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1</a:t>
            </a:r>
          </a:p>
          <a:p>
            <a:endParaRPr lang="en-US" sz="1200" dirty="0"/>
          </a:p>
          <a:p>
            <a:r>
              <a:rPr lang="en-US" sz="1200" dirty="0"/>
              <a:t>Filter 2</a:t>
            </a:r>
          </a:p>
        </p:txBody>
      </p:sp>
    </p:spTree>
    <p:extLst>
      <p:ext uri="{BB962C8B-B14F-4D97-AF65-F5344CB8AC3E}">
        <p14:creationId xmlns:p14="http://schemas.microsoft.com/office/powerpoint/2010/main" val="202121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Strategy1-CNN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7712" y="2036884"/>
            <a:ext cx="6229473" cy="3777622"/>
          </a:xfrm>
        </p:spPr>
        <p:txBody>
          <a:bodyPr/>
          <a:lstStyle/>
          <a:p>
            <a:r>
              <a:rPr lang="en-US" dirty="0" err="1"/>
              <a:t>Maxpooling</a:t>
            </a:r>
            <a:r>
              <a:rPr lang="en-US" dirty="0"/>
              <a:t> layer:</a:t>
            </a:r>
          </a:p>
          <a:p>
            <a:pPr lvl="3"/>
            <a:r>
              <a:rPr lang="en-US" sz="1600" dirty="0"/>
              <a:t>For reducing dimensionality</a:t>
            </a:r>
          </a:p>
          <a:p>
            <a:pPr lvl="3"/>
            <a:r>
              <a:rPr lang="en-US" sz="1600" dirty="0"/>
              <a:t>Down sample each feature map independently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activation unit –</a:t>
            </a:r>
            <a:r>
              <a:rPr lang="en-US" dirty="0" err="1"/>
              <a:t>ReLu</a:t>
            </a:r>
            <a:r>
              <a:rPr lang="en-US" dirty="0"/>
              <a:t> layer:</a:t>
            </a:r>
          </a:p>
          <a:p>
            <a:pPr lvl="3"/>
            <a:r>
              <a:rPr lang="en-US" sz="1600" dirty="0"/>
              <a:t>Sigmoid function</a:t>
            </a:r>
          </a:p>
          <a:p>
            <a:pPr lvl="3"/>
            <a:r>
              <a:rPr lang="en-US" sz="1600" i="1" dirty="0"/>
              <a:t>It maps the resulting values in between 0 to 1</a:t>
            </a:r>
            <a:endParaRPr lang="en-US" sz="1600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44" y="1905000"/>
            <a:ext cx="3931368" cy="1752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45" y="3698330"/>
            <a:ext cx="3077307" cy="24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Strategy1-CNN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6211889" cy="3777622"/>
          </a:xfrm>
        </p:spPr>
        <p:txBody>
          <a:bodyPr/>
          <a:lstStyle/>
          <a:p>
            <a:r>
              <a:rPr lang="en-US" dirty="0"/>
              <a:t>Batch normalization layer:</a:t>
            </a:r>
          </a:p>
          <a:p>
            <a:pPr lvl="2"/>
            <a:r>
              <a:rPr lang="en-US" dirty="0"/>
              <a:t>Batch normalization normalizes the output of a previous activation layer by subtracting the batch mean and dividing by the batch standard deviation.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Dropout layer :</a:t>
            </a:r>
          </a:p>
          <a:p>
            <a:pPr lvl="2"/>
            <a:r>
              <a:rPr lang="en-US" dirty="0"/>
              <a:t>Some number of layer outputs are randomly ignored or </a:t>
            </a:r>
            <a:r>
              <a:rPr lang="en-US" i="1" dirty="0"/>
              <a:t>dropped out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Reduce overfitting [5]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47" y="1264555"/>
            <a:ext cx="2242039" cy="2577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169" y="3842325"/>
            <a:ext cx="2208117" cy="25380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9211" y="5451734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5. Srivastava, N., Hinton, G.,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Krizhevsky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Sutskever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Salakhutdinov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R. (2014). Dropout: a simple way to prevent neural networks from overfitting.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The Journal of Machine Learning Research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(1), 1929-1958.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12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Strategy1-CNN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6009665" cy="3777622"/>
          </a:xfrm>
        </p:spPr>
        <p:txBody>
          <a:bodyPr/>
          <a:lstStyle/>
          <a:p>
            <a:r>
              <a:rPr lang="en-US" dirty="0"/>
              <a:t>Flatten layer :</a:t>
            </a:r>
          </a:p>
          <a:p>
            <a:pPr lvl="2"/>
            <a:r>
              <a:rPr lang="en-US" dirty="0"/>
              <a:t>Flatten the pooled feature map into a column like image</a:t>
            </a:r>
          </a:p>
          <a:p>
            <a:endParaRPr lang="en-US" dirty="0"/>
          </a:p>
          <a:p>
            <a:r>
              <a:rPr lang="en-US" dirty="0"/>
              <a:t>Dense layer</a:t>
            </a:r>
          </a:p>
          <a:p>
            <a:pPr lvl="2"/>
            <a:r>
              <a:rPr lang="en-US" dirty="0"/>
              <a:t>Fully connected layer</a:t>
            </a:r>
          </a:p>
          <a:p>
            <a:pPr lvl="2"/>
            <a:r>
              <a:rPr lang="en-US" dirty="0"/>
              <a:t>2 dense layer has been used</a:t>
            </a:r>
          </a:p>
          <a:p>
            <a:pPr lvl="2"/>
            <a:r>
              <a:rPr lang="en-US" dirty="0"/>
              <a:t>Dense 1 has 1024 neurons</a:t>
            </a:r>
          </a:p>
          <a:p>
            <a:pPr lvl="2"/>
            <a:r>
              <a:rPr lang="en-US" dirty="0"/>
              <a:t>Final layer has 15 neuron equals output class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877" y="1790700"/>
            <a:ext cx="2817202" cy="1395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10" y="3300046"/>
            <a:ext cx="2728669" cy="32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Strategy2-CNN with image augmentation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272253" cy="3777622"/>
          </a:xfrm>
        </p:spPr>
        <p:txBody>
          <a:bodyPr/>
          <a:lstStyle/>
          <a:p>
            <a:r>
              <a:rPr lang="en-US" dirty="0"/>
              <a:t>Reduce overfitting on image dataset to enlarge the dataset manually[6]</a:t>
            </a:r>
          </a:p>
          <a:p>
            <a:r>
              <a:rPr lang="en-US" dirty="0"/>
              <a:t>Procedure- </a:t>
            </a:r>
          </a:p>
          <a:p>
            <a:pPr lvl="2"/>
            <a:r>
              <a:rPr lang="en-US" dirty="0"/>
              <a:t>Horizontal flip</a:t>
            </a:r>
          </a:p>
          <a:p>
            <a:pPr lvl="2"/>
            <a:r>
              <a:rPr lang="en-US" dirty="0"/>
              <a:t>Vertical flip</a:t>
            </a:r>
          </a:p>
          <a:p>
            <a:pPr lvl="2"/>
            <a:r>
              <a:rPr lang="en-US" dirty="0"/>
              <a:t>Random zooming up to 0.2</a:t>
            </a:r>
          </a:p>
          <a:p>
            <a:pPr lvl="2"/>
            <a:r>
              <a:rPr lang="en-US" dirty="0"/>
              <a:t>Adjusting the brightness of image</a:t>
            </a:r>
          </a:p>
          <a:p>
            <a:pPr lvl="2"/>
            <a:r>
              <a:rPr lang="en-US" dirty="0"/>
              <a:t>Adjusting the hue of image</a:t>
            </a:r>
          </a:p>
          <a:p>
            <a:pPr lvl="2"/>
            <a:r>
              <a:rPr lang="en-US" dirty="0"/>
              <a:t>Random rotation range 25 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2685" y="5703473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6. Perez, L., &amp; Wang, J. (2017). The effectiveness of data augmentation in image classification using deep learning. 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arXiv:1712.04621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49072" y="1395183"/>
            <a:ext cx="1940209" cy="1928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281" y="1395184"/>
            <a:ext cx="1878064" cy="1875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93" y="3791631"/>
            <a:ext cx="1920846" cy="1911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3167" y="3791631"/>
            <a:ext cx="1624178" cy="1911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35208" y="1019908"/>
            <a:ext cx="225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Flip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5208" y="3373796"/>
            <a:ext cx="225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rotation</a:t>
            </a:r>
          </a:p>
        </p:txBody>
      </p:sp>
    </p:spTree>
    <p:extLst>
      <p:ext uri="{BB962C8B-B14F-4D97-AF65-F5344CB8AC3E}">
        <p14:creationId xmlns:p14="http://schemas.microsoft.com/office/powerpoint/2010/main" val="175404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Strategy3-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121" y="2078183"/>
            <a:ext cx="5363297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machine learning method where a model developed for a task is reused on another model for a different task</a:t>
            </a:r>
          </a:p>
          <a:p>
            <a:pPr>
              <a:lnSpc>
                <a:spcPct val="150000"/>
              </a:lnSpc>
            </a:pPr>
            <a:r>
              <a:rPr lang="en-US" dirty="0"/>
              <a:t>Pretrained on a large available dataset and use the model to train a small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It works best for similar type of task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Examples-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FD597-8105-4FC2-AC7C-2E90DE553010}"/>
              </a:ext>
            </a:extLst>
          </p:cNvPr>
          <p:cNvPicPr/>
          <p:nvPr/>
        </p:nvPicPr>
        <p:blipFill rotWithShape="1">
          <a:blip r:embed="rId2"/>
          <a:srcRect l="8975" t="7112" r="4762" b="15690"/>
          <a:stretch/>
        </p:blipFill>
        <p:spPr>
          <a:xfrm>
            <a:off x="7903028" y="1447800"/>
            <a:ext cx="4288971" cy="2699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8517B-9282-4396-AE90-C39A5077C677}"/>
              </a:ext>
            </a:extLst>
          </p:cNvPr>
          <p:cNvPicPr/>
          <p:nvPr/>
        </p:nvPicPr>
        <p:blipFill rotWithShape="1">
          <a:blip r:embed="rId3"/>
          <a:srcRect l="5305" t="10151" r="3933" b="19925"/>
          <a:stretch/>
        </p:blipFill>
        <p:spPr>
          <a:xfrm>
            <a:off x="8055429" y="4397828"/>
            <a:ext cx="4114798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C8F0-2160-4BD7-8DCE-D8884174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Strategy3-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B7A-788D-473B-9047-E5E2799A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Deep learning architecture for image recognition</a:t>
            </a:r>
          </a:p>
          <a:p>
            <a:pPr lvl="2"/>
            <a:r>
              <a:rPr lang="en-US" dirty="0"/>
              <a:t>Winner of 2014 ILSVRC competition</a:t>
            </a:r>
          </a:p>
          <a:p>
            <a:pPr lvl="2"/>
            <a:r>
              <a:rPr lang="en-US" dirty="0"/>
              <a:t>Consists of 22 layers</a:t>
            </a:r>
          </a:p>
          <a:p>
            <a:pPr lvl="2"/>
            <a:r>
              <a:rPr lang="en-US" dirty="0"/>
              <a:t>Trained on 1.2 million images of 1000 classes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CF2BF-E3B1-4A33-A15B-CB787802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E8878-D20E-476C-AAA0-590A333DD7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1734" y="4060371"/>
            <a:ext cx="8797637" cy="22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EE5-00AA-4C3B-B268-0F85C308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56767"/>
            <a:ext cx="8911687" cy="1280890"/>
          </a:xfrm>
        </p:spPr>
        <p:txBody>
          <a:bodyPr/>
          <a:lstStyle/>
          <a:p>
            <a:r>
              <a:rPr lang="en-US" dirty="0"/>
              <a:t>Strategy3-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61E4-70A6-4D67-8BD5-530E09D2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710159" cy="3777622"/>
          </a:xfrm>
        </p:spPr>
        <p:txBody>
          <a:bodyPr/>
          <a:lstStyle/>
          <a:p>
            <a:r>
              <a:rPr lang="en-US" dirty="0"/>
              <a:t>Modification of pre-trained </a:t>
            </a:r>
            <a:r>
              <a:rPr lang="en-US" dirty="0" err="1"/>
              <a:t>GoogleNet</a:t>
            </a:r>
            <a:r>
              <a:rPr lang="en-US" dirty="0"/>
              <a:t>: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Image input layer is changed accordingly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The last two fully connected layers were reset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Change the output put layer to 15 neurons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Freezing the weights and biases of the first 10 convolution layers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Freezing the weights significantly speeds up network training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As data set is small it prevents those layers from overfitting to the new data set.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E45E9-BD5C-4287-AA11-A67E50C3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A9D0-1A89-4057-BA30-1B026406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49BF-BF72-4800-9290-53C182EA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/>
              <a:t>Methodology</a:t>
            </a:r>
          </a:p>
          <a:p>
            <a:pPr>
              <a:lnSpc>
                <a:spcPct val="200000"/>
              </a:lnSpc>
            </a:pPr>
            <a:r>
              <a:rPr lang="en-US" dirty="0"/>
              <a:t>Results</a:t>
            </a:r>
          </a:p>
          <a:p>
            <a:pPr>
              <a:lnSpc>
                <a:spcPct val="20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91F37-7E50-4244-9A4D-34DBBE48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CF99-8EE0-4E31-BB00-4359E95C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Strategy3- 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8AC5-6B90-4AF4-B53E-D951D251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9870B-D09A-47FA-80EE-45E4FB4399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9314" y="1315359"/>
            <a:ext cx="9742714" cy="4996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9A9E6-523B-4FB2-B637-E0E6AD8143DF}"/>
              </a:ext>
            </a:extLst>
          </p:cNvPr>
          <p:cNvSpPr txBox="1"/>
          <p:nvPr/>
        </p:nvSpPr>
        <p:spPr>
          <a:xfrm>
            <a:off x="3799114" y="6411686"/>
            <a:ext cx="564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GoogleNet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959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6" y="2558417"/>
            <a:ext cx="8911687" cy="1280890"/>
          </a:xfrm>
        </p:spPr>
        <p:txBody>
          <a:bodyPr/>
          <a:lstStyle/>
          <a:p>
            <a:pPr algn="ctr"/>
            <a:r>
              <a:rPr lang="en-US" sz="6000" dirty="0"/>
              <a:t>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8AF7-ED47-411B-9FA0-6359CAB1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CC53-BD39-4CED-8B9F-479B45BB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splitting:</a:t>
            </a:r>
          </a:p>
          <a:p>
            <a:pPr lvl="2"/>
            <a:r>
              <a:rPr lang="en-US" dirty="0"/>
              <a:t>Hold out method</a:t>
            </a:r>
          </a:p>
          <a:p>
            <a:pPr lvl="2"/>
            <a:r>
              <a:rPr lang="en-US" dirty="0"/>
              <a:t>Training -   2,887 (70%) </a:t>
            </a:r>
          </a:p>
          <a:p>
            <a:pPr lvl="2"/>
            <a:r>
              <a:rPr lang="en-US" dirty="0"/>
              <a:t>Validation-  827 (20%)</a:t>
            </a:r>
          </a:p>
          <a:p>
            <a:pPr lvl="2"/>
            <a:r>
              <a:rPr lang="en-US" dirty="0"/>
              <a:t>Testing-      411 (10%)</a:t>
            </a:r>
          </a:p>
          <a:p>
            <a:r>
              <a:rPr lang="en-US" dirty="0"/>
              <a:t>Evaluation metrices 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Accuracy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Confusion matrix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Training and validation accuracy vs epoch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Training and validation loss vs epoch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70EAC-2A89-4627-B540-1EB4CC02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1989B-D0D1-4EC5-A75B-279C8E98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4022411"/>
            <a:ext cx="36957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D8F1F-2C5C-4499-B7FE-2D3EA66E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04" y="1619250"/>
            <a:ext cx="34671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2B1C-281F-4F15-85A2-00D80D92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strategy1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B8E20-EA6E-4B87-A812-7756314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4DE36-CD69-451C-A74E-AED7E231D9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1670277"/>
            <a:ext cx="4649561" cy="3282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4FEEA-4EA3-4BC6-8219-1AEDEBD0B5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6884" y="1670277"/>
            <a:ext cx="4760459" cy="328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CE8A1-52E1-4F7E-940E-B0666029ABDD}"/>
              </a:ext>
            </a:extLst>
          </p:cNvPr>
          <p:cNvSpPr txBox="1"/>
          <p:nvPr/>
        </p:nvSpPr>
        <p:spPr>
          <a:xfrm>
            <a:off x="4136572" y="5594866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accuracy :   </a:t>
            </a:r>
            <a:r>
              <a:rPr lang="en-US" b="1" dirty="0">
                <a:solidFill>
                  <a:srgbClr val="FF0000"/>
                </a:solidFill>
              </a:rPr>
              <a:t>73.56%</a:t>
            </a:r>
          </a:p>
        </p:txBody>
      </p:sp>
    </p:spTree>
    <p:extLst>
      <p:ext uri="{BB962C8B-B14F-4D97-AF65-F5344CB8AC3E}">
        <p14:creationId xmlns:p14="http://schemas.microsoft.com/office/powerpoint/2010/main" val="140394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6CF-899D-494F-A6B4-FFE58BC0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strategy1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4169-1D52-41EF-BF36-009C6CF0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327" y="1293091"/>
            <a:ext cx="9694285" cy="5375564"/>
          </a:xfrm>
        </p:spPr>
        <p:txBody>
          <a:bodyPr>
            <a:normAutofit/>
          </a:bodyPr>
          <a:lstStyle/>
          <a:p>
            <a:pPr marL="2171700" lvl="5" indent="0" fontAlgn="base" latinLnBrk="1">
              <a:buNone/>
            </a:pPr>
            <a:r>
              <a:rPr lang="en-US" dirty="0"/>
              <a:t>   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</a:t>
            </a:r>
            <a:r>
              <a:rPr lang="en-US" b="1" dirty="0"/>
              <a:t>25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 1,  0,  0,  0,  2,  0,  1,  2,  0,  0,  0,  0,  0],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</a:t>
            </a:r>
            <a:r>
              <a:rPr lang="en-US" b="1" dirty="0"/>
              <a:t>, 26,  </a:t>
            </a:r>
            <a:r>
              <a:rPr lang="en-US" dirty="0"/>
              <a:t>0,  0,  0,  0,  1,  0,  0,  0,  0,  0,  0,  0,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</a:t>
            </a:r>
            <a:r>
              <a:rPr lang="en-US" b="1" dirty="0"/>
              <a:t>23</a:t>
            </a:r>
            <a:r>
              <a:rPr lang="en-US" dirty="0"/>
              <a:t>,  0,  0,  0,  0,  0,  0,  0,  0,  0,  0,  0, 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</a:t>
            </a:r>
            <a:r>
              <a:rPr lang="en-US" b="1" dirty="0"/>
              <a:t>27</a:t>
            </a:r>
            <a:r>
              <a:rPr lang="en-US" dirty="0"/>
              <a:t>, 0,  0,  0,  1,  0,  0,  2,  1,  1,  0,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 0,  0,   </a:t>
            </a:r>
            <a:r>
              <a:rPr lang="en-US" b="1" dirty="0"/>
              <a:t>2,  </a:t>
            </a:r>
            <a:r>
              <a:rPr lang="en-US" dirty="0"/>
              <a:t>0,  0,  0,  0,  0,  0,  0,  0,  0,  3],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</a:t>
            </a:r>
            <a:r>
              <a:rPr lang="en-US" b="1" dirty="0"/>
              <a:t>17</a:t>
            </a:r>
            <a:r>
              <a:rPr lang="en-US" dirty="0"/>
              <a:t>,  4,  0,  0,  0,  0,  0,  0,  0, 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2,  2,  0,  0,  0, </a:t>
            </a:r>
            <a:r>
              <a:rPr lang="en-US" b="1" dirty="0"/>
              <a:t>18</a:t>
            </a:r>
            <a:r>
              <a:rPr lang="en-US" dirty="0"/>
              <a:t>,  0,  1,  0,  0,  0,  0,  0, </a:t>
            </a:r>
            <a:r>
              <a:rPr lang="en-US" dirty="0">
                <a:solidFill>
                  <a:srgbClr val="FF0000"/>
                </a:solidFill>
              </a:rPr>
              <a:t> 7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2,  1,  0,  0,  0, </a:t>
            </a:r>
            <a:r>
              <a:rPr lang="en-US" b="1" dirty="0"/>
              <a:t>14</a:t>
            </a:r>
            <a:r>
              <a:rPr lang="en-US" dirty="0"/>
              <a:t>,  0,  0,  0,  0,  0,  0, 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 0,  0,  0, </a:t>
            </a:r>
            <a:r>
              <a:rPr lang="en-US" b="1" dirty="0"/>
              <a:t>29</a:t>
            </a:r>
            <a:r>
              <a:rPr lang="en-US" dirty="0"/>
              <a:t>,  0,  0,  0,  0,  0, 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1,  2,  0,  0,  0,  0,  0, 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  </a:t>
            </a:r>
            <a:r>
              <a:rPr lang="en-US" b="1" dirty="0"/>
              <a:t>16</a:t>
            </a:r>
            <a:r>
              <a:rPr lang="en-US" dirty="0"/>
              <a:t>,  0,  0,  0,  0, 6],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 0,  0,  0,  0,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 </a:t>
            </a:r>
            <a:r>
              <a:rPr lang="en-US" b="1" dirty="0"/>
              <a:t>16</a:t>
            </a:r>
            <a:r>
              <a:rPr lang="en-US" dirty="0"/>
              <a:t>,  0,  1,  0, 0],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 1,  0,  0,  0,  0,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b="1" dirty="0"/>
              <a:t>18</a:t>
            </a:r>
            <a:r>
              <a:rPr lang="en-US" dirty="0"/>
              <a:t>,  0,  0,  1],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 1,  0,  0,  0,  0,  0, </a:t>
            </a:r>
            <a:r>
              <a:rPr lang="en-US" b="1" dirty="0"/>
              <a:t>19</a:t>
            </a:r>
            <a:r>
              <a:rPr lang="en-US" dirty="0"/>
              <a:t>,  0,  2],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 0,  0,  0,  0,  0,  0,  0,  1, </a:t>
            </a:r>
            <a:r>
              <a:rPr lang="en-US" b="1" dirty="0"/>
              <a:t>22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],</a:t>
            </a:r>
          </a:p>
          <a:p>
            <a:pPr marL="2171700" lvl="5" indent="0" fontAlgn="base" latinLnBrk="1">
              <a:buNone/>
            </a:pPr>
            <a:r>
              <a:rPr lang="en-US" dirty="0"/>
              <a:t>       [ 0,  0,  0,  0,  0,  0,  0,  0,  0,  0,  0,  0,  0,  0, </a:t>
            </a:r>
            <a:r>
              <a:rPr lang="en-US" b="1" dirty="0"/>
              <a:t>23</a:t>
            </a:r>
            <a:r>
              <a:rPr lang="en-US" dirty="0"/>
              <a:t>],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920BF-9A48-46B0-A7A8-BFA29C21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0F922E-05B6-4843-B93D-19FED339CB92}"/>
              </a:ext>
            </a:extLst>
          </p:cNvPr>
          <p:cNvCxnSpPr/>
          <p:nvPr/>
        </p:nvCxnSpPr>
        <p:spPr>
          <a:xfrm>
            <a:off x="4498109" y="1505527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E42AE-3726-4647-9BDF-D47283BEEBFC}"/>
              </a:ext>
            </a:extLst>
          </p:cNvPr>
          <p:cNvCxnSpPr/>
          <p:nvPr/>
        </p:nvCxnSpPr>
        <p:spPr>
          <a:xfrm>
            <a:off x="3934691" y="1754909"/>
            <a:ext cx="0" cy="15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D76CF5-11A8-4363-8956-9F4BC8213B12}"/>
              </a:ext>
            </a:extLst>
          </p:cNvPr>
          <p:cNvSpPr txBox="1"/>
          <p:nvPr/>
        </p:nvSpPr>
        <p:spPr>
          <a:xfrm>
            <a:off x="5913382" y="1283029"/>
            <a:ext cx="237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662E20-24E6-4519-AD39-458880320122}"/>
              </a:ext>
            </a:extLst>
          </p:cNvPr>
          <p:cNvSpPr txBox="1"/>
          <p:nvPr/>
        </p:nvSpPr>
        <p:spPr>
          <a:xfrm>
            <a:off x="2734002" y="3349008"/>
            <a:ext cx="163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Actual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0742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5808-4D20-4B1B-8247-06A6A422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strategy2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99B38-4A12-485A-AD92-CDDE816B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32D6A-4557-4FF3-A855-E91AE25073AF}"/>
              </a:ext>
            </a:extLst>
          </p:cNvPr>
          <p:cNvPicPr/>
          <p:nvPr/>
        </p:nvPicPr>
        <p:blipFill rotWithShape="1">
          <a:blip r:embed="rId2"/>
          <a:srcRect t="48183"/>
          <a:stretch/>
        </p:blipFill>
        <p:spPr>
          <a:xfrm>
            <a:off x="6313714" y="1482498"/>
            <a:ext cx="5050066" cy="316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BEE80-359F-4131-B7D2-6124C0BA1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9"/>
          <a:stretch/>
        </p:blipFill>
        <p:spPr>
          <a:xfrm>
            <a:off x="1557116" y="1482498"/>
            <a:ext cx="4887228" cy="31657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E5552A-D605-4807-8669-B8535178263E}"/>
              </a:ext>
            </a:extLst>
          </p:cNvPr>
          <p:cNvSpPr/>
          <p:nvPr/>
        </p:nvSpPr>
        <p:spPr>
          <a:xfrm>
            <a:off x="4327302" y="5504546"/>
            <a:ext cx="343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accuracy :   </a:t>
            </a:r>
            <a:r>
              <a:rPr lang="en-US" b="1" dirty="0">
                <a:solidFill>
                  <a:srgbClr val="FF0000"/>
                </a:solidFill>
              </a:rPr>
              <a:t>84.53%</a:t>
            </a:r>
          </a:p>
        </p:txBody>
      </p:sp>
    </p:spTree>
    <p:extLst>
      <p:ext uri="{BB962C8B-B14F-4D97-AF65-F5344CB8AC3E}">
        <p14:creationId xmlns:p14="http://schemas.microsoft.com/office/powerpoint/2010/main" val="115714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AC3A-3610-4E1D-9874-A47F7100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strategy2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9309-CBC3-4C36-BA4D-8551D3D8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96BB-0A10-4BC1-BCDF-4AB3AD093AA0}"/>
              </a:ext>
            </a:extLst>
          </p:cNvPr>
          <p:cNvSpPr/>
          <p:nvPr/>
        </p:nvSpPr>
        <p:spPr>
          <a:xfrm>
            <a:off x="3047999" y="1621028"/>
            <a:ext cx="69886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[</a:t>
            </a:r>
            <a:r>
              <a:rPr lang="en-US" b="1" dirty="0"/>
              <a:t>31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 0,  0,  0,  0,  0,  0,  1,  1,  0,  0,  1,  0,  0],</a:t>
            </a:r>
          </a:p>
          <a:p>
            <a:r>
              <a:rPr lang="en-US" dirty="0"/>
              <a:t>       [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</a:t>
            </a:r>
            <a:r>
              <a:rPr lang="en-US" b="1" dirty="0"/>
              <a:t>26</a:t>
            </a:r>
            <a:r>
              <a:rPr lang="en-US" dirty="0"/>
              <a:t>,  0,  0,  1,  0,  0,  0,  0,  0,  0,  0,  0,  0,  0],</a:t>
            </a:r>
          </a:p>
          <a:p>
            <a:r>
              <a:rPr lang="en-US" dirty="0"/>
              <a:t>       [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 1, </a:t>
            </a:r>
            <a:r>
              <a:rPr lang="en-US" b="1" dirty="0"/>
              <a:t>24</a:t>
            </a:r>
            <a:r>
              <a:rPr lang="en-US" dirty="0"/>
              <a:t>,  1,  0,  0,  0,  0,  0,  0,  0,  0,  0,  0,  0],</a:t>
            </a:r>
          </a:p>
          <a:p>
            <a:r>
              <a:rPr lang="en-US" dirty="0"/>
              <a:t>       [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 0,  0, </a:t>
            </a:r>
            <a:r>
              <a:rPr lang="en-US" b="1" dirty="0"/>
              <a:t>23</a:t>
            </a:r>
            <a:r>
              <a:rPr lang="en-US" dirty="0"/>
              <a:t>,  1,  0,  1,  1,  1,  0,  0,  1,  1,  0,  0],</a:t>
            </a:r>
          </a:p>
          <a:p>
            <a:r>
              <a:rPr lang="en-US" dirty="0"/>
              <a:t>       [ 0,  0,  0,  1,   </a:t>
            </a:r>
            <a:r>
              <a:rPr lang="en-US" b="1" dirty="0"/>
              <a:t>7</a:t>
            </a:r>
            <a:r>
              <a:rPr lang="en-US" dirty="0"/>
              <a:t>,  0,  0,  1,  0,  0,  0,  0,  0,  0,  0],</a:t>
            </a:r>
          </a:p>
          <a:p>
            <a:r>
              <a:rPr lang="en-US" dirty="0"/>
              <a:t>       [ 0,  0,  0,  0,  0, </a:t>
            </a:r>
            <a:r>
              <a:rPr lang="en-US" b="1" dirty="0"/>
              <a:t>22</a:t>
            </a:r>
            <a:r>
              <a:rPr lang="en-US" dirty="0"/>
              <a:t>,  0,  0,  0,  0,  0,  0,  1,  0,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],</a:t>
            </a:r>
          </a:p>
          <a:p>
            <a:r>
              <a:rPr lang="en-US" dirty="0"/>
              <a:t>       [ 1,  0,  0,  0,  0,  0, </a:t>
            </a:r>
            <a:r>
              <a:rPr lang="en-US" b="1" dirty="0"/>
              <a:t>26</a:t>
            </a:r>
            <a:r>
              <a:rPr lang="en-US" dirty="0"/>
              <a:t>,  2,  0,  0,  0,  0,  1,  0,  0],</a:t>
            </a:r>
          </a:p>
          <a:p>
            <a:r>
              <a:rPr lang="en-US" dirty="0"/>
              <a:t>       [ 1,  0,  0,  0,  0,  1,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</a:t>
            </a:r>
            <a:r>
              <a:rPr lang="en-US" b="1" dirty="0"/>
              <a:t>16</a:t>
            </a:r>
            <a:r>
              <a:rPr lang="en-US" dirty="0"/>
              <a:t>,  0,  0,  0,  0,  1,  0,  1],</a:t>
            </a:r>
          </a:p>
          <a:p>
            <a:r>
              <a:rPr lang="en-US" dirty="0"/>
              <a:t>       [ 0,  0,  0,  0,  0,  0,  0,  0, </a:t>
            </a:r>
            <a:r>
              <a:rPr lang="en-US" b="1" dirty="0"/>
              <a:t>31</a:t>
            </a:r>
            <a:r>
              <a:rPr lang="en-US" dirty="0"/>
              <a:t>,  2,  0,  0,  0,  0,  0],</a:t>
            </a:r>
          </a:p>
          <a:p>
            <a:r>
              <a:rPr lang="en-US" dirty="0"/>
              <a:t>       [ 1,  0,  0,  0,  1,  0,  0,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 1, </a:t>
            </a:r>
            <a:r>
              <a:rPr lang="en-US" b="1" dirty="0"/>
              <a:t>21</a:t>
            </a:r>
            <a:r>
              <a:rPr lang="en-US" dirty="0"/>
              <a:t>,  0,  1,  3,  2,  1],</a:t>
            </a:r>
          </a:p>
          <a:p>
            <a:r>
              <a:rPr lang="en-US" dirty="0"/>
              <a:t>       [ 1,  0,  0,  0,  0,  0,  0,  0, 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,  0, </a:t>
            </a:r>
            <a:r>
              <a:rPr lang="en-US" b="1" dirty="0"/>
              <a:t>20</a:t>
            </a:r>
            <a:r>
              <a:rPr lang="en-US" dirty="0"/>
              <a:t>,  0,  0,  0,  0],</a:t>
            </a:r>
          </a:p>
          <a:p>
            <a:r>
              <a:rPr lang="en-US" dirty="0"/>
              <a:t>       [ 1,  1,  0,  0,  0,  0,  0,  1,  0,  1,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/>
              <a:t>17</a:t>
            </a:r>
            <a:r>
              <a:rPr lang="en-US" dirty="0"/>
              <a:t>,  0,  0,  0],</a:t>
            </a:r>
          </a:p>
          <a:p>
            <a:r>
              <a:rPr lang="en-US" dirty="0"/>
              <a:t>       [ 0,  0,  0,  0,  0,  0,  0,  0,  0,  0,  0,  0, </a:t>
            </a:r>
            <a:r>
              <a:rPr lang="en-US" b="1" dirty="0"/>
              <a:t>24</a:t>
            </a:r>
            <a:r>
              <a:rPr lang="en-US" dirty="0"/>
              <a:t>,  0,  0],</a:t>
            </a:r>
          </a:p>
          <a:p>
            <a:r>
              <a:rPr lang="en-US" dirty="0"/>
              <a:t>       [ 0,  0,  0,  0,  0,  0,  0,  0,  0,  0,  0,  0,  0, </a:t>
            </a:r>
            <a:r>
              <a:rPr lang="en-US" b="1" dirty="0"/>
              <a:t>28</a:t>
            </a:r>
            <a:r>
              <a:rPr lang="en-US" dirty="0"/>
              <a:t>,  0],</a:t>
            </a:r>
          </a:p>
          <a:p>
            <a:r>
              <a:rPr lang="en-US" dirty="0"/>
              <a:t>       [ 0,  0,  0,  0,  0,  0,  0,  0,  0,  0,  0,  0,  0,  0, </a:t>
            </a:r>
            <a:r>
              <a:rPr lang="en-US" b="1" dirty="0"/>
              <a:t>23</a:t>
            </a:r>
            <a:r>
              <a:rPr lang="en-US" dirty="0"/>
              <a:t>],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E74708-8B1C-4A4D-BA19-BD020F468948}"/>
              </a:ext>
            </a:extLst>
          </p:cNvPr>
          <p:cNvCxnSpPr/>
          <p:nvPr/>
        </p:nvCxnSpPr>
        <p:spPr>
          <a:xfrm>
            <a:off x="3919479" y="1487055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BFAF31-27AD-4B0D-8AD8-48193A731813}"/>
              </a:ext>
            </a:extLst>
          </p:cNvPr>
          <p:cNvCxnSpPr/>
          <p:nvPr/>
        </p:nvCxnSpPr>
        <p:spPr>
          <a:xfrm>
            <a:off x="3356061" y="1736437"/>
            <a:ext cx="0" cy="15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4E3558-F2CE-4E91-84A4-8DBF199A344C}"/>
              </a:ext>
            </a:extLst>
          </p:cNvPr>
          <p:cNvSpPr txBox="1"/>
          <p:nvPr/>
        </p:nvSpPr>
        <p:spPr>
          <a:xfrm>
            <a:off x="5334752" y="1264557"/>
            <a:ext cx="237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C6458-3F65-4CB5-842B-447DD0C43B4C}"/>
              </a:ext>
            </a:extLst>
          </p:cNvPr>
          <p:cNvSpPr txBox="1"/>
          <p:nvPr/>
        </p:nvSpPr>
        <p:spPr>
          <a:xfrm>
            <a:off x="2155372" y="3330536"/>
            <a:ext cx="163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Actual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580631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94EB-289A-4C01-9E81-4BFE347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Strategy3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8844-79CC-460B-ADC8-B84694AF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6C06C-6B12-47F7-89C3-9E807E150B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26029"/>
            <a:ext cx="10221686" cy="51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74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FEBB-B2C2-452A-8BB6-2F241607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14" y="643359"/>
            <a:ext cx="8911687" cy="1280890"/>
          </a:xfrm>
        </p:spPr>
        <p:txBody>
          <a:bodyPr/>
          <a:lstStyle/>
          <a:p>
            <a:r>
              <a:rPr lang="en-US" dirty="0"/>
              <a:t>Results of Strategy3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C560-0A4B-4142-B052-ADADDCC1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451" y="1435594"/>
            <a:ext cx="8915400" cy="3777622"/>
          </a:xfrm>
        </p:spPr>
        <p:txBody>
          <a:bodyPr/>
          <a:lstStyle/>
          <a:p>
            <a:r>
              <a:rPr lang="en-US" dirty="0"/>
              <a:t>Testing accuracy : </a:t>
            </a:r>
            <a:r>
              <a:rPr lang="en-US" b="1" dirty="0">
                <a:solidFill>
                  <a:srgbClr val="FF0000"/>
                </a:solidFill>
              </a:rPr>
              <a:t>94.40%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F63F1-4C9D-48B1-8031-79E96BC6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A1076-F67F-407F-97B6-2A032784D9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902" y="2146628"/>
            <a:ext cx="8306069" cy="4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9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24B7-6ADA-45BB-A5D0-18945984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8C7A-66E9-4CF9-9470-2CA9C0D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849" y="1905000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Strategy1-CNN: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This model showed the lowest testing accuracy of 73.56%.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Large difference between validation accuracy and test accuracy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Strategy2-CNN with image augmentation: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Significant improvement of testing accuracy : 84.53%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This technique increased the ability of the model to generalize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Strategy3- Transfer learning(</a:t>
            </a:r>
            <a:r>
              <a:rPr lang="en-US" dirty="0" err="1"/>
              <a:t>GoogleNet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This retrained model showed the highest accuracy of 94.40%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Training, validation and testing accuracy are closer meaning no overfitting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5B23-6DFB-400D-B684-CDB70033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6" y="2558417"/>
            <a:ext cx="8911687" cy="1280890"/>
          </a:xfrm>
        </p:spPr>
        <p:txBody>
          <a:bodyPr/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2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C261-B19B-4471-A844-4D341E29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6928-F2B2-4730-A73A-97EBB53A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0872"/>
            <a:ext cx="8915400" cy="4645891"/>
          </a:xfrm>
        </p:spPr>
        <p:txBody>
          <a:bodyPr/>
          <a:lstStyle/>
          <a:p>
            <a:r>
              <a:rPr lang="en-US" dirty="0"/>
              <a:t>The objective –</a:t>
            </a:r>
          </a:p>
          <a:p>
            <a:pPr lvl="2"/>
            <a:r>
              <a:rPr lang="en-US" dirty="0"/>
              <a:t>Identify plant diseases using deep learning</a:t>
            </a:r>
          </a:p>
          <a:p>
            <a:pPr lvl="2"/>
            <a:r>
              <a:rPr lang="en-US" dirty="0"/>
              <a:t>Good accuracy with small dataset </a:t>
            </a:r>
          </a:p>
          <a:p>
            <a:r>
              <a:rPr lang="en-US" dirty="0"/>
              <a:t>Challenges-</a:t>
            </a:r>
          </a:p>
          <a:p>
            <a:pPr lvl="2"/>
            <a:r>
              <a:rPr lang="en-US" dirty="0"/>
              <a:t>Overfitting</a:t>
            </a:r>
          </a:p>
          <a:p>
            <a:pPr lvl="2"/>
            <a:r>
              <a:rPr lang="en-US" dirty="0"/>
              <a:t>Low testing accuracy by basic CNN (strategy1)</a:t>
            </a:r>
          </a:p>
          <a:p>
            <a:r>
              <a:rPr lang="en-US" dirty="0"/>
              <a:t>Project outcomes-</a:t>
            </a:r>
          </a:p>
          <a:p>
            <a:pPr lvl="2"/>
            <a:r>
              <a:rPr lang="en-US" dirty="0"/>
              <a:t>Tackled overfitting by data augmentation  in strategy 2 (Testing accuracy 84.53%)</a:t>
            </a:r>
          </a:p>
          <a:p>
            <a:pPr lvl="2"/>
            <a:r>
              <a:rPr lang="en-US" dirty="0"/>
              <a:t>Strategy3 (Pretrained Google Net) showed best testing accuracy (94.40%) </a:t>
            </a:r>
          </a:p>
          <a:p>
            <a:r>
              <a:rPr lang="en-US" dirty="0"/>
              <a:t>Future work:</a:t>
            </a:r>
          </a:p>
          <a:p>
            <a:pPr lvl="2"/>
            <a:r>
              <a:rPr lang="en-US" dirty="0"/>
              <a:t>Applying similar techniques to other available dataset</a:t>
            </a:r>
          </a:p>
          <a:p>
            <a:pPr lvl="2"/>
            <a:r>
              <a:rPr lang="en-US" dirty="0"/>
              <a:t>Identified more variant of species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C6D4-8CF1-4A81-BE5E-B609F0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6" y="2558417"/>
            <a:ext cx="8911687" cy="1280890"/>
          </a:xfrm>
        </p:spPr>
        <p:txBody>
          <a:bodyPr/>
          <a:lstStyle/>
          <a:p>
            <a:pPr algn="ctr"/>
            <a:r>
              <a:rPr lang="en-US" sz="6000" dirty="0"/>
              <a:t>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34661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Crop diseases are a major threat to food security</a:t>
            </a:r>
          </a:p>
          <a:p>
            <a:endParaRPr lang="en-US" sz="2400" dirty="0"/>
          </a:p>
          <a:p>
            <a:r>
              <a:rPr lang="en-US" sz="2400" dirty="0"/>
              <a:t>13% of global potential crop yield is lost to diseases each year</a:t>
            </a:r>
          </a:p>
          <a:p>
            <a:endParaRPr lang="en-US" sz="2400" dirty="0"/>
          </a:p>
          <a:p>
            <a:r>
              <a:rPr lang="en-US" sz="2400" dirty="0"/>
              <a:t>Current approaches are predominantly visual and require specialized training</a:t>
            </a:r>
          </a:p>
          <a:p>
            <a:endParaRPr lang="en-US" sz="2400" dirty="0"/>
          </a:p>
          <a:p>
            <a:r>
              <a:rPr lang="en-US" sz="2400" dirty="0"/>
              <a:t>Such techniques are hindered by subjectivity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Rapid and accurate identification is needed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74026"/>
            <a:ext cx="8915400" cy="3777622"/>
          </a:xfrm>
        </p:spPr>
        <p:txBody>
          <a:bodyPr/>
          <a:lstStyle/>
          <a:p>
            <a:r>
              <a:rPr lang="en-US" dirty="0"/>
              <a:t>Deep learning [1] is part of </a:t>
            </a:r>
            <a:r>
              <a:rPr lang="en-US" dirty="0">
                <a:solidFill>
                  <a:schemeClr val="tx1"/>
                </a:solidFill>
              </a:rPr>
              <a:t>machine learning </a:t>
            </a:r>
            <a:r>
              <a:rPr lang="en-US" dirty="0"/>
              <a:t>based on the layers used in artificial neural networks</a:t>
            </a:r>
          </a:p>
          <a:p>
            <a:r>
              <a:rPr lang="en-US" dirty="0"/>
              <a:t>Deep learning has paved the way for smartphone-assisted disease diagnosis</a:t>
            </a:r>
          </a:p>
          <a:p>
            <a:r>
              <a:rPr lang="en-US" dirty="0"/>
              <a:t>[2] applied CNN to identify 14 crop species and 26 diseases</a:t>
            </a:r>
          </a:p>
          <a:p>
            <a:r>
              <a:rPr lang="en-US" dirty="0"/>
              <a:t>[3] identified 13 different types of plant diseases out of healthy leaves using DL</a:t>
            </a:r>
          </a:p>
          <a:p>
            <a:r>
              <a:rPr lang="en-US" dirty="0"/>
              <a:t>[4] used CNN to classify 58 different classes of 25 plant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7858" y="4820674"/>
            <a:ext cx="9478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 err="1"/>
              <a:t>LeCun</a:t>
            </a:r>
            <a:r>
              <a:rPr lang="en-US" sz="1100" dirty="0"/>
              <a:t>, Y., </a:t>
            </a:r>
            <a:r>
              <a:rPr lang="en-US" sz="1100" dirty="0" err="1"/>
              <a:t>Bengio</a:t>
            </a:r>
            <a:r>
              <a:rPr lang="en-US" sz="1100" dirty="0"/>
              <a:t>, Y., &amp; Hinton, G. (2015). Deep learning. </a:t>
            </a:r>
            <a:r>
              <a:rPr lang="en-US" sz="1100" i="1" dirty="0"/>
              <a:t>nature</a:t>
            </a:r>
            <a:r>
              <a:rPr lang="en-US" sz="1100" dirty="0"/>
              <a:t>, </a:t>
            </a:r>
            <a:r>
              <a:rPr lang="en-US" sz="1100" i="1" dirty="0"/>
              <a:t>521</a:t>
            </a:r>
            <a:r>
              <a:rPr lang="en-US" sz="1100" dirty="0"/>
              <a:t>(7553), 436.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Mohanty</a:t>
            </a:r>
            <a:r>
              <a:rPr lang="en-US" sz="1100" dirty="0"/>
              <a:t>, S. P., Hughes, D. P., &amp; </a:t>
            </a:r>
            <a:r>
              <a:rPr lang="en-US" sz="1100" dirty="0" err="1"/>
              <a:t>Salathé</a:t>
            </a:r>
            <a:r>
              <a:rPr lang="en-US" sz="1100" dirty="0"/>
              <a:t>, M. (2016). Using deep learning for image-based plant disease detection. </a:t>
            </a:r>
            <a:r>
              <a:rPr lang="en-US" sz="1100" i="1" dirty="0"/>
              <a:t>Frontiers in plant science</a:t>
            </a:r>
            <a:r>
              <a:rPr lang="en-US" sz="1100" dirty="0"/>
              <a:t>, </a:t>
            </a:r>
            <a:r>
              <a:rPr lang="en-US" sz="1100" i="1" dirty="0"/>
              <a:t>7</a:t>
            </a:r>
            <a:r>
              <a:rPr lang="en-US" sz="1100" dirty="0"/>
              <a:t>, 1419.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Sladojevic</a:t>
            </a:r>
            <a:r>
              <a:rPr lang="en-US" sz="1100" dirty="0"/>
              <a:t>, S., </a:t>
            </a:r>
            <a:r>
              <a:rPr lang="en-US" sz="1100" dirty="0" err="1"/>
              <a:t>Arsenovic</a:t>
            </a:r>
            <a:r>
              <a:rPr lang="en-US" sz="1100" dirty="0"/>
              <a:t>, M., </a:t>
            </a:r>
            <a:r>
              <a:rPr lang="en-US" sz="1100" dirty="0" err="1"/>
              <a:t>Anderla</a:t>
            </a:r>
            <a:r>
              <a:rPr lang="en-US" sz="1100" dirty="0"/>
              <a:t>, A., </a:t>
            </a:r>
            <a:r>
              <a:rPr lang="en-US" sz="1100" dirty="0" err="1"/>
              <a:t>Culibrk</a:t>
            </a:r>
            <a:r>
              <a:rPr lang="en-US" sz="1100" dirty="0"/>
              <a:t>, D., &amp; </a:t>
            </a:r>
            <a:r>
              <a:rPr lang="en-US" sz="1100" dirty="0" err="1"/>
              <a:t>Stefanovic</a:t>
            </a:r>
            <a:r>
              <a:rPr lang="en-US" sz="1100" dirty="0"/>
              <a:t>, D. (2016). Deep neural networks based recognition of plant diseases by leaf image classification. </a:t>
            </a:r>
            <a:r>
              <a:rPr lang="en-US" sz="1100" i="1" dirty="0"/>
              <a:t>Computational intelligence and neuroscience</a:t>
            </a:r>
            <a:r>
              <a:rPr lang="en-US" sz="1100" dirty="0"/>
              <a:t>, </a:t>
            </a:r>
            <a:r>
              <a:rPr lang="en-US" sz="1100" i="1" dirty="0"/>
              <a:t>2016</a:t>
            </a:r>
            <a:r>
              <a:rPr lang="en-US" sz="1100" dirty="0"/>
              <a:t>.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Ferentinos</a:t>
            </a:r>
            <a:r>
              <a:rPr lang="en-US" sz="1100" dirty="0"/>
              <a:t>, K. P. (2018). Deep learning models for plant disease detection and diagnosis. </a:t>
            </a:r>
            <a:r>
              <a:rPr lang="en-US" sz="1100" i="1" dirty="0"/>
              <a:t>Computers and Electronics in Agriculture</a:t>
            </a:r>
            <a:r>
              <a:rPr lang="en-US" sz="1100" dirty="0"/>
              <a:t>, </a:t>
            </a:r>
            <a:r>
              <a:rPr lang="en-US" sz="1100" i="1" dirty="0"/>
              <a:t>145</a:t>
            </a:r>
            <a:r>
              <a:rPr lang="en-US" sz="1100" dirty="0"/>
              <a:t>, 311-318.</a:t>
            </a:r>
          </a:p>
          <a:p>
            <a:pPr marL="342900" indent="-342900"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794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950" y="1623646"/>
            <a:ext cx="8915400" cy="3317631"/>
          </a:xfrm>
        </p:spPr>
        <p:txBody>
          <a:bodyPr/>
          <a:lstStyle/>
          <a:p>
            <a:r>
              <a:rPr lang="en-US" dirty="0"/>
              <a:t>Images for building the models-</a:t>
            </a:r>
          </a:p>
          <a:p>
            <a:pPr lvl="4"/>
            <a:r>
              <a:rPr lang="en-US" dirty="0"/>
              <a:t>[2] used 54,306 images</a:t>
            </a:r>
          </a:p>
          <a:p>
            <a:pPr lvl="4"/>
            <a:r>
              <a:rPr lang="en-US" dirty="0"/>
              <a:t>[3] used 33,469 images</a:t>
            </a:r>
          </a:p>
          <a:p>
            <a:pPr lvl="4"/>
            <a:r>
              <a:rPr lang="en-US" dirty="0"/>
              <a:t>[4] used 87,848 images</a:t>
            </a:r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/>
              <a:t>Creating large dataset for different species of plants is difficult</a:t>
            </a:r>
          </a:p>
          <a:p>
            <a:r>
              <a:rPr lang="en-US" dirty="0"/>
              <a:t>Large dataset modeling takes a lot of computational power</a:t>
            </a:r>
          </a:p>
          <a:p>
            <a:r>
              <a:rPr lang="en-US" dirty="0"/>
              <a:t>Less accuracy for small dataset</a:t>
            </a:r>
          </a:p>
          <a:p>
            <a:r>
              <a:rPr lang="en-US" dirty="0"/>
              <a:t>Overfitting problem for small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6731" y="5146291"/>
            <a:ext cx="90238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2.	</a:t>
            </a:r>
            <a:r>
              <a:rPr lang="en-US" sz="1100" dirty="0" err="1"/>
              <a:t>Mohanty</a:t>
            </a:r>
            <a:r>
              <a:rPr lang="en-US" sz="1100" dirty="0"/>
              <a:t>, S. P., Hughes, D. P., &amp; </a:t>
            </a:r>
            <a:r>
              <a:rPr lang="en-US" sz="1100" dirty="0" err="1"/>
              <a:t>Salathé</a:t>
            </a:r>
            <a:r>
              <a:rPr lang="en-US" sz="1100" dirty="0"/>
              <a:t>, M. (2016). Using deep learning for image-based plant disease detection. </a:t>
            </a:r>
            <a:r>
              <a:rPr lang="en-US" sz="1100" i="1" dirty="0"/>
              <a:t>Frontiers in 	plant science</a:t>
            </a:r>
            <a:r>
              <a:rPr lang="en-US" sz="1100" dirty="0"/>
              <a:t>, </a:t>
            </a:r>
            <a:r>
              <a:rPr lang="en-US" sz="1100" i="1" dirty="0"/>
              <a:t>7</a:t>
            </a:r>
            <a:r>
              <a:rPr lang="en-US" sz="1100" dirty="0"/>
              <a:t>, 1419.</a:t>
            </a:r>
          </a:p>
          <a:p>
            <a:r>
              <a:rPr lang="en-US" sz="1100" dirty="0"/>
              <a:t>3.	</a:t>
            </a:r>
            <a:r>
              <a:rPr lang="en-US" sz="1100" dirty="0" err="1"/>
              <a:t>Sladojevic</a:t>
            </a:r>
            <a:r>
              <a:rPr lang="en-US" sz="1100" dirty="0"/>
              <a:t>, S., </a:t>
            </a:r>
            <a:r>
              <a:rPr lang="en-US" sz="1100" dirty="0" err="1"/>
              <a:t>Arsenovic</a:t>
            </a:r>
            <a:r>
              <a:rPr lang="en-US" sz="1100" dirty="0"/>
              <a:t>, M., </a:t>
            </a:r>
            <a:r>
              <a:rPr lang="en-US" sz="1100" dirty="0" err="1"/>
              <a:t>Anderla</a:t>
            </a:r>
            <a:r>
              <a:rPr lang="en-US" sz="1100" dirty="0"/>
              <a:t>, A., </a:t>
            </a:r>
            <a:r>
              <a:rPr lang="en-US" sz="1100" dirty="0" err="1"/>
              <a:t>Culibrk</a:t>
            </a:r>
            <a:r>
              <a:rPr lang="en-US" sz="1100" dirty="0"/>
              <a:t>, D., &amp; </a:t>
            </a:r>
            <a:r>
              <a:rPr lang="en-US" sz="1100" dirty="0" err="1"/>
              <a:t>Stefanovic</a:t>
            </a:r>
            <a:r>
              <a:rPr lang="en-US" sz="1100" dirty="0"/>
              <a:t>, D. (2016). Deep neural networks based recognition of 	plant diseases by leaf image classification. </a:t>
            </a:r>
            <a:r>
              <a:rPr lang="en-US" sz="1100" i="1" dirty="0"/>
              <a:t>Computational intelligence and neuroscience</a:t>
            </a:r>
            <a:r>
              <a:rPr lang="en-US" sz="1100" dirty="0"/>
              <a:t>, </a:t>
            </a:r>
            <a:r>
              <a:rPr lang="en-US" sz="1100" i="1" dirty="0"/>
              <a:t>2016</a:t>
            </a:r>
            <a:r>
              <a:rPr lang="en-US" sz="1100" dirty="0"/>
              <a:t>.</a:t>
            </a:r>
          </a:p>
          <a:p>
            <a:r>
              <a:rPr lang="en-US" sz="1100" dirty="0"/>
              <a:t>4.	</a:t>
            </a:r>
            <a:r>
              <a:rPr lang="en-US" sz="1100" dirty="0" err="1"/>
              <a:t>erentinos</a:t>
            </a:r>
            <a:r>
              <a:rPr lang="en-US" sz="1100" dirty="0"/>
              <a:t>, K. P. (2018). Deep learning models for plant disease detection and diagnosis. </a:t>
            </a:r>
            <a:r>
              <a:rPr lang="en-US" sz="1100" i="1" dirty="0"/>
              <a:t>Computers and Electronics in  	Agriculture</a:t>
            </a:r>
            <a:r>
              <a:rPr lang="en-US" sz="1100" dirty="0"/>
              <a:t>, </a:t>
            </a:r>
            <a:r>
              <a:rPr lang="en-US" sz="1100" i="1" dirty="0"/>
              <a:t>145</a:t>
            </a:r>
            <a:r>
              <a:rPr lang="en-US" sz="1100" dirty="0"/>
              <a:t>, 311-318.</a:t>
            </a:r>
          </a:p>
        </p:txBody>
      </p:sp>
    </p:spTree>
    <p:extLst>
      <p:ext uri="{BB962C8B-B14F-4D97-AF65-F5344CB8AC3E}">
        <p14:creationId xmlns:p14="http://schemas.microsoft.com/office/powerpoint/2010/main" val="79916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34662"/>
            <a:ext cx="8915400" cy="377762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Identifying plant diseases using deep learning</a:t>
            </a:r>
          </a:p>
          <a:p>
            <a:pPr>
              <a:lnSpc>
                <a:spcPct val="250000"/>
              </a:lnSpc>
            </a:pPr>
            <a:r>
              <a:rPr lang="en-US" dirty="0"/>
              <a:t>Train a model using small dataset</a:t>
            </a:r>
          </a:p>
          <a:p>
            <a:pPr>
              <a:lnSpc>
                <a:spcPct val="250000"/>
              </a:lnSpc>
            </a:pPr>
            <a:r>
              <a:rPr lang="en-US" dirty="0"/>
              <a:t>Exploring different techniques to improve accuracy</a:t>
            </a:r>
          </a:p>
          <a:p>
            <a:pPr>
              <a:lnSpc>
                <a:spcPct val="250000"/>
              </a:lnSpc>
            </a:pPr>
            <a:r>
              <a:rPr lang="en-US" dirty="0"/>
              <a:t>Techniques to tackle overfitting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781" y="1535722"/>
            <a:ext cx="8915400" cy="4460631"/>
          </a:xfrm>
        </p:spPr>
        <p:txBody>
          <a:bodyPr>
            <a:normAutofit/>
          </a:bodyPr>
          <a:lstStyle/>
          <a:p>
            <a:r>
              <a:rPr lang="en-US" dirty="0"/>
              <a:t>Collected the dataset from </a:t>
            </a:r>
            <a:r>
              <a:rPr lang="en-US" dirty="0" err="1"/>
              <a:t>crowdAI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https://www.crowdai.org/challenges/1</a:t>
            </a:r>
            <a:r>
              <a:rPr lang="en-US" dirty="0"/>
              <a:t>)</a:t>
            </a:r>
          </a:p>
          <a:p>
            <a:r>
              <a:rPr lang="en-US" dirty="0"/>
              <a:t>Number of images -	4,125 </a:t>
            </a:r>
          </a:p>
          <a:p>
            <a:r>
              <a:rPr lang="en-US" dirty="0"/>
              <a:t>Number of disease classes to identify -   15</a:t>
            </a:r>
          </a:p>
          <a:p>
            <a:pPr lvl="3">
              <a:buFont typeface="+mj-lt"/>
              <a:buAutoNum type="arabicPeriod"/>
            </a:pPr>
            <a:r>
              <a:rPr lang="en-US" dirty="0"/>
              <a:t>Pepper bell Bacterial spot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Pepper bell healthy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Potato Early blight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Potato healthy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Potato Late blight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Bacterial spot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Early blight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healthy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Late blight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Leaf Mold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</a:t>
            </a:r>
            <a:r>
              <a:rPr lang="en-US" dirty="0" err="1"/>
              <a:t>Septoria</a:t>
            </a:r>
            <a:r>
              <a:rPr lang="en-US" dirty="0"/>
              <a:t> leaf spot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Spider mites Two spotted spider mite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Target Spot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</a:t>
            </a:r>
            <a:r>
              <a:rPr lang="en-US" dirty="0" err="1"/>
              <a:t>Tomato</a:t>
            </a:r>
            <a:r>
              <a:rPr lang="en-US" dirty="0"/>
              <a:t> mosaic virus </a:t>
            </a:r>
          </a:p>
          <a:p>
            <a:pPr lvl="3">
              <a:lnSpc>
                <a:spcPct val="20000"/>
              </a:lnSpc>
              <a:buFont typeface="+mj-lt"/>
              <a:buAutoNum type="arabicPeriod"/>
            </a:pPr>
            <a:r>
              <a:rPr lang="en-US" dirty="0"/>
              <a:t>Tomato </a:t>
            </a:r>
            <a:r>
              <a:rPr lang="en-US" dirty="0" err="1"/>
              <a:t>Tomato</a:t>
            </a:r>
            <a:r>
              <a:rPr lang="en-US" dirty="0"/>
              <a:t> Yellow Leaf Curl Virus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27" y="344732"/>
            <a:ext cx="1597636" cy="5431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463" y="344732"/>
            <a:ext cx="1643440" cy="5335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3536" y="5842464"/>
            <a:ext cx="324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: images from dataset</a:t>
            </a:r>
          </a:p>
        </p:txBody>
      </p:sp>
    </p:spTree>
    <p:extLst>
      <p:ext uri="{BB962C8B-B14F-4D97-AF65-F5344CB8AC3E}">
        <p14:creationId xmlns:p14="http://schemas.microsoft.com/office/powerpoint/2010/main" val="202403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6" y="2558417"/>
            <a:ext cx="8911687" cy="1280890"/>
          </a:xfrm>
        </p:spPr>
        <p:txBody>
          <a:bodyPr/>
          <a:lstStyle/>
          <a:p>
            <a:pPr algn="ctr"/>
            <a:r>
              <a:rPr lang="en-US" sz="6000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CADE-DC9E-482F-87CF-A9E8FD619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9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610</TotalTime>
  <Words>1989</Words>
  <Application>Microsoft Office PowerPoint</Application>
  <PresentationFormat>Widescreen</PresentationFormat>
  <Paragraphs>277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Wisp</vt:lpstr>
      <vt:lpstr>Deep learning techniques for diagnosing plant diseases </vt:lpstr>
      <vt:lpstr>Outlines</vt:lpstr>
      <vt:lpstr>Introduction</vt:lpstr>
      <vt:lpstr>Introduction</vt:lpstr>
      <vt:lpstr>Deep learning </vt:lpstr>
      <vt:lpstr>Scope of work</vt:lpstr>
      <vt:lpstr>Project Objectives</vt:lpstr>
      <vt:lpstr>Plant dataset</vt:lpstr>
      <vt:lpstr>Methodology</vt:lpstr>
      <vt:lpstr>Strategies</vt:lpstr>
      <vt:lpstr>Strategy1-CNN</vt:lpstr>
      <vt:lpstr>Strategy1-CNN</vt:lpstr>
      <vt:lpstr>Strategy1-CNN</vt:lpstr>
      <vt:lpstr>Strategy1-CNN</vt:lpstr>
      <vt:lpstr>Strategy1-CNN</vt:lpstr>
      <vt:lpstr>Strategy2-CNN with image augmentation </vt:lpstr>
      <vt:lpstr>Strategy3- Transfer learning</vt:lpstr>
      <vt:lpstr>Strategy3- Transfer learning</vt:lpstr>
      <vt:lpstr>Strategy3- Transfer learning</vt:lpstr>
      <vt:lpstr>Strategy3- Transfer learning</vt:lpstr>
      <vt:lpstr>Results </vt:lpstr>
      <vt:lpstr>Results</vt:lpstr>
      <vt:lpstr>Results of strategy1</vt:lpstr>
      <vt:lpstr>Results of strategy1</vt:lpstr>
      <vt:lpstr>Results of strategy2</vt:lpstr>
      <vt:lpstr>Results of strategy2</vt:lpstr>
      <vt:lpstr>Results of Strategy3</vt:lpstr>
      <vt:lpstr>Results of Strategy3</vt:lpstr>
      <vt:lpstr>Discussion</vt:lpstr>
      <vt:lpstr>Conclusion</vt:lpstr>
      <vt:lpstr>Questions </vt:lpstr>
    </vt:vector>
  </TitlesOfParts>
  <Company>University of Saskatchewan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diagnosing plant diseases </dc:title>
  <dc:creator>Habibullah, Mohammad</dc:creator>
  <cp:lastModifiedBy>Mohammad Habibullah</cp:lastModifiedBy>
  <cp:revision>54</cp:revision>
  <dcterms:created xsi:type="dcterms:W3CDTF">2019-04-24T17:39:27Z</dcterms:created>
  <dcterms:modified xsi:type="dcterms:W3CDTF">2019-04-25T07:01:40Z</dcterms:modified>
</cp:coreProperties>
</file>