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774A3-2BFC-4713-9480-7669358FF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732BF-20B3-440A-94B3-8C453A486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45070-B510-4865-8CDC-96041D6DC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1401-C4E1-4E2A-84EE-2D218D077AC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69DC-5CBE-4E89-A18A-73571BFC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E71DD-124C-4839-9471-0B5E526D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4455-7EC6-44E8-ABF6-ED4D4585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6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1BD54-C554-44D1-9E4F-3FFF6125F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B6756-F87A-4413-A159-F6EDCEE1B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B3680-4319-4CA3-A62B-CAFD773D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1401-C4E1-4E2A-84EE-2D218D077AC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7549F-1BF6-47A6-81D0-9A4ED869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5F7C5-487E-4F16-8D46-E620860C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4455-7EC6-44E8-ABF6-ED4D4585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9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2F3B90-0C00-4091-9847-D685C84E4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2FD13-A83A-4A0A-AFF0-B52DBC34F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C22E0-5402-40BE-B348-8ADD26BEA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1401-C4E1-4E2A-84EE-2D218D077AC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DB036-479F-4ABC-8BDE-33CDBEF0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D8F27-344D-4740-B8F7-2F005CAD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4455-7EC6-44E8-ABF6-ED4D4585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5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71E1-9282-46A8-B9A6-560D59C6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DD349-71A7-4B27-B449-1791DFB72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B1287-E7DE-489B-825E-8B18D9B7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1401-C4E1-4E2A-84EE-2D218D077AC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8B1CF-3A08-4BA0-84EF-3A9941D5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A58C-899C-4C37-A51A-93AE815B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4455-7EC6-44E8-ABF6-ED4D4585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9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C898A-0455-4027-A612-C312E246E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66197-0245-4B1E-9852-5F3F9C8FE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08C6E-609F-4A0A-9022-887F84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1401-C4E1-4E2A-84EE-2D218D077AC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807A2-A29F-4DE4-AC6C-4AA78D89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54634-AA37-4BAD-8E59-66F4D4AB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4455-7EC6-44E8-ABF6-ED4D4585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8E18-AE42-47FE-9358-1DA9BF5A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9A44E-9914-45F0-A0B9-2562509A2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7268C-3AB0-4DAF-A82E-FF30FBB51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08F8C-CB9A-4F03-B60D-7BFCC94FE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1401-C4E1-4E2A-84EE-2D218D077AC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DC6F2-CA03-4987-84E8-FF19D91B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D8A12-944F-464B-8B87-192F2910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4455-7EC6-44E8-ABF6-ED4D4585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5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0562-8704-4FB7-90F4-EAAF1F96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E4CF6-AC48-4265-9E9D-D930E36D9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7453A-770F-421A-94FD-52EF82916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FD62A7-BBD6-4640-A86D-9E2091AAC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078A2-2642-4204-A517-B45208003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2BD36-1FB2-4142-BAB8-A0B0FE5A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1401-C4E1-4E2A-84EE-2D218D077AC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D63CC-B563-4098-99F7-C01A9323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5EA7F-8192-4535-A474-A4B1212A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4455-7EC6-44E8-ABF6-ED4D4585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0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238F-9F7D-4D5E-9C6D-7CAB15A4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15CD2-5E45-4EED-9207-C01DE48C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1401-C4E1-4E2A-84EE-2D218D077AC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8F171-8B8F-4905-913A-4F15FD11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2281-514B-41CE-8127-9AF1C549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4455-7EC6-44E8-ABF6-ED4D4585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1DCFFD-B2D7-4096-B1F1-04EC2D36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1401-C4E1-4E2A-84EE-2D218D077AC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3904-86D1-4733-A6A6-B9EF2BEB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17298-D476-4699-A1C6-163843CD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4455-7EC6-44E8-ABF6-ED4D4585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6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EDEE-A30C-4434-B6DF-291F025F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0217B-E5FF-4FA3-B0EC-444EE02F9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A0FFF-7652-4930-92F5-11D778E53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446C1-07F6-442C-9196-D3CB9745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1401-C4E1-4E2A-84EE-2D218D077AC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701F4-95F0-4492-B93C-178DC9C8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2AA5D-F6E2-428F-B006-FAB130BE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4455-7EC6-44E8-ABF6-ED4D4585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5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A75DC-6FE9-4BF4-A28C-2F8F4AFB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F50E73-F8B0-4B77-A816-62318C755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D6ED9-E255-4580-8495-D81EE13BA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1D4D2-622E-4708-AFDD-4800B9D0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1401-C4E1-4E2A-84EE-2D218D077AC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64A9B-15D7-44B2-A64E-7C4164AF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3B387-B0B7-4BFD-8357-3642EDDD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4455-7EC6-44E8-ABF6-ED4D4585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5378FC-E4B2-451B-A6E4-4A2AC298C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3E8C5-1632-46B0-8C1F-FD15E1353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DD98B-CD2F-4660-ADCA-60790F4A1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C1401-C4E1-4E2A-84EE-2D218D077AC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87A0D-E2E3-45AE-9062-E59740C69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46F69-3792-47CC-8672-20A88C9EC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A4455-7EC6-44E8-ABF6-ED4D4585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3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F41F-2E51-4C0E-B3D1-556E11036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Based Low-Cost Multispectral Sensor for 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Leaf Nitrogen and Phosphorus Level Classification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38E8-DC6C-4E22-8E5E-79237B8EE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Mohammad Habibullah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351D3-1C2C-417F-AB48-5B2E32EC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5BAA2-E13A-4DC6-A809-AFF3D0E7F5F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88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2E861-5A41-4C7A-8EEF-8C53EA29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764" y="6492875"/>
            <a:ext cx="1025236" cy="365125"/>
          </a:xfrm>
        </p:spPr>
        <p:txBody>
          <a:bodyPr/>
          <a:lstStyle/>
          <a:p>
            <a:fld id="{9ED5BAA2-E13A-4DC6-A809-AFF3D0E7F5F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A7E71-6D74-4E0C-BEFC-5848E5D2BE06}"/>
              </a:ext>
            </a:extLst>
          </p:cNvPr>
          <p:cNvSpPr txBox="1"/>
          <p:nvPr/>
        </p:nvSpPr>
        <p:spPr>
          <a:xfrm>
            <a:off x="514350" y="1009679"/>
            <a:ext cx="1100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Overall setup of the System:</a:t>
            </a:r>
          </a:p>
          <a:p>
            <a:endParaRPr lang="en-US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FC420-E8B3-40C1-8645-1B9237FCB482}"/>
              </a:ext>
            </a:extLst>
          </p:cNvPr>
          <p:cNvSpPr txBox="1"/>
          <p:nvPr/>
        </p:nvSpPr>
        <p:spPr>
          <a:xfrm>
            <a:off x="4986337" y="280387"/>
            <a:ext cx="2905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Methodology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49A58D-C2E2-4A1C-9ED8-6B509F6C10A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29" y="1925867"/>
            <a:ext cx="5934075" cy="397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94B10C-A1D3-4B1F-81E2-79EF3D5375C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07" y="1996603"/>
            <a:ext cx="2648585" cy="18364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482487-27B9-4765-8494-63657685E28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648" y="1996603"/>
            <a:ext cx="2375535" cy="18364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C9E9DD-5C1C-4413-89C3-76CBA69BAFBD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" y="4151130"/>
            <a:ext cx="2640965" cy="16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AC233B-BA64-481D-B633-9C6C73C22658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320" y="4151130"/>
            <a:ext cx="2375535" cy="1637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714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DCA9647-85FD-4105-BE13-4ACFFE84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764" y="6492875"/>
            <a:ext cx="1025236" cy="365125"/>
          </a:xfrm>
        </p:spPr>
        <p:txBody>
          <a:bodyPr/>
          <a:lstStyle/>
          <a:p>
            <a:fld id="{9ED5BAA2-E13A-4DC6-A809-AFF3D0E7F5F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91AD3-5243-4787-848A-58B741EAEB82}"/>
              </a:ext>
            </a:extLst>
          </p:cNvPr>
          <p:cNvSpPr txBox="1"/>
          <p:nvPr/>
        </p:nvSpPr>
        <p:spPr>
          <a:xfrm>
            <a:off x="844695" y="1168781"/>
            <a:ext cx="50131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State-of-the-art Algorithms: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/>
              <a:t>K- means clustering: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in preprocessing stage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Euclidean distance is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center of the cluster (centroid) was determined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/>
              <a:t>Ensemble Bagged Decision Tree (EBT):</a:t>
            </a:r>
            <a:r>
              <a:rPr lang="en-US" dirty="0"/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Used to classify N and P levels in leaves 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F2E0A-84F7-4311-9EEE-8E5CF84CDDD1}"/>
              </a:ext>
            </a:extLst>
          </p:cNvPr>
          <p:cNvSpPr txBox="1"/>
          <p:nvPr/>
        </p:nvSpPr>
        <p:spPr>
          <a:xfrm>
            <a:off x="4986337" y="280387"/>
            <a:ext cx="2905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FA5CF3-431E-413D-8C35-55EEFC09D7C2}"/>
              </a:ext>
            </a:extLst>
          </p:cNvPr>
          <p:cNvSpPr txBox="1"/>
          <p:nvPr/>
        </p:nvSpPr>
        <p:spPr>
          <a:xfrm flipH="1">
            <a:off x="6334125" y="1181100"/>
            <a:ext cx="508635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/>
              <a:t>Support Vector Machine (SVM):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to classify N and P levels in leaves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Radial basis function (RBF) is used as kernel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RBF kernel parameters are optimized using the Wang [66]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u="sng" dirty="0"/>
              <a:t>K-Nearest Neighbor (KNN):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to classify N and P levels in leaves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/>
              <a:t>Decision Tree (DT):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to classify N and P levels in leaves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C4.5 decision tree is used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7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DB6020B-07A6-46FD-8840-0D997185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764" y="6492875"/>
            <a:ext cx="1025236" cy="365125"/>
          </a:xfrm>
        </p:spPr>
        <p:txBody>
          <a:bodyPr/>
          <a:lstStyle/>
          <a:p>
            <a:fld id="{9ED5BAA2-E13A-4DC6-A809-AFF3D0E7F5FC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AF06A4-3028-448E-A762-290812993268}"/>
                  </a:ext>
                </a:extLst>
              </p:cNvPr>
              <p:cNvSpPr txBox="1"/>
              <p:nvPr/>
            </p:nvSpPr>
            <p:spPr>
              <a:xfrm>
                <a:off x="495301" y="837348"/>
                <a:ext cx="6724650" cy="5035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u="sng" dirty="0"/>
                  <a:t>Feature Engineering: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 features are normalized using z-score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An independent-sample t-test is used to identify statistically discriminative features Also, embedded method is used, in which features are weighted based on the Particle Swarm Optimization (PSO) algorithm during learning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Swarm size of the PSO is set to 200, and the maximum number of iterations is 500.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Also, the range of the weights of the features is -5 to 5, and the tolerance limit is set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Matthews Correlation Coefficient (MCC) is used as a cost function to optimize the feature weights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AF06A4-3028-448E-A762-290812993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1" y="837348"/>
                <a:ext cx="6724650" cy="5035353"/>
              </a:xfrm>
              <a:prstGeom prst="rect">
                <a:avLst/>
              </a:prstGeom>
              <a:blipFill>
                <a:blip r:embed="rId2"/>
                <a:stretch>
                  <a:fillRect l="-725" b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3A860E6-992F-409C-B638-67D5BBBB487E}"/>
              </a:ext>
            </a:extLst>
          </p:cNvPr>
          <p:cNvSpPr txBox="1"/>
          <p:nvPr/>
        </p:nvSpPr>
        <p:spPr>
          <a:xfrm>
            <a:off x="4986337" y="280387"/>
            <a:ext cx="2905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Methodology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C04C44-AD51-43F3-8E95-DBAFDD5C0AD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733" y="1707197"/>
            <a:ext cx="4384041" cy="405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2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B6F3945-03D9-4D94-9762-711993259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764" y="6492875"/>
            <a:ext cx="1025236" cy="365125"/>
          </a:xfrm>
        </p:spPr>
        <p:txBody>
          <a:bodyPr/>
          <a:lstStyle/>
          <a:p>
            <a:fld id="{9ED5BAA2-E13A-4DC6-A809-AFF3D0E7F5F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6E6CD5D2-B629-47E2-9FD6-D88154EB8D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9171"/>
            <a:ext cx="1524000" cy="307777"/>
          </a:xfrm>
        </p:spPr>
        <p:txBody>
          <a:bodyPr/>
          <a:lstStyle/>
          <a:p>
            <a:fld id="{EB6E5705-1DDE-44B8-988C-A3D3749AAC8C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4FC32-EE4C-48AC-8C3E-076A7B951130}"/>
              </a:ext>
            </a:extLst>
          </p:cNvPr>
          <p:cNvSpPr txBox="1"/>
          <p:nvPr/>
        </p:nvSpPr>
        <p:spPr>
          <a:xfrm>
            <a:off x="987782" y="2072570"/>
            <a:ext cx="5991225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Model Validation: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/>
              <a:t>Hold-out method</a:t>
            </a:r>
            <a:r>
              <a:rPr lang="en-US" dirty="0"/>
              <a:t>: 75%-25% split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/>
              <a:t>K-fold cross validation</a:t>
            </a:r>
            <a:r>
              <a:rPr lang="en-US" dirty="0"/>
              <a:t>: 5-fold cross validation</a:t>
            </a:r>
            <a:endParaRPr lang="en-US" b="1" u="sng" dirty="0"/>
          </a:p>
          <a:p>
            <a:pPr>
              <a:lnSpc>
                <a:spcPct val="150000"/>
              </a:lnSpc>
            </a:pPr>
            <a:r>
              <a:rPr lang="en-US" b="1" u="sng" dirty="0"/>
              <a:t>Model Validation: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Classification metrics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7BE83-F46A-4B39-B3EA-D1F294D5214B}"/>
              </a:ext>
            </a:extLst>
          </p:cNvPr>
          <p:cNvSpPr txBox="1"/>
          <p:nvPr/>
        </p:nvSpPr>
        <p:spPr>
          <a:xfrm>
            <a:off x="4986337" y="280387"/>
            <a:ext cx="2905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9303ED3-A22F-4D6C-BA2C-88BE24D99D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1931416"/>
                  </p:ext>
                </p:extLst>
              </p:nvPr>
            </p:nvGraphicFramePr>
            <p:xfrm>
              <a:off x="5836299" y="883027"/>
              <a:ext cx="5134462" cy="5792410"/>
            </p:xfrm>
            <a:graphic>
              <a:graphicData uri="http://schemas.openxmlformats.org/drawingml/2006/table">
                <a:tbl>
                  <a:tblPr firstRow="1" firstCol="1" bandRow="1">
                    <a:tableStyleId>{9D7B26C5-4107-4FEC-AEDC-1716B250A1EF}</a:tableStyleId>
                  </a:tblPr>
                  <a:tblGrid>
                    <a:gridCol w="1035129">
                      <a:extLst>
                        <a:ext uri="{9D8B030D-6E8A-4147-A177-3AD203B41FA5}">
                          <a16:colId xmlns:a16="http://schemas.microsoft.com/office/drawing/2014/main" val="2364687806"/>
                        </a:ext>
                      </a:extLst>
                    </a:gridCol>
                    <a:gridCol w="2301448">
                      <a:extLst>
                        <a:ext uri="{9D8B030D-6E8A-4147-A177-3AD203B41FA5}">
                          <a16:colId xmlns:a16="http://schemas.microsoft.com/office/drawing/2014/main" val="3035845229"/>
                        </a:ext>
                      </a:extLst>
                    </a:gridCol>
                    <a:gridCol w="1797885">
                      <a:extLst>
                        <a:ext uri="{9D8B030D-6E8A-4147-A177-3AD203B41FA5}">
                          <a16:colId xmlns:a16="http://schemas.microsoft.com/office/drawing/2014/main" val="2423417275"/>
                        </a:ext>
                      </a:extLst>
                    </a:gridCol>
                  </a:tblGrid>
                  <a:tr h="203656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Parameter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Evaluation focus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Definition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extLst>
                      <a:ext uri="{0D108BD9-81ED-4DB2-BD59-A6C34878D82A}">
                        <a16:rowId xmlns:a16="http://schemas.microsoft.com/office/drawing/2014/main" val="75541635"/>
                      </a:ext>
                    </a:extLst>
                  </a:tr>
                  <a:tr h="463982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Accuracy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Effectiveness of a classiﬁer for i-th class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TP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TN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TP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TN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FN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FP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extLst>
                      <a:ext uri="{0D108BD9-81ED-4DB2-BD59-A6C34878D82A}">
                        <a16:rowId xmlns:a16="http://schemas.microsoft.com/office/drawing/2014/main" val="3064979801"/>
                      </a:ext>
                    </a:extLst>
                  </a:tr>
                  <a:tr h="463982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Sensitivity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Recall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Effectiveness of a classiﬁer to identify positive labels for </a:t>
                          </a:r>
                          <a:r>
                            <a:rPr lang="en-US" sz="1000" dirty="0" err="1">
                              <a:effectLst/>
                            </a:rPr>
                            <a:t>i-th</a:t>
                          </a:r>
                          <a:r>
                            <a:rPr lang="en-US" sz="1000" dirty="0">
                              <a:effectLst/>
                            </a:rPr>
                            <a:t> class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P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P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extLst>
                      <a:ext uri="{0D108BD9-81ED-4DB2-BD59-A6C34878D82A}">
                        <a16:rowId xmlns:a16="http://schemas.microsoft.com/office/drawing/2014/main" val="1927247454"/>
                      </a:ext>
                    </a:extLst>
                  </a:tr>
                  <a:tr h="490771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Specificity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Effectiveness of a classiﬁer to identify negative labels for i-th class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P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extLst>
                      <a:ext uri="{0D108BD9-81ED-4DB2-BD59-A6C34878D82A}">
                        <a16:rowId xmlns:a16="http://schemas.microsoft.com/office/drawing/2014/main" val="4205728113"/>
                      </a:ext>
                    </a:extLst>
                  </a:tr>
                  <a:tr h="463982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Precision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Class agreement of the data labels with the positive labels for i-th class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P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P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P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extLst>
                      <a:ext uri="{0D108BD9-81ED-4DB2-BD59-A6C34878D82A}">
                        <a16:rowId xmlns:a16="http://schemas.microsoft.com/office/drawing/2014/main" val="1552643912"/>
                      </a:ext>
                    </a:extLst>
                  </a:tr>
                  <a:tr h="467306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Score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Relations between positive labels and those given by a classiﬁer for i-th class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Precision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Sensitivity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Precision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Sensitivity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extLst>
                      <a:ext uri="{0D108BD9-81ED-4DB2-BD59-A6C34878D82A}">
                        <a16:rowId xmlns:a16="http://schemas.microsoft.com/office/drawing/2014/main" val="2049943660"/>
                      </a:ext>
                    </a:extLst>
                  </a:tr>
                  <a:tr h="611915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Accuracy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The average per-class effectiveness of a classiﬁer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</m:sup>
                                      <m:e>
                                        <m: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f>
                                          <m:fPr>
                                            <m:ctrlPr>
                                              <a:rPr lang="en-US" sz="10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10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0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TP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0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i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0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0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TN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0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i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sz="10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0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TP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0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i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0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0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FN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0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i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0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0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FP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0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i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   </m:t>
                                        </m:r>
                                      </m:e>
                                    </m:nary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extLst>
                      <a:ext uri="{0D108BD9-81ED-4DB2-BD59-A6C34878D82A}">
                        <a16:rowId xmlns:a16="http://schemas.microsoft.com/office/drawing/2014/main" val="1451196015"/>
                      </a:ext>
                    </a:extLst>
                  </a:tr>
                  <a:tr h="74932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Sensitivity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sub>
                                </m:sSub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Recall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>
                            <a:effectLst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 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Effectiveness of a classiﬁer to identify class labels if calculated from sums of per-category decisions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P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</m:sup>
                                      <m:e>
                                        <m: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P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F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extLst>
                      <a:ext uri="{0D108BD9-81ED-4DB2-BD59-A6C34878D82A}">
                        <a16:rowId xmlns:a16="http://schemas.microsoft.com/office/drawing/2014/main" val="3640860862"/>
                      </a:ext>
                    </a:extLst>
                  </a:tr>
                  <a:tr h="53996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Specificity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The average per class effectiveness of a classifier to identify negative labels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</m:sup>
                                      <m:e>
                                        <m: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F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P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extLst>
                      <a:ext uri="{0D108BD9-81ED-4DB2-BD59-A6C34878D82A}">
                        <a16:rowId xmlns:a16="http://schemas.microsoft.com/office/drawing/2014/main" val="3412637060"/>
                      </a:ext>
                    </a:extLst>
                  </a:tr>
                  <a:tr h="659563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Precision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Agreement of the data class labels with those of a classiﬁers if calculated from sums of per-category decisions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P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</m:sup>
                                      <m:e>
                                        <m: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P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F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P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extLst>
                      <a:ext uri="{0D108BD9-81ED-4DB2-BD59-A6C34878D82A}">
                        <a16:rowId xmlns:a16="http://schemas.microsoft.com/office/drawing/2014/main" val="3403174801"/>
                      </a:ext>
                    </a:extLst>
                  </a:tr>
                  <a:tr h="659563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Score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Relations between data’s positive labels and those given by a classiﬁer based on a per-class average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Precision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Sensitivity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Precision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sub>
                                    </m:sSub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Sensitivity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extLst>
                      <a:ext uri="{0D108BD9-81ED-4DB2-BD59-A6C34878D82A}">
                        <a16:rowId xmlns:a16="http://schemas.microsoft.com/office/drawing/2014/main" val="22198455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9303ED3-A22F-4D6C-BA2C-88BE24D99D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1931416"/>
                  </p:ext>
                </p:extLst>
              </p:nvPr>
            </p:nvGraphicFramePr>
            <p:xfrm>
              <a:off x="5836299" y="883027"/>
              <a:ext cx="5134462" cy="5792410"/>
            </p:xfrm>
            <a:graphic>
              <a:graphicData uri="http://schemas.openxmlformats.org/drawingml/2006/table">
                <a:tbl>
                  <a:tblPr firstRow="1" firstCol="1" bandRow="1">
                    <a:tableStyleId>{9D7B26C5-4107-4FEC-AEDC-1716B250A1EF}</a:tableStyleId>
                  </a:tblPr>
                  <a:tblGrid>
                    <a:gridCol w="1035129">
                      <a:extLst>
                        <a:ext uri="{9D8B030D-6E8A-4147-A177-3AD203B41FA5}">
                          <a16:colId xmlns:a16="http://schemas.microsoft.com/office/drawing/2014/main" val="2364687806"/>
                        </a:ext>
                      </a:extLst>
                    </a:gridCol>
                    <a:gridCol w="2301448">
                      <a:extLst>
                        <a:ext uri="{9D8B030D-6E8A-4147-A177-3AD203B41FA5}">
                          <a16:colId xmlns:a16="http://schemas.microsoft.com/office/drawing/2014/main" val="3035845229"/>
                        </a:ext>
                      </a:extLst>
                    </a:gridCol>
                    <a:gridCol w="1797885">
                      <a:extLst>
                        <a:ext uri="{9D8B030D-6E8A-4147-A177-3AD203B41FA5}">
                          <a16:colId xmlns:a16="http://schemas.microsoft.com/office/drawing/2014/main" val="2423417275"/>
                        </a:ext>
                      </a:extLst>
                    </a:gridCol>
                  </a:tblGrid>
                  <a:tr h="204153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Parameter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Evaluation focus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Definition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extLst>
                      <a:ext uri="{0D108BD9-81ED-4DB2-BD59-A6C34878D82A}">
                        <a16:rowId xmlns:a16="http://schemas.microsoft.com/office/drawing/2014/main" val="75541635"/>
                      </a:ext>
                    </a:extLst>
                  </a:tr>
                  <a:tr h="4653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996" marR="42996" marT="0" marB="0">
                        <a:blipFill>
                          <a:blip r:embed="rId2"/>
                          <a:stretch>
                            <a:fillRect t="-46053" r="-396471" b="-1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Effectiveness of a classiﬁer for i-th class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996" marR="42996" marT="0" marB="0">
                        <a:blipFill>
                          <a:blip r:embed="rId2"/>
                          <a:stretch>
                            <a:fillRect l="-185763" t="-46053" r="-339" b="-1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4979801"/>
                      </a:ext>
                    </a:extLst>
                  </a:tr>
                  <a:tr h="4653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996" marR="42996" marT="0" marB="0">
                        <a:blipFill>
                          <a:blip r:embed="rId2"/>
                          <a:stretch>
                            <a:fillRect t="-144156" r="-396471" b="-10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Effectiveness of a classiﬁer to identify positive labels for </a:t>
                          </a:r>
                          <a:r>
                            <a:rPr lang="en-US" sz="1000" dirty="0" err="1">
                              <a:effectLst/>
                            </a:rPr>
                            <a:t>i-th</a:t>
                          </a:r>
                          <a:r>
                            <a:rPr lang="en-US" sz="1000" dirty="0">
                              <a:effectLst/>
                            </a:rPr>
                            <a:t> class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996" marR="42996" marT="0" marB="0">
                        <a:blipFill>
                          <a:blip r:embed="rId2"/>
                          <a:stretch>
                            <a:fillRect l="-185763" t="-144156" r="-339" b="-1010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247454"/>
                      </a:ext>
                    </a:extLst>
                  </a:tr>
                  <a:tr h="4907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996" marR="42996" marT="0" marB="0">
                        <a:blipFill>
                          <a:blip r:embed="rId2"/>
                          <a:stretch>
                            <a:fillRect t="-235000" r="-396471" b="-87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Effectiveness of a classiﬁer to identify negative labels for i-th class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996" marR="42996" marT="0" marB="0">
                        <a:blipFill>
                          <a:blip r:embed="rId2"/>
                          <a:stretch>
                            <a:fillRect l="-185763" t="-235000" r="-339" b="-87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728113"/>
                      </a:ext>
                    </a:extLst>
                  </a:tr>
                  <a:tr h="4653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996" marR="42996" marT="0" marB="0">
                        <a:blipFill>
                          <a:blip r:embed="rId2"/>
                          <a:stretch>
                            <a:fillRect t="-348052" r="-396471" b="-806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Class agreement of the data labels with the positive labels for i-th class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996" marR="42996" marT="0" marB="0">
                        <a:blipFill>
                          <a:blip r:embed="rId2"/>
                          <a:stretch>
                            <a:fillRect l="-185763" t="-348052" r="-339" b="-8064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2643912"/>
                      </a:ext>
                    </a:extLst>
                  </a:tr>
                  <a:tr h="4687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996" marR="42996" marT="0" marB="0">
                        <a:blipFill>
                          <a:blip r:embed="rId2"/>
                          <a:stretch>
                            <a:fillRect t="-448052" r="-396471" b="-706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Relations between positive labels and those given by a classiﬁer for i-th class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996" marR="42996" marT="0" marB="0">
                        <a:blipFill>
                          <a:blip r:embed="rId2"/>
                          <a:stretch>
                            <a:fillRect l="-185763" t="-448052" r="-339" b="-7064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9943660"/>
                      </a:ext>
                    </a:extLst>
                  </a:tr>
                  <a:tr h="613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996" marR="42996" marT="0" marB="0">
                        <a:blipFill>
                          <a:blip r:embed="rId2"/>
                          <a:stretch>
                            <a:fillRect t="-417822" r="-396471" b="-438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The average per-class effectiveness of a classiﬁer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996" marR="42996" marT="0" marB="0">
                        <a:blipFill>
                          <a:blip r:embed="rId2"/>
                          <a:stretch>
                            <a:fillRect l="-185763" t="-417822" r="-339" b="-438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196015"/>
                      </a:ext>
                    </a:extLst>
                  </a:tr>
                  <a:tr h="749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996" marR="42996" marT="0" marB="0">
                        <a:blipFill>
                          <a:blip r:embed="rId2"/>
                          <a:stretch>
                            <a:fillRect t="-425203" r="-396471" b="-260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Effectiveness of a classiﬁer to identify class labels if calculated from sums of per-category decisions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996" marR="42996" marT="0" marB="0">
                        <a:blipFill>
                          <a:blip r:embed="rId2"/>
                          <a:stretch>
                            <a:fillRect l="-185763" t="-425203" r="-339" b="-260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860862"/>
                      </a:ext>
                    </a:extLst>
                  </a:tr>
                  <a:tr h="5469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996" marR="42996" marT="0" marB="0">
                        <a:blipFill>
                          <a:blip r:embed="rId2"/>
                          <a:stretch>
                            <a:fillRect t="-717778" r="-396471" b="-25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The average per class effectiveness of a classifier to identify negative labels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996" marR="42996" marT="0" marB="0">
                        <a:blipFill>
                          <a:blip r:embed="rId2"/>
                          <a:stretch>
                            <a:fillRect l="-185763" t="-717778" r="-339" b="-25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2637060"/>
                      </a:ext>
                    </a:extLst>
                  </a:tr>
                  <a:tr h="6613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996" marR="42996" marT="0" marB="0">
                        <a:blipFill>
                          <a:blip r:embed="rId2"/>
                          <a:stretch>
                            <a:fillRect t="-681481" r="-396471" b="-1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Agreement of the data class labels with those of a classiﬁers if calculated from sums of per-category decisions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996" marR="42996" marT="0" marB="0">
                        <a:blipFill>
                          <a:blip r:embed="rId2"/>
                          <a:stretch>
                            <a:fillRect l="-185763" t="-681481" r="-339" b="-1129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3174801"/>
                      </a:ext>
                    </a:extLst>
                  </a:tr>
                  <a:tr h="6613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996" marR="42996" marT="0" marB="0">
                        <a:blipFill>
                          <a:blip r:embed="rId2"/>
                          <a:stretch>
                            <a:fillRect t="-774312" r="-396471" b="-119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Relations between data’s positive labels and those given by a classiﬁer based on a per-class average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42996" marR="42996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996" marR="42996" marT="0" marB="0">
                        <a:blipFill>
                          <a:blip r:embed="rId2"/>
                          <a:stretch>
                            <a:fillRect l="-185763" t="-774312" r="-339" b="-119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98455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7499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2DB3A01-FC82-40F4-8896-04ACBD54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764" y="6492875"/>
            <a:ext cx="1025236" cy="365125"/>
          </a:xfrm>
        </p:spPr>
        <p:txBody>
          <a:bodyPr/>
          <a:lstStyle/>
          <a:p>
            <a:fld id="{9ED5BAA2-E13A-4DC6-A809-AFF3D0E7F5F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19E79940-EB38-4C0C-9CC1-44F2841367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9171"/>
            <a:ext cx="1524000" cy="307777"/>
          </a:xfrm>
        </p:spPr>
        <p:txBody>
          <a:bodyPr/>
          <a:lstStyle/>
          <a:p>
            <a:fld id="{EB6E5705-1DDE-44B8-988C-A3D3749AAC8C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FD5A09-84F6-43AB-A7F0-C90B3B9B84E8}"/>
              </a:ext>
            </a:extLst>
          </p:cNvPr>
          <p:cNvSpPr/>
          <p:nvPr/>
        </p:nvSpPr>
        <p:spPr>
          <a:xfrm>
            <a:off x="3048000" y="5251138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Category 1, Category 2, Category 3, and Category 4 represent four N treatments (0, 6, 12, and 20 g/L) in the greenhouse experiment.</a:t>
            </a:r>
          </a:p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1600" u="sng" dirty="0"/>
              <a:t>Binary category</a:t>
            </a:r>
            <a:r>
              <a:rPr lang="en-US" sz="1600" dirty="0"/>
              <a:t>: (Category1+Category2) &amp; (Category3+Category4)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2C1644-23E2-4745-9CB9-3F250515B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609" y="674881"/>
            <a:ext cx="6521353" cy="4545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6725F0-EF75-4006-B474-0DF999D48C0D}"/>
              </a:ext>
            </a:extLst>
          </p:cNvPr>
          <p:cNvSpPr txBox="1"/>
          <p:nvPr/>
        </p:nvSpPr>
        <p:spPr>
          <a:xfrm>
            <a:off x="5287226" y="151661"/>
            <a:ext cx="2905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N-Sensing</a:t>
            </a:r>
          </a:p>
        </p:txBody>
      </p:sp>
    </p:spTree>
    <p:extLst>
      <p:ext uri="{BB962C8B-B14F-4D97-AF65-F5344CB8AC3E}">
        <p14:creationId xmlns:p14="http://schemas.microsoft.com/office/powerpoint/2010/main" val="92505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21D87C-5656-4A61-895B-1CB35DD9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45" y="1380078"/>
            <a:ext cx="6110442" cy="46703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44930C-9CC2-4233-9D4C-83A8458171FC}"/>
              </a:ext>
            </a:extLst>
          </p:cNvPr>
          <p:cNvSpPr txBox="1"/>
          <p:nvPr/>
        </p:nvSpPr>
        <p:spPr>
          <a:xfrm>
            <a:off x="5206877" y="545973"/>
            <a:ext cx="2905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P-Sensing</a:t>
            </a:r>
          </a:p>
        </p:txBody>
      </p:sp>
    </p:spTree>
    <p:extLst>
      <p:ext uri="{BB962C8B-B14F-4D97-AF65-F5344CB8AC3E}">
        <p14:creationId xmlns:p14="http://schemas.microsoft.com/office/powerpoint/2010/main" val="80288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474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Machine Learning Based Low-Cost Multispectral Sensor for  Leaf Nitrogen and Phosphorus Level Classification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Based Low-Cost Multispectral Sensor for  Leaf Nitrogen and Phosphorus Level Classification</dc:title>
  <dc:creator>Habibullah, Mohammad</dc:creator>
  <cp:lastModifiedBy>Habibullah, Mohammad</cp:lastModifiedBy>
  <cp:revision>2</cp:revision>
  <dcterms:created xsi:type="dcterms:W3CDTF">2020-05-17T07:35:17Z</dcterms:created>
  <dcterms:modified xsi:type="dcterms:W3CDTF">2020-05-17T07:49:03Z</dcterms:modified>
</cp:coreProperties>
</file>