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6" r:id="rId11"/>
    <p:sldId id="275" r:id="rId12"/>
    <p:sldId id="273" r:id="rId13"/>
    <p:sldId id="277" r:id="rId14"/>
    <p:sldId id="278" r:id="rId15"/>
    <p:sldId id="280" r:id="rId16"/>
    <p:sldId id="279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F7DC7-0B52-422E-A811-CC76B1866BD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395DA-114E-451B-9FC4-6A14042D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Siapa dari sekolah</a:t>
            </a:r>
            <a:r>
              <a:rPr lang="en-US" baseline="0"/>
              <a:t> Islam atau pernah mendapatkan pendidikan Islam sebelumnya?</a:t>
            </a:r>
          </a:p>
          <a:p>
            <a:r>
              <a:rPr lang="en-US" baseline="0"/>
              <a:t>Materi Agama Islam di STTT NF tidak sama dengan materi umum</a:t>
            </a:r>
          </a:p>
          <a:p>
            <a:r>
              <a:rPr lang="en-US" baseline="0"/>
              <a:t>Dibuat khusus untuk menghasilkan mahasiswa yang memiliki pemahaman, bukan sekedar hafalan</a:t>
            </a:r>
          </a:p>
          <a:p>
            <a:r>
              <a:rPr lang="en-US" baseline="0"/>
              <a:t>Pemahaman yang dimiliki juga harus benar, bukan sekedar ada atau mengikut tanpa ilmu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F3B696D-A961-4B65-860E-B65EAEA84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00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DB647C-F066-4290-966A-85AC147CE69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701675"/>
            <a:ext cx="6153150" cy="3462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3738" y="4386263"/>
            <a:ext cx="5546725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0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 userDrawn="1"/>
        </p:nvSpPr>
        <p:spPr>
          <a:xfrm flipH="1">
            <a:off x="0" y="2634712"/>
            <a:ext cx="12192000" cy="4090556"/>
          </a:xfrm>
          <a:prstGeom prst="flowChartManualInp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nual Input 8"/>
          <p:cNvSpPr/>
          <p:nvPr userDrawn="1"/>
        </p:nvSpPr>
        <p:spPr>
          <a:xfrm rot="5400000" flipH="1">
            <a:off x="-66367" y="66366"/>
            <a:ext cx="6858000" cy="6725268"/>
          </a:xfrm>
          <a:prstGeom prst="flowChartManualInp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3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6435-E236-450B-9CAD-98C5AADEB29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69F0-DB1F-4C8A-B508-5531564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2673" y="2190750"/>
            <a:ext cx="11551404" cy="1983944"/>
          </a:xfrm>
        </p:spPr>
        <p:txBody>
          <a:bodyPr>
            <a:normAutofit/>
          </a:bodyPr>
          <a:lstStyle/>
          <a:p>
            <a:r>
              <a:rPr lang="en-US" sz="98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Keterampilan Berpikir Kreatif</a:t>
            </a:r>
            <a:endParaRPr lang="en-US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7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Kreatif Artinya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/>
              <a:t>Kreatif mengubah masalah menjadi manfaat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Kreatif mengubah kesedihan menjadi kebahagiaan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Kreatif mengubah kesempitan menjadi kelapangan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1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APAKAH SEMUA ORANG BISA KREATIF?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211"/>
            <a:ext cx="4090261" cy="4351338"/>
          </a:xfrm>
        </p:spPr>
        <p:txBody>
          <a:bodyPr anchor="ctr">
            <a:noAutofit/>
          </a:bodyPr>
          <a:lstStyle/>
          <a:p>
            <a:pPr marL="457200" lvl="1" indent="0" algn="ctr">
              <a:buNone/>
            </a:pPr>
            <a:r>
              <a:rPr lang="en-US" sz="287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60030" y="1008759"/>
            <a:ext cx="409026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87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60031" y="1004211"/>
            <a:ext cx="409026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87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247556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latin typeface="MuseoSans"/>
              </a:rPr>
              <a:t>a recent poll of </a:t>
            </a:r>
            <a:r>
              <a:rPr lang="en-US" b="0" i="1">
                <a:solidFill>
                  <a:schemeClr val="tx1">
                    <a:lumMod val="75000"/>
                    <a:lumOff val="25000"/>
                  </a:schemeClr>
                </a:solidFill>
                <a:latin typeface="MuseoSans"/>
              </a:rPr>
              <a:t>Fast Company's</a:t>
            </a: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latin typeface="MuseoSans"/>
              </a:rPr>
              <a:t> Most Creative People in Business found that 73% believe creativity can be learned, with many citing the importance of being open to new experiences and unfamiliar ways of thinking—in other words, embracing the mysterious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All children are born artists. </a:t>
            </a:r>
          </a:p>
          <a:p>
            <a:pPr marL="0" indent="0" algn="ctr">
              <a:buNone/>
            </a:pPr>
            <a:r>
              <a:rPr lang="en-US" sz="60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The problem is to remain an artist as we grow up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Pablo Picasso ~</a:t>
            </a:r>
          </a:p>
        </p:txBody>
      </p:sp>
    </p:spTree>
    <p:extLst>
      <p:ext uri="{BB962C8B-B14F-4D97-AF65-F5344CB8AC3E}">
        <p14:creationId xmlns:p14="http://schemas.microsoft.com/office/powerpoint/2010/main" val="79231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Creative People</a:t>
            </a:r>
          </a:p>
        </p:txBody>
      </p:sp>
      <p:pic>
        <p:nvPicPr>
          <p:cNvPr id="1026" name="Picture 2" descr="http://fm.cnbc.com/applications/cnbc.com/resources/img/editorial/2014/04/11/101576653-Steve-jobs-illustration.530x298.jpg?v=13984367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6" r="15893"/>
          <a:stretch/>
        </p:blipFill>
        <p:spPr bwMode="auto">
          <a:xfrm>
            <a:off x="495945" y="1898919"/>
            <a:ext cx="340962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lingshotsponsorship.com/wp-content/uploads/2014/11/richard-bran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84" y="1898919"/>
            <a:ext cx="4321961" cy="28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serotope.com/wp-content/uploads/2015/01/Mark-Zuckerber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57" y="189891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79837" y="5013310"/>
            <a:ext cx="171085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Richard Branson</a:t>
            </a:r>
          </a:p>
        </p:txBody>
      </p:sp>
    </p:spTree>
    <p:extLst>
      <p:ext uri="{BB962C8B-B14F-4D97-AF65-F5344CB8AC3E}">
        <p14:creationId xmlns:p14="http://schemas.microsoft.com/office/powerpoint/2010/main" val="22743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Creative People</a:t>
            </a:r>
          </a:p>
        </p:txBody>
      </p:sp>
      <p:pic>
        <p:nvPicPr>
          <p:cNvPr id="2050" name="Picture 2" descr="http://www.indonesiakreatif.net/upload/upload/Image/Cerita%20Sukses/Wahyu%20Aditya/wahyui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0" y="1690688"/>
            <a:ext cx="4643034" cy="309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ntrepreneurfestival.co.id/home/wp-content/uploads/2013/05/Yoris-Sebasti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59" y="1764884"/>
            <a:ext cx="4865822" cy="30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6773" y="5067946"/>
            <a:ext cx="148495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Wahyu Aditya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3191" y="5067946"/>
            <a:ext cx="1580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Yoris Sebastian</a:t>
            </a:r>
          </a:p>
        </p:txBody>
      </p:sp>
    </p:spTree>
    <p:extLst>
      <p:ext uri="{BB962C8B-B14F-4D97-AF65-F5344CB8AC3E}">
        <p14:creationId xmlns:p14="http://schemas.microsoft.com/office/powerpoint/2010/main" val="34862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KREATIF?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9" y="1997075"/>
            <a:ext cx="368237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019091"/>
            <a:ext cx="7019925" cy="43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6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Benteng ?</a:t>
            </a:r>
          </a:p>
        </p:txBody>
      </p:sp>
      <p:pic>
        <p:nvPicPr>
          <p:cNvPr id="3074" name="Picture 2" descr="File:Walls of Constantinop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35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moodle.kibsd.org/m/pluginfile.php/23304/mod_page/content/21/theodosian%20wall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931194"/>
            <a:ext cx="7366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95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upload.wikimedia.org/wikipedia/commons/c/c0/Byzantijnse_stadsmure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oi52.tinypic.com/2rh67o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980" y="1825625"/>
            <a:ext cx="69000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0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KETERAMPILAN BERPIKIR KREATIF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782764"/>
            <a:ext cx="8228013" cy="4249737"/>
          </a:xfrm>
        </p:spPr>
        <p:txBody>
          <a:bodyPr/>
          <a:lstStyle/>
          <a:p>
            <a:pPr marL="55563" indent="-4763" algn="just"/>
            <a:r>
              <a:rPr lang="en-US" err="1"/>
              <a:t>Kode</a:t>
            </a:r>
            <a:r>
              <a:rPr lang="en-US"/>
              <a:t>		: NF021201</a:t>
            </a:r>
          </a:p>
          <a:p>
            <a:pPr marL="55563" indent="-4763" algn="just"/>
            <a:r>
              <a:rPr lang="en-US"/>
              <a:t>SKS		: 2</a:t>
            </a:r>
          </a:p>
          <a:p>
            <a:pPr marL="55563" indent="-4763" algn="just"/>
            <a:r>
              <a:rPr lang="en-US"/>
              <a:t>Mata kuliah ini bertujuan untuk membentuk pola pikir kreatif Mahasiswa sehingga mampu memecahkan berbagai permasalahan yang dihadapi baik dalam bidang akademik maupun kehidupan sehari-hari.</a:t>
            </a:r>
          </a:p>
        </p:txBody>
      </p:sp>
    </p:spTree>
    <p:extLst>
      <p:ext uri="{BB962C8B-B14F-4D97-AF65-F5344CB8AC3E}">
        <p14:creationId xmlns:p14="http://schemas.microsoft.com/office/powerpoint/2010/main" val="115884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usna.edu/Users/history/abels/hh381/castillon_files/image01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34469"/>
            <a:ext cx="6096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0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Silabus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751872"/>
              </p:ext>
            </p:extLst>
          </p:nvPr>
        </p:nvGraphicFramePr>
        <p:xfrm>
          <a:off x="2819400" y="1398338"/>
          <a:ext cx="6705600" cy="449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59000" algn="l"/>
                        </a:tabLs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Pertemuan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Topik Bahasan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Tanggal</a:t>
                      </a:r>
                    </a:p>
                  </a:txBody>
                  <a:tcPr marL="33430" marR="33430" marT="33430" marB="334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What</a:t>
                      </a:r>
                      <a:r>
                        <a:rPr lang="en-US" sz="1200" kern="150" baseline="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 n Why with Creative?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libri" panose="020F0502020204030204" pitchFamily="34" charset="0"/>
                        </a:rPr>
                        <a:t>Kehebatan Otak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Berpikir Bisa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Berpikir dan Berjiwa Besar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Mengenal Diri &amp; Passion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Out of The Box Thinking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Creative Habit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5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200" b="1" kern="15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5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Ujian Tengah Semester</a:t>
                      </a:r>
                      <a:endParaRPr lang="en-US" sz="1200" b="1" kern="15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5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libri" panose="020F0502020204030204" pitchFamily="34" charset="0"/>
                        </a:rPr>
                        <a:t>Creative Junkies &amp; 101 Creative Notes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Kreatif Sampai Mati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Borrowing Brilliant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100 Great Business Ideas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Creative Model –</a:t>
                      </a:r>
                      <a:r>
                        <a:rPr lang="en-US" sz="1200" kern="150" baseline="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 people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Creative Model –</a:t>
                      </a:r>
                      <a:r>
                        <a:rPr lang="en-US" sz="1200" kern="150" baseline="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 Event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Calibri" panose="020F0502020204030204" pitchFamily="34" charset="0"/>
                          <a:ea typeface="WenQuanYi Micro Hei"/>
                          <a:cs typeface="Lohit Hindi"/>
                        </a:rPr>
                        <a:t>Creative Project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50"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5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1" kern="15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5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Ujian Akhir Semester</a:t>
                      </a:r>
                      <a:endParaRPr lang="en-US" sz="1200" b="1" kern="15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5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WenQuanYi Micro Hei"/>
                        <a:cs typeface="Lohit Hindi"/>
                      </a:endParaRPr>
                    </a:p>
                  </a:txBody>
                  <a:tcPr marL="33430" marR="33430" marT="33430" marB="3343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6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Buku 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/>
              <a:t>UTAMA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/>
              <a:t>Sebastian, Yoris; Creative Junkies, 2012; Jakarta: Gramedia Pustaka Utama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/>
              <a:t>Sebastian, Yoris; 101 Creative Notes, 2012; Jakarta: Gramedia Pustaka Utama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/>
              <a:t>Aditya, Wahyu; Sila ke-6: Kreatif Sampai Mati; 2013; Jakarta: Penerbit Bentang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/>
              <a:t>Murray, K.D.; Borrowing Brilliance, 2009; Bandung: Penerbit Kaifa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/>
              <a:t>Ross, E. &amp; Holland, A.; 100 Great Business Ideas. Ide-ide Unik di Balik Sukses Bisnis Miliaran Dolar; 2009; Jakarta: Penerbit Hikmah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000"/>
          </a:p>
          <a:p>
            <a:pPr lv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8534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24192" rIns="91440" bIns="45720" rtlCol="0" anchor="ctr">
            <a:normAutofit/>
          </a:bodyPr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/>
              <a:t>PENILAIAN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95600" y="2682875"/>
            <a:ext cx="2743200" cy="1155700"/>
          </a:xfrm>
          <a:prstGeom prst="rect">
            <a:avLst/>
          </a:prstGeom>
          <a:solidFill>
            <a:srgbClr val="A04D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 b="1"/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2000" b="1">
                <a:solidFill>
                  <a:srgbClr val="FFFFFF"/>
                </a:solidFill>
              </a:rPr>
              <a:t>Kehadiran 5%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730875" y="2682875"/>
            <a:ext cx="2743200" cy="1155700"/>
          </a:xfrm>
          <a:prstGeom prst="rect">
            <a:avLst/>
          </a:prstGeom>
          <a:solidFill>
            <a:srgbClr val="427F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 b="1"/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2000" b="1">
                <a:solidFill>
                  <a:srgbClr val="FFFFFF"/>
                </a:solidFill>
              </a:rPr>
              <a:t>UTS : 30%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895600" y="4114800"/>
            <a:ext cx="2743200" cy="1157288"/>
          </a:xfrm>
          <a:prstGeom prst="rect">
            <a:avLst/>
          </a:prstGeom>
          <a:solidFill>
            <a:srgbClr val="44B9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600" b="1"/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600" b="1">
                <a:solidFill>
                  <a:srgbClr val="FFFFFF"/>
                </a:solidFill>
              </a:rPr>
              <a:t>Aktivitas dalam kelas: 10%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600" b="1">
                <a:solidFill>
                  <a:srgbClr val="FFFFFF"/>
                </a:solidFill>
              </a:rPr>
              <a:t>Creative Project: 25 %</a:t>
            </a:r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165725" y="3630613"/>
            <a:ext cx="339883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3800" tIns="163800" rIns="163800" bIns="163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    UAS: 30 %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730875" y="4087813"/>
            <a:ext cx="2743200" cy="1155700"/>
          </a:xfrm>
          <a:prstGeom prst="rect">
            <a:avLst/>
          </a:prstGeom>
          <a:solidFill>
            <a:srgbClr val="FF9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 b="1"/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2000" b="1">
                <a:solidFill>
                  <a:srgbClr val="FFFFFF"/>
                </a:solidFill>
              </a:rPr>
              <a:t>UAS : 30%</a:t>
            </a:r>
          </a:p>
        </p:txBody>
      </p:sp>
    </p:spTree>
    <p:extLst>
      <p:ext uri="{BB962C8B-B14F-4D97-AF65-F5344CB8AC3E}">
        <p14:creationId xmlns:p14="http://schemas.microsoft.com/office/powerpoint/2010/main" val="1671131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Satu SKS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Definisi satu SKS selama 160 menit:</a:t>
            </a:r>
          </a:p>
          <a:p>
            <a:pPr marL="457200" indent="-457200"/>
            <a:r>
              <a:rPr lang="en-US"/>
              <a:t>Tatap muka 50 menit</a:t>
            </a:r>
          </a:p>
          <a:p>
            <a:pPr marL="457200" indent="-457200"/>
            <a:r>
              <a:rPr lang="en-US"/>
              <a:t>Penugasan 50 menit</a:t>
            </a:r>
          </a:p>
          <a:p>
            <a:pPr marL="457200" indent="-457200"/>
            <a:r>
              <a:rPr lang="en-US"/>
              <a:t>Mandiri 60 menit</a:t>
            </a:r>
          </a:p>
          <a:p>
            <a:pPr marL="457200" indent="-457200"/>
            <a:endParaRPr lang="en-US"/>
          </a:p>
          <a:p>
            <a:pPr marL="457200" indent="-457200"/>
            <a:endParaRPr lang="en-US"/>
          </a:p>
          <a:p>
            <a:pPr marL="0" indent="0"/>
            <a:r>
              <a:rPr lang="en-US"/>
              <a:t>Sumber : DIKTI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Creative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>
                <a:solidFill>
                  <a:srgbClr val="C00000"/>
                </a:solidFill>
              </a:rPr>
              <a:t>Sendiri atau berkelompok</a:t>
            </a:r>
          </a:p>
          <a:p>
            <a:pPr marL="457200" indent="-457200"/>
            <a:r>
              <a:rPr lang="en-US">
                <a:solidFill>
                  <a:srgbClr val="C00000"/>
                </a:solidFill>
              </a:rPr>
              <a:t>Mengajukan Proposal Creative Project </a:t>
            </a:r>
          </a:p>
          <a:p>
            <a:pPr marL="457200" indent="-457200"/>
            <a:r>
              <a:rPr lang="en-US">
                <a:solidFill>
                  <a:srgbClr val="C00000"/>
                </a:solidFill>
              </a:rPr>
              <a:t>Project sesuatu yang baru</a:t>
            </a:r>
          </a:p>
          <a:p>
            <a:pPr marL="457200" indent="-457200"/>
            <a:r>
              <a:rPr lang="en-US">
                <a:solidFill>
                  <a:srgbClr val="C00000"/>
                </a:solidFill>
              </a:rPr>
              <a:t>Project bertujuan menyelesaikan masalah atau meningkatkan kualitas</a:t>
            </a:r>
          </a:p>
          <a:p>
            <a:pPr marL="457200" indent="-457200"/>
            <a:r>
              <a:rPr lang="en-US">
                <a:solidFill>
                  <a:srgbClr val="C00000"/>
                </a:solidFill>
              </a:rPr>
              <a:t>Project dapat bersifat individu, organisasi, kelompok , dll</a:t>
            </a:r>
          </a:p>
          <a:p>
            <a:pPr marL="457200" indent="-457200"/>
            <a:r>
              <a:rPr lang="en-US">
                <a:solidFill>
                  <a:srgbClr val="C00000"/>
                </a:solidFill>
              </a:rPr>
              <a:t>Project dilakukan minimal 2 minggu</a:t>
            </a:r>
          </a:p>
        </p:txBody>
      </p:sp>
    </p:spTree>
    <p:extLst>
      <p:ext uri="{BB962C8B-B14F-4D97-AF65-F5344CB8AC3E}">
        <p14:creationId xmlns:p14="http://schemas.microsoft.com/office/powerpoint/2010/main" val="249437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Kesepakatan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/>
              <a:t>Media Komunikasi</a:t>
            </a:r>
          </a:p>
          <a:p>
            <a:pPr marL="457200" indent="-457200"/>
            <a:r>
              <a:rPr lang="en-US"/>
              <a:t>Jam Perkuliahan</a:t>
            </a:r>
          </a:p>
        </p:txBody>
      </p:sp>
    </p:spTree>
    <p:extLst>
      <p:ext uri="{BB962C8B-B14F-4D97-AF65-F5344CB8AC3E}">
        <p14:creationId xmlns:p14="http://schemas.microsoft.com/office/powerpoint/2010/main" val="132488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Creative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sz="3600"/>
              <a:t>Kreatif artinya ....</a:t>
            </a:r>
          </a:p>
          <a:p>
            <a:pPr marL="742950" indent="-742950">
              <a:buAutoNum type="arabicPeriod"/>
            </a:pPr>
            <a:r>
              <a:rPr lang="en-US" sz="3600"/>
              <a:t>Apakah semua orang bisa menjadi kreatif?</a:t>
            </a:r>
          </a:p>
          <a:p>
            <a:pPr marL="742950" indent="-742950">
              <a:buAutoNum type="arabicPeriod"/>
            </a:pPr>
            <a:r>
              <a:rPr lang="en-US" sz="3600"/>
              <a:t>Sebutkan satu contoh orang paling kreatif yang Anda kenal</a:t>
            </a:r>
          </a:p>
          <a:p>
            <a:pPr marL="742950" indent="-742950">
              <a:buAutoNum type="arabicPeriod"/>
            </a:pPr>
            <a:r>
              <a:rPr lang="en-US" sz="3600"/>
              <a:t>Sebutkan satu contoh karya paling kreatif yang Anda ketahui</a:t>
            </a:r>
          </a:p>
        </p:txBody>
      </p:sp>
    </p:spTree>
    <p:extLst>
      <p:ext uri="{BB962C8B-B14F-4D97-AF65-F5344CB8AC3E}">
        <p14:creationId xmlns:p14="http://schemas.microsoft.com/office/powerpoint/2010/main" val="426855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412</Words>
  <Application>Microsoft Office PowerPoint</Application>
  <PresentationFormat>Widescreen</PresentationFormat>
  <Paragraphs>107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Franklin Gothic Demi</vt:lpstr>
      <vt:lpstr>Freestyle Script</vt:lpstr>
      <vt:lpstr>MuseoSans</vt:lpstr>
      <vt:lpstr>Times New Roman</vt:lpstr>
      <vt:lpstr>Wingdings</vt:lpstr>
      <vt:lpstr>Office Theme</vt:lpstr>
      <vt:lpstr>Keterampilan Berpikir Kreatif</vt:lpstr>
      <vt:lpstr>KETERAMPILAN BERPIKIR KREATIF</vt:lpstr>
      <vt:lpstr>Silabus</vt:lpstr>
      <vt:lpstr>Buku Referensi</vt:lpstr>
      <vt:lpstr>PENILAIAN</vt:lpstr>
      <vt:lpstr>Satu SKS</vt:lpstr>
      <vt:lpstr>Creative Project</vt:lpstr>
      <vt:lpstr>Kesepakatan</vt:lpstr>
      <vt:lpstr>Creative Talks</vt:lpstr>
      <vt:lpstr>Kreatif Artinya</vt:lpstr>
      <vt:lpstr>APAKAH SEMUA ORANG BISA KREATIF?</vt:lpstr>
      <vt:lpstr>PowerPoint Presentation</vt:lpstr>
      <vt:lpstr>Creative People</vt:lpstr>
      <vt:lpstr>Creative People</vt:lpstr>
      <vt:lpstr>KREATIF?</vt:lpstr>
      <vt:lpstr>Benteng 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Wahyu Adji</dc:creator>
  <cp:lastModifiedBy>Fachri Tanjung</cp:lastModifiedBy>
  <cp:revision>30</cp:revision>
  <dcterms:created xsi:type="dcterms:W3CDTF">2015-02-22T22:34:35Z</dcterms:created>
  <dcterms:modified xsi:type="dcterms:W3CDTF">2019-09-10T02:33:02Z</dcterms:modified>
</cp:coreProperties>
</file>