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74" r:id="rId4"/>
    <p:sldId id="258" r:id="rId5"/>
    <p:sldId id="263" r:id="rId6"/>
    <p:sldId id="264" r:id="rId7"/>
    <p:sldId id="265" r:id="rId8"/>
    <p:sldId id="266" r:id="rId9"/>
    <p:sldId id="267" r:id="rId10"/>
    <p:sldId id="273" r:id="rId11"/>
    <p:sldId id="268" r:id="rId12"/>
    <p:sldId id="269" r:id="rId13"/>
    <p:sldId id="270" r:id="rId14"/>
    <p:sldId id="271" r:id="rId15"/>
    <p:sldId id="272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578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578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1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1097068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9600" y="6246814"/>
            <a:ext cx="2838451" cy="471487"/>
          </a:xfrm>
        </p:spPr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69834" y="6246814"/>
            <a:ext cx="3862917" cy="47148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833" y="6246814"/>
            <a:ext cx="2838451" cy="471487"/>
          </a:xfrm>
        </p:spPr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7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8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5338"/>
            <a:ext cx="1097068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524000"/>
            <a:ext cx="10970684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4317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44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2057400"/>
            <a:ext cx="5382684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2057400"/>
            <a:ext cx="5384800" cy="3975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150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970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877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9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4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706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296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987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39764"/>
            <a:ext cx="2741084" cy="5392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39764"/>
            <a:ext cx="8026400" cy="5392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5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0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4246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4246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7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1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9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3050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4963"/>
            <a:ext cx="10970684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6814"/>
            <a:ext cx="2838451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53BC199D-2E33-4323-AB60-B12FB8436AE5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9834" y="6246814"/>
            <a:ext cx="386291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41833" y="6246814"/>
            <a:ext cx="2838451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46F244B3-80D4-4080-91BD-34DCBB4DD999}" type="slidenum">
              <a:rPr lang="en-US" smtClean="0"/>
              <a:t>‹#›</a:t>
            </a:fld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609600" y="6126164"/>
            <a:ext cx="10972800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893234" y="6276975"/>
            <a:ext cx="3373967" cy="309958"/>
          </a:xfrm>
          <a:prstGeom prst="rect">
            <a:avLst/>
          </a:prstGeom>
          <a:solidFill>
            <a:srgbClr val="FF4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latin typeface="Tahoma" panose="020B0604030504040204" pitchFamily="34" charset="0"/>
              </a:rPr>
              <a:t>Program Studi TI &amp; SI - 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267201" y="6276975"/>
            <a:ext cx="7313084" cy="309958"/>
          </a:xfrm>
          <a:prstGeom prst="rect">
            <a:avLst/>
          </a:prstGeom>
          <a:solidFill>
            <a:srgbClr val="0045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latin typeface="Tahoma" panose="020B0604030504040204" pitchFamily="34" charset="0"/>
              </a:rPr>
              <a:t>STT Terpadu Nurul Fikri</a:t>
            </a:r>
          </a:p>
        </p:txBody>
      </p:sp>
    </p:spTree>
    <p:extLst>
      <p:ext uri="{BB962C8B-B14F-4D97-AF65-F5344CB8AC3E}">
        <p14:creationId xmlns:p14="http://schemas.microsoft.com/office/powerpoint/2010/main" val="372193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336699"/>
          </a:solidFill>
          <a:latin typeface="+mj-lt"/>
          <a:ea typeface="+mj-ea"/>
          <a:cs typeface="+mj-cs"/>
        </a:defRPr>
      </a:lvl1pPr>
      <a:lvl2pPr marL="742950" indent="-28575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2pPr>
      <a:lvl3pPr marL="1143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3pPr>
      <a:lvl4pPr marL="1600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4pPr>
      <a:lvl5pPr marL="20574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5pPr>
      <a:lvl6pPr marL="25146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6pPr>
      <a:lvl7pPr marL="29718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7pPr>
      <a:lvl8pPr marL="34290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8pPr>
      <a:lvl9pPr marL="3886200" indent="-228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336699"/>
          </a:solidFill>
          <a:latin typeface="Times New Roman" panose="02020603050405020304" pitchFamily="18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304007"/>
            <a:ext cx="109706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500983"/>
            <a:ext cx="10970684" cy="453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246814"/>
            <a:ext cx="2838451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9834" y="6246814"/>
            <a:ext cx="3862917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914400" y="6096000"/>
            <a:ext cx="104648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09600" y="1295401"/>
            <a:ext cx="10972800" cy="1587"/>
          </a:xfrm>
          <a:prstGeom prst="line">
            <a:avLst/>
          </a:prstGeom>
          <a:noFill/>
          <a:ln w="9525" cap="flat">
            <a:solidFill>
              <a:srgbClr val="FF420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9256184" y="6300788"/>
            <a:ext cx="235373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2347" rIns="0" bIns="0"/>
          <a:lstStyle>
            <a:lvl1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r" eaLnBrk="1">
              <a:lnSpc>
                <a:spcPct val="93000"/>
              </a:lnSpc>
            </a:pPr>
            <a:fld id="{B71BED86-E21B-47FC-89A5-178EF3A6C394}" type="slidenum">
              <a:rPr lang="en-US" altLang="en-US" sz="1400" b="1">
                <a:solidFill>
                  <a:srgbClr val="FFFFFF"/>
                </a:solidFill>
                <a:ea typeface="DejaVu Sans" charset="0"/>
                <a:cs typeface="DejaVu Sans" charset="0"/>
              </a:rPr>
              <a:pPr algn="r" eaLnBrk="1">
                <a:lnSpc>
                  <a:spcPct val="93000"/>
                </a:lnSpc>
              </a:pPr>
              <a:t>‹#›</a:t>
            </a:fld>
            <a:r>
              <a:rPr lang="en-US" altLang="en-US" sz="1400" b="1">
                <a:solidFill>
                  <a:srgbClr val="FFFFFF"/>
                </a:solidFill>
                <a:ea typeface="DejaVu Sans" charset="0"/>
                <a:cs typeface="DejaVu Sans" charset="0"/>
              </a:rPr>
              <a:t>-5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09601" y="6246813"/>
            <a:ext cx="3638551" cy="309958"/>
          </a:xfrm>
          <a:prstGeom prst="rect">
            <a:avLst/>
          </a:prstGeom>
          <a:solidFill>
            <a:srgbClr val="FF420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latin typeface="Tahoma" panose="020B0604030504040204" pitchFamily="34" charset="0"/>
              </a:rPr>
              <a:t>Program Studi TI &amp; SI - 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248151" y="6246813"/>
            <a:ext cx="7361767" cy="309958"/>
          </a:xfrm>
          <a:prstGeom prst="rect">
            <a:avLst/>
          </a:prstGeom>
          <a:solidFill>
            <a:srgbClr val="0045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FFFF"/>
                </a:solidFill>
                <a:latin typeface="Tahoma" panose="020B0604030504040204" pitchFamily="34" charset="0"/>
              </a:rPr>
              <a:t>STT Terpadu Nurul Fikri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0850034" y="6218238"/>
            <a:ext cx="2645833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fld id="{5E256C90-44AA-4646-9714-B494DF0357B9}" type="slidenum">
              <a:rPr lang="en-US" altLang="en-US" sz="1800" smtClean="0">
                <a:solidFill>
                  <a:srgbClr val="FFFFFF"/>
                </a:solidFill>
              </a:rPr>
              <a:pPr/>
              <a:t>‹#›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6699"/>
          </a:solidFill>
          <a:latin typeface="+mj-lt"/>
          <a:ea typeface="+mj-ea"/>
          <a:cs typeface="+mj-cs"/>
        </a:defRPr>
      </a:lvl1pPr>
      <a:lvl2pPr marL="742950" indent="-28575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66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marL="1143000" indent="-2286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66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marL="1600200" indent="-2286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66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marL="2057400" indent="-2286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66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514600" indent="-2286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66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971800" indent="-2286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66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429000" indent="-2286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66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886200" indent="-228600" algn="ctr" defTabSz="457200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6699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57200" rtl="0" eaLnBrk="1" fontAlgn="base" hangingPunct="1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457200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10 Kepribadian Muslim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Mujahidun Linafsihi - </a:t>
            </a:r>
            <a:r>
              <a:rPr lang="en-US">
                <a:solidFill>
                  <a:srgbClr val="C00000"/>
                </a:solidFill>
              </a:rPr>
              <a:t>Continence</a:t>
            </a:r>
            <a:r>
              <a:rPr lang="en-US"/>
              <a:t> – </a:t>
            </a:r>
            <a:br>
              <a:rPr lang="en-US"/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Berjuang melawan hawa nafsu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28800"/>
            <a:ext cx="10970684" cy="4022725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Selalu menyertakan niat  jihad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Menjadikan dirinya bersama orang baik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Menyumbangkan sebagian hartanya untuk amal islami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Sabar atas bencana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Menyesuaikan perbuatan dengan ucapan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Menerima dan memikul beban dakwah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Memerangi dorongan-dorongan nafsu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berlebihan mengkonsumsi yang mubah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Memakan apa yang disuguhkan dengan penuh keridhaan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7187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Haritsun 'Ala Waqtihi - </a:t>
            </a:r>
            <a:r>
              <a:rPr lang="en-US">
                <a:solidFill>
                  <a:srgbClr val="C00000"/>
                </a:solidFill>
              </a:rPr>
              <a:t>Good Time Managemenet </a:t>
            </a:r>
            <a:r>
              <a:rPr lang="en-US"/>
              <a:t>– </a:t>
            </a:r>
            <a:br>
              <a:rPr lang="en-US"/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Pandai Menjaga Waktu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491409"/>
            <a:ext cx="10970684" cy="3360116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Menjaga janji-janji umum dan khusus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Mengisi waktunya dengan hal-hal yang berfaedah dan bermanfaat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Memperhatikan adab Islam dalam berkunjung dan mempersingkat pemenuhan hajatnya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3048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Munazham fi Syu'unihi - </a:t>
            </a:r>
            <a:r>
              <a:rPr lang="en-US">
                <a:solidFill>
                  <a:srgbClr val="C00000"/>
                </a:solidFill>
              </a:rPr>
              <a:t>Well Organized </a:t>
            </a:r>
            <a:r>
              <a:rPr lang="en-US"/>
              <a:t>– </a:t>
            </a:r>
            <a:br>
              <a:rPr lang="en-US"/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Teratur dalam segala urusan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85391"/>
            <a:ext cx="10970684" cy="3466134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Shalat menjadi barometer manajemen waktunya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Teratur di dalam rumah dan kerjanya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Menertibkan ide-ide dan pikiran-pikirannya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Bersemangat memenuhi janji-janji kerja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Memberitahukan gurunya problematika-problematika yang muncul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17553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 Qadirun Alal Kasbi - </a:t>
            </a:r>
            <a:r>
              <a:rPr lang="en-US">
                <a:solidFill>
                  <a:srgbClr val="C00000"/>
                </a:solidFill>
              </a:rPr>
              <a:t>Independent</a:t>
            </a:r>
            <a:r>
              <a:rPr lang="en-US"/>
              <a:t> – </a:t>
            </a:r>
            <a:br>
              <a:rPr lang="en-US"/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Mandiri dari segi ekonomi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68557"/>
            <a:ext cx="10970684" cy="3982968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Bekerja dan berpenghasilan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Berusaha memiliki spesialisasi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Sedang dalam nafkah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Mengutamakan produk-produk Islam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Menjaga kepemilikan khusus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Tidak berambisi menjadi pegawai negeri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Mengutamakan spesialisasil angka yang penting dan dinamis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Hartanya tidak pergi kepihaknon Muslim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1800"/>
              <a:t>Berusaha untuk memperbaiki kualitas produk dengan harga sesuai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2746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Nafi'un Lighairihi - </a:t>
            </a:r>
            <a:r>
              <a:rPr lang="en-US">
                <a:solidFill>
                  <a:srgbClr val="C00000"/>
                </a:solidFill>
              </a:rPr>
              <a:t>Giving Contribution </a:t>
            </a:r>
            <a:r>
              <a:rPr lang="en-US"/>
              <a:t>– </a:t>
            </a:r>
            <a:br>
              <a:rPr lang="en-US"/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Bermanfaat untuk orang lain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30017"/>
            <a:ext cx="10970684" cy="4221508"/>
          </a:xfrm>
        </p:spPr>
        <p:txBody>
          <a:bodyPr/>
          <a:lstStyle/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Komitmen dengan adab Islam di rumah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Melaksanakan hak-hak pasangannya (suami atau istri)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Melaksanakan hak-hak anak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Memberi hadiah kepada tetangga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Membantu yang membutuhkan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Menolong yang terzhalimi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Bersemangat mendakwahi istrinya, anak-anaknya, dan kerabatnya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Mendoakan yang bersin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Membantu istrinya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Memberikan pelayanan umum karena Allah swt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Memberikan sesuatu dari yang dimiliki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Mendekati orang lain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Mendorong orang lain berbuat baik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Membantu yang kesulitan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Membantu yang terkena musibah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Berusaha memenuhi hajat orang lain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Memberi makan orang lain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7605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Kepribadian Muslim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16050"/>
            <a:ext cx="10970684" cy="4435475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en-US" sz="2000">
                <a:solidFill>
                  <a:srgbClr val="0070C0"/>
                </a:solidFill>
              </a:rPr>
              <a:t>Kelompok 4 :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Salimul Aqidah - </a:t>
            </a:r>
            <a:r>
              <a:rPr lang="en-US" sz="2000">
                <a:solidFill>
                  <a:srgbClr val="C00000"/>
                </a:solidFill>
              </a:rPr>
              <a:t>Good Faith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Akidah yang Bersih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Shahihul Ibadah - </a:t>
            </a:r>
            <a:r>
              <a:rPr lang="en-US" sz="2000">
                <a:solidFill>
                  <a:srgbClr val="C00000"/>
                </a:solidFill>
              </a:rPr>
              <a:t>Right Devotion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Ibadah yang benar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Matinul Khuluq - </a:t>
            </a:r>
            <a:r>
              <a:rPr lang="en-US" sz="2000">
                <a:solidFill>
                  <a:srgbClr val="C00000"/>
                </a:solidFill>
              </a:rPr>
              <a:t>Strong Caharacter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Akhlak yang kokoh</a:t>
            </a:r>
          </a:p>
          <a:p>
            <a:pPr marL="0" indent="0">
              <a:spcAft>
                <a:spcPts val="600"/>
              </a:spcAft>
            </a:pPr>
            <a:r>
              <a:rPr lang="en-US" sz="2000">
                <a:solidFill>
                  <a:srgbClr val="0070C0"/>
                </a:solidFill>
              </a:rPr>
              <a:t>Kelompok 5 :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Qawiyul Jismi - </a:t>
            </a:r>
            <a:r>
              <a:rPr lang="en-US" sz="2000">
                <a:solidFill>
                  <a:srgbClr val="C00000"/>
                </a:solidFill>
              </a:rPr>
              <a:t>Physical Power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Fisik yang kuat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Mutsaqaful Fikri - </a:t>
            </a:r>
            <a:r>
              <a:rPr lang="en-US" sz="2000">
                <a:solidFill>
                  <a:srgbClr val="C00000"/>
                </a:solidFill>
              </a:rPr>
              <a:t>Thingking Briliantly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Intelek dalam berpikir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Mujahidun Linafsihi - </a:t>
            </a:r>
            <a:r>
              <a:rPr lang="en-US" sz="2000">
                <a:solidFill>
                  <a:srgbClr val="C00000"/>
                </a:solidFill>
              </a:rPr>
              <a:t>Continence</a:t>
            </a:r>
            <a:r>
              <a:rPr lang="en-US" sz="2000"/>
              <a:t> 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Berjuang melawan hawa nafsu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Haritsun 'Ala Waqtihi - </a:t>
            </a:r>
            <a:r>
              <a:rPr lang="en-US" sz="2000">
                <a:solidFill>
                  <a:srgbClr val="C00000"/>
                </a:solidFill>
              </a:rPr>
              <a:t>Good Time Managemenet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Pandai Menjaga Waktu</a:t>
            </a:r>
          </a:p>
          <a:p>
            <a:pPr marL="0" indent="0">
              <a:spcAft>
                <a:spcPts val="600"/>
              </a:spcAft>
            </a:pPr>
            <a:r>
              <a:rPr lang="en-US" sz="2000">
                <a:solidFill>
                  <a:srgbClr val="0070C0"/>
                </a:solidFill>
              </a:rPr>
              <a:t>Kelompok 6 :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Munazham fi Syu'unihi - </a:t>
            </a:r>
            <a:r>
              <a:rPr lang="en-US" sz="2000">
                <a:solidFill>
                  <a:srgbClr val="C00000"/>
                </a:solidFill>
              </a:rPr>
              <a:t>Well Organized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Teratur dalam segala urusan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Qadirun Alal Kasbi - </a:t>
            </a:r>
            <a:r>
              <a:rPr lang="en-US" sz="2000">
                <a:solidFill>
                  <a:srgbClr val="C00000"/>
                </a:solidFill>
              </a:rPr>
              <a:t>Independent</a:t>
            </a:r>
            <a:r>
              <a:rPr lang="en-US" sz="2000"/>
              <a:t> 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Mandiri dari segi ekonomi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Nafi'un Lighairihi - </a:t>
            </a:r>
            <a:r>
              <a:rPr lang="en-US" sz="2000">
                <a:solidFill>
                  <a:srgbClr val="C00000"/>
                </a:solidFill>
              </a:rPr>
              <a:t>Giving Contribution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Bermanfaat untuk orang lain</a:t>
            </a:r>
          </a:p>
        </p:txBody>
      </p:sp>
    </p:spTree>
    <p:extLst>
      <p:ext uri="{BB962C8B-B14F-4D97-AF65-F5344CB8AC3E}">
        <p14:creationId xmlns:p14="http://schemas.microsoft.com/office/powerpoint/2010/main" val="116939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-a-sin.xx.fbcdn.net/hphotos-xaf1/v/t1.0-9/402309_328028080559600_1570529526_n.jpg?oh=e93ca10f0a8ec01d09d95d98229c3b39&amp;oe=550A7B4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35" y="251791"/>
            <a:ext cx="8886942" cy="565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0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 Kepribadian Muslim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Salimul Aqidah - </a:t>
            </a:r>
            <a:r>
              <a:rPr lang="en-US" sz="2000">
                <a:solidFill>
                  <a:srgbClr val="C00000"/>
                </a:solidFill>
              </a:rPr>
              <a:t>Good Faith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Akidah yang Bersih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Shahihul Ibadah - </a:t>
            </a:r>
            <a:r>
              <a:rPr lang="en-US" sz="2000">
                <a:solidFill>
                  <a:srgbClr val="C00000"/>
                </a:solidFill>
              </a:rPr>
              <a:t>Right Devotion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Ibadah yang benar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Matinul Khuluq - </a:t>
            </a:r>
            <a:r>
              <a:rPr lang="en-US" sz="2000">
                <a:solidFill>
                  <a:srgbClr val="C00000"/>
                </a:solidFill>
              </a:rPr>
              <a:t>Strong Caharacter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Akhlak yang kokoh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Qawiyul Jismi - </a:t>
            </a:r>
            <a:r>
              <a:rPr lang="en-US" sz="2000">
                <a:solidFill>
                  <a:srgbClr val="C00000"/>
                </a:solidFill>
              </a:rPr>
              <a:t>Physical Power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Fisik yang kuat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Mutsaqaful Fikri - </a:t>
            </a:r>
            <a:r>
              <a:rPr lang="en-US" sz="2000">
                <a:solidFill>
                  <a:srgbClr val="C00000"/>
                </a:solidFill>
              </a:rPr>
              <a:t>Thingking Briliantly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Intelek dalam berpikir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Mujahidun Linafsihi - </a:t>
            </a:r>
            <a:r>
              <a:rPr lang="en-US" sz="2000">
                <a:solidFill>
                  <a:srgbClr val="C00000"/>
                </a:solidFill>
              </a:rPr>
              <a:t>Continence</a:t>
            </a:r>
            <a:r>
              <a:rPr lang="en-US" sz="2000"/>
              <a:t> 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Berjuang melawan hawa nafsu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Haritsun 'Ala Waqtihi - </a:t>
            </a:r>
            <a:r>
              <a:rPr lang="en-US" sz="2000">
                <a:solidFill>
                  <a:srgbClr val="C00000"/>
                </a:solidFill>
              </a:rPr>
              <a:t>Good Time Managemenet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Pandai Menjaga Waktu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Munazham fi Syu'unihi - </a:t>
            </a:r>
            <a:r>
              <a:rPr lang="en-US" sz="2000">
                <a:solidFill>
                  <a:srgbClr val="C00000"/>
                </a:solidFill>
              </a:rPr>
              <a:t>Well Organized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Teratur dalam segala urusan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Qadirun Alal Kasbi - </a:t>
            </a:r>
            <a:r>
              <a:rPr lang="en-US" sz="2000">
                <a:solidFill>
                  <a:srgbClr val="C00000"/>
                </a:solidFill>
              </a:rPr>
              <a:t>Independent</a:t>
            </a:r>
            <a:r>
              <a:rPr lang="en-US" sz="2000"/>
              <a:t> 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Mandiri dari segi ekonomi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sz="2000"/>
              <a:t>Nafi'un Lighairihi - </a:t>
            </a:r>
            <a:r>
              <a:rPr lang="en-US" sz="2000">
                <a:solidFill>
                  <a:srgbClr val="C00000"/>
                </a:solidFill>
              </a:rPr>
              <a:t>Giving Contribution </a:t>
            </a:r>
            <a:r>
              <a:rPr lang="en-US" sz="2000"/>
              <a:t>-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Bermanfaat untuk orang lain</a:t>
            </a:r>
          </a:p>
        </p:txBody>
      </p:sp>
    </p:spTree>
    <p:extLst>
      <p:ext uri="{BB962C8B-B14F-4D97-AF65-F5344CB8AC3E}">
        <p14:creationId xmlns:p14="http://schemas.microsoft.com/office/powerpoint/2010/main" val="151107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Salimul Aqidah - </a:t>
            </a:r>
            <a:r>
              <a:rPr lang="en-US">
                <a:solidFill>
                  <a:srgbClr val="C00000"/>
                </a:solidFill>
              </a:rPr>
              <a:t>Good Faith </a:t>
            </a:r>
            <a:r>
              <a:rPr lang="en-US"/>
              <a:t>-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Akidah yang Bersih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05948"/>
            <a:ext cx="10970684" cy="4645577"/>
          </a:xfrm>
        </p:spPr>
        <p:txBody>
          <a:bodyPr/>
          <a:lstStyle/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mengafirkan seorang muslim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mendahulukan makhluk atas Khaliq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Mengingkari orang-orang yang memperolok-olokkan ayat-ayat Allah swt dan tidak bergabung dalam majelis mereka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Mengesakan Allah swt dalam Rububiyyah dan Uluhiyyah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menyekutukan Allah swt, tidak dalam Asma'-Nya, sifat-Nya dan Af'al-Nya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meminta berkah dengan mengusap-usap kuburan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Mempelajari madzhab-madzhab Islam yang berkaitan dengan Asma dan Sifat dan mengikuti madzhab salaf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batasan berwala dan berbara'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Bersemangat untuk berteman dengan orang-orang shalih dari sisi-sisi kedekatan dan peneladanan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Meyakini terhapusnya dosa dengan taubat Nashuha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Memprediksikan datangnya kematian kapan saja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Meyakini bahwa masa depan ada di tangan Islam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Berusaha meraih rasa manisnya iman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Berusaha meraih rasa manisnya ibadah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Merasakan adanya para malaikat mulia yang mencatat amalnya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Merasakan adanya istighfar para malaikat dan doa mereka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40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Shahihul Ibadah - </a:t>
            </a:r>
            <a:r>
              <a:rPr lang="en-US">
                <a:solidFill>
                  <a:srgbClr val="C00000"/>
                </a:solidFill>
              </a:rPr>
              <a:t>Right Devotion </a:t>
            </a:r>
            <a:r>
              <a:rPr lang="en-US"/>
              <a:t>-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Ibadah yang benar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05948"/>
            <a:ext cx="10970684" cy="4645577"/>
          </a:xfrm>
        </p:spPr>
        <p:txBody>
          <a:bodyPr/>
          <a:lstStyle/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Melakukan qiyamul-Lail minimal satu kali dalam satu pekan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Bersedekah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Berpuasa sunnat minimal dua hari dalam satu bulan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Haji jika mampu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Banyak bertaubat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Memerintahkan yang ma'ruf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Mencegah yang Munkar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Ziarah kubur untuk mengambil Ibrah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Merutinkan ibadah-ibadah sunnah Rawatib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Khusyu dalam shalat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Menjaga organ tubuh (dari dosa)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Khusyu saat membaca Alquran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Sekali Khatam Alquran setiap dua bulan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Banyak dzikir kepada Allah swt disertai hafalan terhadap yang mudah-mudah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Banyak berdoa dengan memperhatikan syarat-syarat dan tatakeramanya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Selalu memperbaharui niat dan meluruskannya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Senantiasa bertafakkur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Beri'tikaf satu malam pada setiap bulannya</a:t>
            </a:r>
          </a:p>
          <a:p>
            <a:pPr marL="514350" indent="-514350">
              <a:spcAft>
                <a:spcPts val="0"/>
              </a:spcAft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0041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Matinul Khuluq - </a:t>
            </a:r>
            <a:r>
              <a:rPr lang="en-US">
                <a:solidFill>
                  <a:srgbClr val="C00000"/>
                </a:solidFill>
              </a:rPr>
              <a:t>Strong Caharacter </a:t>
            </a:r>
            <a:r>
              <a:rPr lang="en-US"/>
              <a:t>-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Akhlak yang kokoh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02296"/>
            <a:ext cx="5671929" cy="4645577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Inad (membangkang)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banyak mengobrol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Sedikit bercanda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berbisik dengan sesuatu yang bathil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Hiqd (menyimpan kemarahan)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Hasad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Memiliki rasa malu berbuat kesalahan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Menjalin hubungan baik dengan tetangga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Tawadhu tanpa merendahkan diri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Pemberani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Menjenguk orang sakit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Komitmen dengan adab meminta izin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00801" y="1802296"/>
            <a:ext cx="5671929" cy="464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192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fontAlgn="base" hangingPunct="1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1800"/>
              <a:t>Mensyukuri orang yang berbuat baik kepadanya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1800"/>
              <a:t>Menyambungrahim (Shilatur-Rahim)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1800"/>
              <a:t>Komitmen dengan tatakerama sebagai pendengar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1800"/>
              <a:t>Komitmen dengan adab berbicara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1800"/>
              <a:t>Memuliakan tamu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1800"/>
              <a:t>Menjawab salam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1800"/>
              <a:t>Berhati lembut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1800"/>
              <a:t>Merendahkan suara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r>
              <a:rPr lang="en-US" sz="1800"/>
              <a:t>Menebar senyum di depan orang lain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 startAt="13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0454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Qawiyul Jismi - </a:t>
            </a:r>
            <a:r>
              <a:rPr lang="en-US">
                <a:solidFill>
                  <a:srgbClr val="C00000"/>
                </a:solidFill>
              </a:rPr>
              <a:t>Physical Power </a:t>
            </a:r>
            <a:r>
              <a:rPr lang="en-US"/>
              <a:t>-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Fisik yang kuat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72209"/>
            <a:ext cx="10970684" cy="4579316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Membersihkan peralatan makan dan minumnya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Mampu mempersiapkan makanan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Mengikuti petunjuk-petunjuk kesehatan dalam tidur dan bangun tidur semampunya, seperti: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Mengobati diri sendiri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mempergunakan obat tanpa meminta petunjuk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Menjauhi makanan-makanan yang diawetkan dan mempergunakan minuman-minuman alami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Mengatur waktu-waktu makan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berlebihan mengkonsumsi lemak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berlebihan mengkonsumsi garam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Tidak berlebihan mengkonsumsi gula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Memilih produsen-produsen makanan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Tidur 6 - 8 jam dan bangun sebelum fajar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Berlatih 10 - 15 menit setiap hari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Berjalan 2 - 3 jam setiap pekan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5833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2" y="62948"/>
            <a:ext cx="11266462" cy="1143000"/>
          </a:xfrm>
        </p:spPr>
        <p:txBody>
          <a:bodyPr/>
          <a:lstStyle/>
          <a:p>
            <a:r>
              <a:rPr lang="en-US"/>
              <a:t>5. Mutsaqaful Fikri - </a:t>
            </a:r>
            <a:r>
              <a:rPr lang="en-US">
                <a:solidFill>
                  <a:srgbClr val="C00000"/>
                </a:solidFill>
              </a:rPr>
              <a:t>Thingking Briliantly </a:t>
            </a:r>
            <a:r>
              <a:rPr lang="en-US"/>
              <a:t>– </a:t>
            </a:r>
            <a:br>
              <a:rPr lang="en-US"/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Intelek dalam berpikir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205948"/>
            <a:ext cx="10970684" cy="4645577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Mengaitkan antara Alquran dengan realita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Mengkaji marhalah Madaniyyah dan menguasai karakteristiknya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Mengenal sirah 20 sahabat yang syahid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hukum Zakat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fiqih Haji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sisi-sisi Syumuliyyatul Islam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problematika kaum muslimin internal dan eksternal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apa kerugian dunia akibat kemunduran kaum muslimin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urgensi Khilafah dan kesatuan kaum muslimin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dan mengulas “tigarisalah”, yaitu: Da'watuna, Ila Ayyi Syai'in Nad'un-Naas dan Ilasy-Syabab.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dan mengulas risalah Aqaid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Memahami amal jama'i dan taat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Membantah suara-suara miring yang dilontarkan kepada kita</a:t>
            </a:r>
          </a:p>
          <a:p>
            <a:pPr marL="514350" indent="-51435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/>
              <a:t>Mengetahui bagaimana proses berdirinya negara Israel</a:t>
            </a:r>
          </a:p>
        </p:txBody>
      </p:sp>
    </p:spTree>
    <p:extLst>
      <p:ext uri="{BB962C8B-B14F-4D97-AF65-F5344CB8AC3E}">
        <p14:creationId xmlns:p14="http://schemas.microsoft.com/office/powerpoint/2010/main" val="42032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2" y="273050"/>
            <a:ext cx="11266462" cy="1143000"/>
          </a:xfrm>
        </p:spPr>
        <p:txBody>
          <a:bodyPr/>
          <a:lstStyle/>
          <a:p>
            <a:r>
              <a:rPr lang="en-US"/>
              <a:t>5. Mutsaqaful Fikri - </a:t>
            </a:r>
            <a:r>
              <a:rPr lang="en-US">
                <a:solidFill>
                  <a:srgbClr val="C00000"/>
                </a:solidFill>
              </a:rPr>
              <a:t>Thingking Briliantly </a:t>
            </a:r>
            <a:r>
              <a:rPr lang="en-US"/>
              <a:t>– </a:t>
            </a:r>
            <a:br>
              <a:rPr lang="en-US"/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Intelek dalam berpikir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709530"/>
            <a:ext cx="10970684" cy="414199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Hafal dan bertajwid tiga juz Al quran (28-30)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Membaca tafsir dua juz Al quran (28-29)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Mengahafalkan keseluruhan Arbain (20 + 20)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Menghafal 50 Riyadhush-Shalihin (20 + 30)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Membaca tujuh jam setiap pekan di luar spesialisasinya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Mengetahui arah-arah pemikiran Islam kontemporer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Menghadiri konfrensi dan seminar kita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Mengenali hal-hal baru dari problematika kekinian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Memiliki kemampuan mengulas apa yang ia baca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Menyebarluaskan apa saja yang diterbitkan oleh Koran dan terbitan kita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15"/>
            </a:pPr>
            <a:r>
              <a:rPr lang="en-US" sz="1800"/>
              <a:t>Berpartisipasi dalam melontarkan dan memecahkan masalah</a:t>
            </a:r>
          </a:p>
        </p:txBody>
      </p:sp>
    </p:spTree>
    <p:extLst>
      <p:ext uri="{BB962C8B-B14F-4D97-AF65-F5344CB8AC3E}">
        <p14:creationId xmlns:p14="http://schemas.microsoft.com/office/powerpoint/2010/main" val="3466402210"/>
      </p:ext>
    </p:extLst>
  </p:cSld>
  <p:clrMapOvr>
    <a:masterClrMapping/>
  </p:clrMapOvr>
</p:sld>
</file>

<file path=ppt/theme/theme1.xml><?xml version="1.0" encoding="utf-8"?>
<a:theme xmlns:a="http://schemas.openxmlformats.org/drawingml/2006/main" name="STT NF Template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TT NF Template2" id="{896E9C31-54C9-4293-950B-68E395D9D674}" vid="{6707D596-D99E-4029-BF90-14CF83853A22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Times New Roman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STT NF Template2</Template>
  <TotalTime>1612</TotalTime>
  <Words>1055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Times New Roman</vt:lpstr>
      <vt:lpstr>STT NF Template2</vt:lpstr>
      <vt:lpstr>Office Theme</vt:lpstr>
      <vt:lpstr>10 Kepribadian Muslim</vt:lpstr>
      <vt:lpstr>PowerPoint Presentation</vt:lpstr>
      <vt:lpstr>10 Kepribadian Muslim</vt:lpstr>
      <vt:lpstr>1. Salimul Aqidah - Good Faith - Akidah yang Bersih</vt:lpstr>
      <vt:lpstr>2. Shahihul Ibadah - Right Devotion - Ibadah yang benar</vt:lpstr>
      <vt:lpstr>3. Matinul Khuluq - Strong Caharacter - Akhlak yang kokoh</vt:lpstr>
      <vt:lpstr>4. Qawiyul Jismi - Physical Power - Fisik yang kuat</vt:lpstr>
      <vt:lpstr>5. Mutsaqaful Fikri - Thingking Briliantly –  Intelek dalam berpikir</vt:lpstr>
      <vt:lpstr>5. Mutsaqaful Fikri - Thingking Briliantly –  Intelek dalam berpikir</vt:lpstr>
      <vt:lpstr>6. Mujahidun Linafsihi - Continence –  Berjuang melawan hawa nafsu</vt:lpstr>
      <vt:lpstr>7. Haritsun 'Ala Waqtihi - Good Time Managemenet –  Pandai Menjaga Waktu</vt:lpstr>
      <vt:lpstr>8. Munazham fi Syu'unihi - Well Organized –  Teratur dalam segala urusan</vt:lpstr>
      <vt:lpstr>9. Qadirun Alal Kasbi - Independent –  Mandiri dari segi ekonomi</vt:lpstr>
      <vt:lpstr>10. Nafi'un Lighairihi - Giving Contribution –  Bermanfaat untuk orang lain</vt:lpstr>
      <vt:lpstr>10 Kepribadian Muslim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Kepribadian Muslim</dc:title>
  <dc:creator>Adi Wahyu Adji</dc:creator>
  <cp:lastModifiedBy>Adi Wahyu Adji</cp:lastModifiedBy>
  <cp:revision>17</cp:revision>
  <dcterms:created xsi:type="dcterms:W3CDTF">2014-11-28T04:12:24Z</dcterms:created>
  <dcterms:modified xsi:type="dcterms:W3CDTF">2019-05-13T04:22:09Z</dcterms:modified>
</cp:coreProperties>
</file>