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15"/>
  </p:notesMasterIdLst>
  <p:handoutMasterIdLst>
    <p:handoutMasterId r:id="rId16"/>
  </p:handoutMasterIdLst>
  <p:sldIdLst>
    <p:sldId id="375" r:id="rId3"/>
    <p:sldId id="282" r:id="rId4"/>
    <p:sldId id="276" r:id="rId5"/>
    <p:sldId id="381" r:id="rId6"/>
    <p:sldId id="377" r:id="rId7"/>
    <p:sldId id="378" r:id="rId8"/>
    <p:sldId id="379" r:id="rId9"/>
    <p:sldId id="380" r:id="rId10"/>
    <p:sldId id="382" r:id="rId11"/>
    <p:sldId id="383" r:id="rId12"/>
    <p:sldId id="384" r:id="rId13"/>
    <p:sldId id="385" r:id="rId1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D050"/>
    <a:srgbClr val="FF0033"/>
    <a:srgbClr val="FFFF00"/>
    <a:srgbClr val="969696"/>
    <a:srgbClr val="FF9999"/>
    <a:srgbClr val="006666"/>
    <a:srgbClr val="FFFFFF"/>
    <a:srgbClr val="CCDCC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6CD19DBC-8B5D-4524-B52B-890C44C947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34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38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7F3B696D-A961-4B65-860E-B65EAEA84026}" type="slidenum">
              <a:rPr lang="en-US" altLang="en-US" sz="2400" b="1" smtClean="0">
                <a:solidFill>
                  <a:prstClr val="black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2400" b="1">
              <a:solidFill>
                <a:prstClr val="black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041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/>
          </p:nvPr>
        </p:nvSpPr>
        <p:spPr>
          <a:xfrm>
            <a:off x="3924300" y="8772525"/>
            <a:ext cx="3006725" cy="458788"/>
          </a:xfrm>
          <a:prstGeom prst="rect">
            <a:avLst/>
          </a:prstGeom>
          <a:ln/>
        </p:spPr>
        <p:txBody>
          <a:bodyPr/>
          <a:lstStyle/>
          <a:p>
            <a:fld id="{CB4CDE67-EAA7-4037-8F88-BC7892A91F7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b="0">
              <a:solidFill>
                <a:srgbClr val="FFFFFF"/>
              </a:solidFill>
              <a:ea typeface="+mn-ea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693738" y="4386263"/>
            <a:ext cx="5545137" cy="415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Selamat</a:t>
            </a:r>
            <a:r>
              <a:rPr lang="en-US" baseline="0"/>
              <a:t> Datang di STTT angkatan ke-3</a:t>
            </a:r>
          </a:p>
          <a:p>
            <a:r>
              <a:rPr lang="en-US" baseline="0"/>
              <a:t>STT Terpadu NF adalah kelanjutan dari Bimbel NF dll</a:t>
            </a:r>
          </a:p>
          <a:p>
            <a:r>
              <a:rPr lang="en-US" baseline="0"/>
              <a:t>NF didukung oleh SDM yang berkualitas, kompeten dan berintegritas</a:t>
            </a:r>
          </a:p>
        </p:txBody>
      </p:sp>
    </p:spTree>
    <p:extLst>
      <p:ext uri="{BB962C8B-B14F-4D97-AF65-F5344CB8AC3E}">
        <p14:creationId xmlns:p14="http://schemas.microsoft.com/office/powerpoint/2010/main" val="30235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8500"/>
            <a:ext cx="4645025" cy="3482975"/>
          </a:xfrm>
          <a:prstGeom prst="rect">
            <a:avLst/>
          </a:prstGeom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0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3388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0EEF91-7D69-4735-96C1-506BDDBAD919}" type="slidenum">
              <a:rPr lang="en-US" altLang="en-US" sz="1000" smtClean="0"/>
              <a:pPr>
                <a:spcBef>
                  <a:spcPct val="0"/>
                </a:spcBef>
              </a:pPr>
              <a:t>4</a:t>
            </a:fld>
            <a:endParaRPr lang="en-US" altLang="en-US" sz="10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5375" y="687388"/>
            <a:ext cx="4668838" cy="3502025"/>
          </a:xfrm>
          <a:prstGeom prst="rect">
            <a:avLst/>
          </a:prstGeom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419600"/>
            <a:ext cx="50704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914400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3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3388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9BF7F0-DED9-4B8F-9413-FBDAC9C8C7DB}" type="slidenum">
              <a:rPr lang="en-US" altLang="en-US" sz="1000" smtClean="0"/>
              <a:pPr>
                <a:spcBef>
                  <a:spcPct val="0"/>
                </a:spcBef>
              </a:pPr>
              <a:t>10</a:t>
            </a:fld>
            <a:endParaRPr lang="en-US" altLang="en-US" sz="10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1675"/>
            <a:ext cx="4629150" cy="3473450"/>
          </a:xfrm>
          <a:prstGeom prst="rect">
            <a:avLst/>
          </a:prstGeo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6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B55DAF-802F-4C19-AE8B-17771DA2D3D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B55DAF-802F-4C19-AE8B-17771DA2D3D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B55DAF-802F-4C19-AE8B-17771DA2D3D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3E40A4C-1A37-487D-95AC-A5F04D05D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175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4430A0B-7313-4D9B-96FE-8EE565ED7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129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DB4AF8-22F2-4021-B9E6-FDC3C2CF6A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26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246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246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99B4AD-AAC6-4373-8CED-D8DA01DAB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960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B440CEF-0035-489F-B035-977603FA4B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090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455B68-A94E-4D83-A1B8-DDFCA45E4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03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F2C299-9F89-4774-B14E-D956613690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432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5AAD8EB-75BB-4A38-90C6-F4C93620D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10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B55DAF-802F-4C19-AE8B-17771DA2D3D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0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16A9C2B-E0E0-45D6-9888-58FF79E4E9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606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BAF0FD-D8C9-48D1-A0CA-B0391F954F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427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578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578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CE581C-8C4B-45FB-9182-CD18B2C6B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734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6813"/>
            <a:ext cx="2128838" cy="47148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375" y="6246813"/>
            <a:ext cx="2897188" cy="471487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75" y="6246813"/>
            <a:ext cx="2128838" cy="471487"/>
          </a:xfrm>
        </p:spPr>
        <p:txBody>
          <a:bodyPr/>
          <a:lstStyle>
            <a:lvl1pPr>
              <a:defRPr/>
            </a:lvl1pPr>
          </a:lstStyle>
          <a:p>
            <a:fld id="{FD4666BC-A60B-46DD-B308-2E38C4BB48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75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B55DAF-802F-4C19-AE8B-17771DA2D3D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B55DAF-802F-4C19-AE8B-17771DA2D3D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B55DAF-802F-4C19-AE8B-17771DA2D3D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B55DAF-802F-4C19-AE8B-17771DA2D3D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7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B55DAF-802F-4C19-AE8B-17771DA2D3D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B55DAF-802F-4C19-AE8B-17771DA2D3D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B55DAF-802F-4C19-AE8B-17771DA2D3DC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6356351"/>
            <a:ext cx="774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E3FA-9AFC-47A4-A90A-403E3C8AE9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3"/>
          <p:cNvGrpSpPr>
            <a:grpSpLocks/>
          </p:cNvGrpSpPr>
          <p:nvPr userDrawn="1"/>
        </p:nvGrpSpPr>
        <p:grpSpPr bwMode="auto">
          <a:xfrm>
            <a:off x="107504" y="6031459"/>
            <a:ext cx="5588794" cy="710882"/>
            <a:chOff x="412353" y="6049148"/>
            <a:chExt cx="5588794" cy="71088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124347" y="6374040"/>
              <a:ext cx="48768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200" b="1" i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Kuliah</a:t>
              </a:r>
              <a:r>
                <a:rPr lang="en-US" sz="1200" b="1" i="1" dirty="0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 </a:t>
              </a:r>
              <a:r>
                <a:rPr lang="en-US" sz="1200" b="1" i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Pembentukan</a:t>
              </a:r>
              <a:r>
                <a:rPr lang="en-US" sz="1200" b="1" i="1" dirty="0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 </a:t>
              </a:r>
              <a:r>
                <a:rPr lang="en-US" sz="1200" b="1" i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Karakter</a:t>
              </a:r>
              <a:r>
                <a:rPr lang="en-US" sz="1200" b="1" i="1" dirty="0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- </a:t>
              </a:r>
              <a:r>
                <a:rPr lang="en-US" sz="1200" b="1" i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Sekolah</a:t>
              </a:r>
              <a:r>
                <a:rPr lang="en-US" sz="1200" b="1" i="1" dirty="0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 </a:t>
              </a:r>
              <a:r>
                <a:rPr lang="en-US" sz="1200" b="1" i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Tinggi</a:t>
              </a:r>
              <a:r>
                <a:rPr lang="en-US" sz="1200" b="1" i="1" dirty="0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 </a:t>
              </a:r>
              <a:r>
                <a:rPr lang="en-US" sz="1200" b="1" i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Teknologi</a:t>
              </a:r>
              <a:r>
                <a:rPr lang="en-US" sz="1200" b="1" i="1" dirty="0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 </a:t>
              </a:r>
              <a:r>
                <a:rPr lang="en-US" sz="1200" b="1" i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Terpadu</a:t>
              </a:r>
              <a:r>
                <a:rPr lang="en-US" sz="1200" b="1" i="1" dirty="0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 </a:t>
              </a:r>
              <a:r>
                <a:rPr lang="en-US" sz="1200" b="1" i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Nurul</a:t>
              </a:r>
              <a:r>
                <a:rPr lang="en-US" sz="1200" b="1" i="1" dirty="0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 </a:t>
              </a:r>
              <a:r>
                <a:rPr lang="en-US" sz="1200" b="1" i="1" dirty="0" err="1">
                  <a:solidFill>
                    <a:schemeClr val="tx1"/>
                  </a:solidFill>
                  <a:latin typeface="Arial Narrow" panose="020B0606020202030204" pitchFamily="34" charset="0"/>
                  <a:ea typeface="ＭＳ Ｐゴシック" charset="0"/>
                </a:rPr>
                <a:t>Fikri</a:t>
              </a:r>
              <a:endParaRPr lang="en-US" sz="1200" b="1" i="1" dirty="0">
                <a:solidFill>
                  <a:schemeClr val="tx1"/>
                </a:solidFill>
                <a:latin typeface="Arial Narrow" panose="020B0606020202030204" pitchFamily="34" charset="0"/>
                <a:ea typeface="ＭＳ Ｐゴシック" charset="0"/>
              </a:endParaRPr>
            </a:p>
          </p:txBody>
        </p:sp>
        <p:pic>
          <p:nvPicPr>
            <p:cNvPr id="9" name="Picture 4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53" y="6049148"/>
              <a:ext cx="711994" cy="710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903982" y="6291036"/>
            <a:ext cx="73360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4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B0F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Kozuka Gothic Pro B" panose="020B0800000000000000" pitchFamily="34" charset="-128"/>
          <a:ea typeface="Kozuka Gothic Pro B" panose="020B08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 defTabSz="45720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 defTabSz="45720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b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 defTabSz="45720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5462C836-5667-4C2F-B349-2D87389C9C91}" type="slidenum">
              <a:rPr lang="en-US" altLang="en-US" b="0"/>
              <a:pPr defTabSz="457200" hangingPunct="0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endParaRPr lang="en-US" altLang="en-US" b="0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457200" y="6126163"/>
            <a:ext cx="822960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hangingPunct="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b="0">
              <a:solidFill>
                <a:srgbClr val="FFFFFF"/>
              </a:solidFill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69925" y="6276975"/>
            <a:ext cx="2530475" cy="306388"/>
          </a:xfrm>
          <a:prstGeom prst="rect">
            <a:avLst/>
          </a:prstGeom>
          <a:solidFill>
            <a:srgbClr val="FF4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defTabSz="457200" eaLnBrk="0" hangingPunct="0">
              <a:spcBef>
                <a:spcPts val="875"/>
              </a:spcBef>
              <a:buSzPct val="100000"/>
            </a:pPr>
            <a:r>
              <a:rPr lang="en-US" altLang="en-US" sz="1400">
                <a:solidFill>
                  <a:srgbClr val="FFFFFF"/>
                </a:solidFill>
                <a:latin typeface="Tahoma" panose="020B0604030504040204" pitchFamily="34" charset="0"/>
              </a:rPr>
              <a:t>Program Studi TI &amp; SI - 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200400" y="6276975"/>
            <a:ext cx="5484813" cy="306388"/>
          </a:xfrm>
          <a:prstGeom prst="rect">
            <a:avLst/>
          </a:prstGeom>
          <a:solidFill>
            <a:srgbClr val="0045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defTabSz="457200" eaLnBrk="0" hangingPunct="0">
              <a:spcBef>
                <a:spcPts val="875"/>
              </a:spcBef>
              <a:buSzPct val="100000"/>
            </a:pPr>
            <a:r>
              <a:rPr lang="en-US" altLang="en-US" sz="1400">
                <a:solidFill>
                  <a:srgbClr val="FFFFFF"/>
                </a:solidFill>
                <a:latin typeface="Tahoma" panose="020B0604030504040204" pitchFamily="34" charset="0"/>
              </a:rPr>
              <a:t>STT Terpadu Nurul Fikri</a:t>
            </a:r>
          </a:p>
        </p:txBody>
      </p:sp>
    </p:spTree>
    <p:extLst>
      <p:ext uri="{BB962C8B-B14F-4D97-AF65-F5344CB8AC3E}">
        <p14:creationId xmlns:p14="http://schemas.microsoft.com/office/powerpoint/2010/main" val="52002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336699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7624"/>
            <a:ext cx="8228412" cy="3374002"/>
          </a:xfrm>
        </p:spPr>
        <p:txBody>
          <a:bodyPr/>
          <a:lstStyle/>
          <a:p>
            <a:pPr marL="381000" indent="-342900" algn="just">
              <a:buFont typeface="Arial" panose="020B0604020202020204" pitchFamily="34" charset="0"/>
              <a:buChar char="•"/>
            </a:pPr>
            <a:r>
              <a:rPr lang="en-US" sz="1800"/>
              <a:t>Seluruh Materi yang ada pada Presentasi ini adalah bahan perkuliahan Pembentukan Karakter STT Terpadu Nurul Fikri yang dibuat oleh Adi Wahyu Adji S.Si. Selama periode September-Desember 2015 </a:t>
            </a:r>
          </a:p>
          <a:p>
            <a:pPr marL="381000" indent="-342900" algn="just">
              <a:buFont typeface="Arial" panose="020B0604020202020204" pitchFamily="34" charset="0"/>
              <a:buChar char="•"/>
            </a:pPr>
            <a:r>
              <a:rPr lang="en-US" sz="1800"/>
              <a:t>Bahan perkuliahan diambil dari berbagai sumber dan karena satu dan lain hal ada sumber informasi yang luput untuk dicantumkan</a:t>
            </a:r>
          </a:p>
          <a:p>
            <a:pPr marL="381000" indent="-342900" algn="just">
              <a:buFont typeface="Arial" panose="020B0604020202020204" pitchFamily="34" charset="0"/>
              <a:buChar char="•"/>
            </a:pPr>
            <a:r>
              <a:rPr lang="en-US" sz="1800"/>
              <a:t>Kepada siapa saja yang mendapatkan bahan ini dilarang untuk:</a:t>
            </a:r>
          </a:p>
          <a:p>
            <a:pPr marL="681038" lvl="1" indent="-342900" algn="just">
              <a:buFont typeface="Arial" panose="020B0604020202020204" pitchFamily="34" charset="0"/>
              <a:buChar char="•"/>
            </a:pPr>
            <a:r>
              <a:rPr lang="en-US" sz="1500"/>
              <a:t>Menyebarkan, memodifikasi (menambah atau mengurangi) melalui media apa saja tanpa menyebutkan sumber asal</a:t>
            </a:r>
          </a:p>
          <a:p>
            <a:pPr marL="681038" lvl="1" indent="-342900" algn="just">
              <a:buFont typeface="Arial" panose="020B0604020202020204" pitchFamily="34" charset="0"/>
              <a:buChar char="•"/>
            </a:pPr>
            <a:r>
              <a:rPr lang="en-US" sz="1500"/>
              <a:t>Menggunakan untuk kepentingan komersil</a:t>
            </a:r>
          </a:p>
          <a:p>
            <a:pPr marL="381000" indent="-342900" algn="just">
              <a:buFont typeface="Arial" panose="020B0604020202020204" pitchFamily="34" charset="0"/>
              <a:buChar char="•"/>
            </a:pPr>
            <a:r>
              <a:rPr lang="en-US" sz="1800"/>
              <a:t>Jika ada pihak yang merasa dirugikan karena materinya dimasukkan dalam bahan ini dapat menghubungi adji@nurulfikri.ac.id</a:t>
            </a:r>
          </a:p>
          <a:p>
            <a:pPr marL="381000" indent="-342900" algn="just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799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266700"/>
            <a:ext cx="4724400" cy="1143000"/>
          </a:xfrm>
          <a:effectLst>
            <a:outerShdw blurRad="63500" dist="13470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32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</a:rPr>
              <a:t>Watak Menang-Menang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2057400"/>
            <a:ext cx="8002587" cy="4114800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2"/>
              </a:buClr>
              <a:buFont typeface="Monotype Sorts" charset="0"/>
              <a:buChar char="0"/>
              <a:tabLst>
                <a:tab pos="762000" algn="l"/>
                <a:tab pos="952500" algn="l"/>
                <a:tab pos="1143000" algn="l"/>
              </a:tabLst>
              <a:defRPr/>
            </a:pPr>
            <a:r>
              <a:rPr lang="en-US" sz="2200" b="1">
                <a:solidFill>
                  <a:schemeClr val="accent1"/>
                </a:solidFill>
                <a:ea typeface="+mn-ea"/>
              </a:rPr>
              <a:t>Integritas</a:t>
            </a:r>
            <a:br>
              <a:rPr lang="en-US" sz="2200" b="1">
                <a:ea typeface="+mn-ea"/>
              </a:rPr>
            </a:br>
            <a:r>
              <a:rPr lang="en-US" sz="2200">
                <a:effectLst/>
                <a:ea typeface="+mn-ea"/>
              </a:rPr>
              <a:t>Sikap jujur terhadap perasaan, nilai-nilai dan komitmen mereka</a:t>
            </a:r>
            <a:endParaRPr lang="en-US" sz="2200">
              <a:ea typeface="+mn-ea"/>
            </a:endParaRPr>
          </a:p>
          <a:p>
            <a:pPr>
              <a:buClr>
                <a:schemeClr val="accent2"/>
              </a:buClr>
              <a:buFont typeface="Monotype Sorts" charset="0"/>
              <a:buChar char="0"/>
              <a:tabLst>
                <a:tab pos="762000" algn="l"/>
                <a:tab pos="952500" algn="l"/>
                <a:tab pos="1143000" algn="l"/>
              </a:tabLst>
              <a:defRPr/>
            </a:pPr>
            <a:endParaRPr lang="en-US" sz="2200" b="1">
              <a:solidFill>
                <a:schemeClr val="accent1"/>
              </a:solidFill>
              <a:ea typeface="+mn-ea"/>
            </a:endParaRPr>
          </a:p>
          <a:p>
            <a:pPr>
              <a:buClr>
                <a:schemeClr val="accent2"/>
              </a:buClr>
              <a:buFont typeface="Monotype Sorts" charset="0"/>
              <a:buChar char="0"/>
              <a:tabLst>
                <a:tab pos="762000" algn="l"/>
                <a:tab pos="952500" algn="l"/>
                <a:tab pos="1143000" algn="l"/>
              </a:tabLst>
              <a:defRPr/>
            </a:pPr>
            <a:r>
              <a:rPr lang="en-US" sz="2200" b="1">
                <a:solidFill>
                  <a:schemeClr val="accent1"/>
                </a:solidFill>
                <a:ea typeface="+mn-ea"/>
              </a:rPr>
              <a:t>Kematangan</a:t>
            </a:r>
            <a:br>
              <a:rPr lang="en-US" sz="2200" b="1">
                <a:ea typeface="+mn-ea"/>
              </a:rPr>
            </a:br>
            <a:r>
              <a:rPr lang="en-US" sz="2200">
                <a:effectLst/>
                <a:ea typeface="+mn-ea"/>
              </a:rPr>
              <a:t>Mengekspresikan gagasan dan perasaan mereka dengan keberanian yang disertai timbang rasa terhadap gagasan maupun perasaan orang lain</a:t>
            </a:r>
            <a:endParaRPr lang="en-US" sz="2200">
              <a:ea typeface="+mn-ea"/>
            </a:endParaRPr>
          </a:p>
          <a:p>
            <a:pPr>
              <a:buClr>
                <a:schemeClr val="accent2"/>
              </a:buClr>
              <a:buFont typeface="Monotype Sorts" charset="0"/>
              <a:buChar char="0"/>
              <a:tabLst>
                <a:tab pos="762000" algn="l"/>
                <a:tab pos="952500" algn="l"/>
                <a:tab pos="1143000" algn="l"/>
              </a:tabLst>
              <a:defRPr/>
            </a:pPr>
            <a:endParaRPr lang="en-US" sz="2200" b="1">
              <a:solidFill>
                <a:schemeClr val="accent1"/>
              </a:solidFill>
              <a:ea typeface="+mn-ea"/>
            </a:endParaRPr>
          </a:p>
          <a:p>
            <a:pPr>
              <a:buClr>
                <a:schemeClr val="accent2"/>
              </a:buClr>
              <a:buFont typeface="Monotype Sorts" charset="0"/>
              <a:buChar char="0"/>
              <a:tabLst>
                <a:tab pos="762000" algn="l"/>
                <a:tab pos="952500" algn="l"/>
                <a:tab pos="1143000" algn="l"/>
              </a:tabLst>
              <a:defRPr/>
            </a:pPr>
            <a:r>
              <a:rPr lang="en-US" sz="2200" b="1">
                <a:solidFill>
                  <a:schemeClr val="accent1"/>
                </a:solidFill>
                <a:ea typeface="+mn-ea"/>
              </a:rPr>
              <a:t>Mentalitas Kelimpahan</a:t>
            </a:r>
            <a:br>
              <a:rPr lang="en-US" sz="2200" b="1">
                <a:ea typeface="+mn-ea"/>
              </a:rPr>
            </a:br>
            <a:r>
              <a:rPr lang="en-US" sz="2200">
                <a:effectLst/>
                <a:ea typeface="+mn-ea"/>
              </a:rPr>
              <a:t>Yakin bahwa di dunia ini tersedia cukup bagi setiap orang</a:t>
            </a:r>
          </a:p>
        </p:txBody>
      </p:sp>
    </p:spTree>
    <p:extLst>
      <p:ext uri="{BB962C8B-B14F-4D97-AF65-F5344CB8AC3E}">
        <p14:creationId xmlns:p14="http://schemas.microsoft.com/office/powerpoint/2010/main" val="3914040787"/>
      </p:ext>
    </p:extLst>
  </p:cSld>
  <p:clrMapOvr>
    <a:masterClrMapping/>
  </p:clrMapOvr>
  <p:transition>
    <p:zoom/>
    <p:sndAc>
      <p:stSnd>
        <p:snd r:embed="rId3" name="Camera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3600">
                <a:solidFill>
                  <a:schemeClr val="accent1"/>
                </a:solidFill>
              </a:rPr>
              <a:t>Games Simulasi:</a:t>
            </a:r>
            <a:br>
              <a:rPr lang="en-US" altLang="en-US" sz="3600">
                <a:solidFill>
                  <a:schemeClr val="accent1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Win As Much As You Can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ClrTx/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effectLst/>
              </a:rPr>
              <a:t>Bagi menjadi 4 Kelompok: A, B, C, D</a:t>
            </a:r>
          </a:p>
          <a:p>
            <a:pPr marL="514350" indent="-514350">
              <a:buClrTx/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effectLst/>
              </a:rPr>
              <a:t>Pilih Juru Bicara</a:t>
            </a:r>
          </a:p>
          <a:p>
            <a:pPr marL="514350" indent="-514350">
              <a:buClrTx/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effectLst/>
              </a:rPr>
              <a:t>Permainan berupa pemilihan pesan dan penilaian hasil kombinasi pesan</a:t>
            </a:r>
          </a:p>
          <a:p>
            <a:pPr marL="514350" indent="-514350">
              <a:buClrTx/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effectLst/>
              </a:rPr>
              <a:t>Permainan akan dilakukan 10 ronde</a:t>
            </a:r>
          </a:p>
          <a:p>
            <a:pPr marL="514350" indent="-514350">
              <a:buClrTx/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effectLst/>
              </a:rPr>
              <a:t>Akan ada masa diskusi 2 menit di setiap ronde. Setelah itu setiap kelompok harus menyampaikan pesannya.</a:t>
            </a:r>
          </a:p>
          <a:p>
            <a:pPr marL="514350" indent="-514350">
              <a:buClrTx/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effectLst/>
              </a:rPr>
              <a:t>Pada ronde-ronde tertentu akan ada aturan khusus dari instruktur</a:t>
            </a:r>
          </a:p>
        </p:txBody>
      </p:sp>
    </p:spTree>
    <p:extLst>
      <p:ext uri="{BB962C8B-B14F-4D97-AF65-F5344CB8AC3E}">
        <p14:creationId xmlns:p14="http://schemas.microsoft.com/office/powerpoint/2010/main" val="353800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solidFill>
                  <a:schemeClr val="accent1"/>
                </a:solidFill>
              </a:rPr>
              <a:t>ATURAN NILAI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243616"/>
              </p:ext>
            </p:extLst>
          </p:nvPr>
        </p:nvGraphicFramePr>
        <p:xfrm>
          <a:off x="457200" y="1600200"/>
          <a:ext cx="8229600" cy="347503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73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4X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-1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3X, 1Y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-3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2X, 2Y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1X, 3Y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-1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4Y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7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63429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</a:pPr>
            <a:r>
              <a:rPr lang="en-US" altLang="en-US">
                <a:solidFill>
                  <a:srgbClr val="003366"/>
                </a:solidFill>
              </a:rPr>
              <a:t>Kebiasaan 4 : </a:t>
            </a:r>
            <a:br>
              <a:rPr lang="en-US" altLang="en-US">
                <a:solidFill>
                  <a:srgbClr val="003366"/>
                </a:solidFill>
              </a:rPr>
            </a:br>
            <a:r>
              <a:rPr lang="en-US" altLang="en-US">
                <a:solidFill>
                  <a:srgbClr val="003366"/>
                </a:solidFill>
              </a:rPr>
              <a:t>Menang - Menang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968875"/>
            <a:ext cx="6400800" cy="1050925"/>
          </a:xfrm>
          <a:ln/>
        </p:spPr>
        <p:txBody>
          <a:bodyPr lIns="90000" tIns="46800" rIns="90000" bIns="46800"/>
          <a:lstStyle/>
          <a:p>
            <a:pPr marL="0" indent="0" algn="ctr" eaLnBrk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200" err="1">
                <a:solidFill>
                  <a:srgbClr val="006699"/>
                </a:solidFill>
              </a:rPr>
              <a:t>Adi</a:t>
            </a:r>
            <a:r>
              <a:rPr lang="en-US" altLang="en-US" sz="2200">
                <a:solidFill>
                  <a:srgbClr val="006699"/>
                </a:solidFill>
              </a:rPr>
              <a:t> </a:t>
            </a:r>
            <a:r>
              <a:rPr lang="en-US" altLang="en-US" sz="2200" err="1">
                <a:solidFill>
                  <a:srgbClr val="006699"/>
                </a:solidFill>
              </a:rPr>
              <a:t>Wahyu</a:t>
            </a:r>
            <a:r>
              <a:rPr lang="en-US" altLang="en-US" sz="2200">
                <a:solidFill>
                  <a:srgbClr val="006699"/>
                </a:solidFill>
              </a:rPr>
              <a:t> Adji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439738"/>
            <a:ext cx="1428750" cy="1343025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429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</a:pPr>
            <a:r>
              <a:rPr lang="en-US" altLang="en-US" sz="2400" b="0">
                <a:solidFill>
                  <a:srgbClr val="003366"/>
                </a:solidFill>
              </a:rPr>
              <a:t>Kuliah Pembentukan Karakter</a:t>
            </a:r>
            <a:br>
              <a:rPr lang="en-US" altLang="en-US" sz="2400" b="0">
                <a:solidFill>
                  <a:srgbClr val="003366"/>
                </a:solidFill>
              </a:rPr>
            </a:br>
            <a:endParaRPr lang="en-US" altLang="en-US" sz="2400" b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91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19388" y="711200"/>
            <a:ext cx="5421312" cy="5354638"/>
            <a:chOff x="2719388" y="711200"/>
            <a:chExt cx="5421312" cy="5354638"/>
          </a:xfrm>
        </p:grpSpPr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3071813" y="1090613"/>
              <a:ext cx="4703762" cy="4605337"/>
            </a:xfrm>
            <a:prstGeom prst="ellipse">
              <a:avLst/>
            </a:prstGeom>
            <a:noFill/>
            <a:ln w="127000">
              <a:solidFill>
                <a:srgbClr val="CC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719388" y="711200"/>
              <a:ext cx="5421312" cy="5354638"/>
              <a:chOff x="2719388" y="711200"/>
              <a:chExt cx="5421312" cy="535463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719388" y="711200"/>
                <a:ext cx="5421312" cy="5354638"/>
                <a:chOff x="2719388" y="711200"/>
                <a:chExt cx="5421312" cy="5354638"/>
              </a:xfrm>
            </p:grpSpPr>
            <p:sp>
              <p:nvSpPr>
                <p:cNvPr id="4104" name="Oval 8"/>
                <p:cNvSpPr>
                  <a:spLocks noChangeArrowheads="1"/>
                </p:cNvSpPr>
                <p:nvPr/>
              </p:nvSpPr>
              <p:spPr bwMode="auto">
                <a:xfrm>
                  <a:off x="2719388" y="711200"/>
                  <a:ext cx="5421312" cy="5354638"/>
                </a:xfrm>
                <a:prstGeom prst="ellipse">
                  <a:avLst/>
                </a:prstGeom>
                <a:noFill/>
                <a:ln w="127000">
                  <a:solidFill>
                    <a:srgbClr val="CCFF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4105" name="Oval 9"/>
                <p:cNvSpPr>
                  <a:spLocks noChangeArrowheads="1"/>
                </p:cNvSpPr>
                <p:nvPr/>
              </p:nvSpPr>
              <p:spPr bwMode="auto">
                <a:xfrm>
                  <a:off x="2836863" y="823913"/>
                  <a:ext cx="5183187" cy="5108575"/>
                </a:xfrm>
                <a:prstGeom prst="ellipse">
                  <a:avLst/>
                </a:prstGeom>
                <a:noFill/>
                <a:ln w="127000">
                  <a:solidFill>
                    <a:srgbClr val="CCFF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4106" name="Oval 10"/>
                <p:cNvSpPr>
                  <a:spLocks noChangeArrowheads="1"/>
                </p:cNvSpPr>
                <p:nvPr/>
              </p:nvSpPr>
              <p:spPr bwMode="auto">
                <a:xfrm>
                  <a:off x="2960688" y="957263"/>
                  <a:ext cx="4937125" cy="4851400"/>
                </a:xfrm>
                <a:prstGeom prst="ellipse">
                  <a:avLst/>
                </a:prstGeom>
                <a:noFill/>
                <a:ln w="127000">
                  <a:solidFill>
                    <a:srgbClr val="CCFF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08" name="Oval 12"/>
              <p:cNvSpPr>
                <a:spLocks noChangeArrowheads="1"/>
              </p:cNvSpPr>
              <p:nvPr/>
            </p:nvSpPr>
            <p:spPr bwMode="auto">
              <a:xfrm>
                <a:off x="3179763" y="1203325"/>
                <a:ext cx="4497387" cy="4378325"/>
              </a:xfrm>
              <a:prstGeom prst="ellipse">
                <a:avLst/>
              </a:prstGeom>
              <a:noFill/>
              <a:ln w="101600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911600" y="1506538"/>
            <a:ext cx="3035300" cy="244051"/>
            <a:chOff x="3911600" y="1506538"/>
            <a:chExt cx="3035300" cy="244051"/>
          </a:xfrm>
        </p:grpSpPr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911600" y="1506538"/>
              <a:ext cx="3035300" cy="236537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auto">
            <a:xfrm>
              <a:off x="4427984" y="1531938"/>
              <a:ext cx="2084841" cy="218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7788" tIns="39688" rIns="77788" bIns="39688">
              <a:spAutoFit/>
            </a:bodyPr>
            <a:lstStyle/>
            <a:p>
              <a:pPr algn="ctr" defTabSz="661988" eaLnBrk="0" hangingPunct="0">
                <a:defRPr/>
              </a:pPr>
              <a:r>
                <a:rPr lang="en-US" sz="900" i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KESALINGTERGANTUNGAN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43350" y="1741488"/>
            <a:ext cx="2982913" cy="1487487"/>
            <a:chOff x="3943350" y="1741488"/>
            <a:chExt cx="2982913" cy="1487487"/>
          </a:xfrm>
        </p:grpSpPr>
        <p:sp>
          <p:nvSpPr>
            <p:cNvPr id="4101" name="AutoShape 5"/>
            <p:cNvSpPr>
              <a:spLocks noChangeArrowheads="1"/>
            </p:cNvSpPr>
            <p:nvPr/>
          </p:nvSpPr>
          <p:spPr bwMode="auto">
            <a:xfrm rot="10800000">
              <a:off x="3943350" y="1754188"/>
              <a:ext cx="2982913" cy="1474787"/>
            </a:xfrm>
            <a:prstGeom prst="triangle">
              <a:avLst>
                <a:gd name="adj" fmla="val 4997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9" name="AutoShape 13"/>
            <p:cNvSpPr>
              <a:spLocks noChangeArrowheads="1"/>
            </p:cNvSpPr>
            <p:nvPr/>
          </p:nvSpPr>
          <p:spPr bwMode="auto">
            <a:xfrm>
              <a:off x="4816475" y="1741488"/>
              <a:ext cx="1227138" cy="892175"/>
            </a:xfrm>
            <a:prstGeom prst="triangle">
              <a:avLst>
                <a:gd name="adj" fmla="val 49977"/>
              </a:avLst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4961066" y="2160588"/>
              <a:ext cx="958597" cy="35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77788" tIns="39688" rIns="77788" bIns="39688">
              <a:spAutoFit/>
            </a:bodyPr>
            <a:lstStyle/>
            <a:p>
              <a:pPr algn="ctr" defTabSz="661988" eaLnBrk="0" hangingPunct="0">
                <a:defRPr/>
              </a:pPr>
              <a:r>
                <a:rPr lang="en-US" sz="900">
                  <a:solidFill>
                    <a:srgbClr val="FFFF00"/>
                  </a:solidFill>
                  <a:latin typeface="Arial" charset="0"/>
                  <a:ea typeface="ＭＳ Ｐゴシック" charset="0"/>
                </a:rPr>
                <a:t>KEMENA </a:t>
              </a:r>
            </a:p>
            <a:p>
              <a:pPr algn="ctr" defTabSz="661988" eaLnBrk="0" hangingPunct="0">
                <a:defRPr/>
              </a:pPr>
              <a:r>
                <a:rPr lang="en-US" sz="900">
                  <a:solidFill>
                    <a:srgbClr val="FFFF00"/>
                  </a:solidFill>
                  <a:latin typeface="Arial" charset="0"/>
                  <a:ea typeface="ＭＳ Ｐゴシック" charset="0"/>
                </a:rPr>
                <a:t>NGAN PUBLIK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65575" y="3254375"/>
            <a:ext cx="2928938" cy="277813"/>
            <a:chOff x="3965575" y="3254375"/>
            <a:chExt cx="2928938" cy="277813"/>
          </a:xfrm>
        </p:grpSpPr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3965575" y="3254375"/>
              <a:ext cx="2928938" cy="277813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4843463" y="3292475"/>
              <a:ext cx="1198562" cy="234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7788" tIns="39688" rIns="77788" bIns="39688">
              <a:spAutoFit/>
            </a:bodyPr>
            <a:lstStyle/>
            <a:p>
              <a:pPr algn="ctr" defTabSz="661988" eaLnBrk="0" hangingPunct="0">
                <a:defRPr/>
              </a:pPr>
              <a:r>
                <a:rPr lang="en-US" sz="1000" i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KEMANDIRIAN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32238" y="3548063"/>
            <a:ext cx="2982913" cy="1457325"/>
            <a:chOff x="3932238" y="3548063"/>
            <a:chExt cx="2982913" cy="1457325"/>
          </a:xfrm>
        </p:grpSpPr>
        <p:sp>
          <p:nvSpPr>
            <p:cNvPr id="4098" name="AutoShape 2"/>
            <p:cNvSpPr>
              <a:spLocks noChangeArrowheads="1"/>
            </p:cNvSpPr>
            <p:nvPr/>
          </p:nvSpPr>
          <p:spPr bwMode="auto">
            <a:xfrm>
              <a:off x="3932238" y="3548063"/>
              <a:ext cx="2982913" cy="1444625"/>
            </a:xfrm>
            <a:prstGeom prst="triangle">
              <a:avLst>
                <a:gd name="adj" fmla="val 4997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0" name="AutoShape 14"/>
            <p:cNvSpPr>
              <a:spLocks noChangeArrowheads="1"/>
            </p:cNvSpPr>
            <p:nvPr/>
          </p:nvSpPr>
          <p:spPr bwMode="auto">
            <a:xfrm rot="10800000">
              <a:off x="4814888" y="4152900"/>
              <a:ext cx="1227137" cy="852488"/>
            </a:xfrm>
            <a:prstGeom prst="triangle">
              <a:avLst>
                <a:gd name="adj" fmla="val 49977"/>
              </a:avLst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4914688" y="4141788"/>
              <a:ext cx="1029129" cy="35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77788" tIns="39688" rIns="77788" bIns="39688">
              <a:spAutoFit/>
            </a:bodyPr>
            <a:lstStyle/>
            <a:p>
              <a:pPr algn="ctr" defTabSz="661988" eaLnBrk="0" hangingPunct="0">
                <a:defRPr/>
              </a:pPr>
              <a:r>
                <a:rPr lang="en-US" sz="900">
                  <a:solidFill>
                    <a:srgbClr val="FFFF00"/>
                  </a:solidFill>
                  <a:latin typeface="Arial" charset="0"/>
                  <a:ea typeface="ＭＳ Ｐゴシック" charset="0"/>
                </a:rPr>
                <a:t>KEMENANGAN </a:t>
              </a:r>
            </a:p>
            <a:p>
              <a:pPr algn="ctr" defTabSz="661988" eaLnBrk="0" hangingPunct="0">
                <a:defRPr/>
              </a:pPr>
              <a:r>
                <a:rPr lang="en-US" sz="900">
                  <a:solidFill>
                    <a:srgbClr val="FFFF00"/>
                  </a:solidFill>
                  <a:latin typeface="Arial" charset="0"/>
                  <a:ea typeface="ＭＳ Ｐゴシック" charset="0"/>
                </a:rPr>
                <a:t>PRIBADI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1600" y="5005388"/>
            <a:ext cx="3035300" cy="234039"/>
            <a:chOff x="3911600" y="5005388"/>
            <a:chExt cx="3035300" cy="234039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3911600" y="5005388"/>
              <a:ext cx="3035300" cy="230187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4601513" y="5005388"/>
              <a:ext cx="1741649" cy="234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77788" tIns="39688" rIns="77788" bIns="39688">
              <a:spAutoFit/>
            </a:bodyPr>
            <a:lstStyle/>
            <a:p>
              <a:pPr algn="ctr" defTabSz="661988" eaLnBrk="0" hangingPunct="0">
                <a:defRPr/>
              </a:pPr>
              <a:r>
                <a:rPr lang="en-US" sz="1000" i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KETERGANTUNGAN</a:t>
              </a:r>
            </a:p>
          </p:txBody>
        </p:sp>
      </p:grpSp>
      <p:sp>
        <p:nvSpPr>
          <p:cNvPr id="4138" name="Rectangle 42"/>
          <p:cNvSpPr>
            <a:spLocks noChangeArrowheads="1"/>
          </p:cNvSpPr>
          <p:nvPr/>
        </p:nvSpPr>
        <p:spPr bwMode="auto">
          <a:xfrm>
            <a:off x="4200525" y="1749425"/>
            <a:ext cx="1136650" cy="44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800" b="0">
                <a:latin typeface="Arial" charset="0"/>
                <a:ea typeface="ＭＳ Ｐゴシック" charset="0"/>
              </a:rPr>
              <a:t>Berusaha Mengerti Terlebih Dahulu Baru Dimengerti</a:t>
            </a:r>
          </a:p>
        </p:txBody>
      </p:sp>
      <p:sp>
        <p:nvSpPr>
          <p:cNvPr id="4139" name="Rectangle 43"/>
          <p:cNvSpPr>
            <a:spLocks noChangeArrowheads="1"/>
          </p:cNvSpPr>
          <p:nvPr/>
        </p:nvSpPr>
        <p:spPr bwMode="auto">
          <a:xfrm>
            <a:off x="5545138" y="1795463"/>
            <a:ext cx="1136650" cy="21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900">
                <a:latin typeface="Arial" charset="0"/>
                <a:ea typeface="ＭＳ Ｐゴシック" charset="0"/>
              </a:rPr>
              <a:t>Wujudkan Sinergi</a:t>
            </a:r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4837113" y="2654300"/>
            <a:ext cx="1204912" cy="35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900">
                <a:latin typeface="Arial" charset="0"/>
                <a:ea typeface="ＭＳ Ｐゴシック" charset="0"/>
              </a:rPr>
              <a:t>Berpikir Menang /Menang</a:t>
            </a:r>
          </a:p>
        </p:txBody>
      </p:sp>
      <p:sp>
        <p:nvSpPr>
          <p:cNvPr id="4141" name="Rectangle 45"/>
          <p:cNvSpPr>
            <a:spLocks noChangeArrowheads="1"/>
          </p:cNvSpPr>
          <p:nvPr/>
        </p:nvSpPr>
        <p:spPr bwMode="auto">
          <a:xfrm>
            <a:off x="4911725" y="3771900"/>
            <a:ext cx="1027113" cy="32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800">
                <a:latin typeface="Arial" charset="0"/>
                <a:ea typeface="ＭＳ Ｐゴシック" charset="0"/>
              </a:rPr>
              <a:t>Dahulukan </a:t>
            </a:r>
          </a:p>
          <a:p>
            <a:pPr algn="ctr" defTabSz="661988" eaLnBrk="0" hangingPunct="0">
              <a:defRPr/>
            </a:pPr>
            <a:r>
              <a:rPr lang="en-US" sz="800">
                <a:latin typeface="Arial" charset="0"/>
                <a:ea typeface="ＭＳ Ｐゴシック" charset="0"/>
              </a:rPr>
              <a:t>yang utaman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4241800" y="4598988"/>
            <a:ext cx="1031875" cy="21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900">
                <a:latin typeface="Arial" charset="0"/>
                <a:ea typeface="ＭＳ Ｐゴシック" charset="0"/>
              </a:rPr>
              <a:t>Jadilah Proaktif</a:t>
            </a:r>
          </a:p>
        </p:txBody>
      </p:sp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5629275" y="4540250"/>
            <a:ext cx="1027113" cy="44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7788" tIns="39688" rIns="77788" bIns="39688">
            <a:spAutoFit/>
          </a:bodyPr>
          <a:lstStyle/>
          <a:p>
            <a:pPr algn="ctr" defTabSz="661988" eaLnBrk="0" hangingPunct="0">
              <a:defRPr/>
            </a:pPr>
            <a:r>
              <a:rPr lang="en-US" sz="800">
                <a:latin typeface="Arial" charset="0"/>
                <a:ea typeface="ＭＳ Ｐゴシック" charset="0"/>
              </a:rPr>
              <a:t>Mulai dengan Akhir dalam pikiran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176214"/>
            <a:ext cx="509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Seven Habits Model</a:t>
            </a:r>
          </a:p>
        </p:txBody>
      </p:sp>
      <p:sp>
        <p:nvSpPr>
          <p:cNvPr id="12" name="TextBox 11"/>
          <p:cNvSpPr txBox="1"/>
          <p:nvPr/>
        </p:nvSpPr>
        <p:spPr>
          <a:xfrm rot="19085531">
            <a:off x="2434067" y="1484538"/>
            <a:ext cx="2294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>
                <a:latin typeface="Arial" panose="020B0604020202020204" pitchFamily="34" charset="0"/>
                <a:cs typeface="Arial" panose="020B0604020202020204" pitchFamily="34" charset="0"/>
              </a:rPr>
              <a:t>Asah Gergaji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0166" y="43462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15871" y="43462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95940" y="35598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08590" y="29101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601513" y="2162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23118" y="2162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13896" y="199370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33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681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41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mph" presetSubtype="0" repeatCount="indefinit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41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8" dur="2000" fill="hold"/>
                                        <p:tgtEl>
                                          <p:spTgt spid="41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8" grpId="0"/>
      <p:bldP spid="4139" grpId="0"/>
      <p:bldP spid="4140" grpId="0"/>
      <p:bldP spid="4141" grpId="0"/>
      <p:bldP spid="4141" grpId="1"/>
      <p:bldP spid="4142" grpId="0"/>
      <p:bldP spid="4142" grpId="2"/>
      <p:bldP spid="4143" grpId="0"/>
      <p:bldP spid="4143" grpId="1"/>
      <p:bldP spid="9" grpId="0"/>
      <p:bldP spid="12" grpId="0"/>
      <p:bldP spid="13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466850" y="1606550"/>
            <a:ext cx="69890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Optimum" charset="0"/>
              </a:rPr>
              <a:t>High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 rot="-5400000">
            <a:off x="943770" y="3329781"/>
            <a:ext cx="15478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>
                <a:latin typeface="Optimum" charset="0"/>
              </a:rPr>
              <a:t>KEBERANIAN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60513" y="5099050"/>
            <a:ext cx="6476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Optimum" charset="0"/>
              </a:rPr>
              <a:t>Low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0213" y="5465763"/>
            <a:ext cx="69890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Optimum" charset="0"/>
              </a:rPr>
              <a:t>High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044700" y="5449888"/>
            <a:ext cx="6476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Optimum" charset="0"/>
              </a:rPr>
              <a:t>Low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43338" y="5749925"/>
            <a:ext cx="1779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>
                <a:latin typeface="Optimum" charset="0"/>
              </a:rPr>
              <a:t>TIMBANG RASA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278063" y="2395538"/>
            <a:ext cx="2205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b="1">
                <a:latin typeface="Garamond" panose="02020404030301010803" pitchFamily="18" charset="0"/>
              </a:rPr>
              <a:t>MENANG/KALAH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675188" y="2422525"/>
            <a:ext cx="245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b="1">
                <a:latin typeface="Garamond" panose="02020404030301010803" pitchFamily="18" charset="0"/>
              </a:rPr>
              <a:t>MENANG/MENANG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444750" y="4291013"/>
            <a:ext cx="192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b="1">
                <a:latin typeface="Garamond" panose="02020404030301010803" pitchFamily="18" charset="0"/>
              </a:rPr>
              <a:t>KALAH/KALAH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787900" y="4273550"/>
            <a:ext cx="2205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b="1">
                <a:latin typeface="Garamond" panose="02020404030301010803" pitchFamily="18" charset="0"/>
              </a:rPr>
              <a:t>KALAH/MENANG</a:t>
            </a:r>
          </a:p>
        </p:txBody>
      </p:sp>
      <p:grpSp>
        <p:nvGrpSpPr>
          <p:cNvPr id="30732" name="Group 16"/>
          <p:cNvGrpSpPr>
            <a:grpSpLocks/>
          </p:cNvGrpSpPr>
          <p:nvPr/>
        </p:nvGrpSpPr>
        <p:grpSpPr bwMode="auto">
          <a:xfrm>
            <a:off x="2139950" y="1638300"/>
            <a:ext cx="5008563" cy="3784600"/>
            <a:chOff x="1348" y="1032"/>
            <a:chExt cx="3155" cy="2384"/>
          </a:xfrm>
        </p:grpSpPr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348" y="1036"/>
              <a:ext cx="3155" cy="23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</a:endParaRP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1348" y="1036"/>
              <a:ext cx="3155" cy="11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</a:endParaRP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2920" y="1032"/>
              <a:ext cx="0" cy="2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27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Menang - Kalah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Wingdings" panose="05000000000000000000" pitchFamily="2" charset="2"/>
              <a:buChar char="§"/>
              <a:defRPr/>
            </a:pPr>
            <a:r>
              <a:rPr lang="en-US" altLang="en-US" b="1">
                <a:solidFill>
                  <a:srgbClr val="009999"/>
                </a:solidFill>
                <a:latin typeface="Times New Roman" panose="02020603050405020304" pitchFamily="18" charset="0"/>
              </a:rPr>
              <a:t>Pendekatan otoriter</a:t>
            </a:r>
          </a:p>
          <a:p>
            <a:pPr marL="401638" indent="-401638">
              <a:buFont typeface="Wingdings" panose="05000000000000000000" pitchFamily="2" charset="2"/>
              <a:buChar char="§"/>
              <a:defRPr/>
            </a:pPr>
            <a:r>
              <a:rPr lang="en-US" altLang="en-US" b="1">
                <a:solidFill>
                  <a:srgbClr val="009999"/>
                </a:solidFill>
                <a:latin typeface="Times New Roman" panose="02020603050405020304" pitchFamily="18" charset="0"/>
              </a:rPr>
              <a:t>Lazim bagi kebanyakan orang</a:t>
            </a:r>
          </a:p>
          <a:p>
            <a:pPr marL="401638" indent="-401638">
              <a:buFont typeface="Wingdings" panose="05000000000000000000" pitchFamily="2" charset="2"/>
              <a:buChar char="§"/>
              <a:defRPr/>
            </a:pPr>
            <a:r>
              <a:rPr lang="en-US" altLang="en-US" b="1">
                <a:solidFill>
                  <a:srgbClr val="009999"/>
                </a:solidFill>
                <a:latin typeface="Times New Roman" panose="02020603050405020304" pitchFamily="18" charset="0"/>
              </a:rPr>
              <a:t>Memakai kedudukan/kekuasaan untuk </a:t>
            </a:r>
            <a:r>
              <a:rPr lang="ja-JP" altLang="en-US" b="1">
                <a:solidFill>
                  <a:srgbClr val="009999"/>
                </a:solidFill>
              </a:rPr>
              <a:t>“</a:t>
            </a:r>
            <a:r>
              <a:rPr lang="en-US" altLang="ja-JP" b="1">
                <a:solidFill>
                  <a:srgbClr val="009999"/>
                </a:solidFill>
                <a:latin typeface="Times New Roman" panose="02020603050405020304" pitchFamily="18" charset="0"/>
              </a:rPr>
              <a:t>menang</a:t>
            </a:r>
            <a:r>
              <a:rPr lang="ja-JP" altLang="en-US" b="1">
                <a:solidFill>
                  <a:srgbClr val="009999"/>
                </a:solidFill>
              </a:rPr>
              <a:t>”</a:t>
            </a:r>
            <a:endParaRPr lang="en-US" altLang="ja-JP" b="1">
              <a:solidFill>
                <a:srgbClr val="009999"/>
              </a:solidFill>
            </a:endParaRPr>
          </a:p>
          <a:p>
            <a:pPr marL="401638" indent="-401638">
              <a:buFont typeface="Wingdings" panose="05000000000000000000" pitchFamily="2" charset="2"/>
              <a:buChar char="§"/>
              <a:defRPr/>
            </a:pPr>
            <a:endParaRPr lang="en-US" altLang="en-US" b="1">
              <a:solidFill>
                <a:srgbClr val="009999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en-US" b="1">
                <a:solidFill>
                  <a:srgbClr val="009999"/>
                </a:solidFill>
                <a:latin typeface="Times New Roman" panose="02020603050405020304" pitchFamily="18" charset="0"/>
              </a:rPr>
              <a:t>Contoh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b="1">
                <a:solidFill>
                  <a:srgbClr val="009999"/>
                </a:solidFill>
                <a:latin typeface="Times New Roman" panose="02020603050405020304" pitchFamily="18" charset="0"/>
              </a:rPr>
              <a:t>Pemimpin otoriter</a:t>
            </a:r>
          </a:p>
        </p:txBody>
      </p:sp>
    </p:spTree>
    <p:extLst>
      <p:ext uri="{BB962C8B-B14F-4D97-AF65-F5344CB8AC3E}">
        <p14:creationId xmlns:p14="http://schemas.microsoft.com/office/powerpoint/2010/main" val="105848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Kalah-Menang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defTabSz="314325">
              <a:tabLst>
                <a:tab pos="571500" algn="l"/>
                <a:tab pos="1000125" algn="l"/>
              </a:tabLst>
              <a:defRPr/>
            </a:pPr>
            <a:endParaRPr lang="en-US" b="1">
              <a:solidFill>
                <a:srgbClr val="009999"/>
              </a:solidFill>
              <a:latin typeface="Times New Roman" charset="0"/>
              <a:ea typeface="ＭＳ Ｐゴシック" charset="0"/>
            </a:endParaRPr>
          </a:p>
          <a:p>
            <a:pPr marL="285750" defTabSz="314325"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Tidak menyuarakan tuntutan/harapan apapun </a:t>
            </a:r>
          </a:p>
          <a:p>
            <a:pPr marL="285750" defTabSz="314325"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Mudah membuat senang atau mengalah</a:t>
            </a:r>
          </a:p>
          <a:p>
            <a:pPr marL="285750" defTabSz="314325"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Menimbun banyak uneg-uneg perasaan</a:t>
            </a:r>
          </a:p>
          <a:p>
            <a:pPr marL="285750" defTabSz="314325">
              <a:tabLst>
                <a:tab pos="571500" algn="l"/>
                <a:tab pos="1000125" algn="l"/>
              </a:tabLst>
              <a:defRPr/>
            </a:pPr>
            <a:endParaRPr lang="en-US" b="1">
              <a:solidFill>
                <a:srgbClr val="009999"/>
              </a:solidFill>
              <a:latin typeface="Times New Roman" charset="0"/>
              <a:ea typeface="ＭＳ Ｐゴシック" charset="0"/>
            </a:endParaRPr>
          </a:p>
          <a:p>
            <a:pPr marL="114300" indent="0" defTabSz="314325">
              <a:buNone/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Contoh:</a:t>
            </a:r>
          </a:p>
          <a:p>
            <a:pPr marL="457200" indent="-342900" defTabSz="314325">
              <a:buFont typeface="Wingdings" panose="05000000000000000000" pitchFamily="2" charset="2"/>
              <a:buChar char="Ø"/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Orang tua kepada anak</a:t>
            </a:r>
          </a:p>
        </p:txBody>
      </p:sp>
    </p:spTree>
    <p:extLst>
      <p:ext uri="{BB962C8B-B14F-4D97-AF65-F5344CB8AC3E}">
        <p14:creationId xmlns:p14="http://schemas.microsoft.com/office/powerpoint/2010/main" val="1542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Kalah-kalah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 defTabSz="314325"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Sangat tergantung pada orang lain</a:t>
            </a:r>
          </a:p>
          <a:p>
            <a:pPr marL="457200" indent="-342900" defTabSz="314325"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Tak seorang pun mendapat manfaat</a:t>
            </a:r>
          </a:p>
          <a:p>
            <a:pPr marL="457200" indent="-342900" defTabSz="314325"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Akibat jangka panjang dari kondisi menang-kalah atau kalah-menang</a:t>
            </a:r>
          </a:p>
          <a:p>
            <a:pPr marL="457200" indent="-342900" defTabSz="314325">
              <a:tabLst>
                <a:tab pos="571500" algn="l"/>
                <a:tab pos="1000125" algn="l"/>
              </a:tabLst>
              <a:defRPr/>
            </a:pPr>
            <a:endParaRPr lang="en-US" b="1">
              <a:solidFill>
                <a:srgbClr val="009999"/>
              </a:solidFill>
              <a:latin typeface="Times New Roman" charset="0"/>
              <a:ea typeface="ＭＳ Ｐゴシック" charset="0"/>
            </a:endParaRPr>
          </a:p>
          <a:p>
            <a:pPr marL="114300" indent="0" defTabSz="314325">
              <a:buNone/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Contoh:</a:t>
            </a:r>
          </a:p>
          <a:p>
            <a:pPr marL="457200" indent="-342900" defTabSz="314325">
              <a:buFont typeface="Wingdings" panose="05000000000000000000" pitchFamily="2" charset="2"/>
              <a:buChar char="Ø"/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Peristiwa 10 Nopember 1945</a:t>
            </a:r>
          </a:p>
          <a:p>
            <a:pPr marL="457200" indent="-342900" defTabSz="314325">
              <a:buFont typeface="Wingdings" panose="05000000000000000000" pitchFamily="2" charset="2"/>
              <a:buChar char="Ø"/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Pemilu 2019 ?</a:t>
            </a:r>
          </a:p>
        </p:txBody>
      </p:sp>
    </p:spTree>
    <p:extLst>
      <p:ext uri="{BB962C8B-B14F-4D97-AF65-F5344CB8AC3E}">
        <p14:creationId xmlns:p14="http://schemas.microsoft.com/office/powerpoint/2010/main" val="278904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Menang-menang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 defTabSz="314325"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Mencari  manfaat bersama</a:t>
            </a:r>
          </a:p>
          <a:p>
            <a:pPr marL="457200" indent="-342900" defTabSz="314325"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Bekerjasama bukan bersaing</a:t>
            </a:r>
          </a:p>
          <a:p>
            <a:pPr marL="457200" indent="-342900" defTabSz="314325"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Lebih banyak mendengarkan, lebih berani berkomunikasi</a:t>
            </a:r>
          </a:p>
          <a:p>
            <a:pPr marL="457200" indent="-342900" defTabSz="314325">
              <a:tabLst>
                <a:tab pos="571500" algn="l"/>
                <a:tab pos="1000125" algn="l"/>
              </a:tabLst>
              <a:defRPr/>
            </a:pPr>
            <a:endParaRPr lang="en-US" b="1">
              <a:solidFill>
                <a:srgbClr val="009999"/>
              </a:solidFill>
              <a:latin typeface="Times New Roman" charset="0"/>
              <a:ea typeface="ＭＳ Ｐゴシック" charset="0"/>
            </a:endParaRPr>
          </a:p>
          <a:p>
            <a:pPr marL="114300" indent="0" defTabSz="314325">
              <a:buNone/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Contoh:</a:t>
            </a:r>
          </a:p>
          <a:p>
            <a:pPr marL="457200" indent="-342900" defTabSz="314325">
              <a:buFont typeface="Wingdings" panose="05000000000000000000" pitchFamily="2" charset="2"/>
              <a:buChar char="Ø"/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Hajar Aswad</a:t>
            </a:r>
          </a:p>
          <a:p>
            <a:pPr marL="457200" indent="-342900" defTabSz="314325">
              <a:buFont typeface="Wingdings" panose="05000000000000000000" pitchFamily="2" charset="2"/>
              <a:buChar char="Ø"/>
              <a:tabLst>
                <a:tab pos="571500" algn="l"/>
                <a:tab pos="1000125" algn="l"/>
              </a:tabLst>
              <a:defRPr/>
            </a:pPr>
            <a:r>
              <a:rPr lang="en-US" b="1">
                <a:solidFill>
                  <a:srgbClr val="009999"/>
                </a:solidFill>
                <a:latin typeface="Times New Roman" charset="0"/>
                <a:ea typeface="ＭＳ Ｐゴシック" charset="0"/>
              </a:rPr>
              <a:t>Penaklukan Kota Mekkah</a:t>
            </a:r>
          </a:p>
        </p:txBody>
      </p:sp>
    </p:spTree>
    <p:extLst>
      <p:ext uri="{BB962C8B-B14F-4D97-AF65-F5344CB8AC3E}">
        <p14:creationId xmlns:p14="http://schemas.microsoft.com/office/powerpoint/2010/main" val="284767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42900"/>
            <a:ext cx="4572000" cy="1143000"/>
          </a:xfrm>
          <a:effectLst>
            <a:outerShdw blurRad="63500" dist="13470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3200" b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</a:rPr>
              <a:t> Arti Menang-Menang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2209800"/>
            <a:ext cx="3810000" cy="2971800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ctr">
              <a:buFont typeface="Monotype Sorts" charset="0"/>
              <a:buNone/>
              <a:defRPr/>
            </a:pPr>
            <a:r>
              <a:rPr lang="en-US" sz="2200" b="1" u="sng"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</a:rPr>
              <a:t>Adalah</a:t>
            </a:r>
          </a:p>
          <a:p>
            <a:pPr>
              <a:buClr>
                <a:schemeClr val="bg2"/>
              </a:buClr>
              <a:buFont typeface="Monotype Sorts" charset="0"/>
              <a:buChar char="ä"/>
              <a:defRPr/>
            </a:pPr>
            <a:r>
              <a:rPr lang="en-US" sz="2200">
                <a:effectLst/>
                <a:ea typeface="+mn-ea"/>
              </a:rPr>
              <a:t>Upaya yang berani</a:t>
            </a:r>
          </a:p>
          <a:p>
            <a:pPr>
              <a:buClr>
                <a:schemeClr val="bg2"/>
              </a:buClr>
              <a:buFont typeface="Monotype Sorts" charset="0"/>
              <a:buChar char="ä"/>
              <a:defRPr/>
            </a:pPr>
            <a:r>
              <a:rPr lang="en-US" sz="2200">
                <a:effectLst/>
                <a:ea typeface="+mn-ea"/>
              </a:rPr>
              <a:t>Cara terbaik menuju saling tergantung</a:t>
            </a:r>
          </a:p>
          <a:p>
            <a:pPr>
              <a:buClr>
                <a:schemeClr val="bg2"/>
              </a:buClr>
              <a:buFont typeface="Monotype Sorts" charset="0"/>
              <a:buChar char="ä"/>
              <a:defRPr/>
            </a:pPr>
            <a:r>
              <a:rPr lang="en-US" sz="2200">
                <a:effectLst/>
                <a:ea typeface="+mn-ea"/>
              </a:rPr>
              <a:t>Aturan interaksi yang berdasarkan watak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648200" y="2209800"/>
            <a:ext cx="3810000" cy="2819400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ctr">
              <a:buFont typeface="Monotype Sorts" pitchFamily="-84" charset="2"/>
              <a:buNone/>
              <a:defRPr/>
            </a:pPr>
            <a:r>
              <a:rPr lang="en-US" altLang="en-US" sz="2200" b="1" u="sng">
                <a:solidFill>
                  <a:srgbClr val="FF5050"/>
                </a:solidFill>
                <a:ea typeface="+mn-ea"/>
              </a:rPr>
              <a:t>Bukan</a:t>
            </a:r>
          </a:p>
          <a:p>
            <a:pPr>
              <a:buClr>
                <a:srgbClr val="FF5050"/>
              </a:buClr>
              <a:defRPr/>
            </a:pPr>
            <a:r>
              <a:rPr lang="en-US" altLang="en-US" sz="2200">
                <a:solidFill>
                  <a:srgbClr val="FF5050"/>
                </a:solidFill>
                <a:effectLst/>
                <a:ea typeface="+mn-ea"/>
              </a:rPr>
              <a:t>Selalu </a:t>
            </a:r>
            <a:r>
              <a:rPr lang="ja-JP" altLang="en-US" sz="2200">
                <a:solidFill>
                  <a:srgbClr val="FF5050"/>
                </a:solidFill>
                <a:effectLst/>
                <a:latin typeface="Arial" panose="020B0604020202020204" pitchFamily="34" charset="0"/>
                <a:ea typeface="+mn-ea"/>
              </a:rPr>
              <a:t>“</a:t>
            </a:r>
            <a:r>
              <a:rPr lang="en-US" altLang="ja-JP" sz="2200">
                <a:solidFill>
                  <a:srgbClr val="FF5050"/>
                </a:solidFill>
                <a:effectLst/>
                <a:ea typeface="+mn-ea"/>
              </a:rPr>
              <a:t>berbaik hati</a:t>
            </a:r>
            <a:r>
              <a:rPr lang="ja-JP" altLang="en-US" sz="2200">
                <a:solidFill>
                  <a:srgbClr val="FF5050"/>
                </a:solidFill>
                <a:effectLst/>
                <a:latin typeface="Arial" panose="020B0604020202020204" pitchFamily="34" charset="0"/>
                <a:ea typeface="+mn-ea"/>
              </a:rPr>
              <a:t>”</a:t>
            </a:r>
            <a:endParaRPr lang="en-US" altLang="ja-JP" sz="2200">
              <a:solidFill>
                <a:srgbClr val="FF5050"/>
              </a:solidFill>
              <a:effectLst/>
              <a:ea typeface="+mn-ea"/>
            </a:endParaRPr>
          </a:p>
          <a:p>
            <a:pPr>
              <a:buClr>
                <a:srgbClr val="FF5050"/>
              </a:buClr>
              <a:defRPr/>
            </a:pPr>
            <a:r>
              <a:rPr lang="en-US" altLang="en-US" sz="2200">
                <a:solidFill>
                  <a:srgbClr val="FF5050"/>
                </a:solidFill>
                <a:effectLst/>
                <a:ea typeface="+mn-ea"/>
              </a:rPr>
              <a:t>Selalu bisa dicapai</a:t>
            </a:r>
          </a:p>
          <a:p>
            <a:pPr>
              <a:buClr>
                <a:srgbClr val="FF5050"/>
              </a:buClr>
              <a:defRPr/>
            </a:pPr>
            <a:r>
              <a:rPr lang="en-US" altLang="en-US" sz="2200">
                <a:solidFill>
                  <a:srgbClr val="FF5050"/>
                </a:solidFill>
                <a:effectLst/>
                <a:ea typeface="+mn-ea"/>
              </a:rPr>
              <a:t>Suatu teknik manipulatif</a:t>
            </a:r>
          </a:p>
        </p:txBody>
      </p:sp>
    </p:spTree>
    <p:extLst>
      <p:ext uri="{BB962C8B-B14F-4D97-AF65-F5344CB8AC3E}">
        <p14:creationId xmlns:p14="http://schemas.microsoft.com/office/powerpoint/2010/main" val="873267123"/>
      </p:ext>
    </p:extLst>
  </p:cSld>
  <p:clrMapOvr>
    <a:masterClrMapping/>
  </p:clrMapOvr>
  <p:transition>
    <p:zoom/>
    <p:sndAc>
      <p:stSnd>
        <p:snd r:embed="rId2" name="Camera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  <p:bldP spid="18436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</TotalTime>
  <Words>410</Words>
  <Application>Microsoft Office PowerPoint</Application>
  <PresentationFormat>On-screen Show (4:3)</PresentationFormat>
  <Paragraphs>119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Narrow</vt:lpstr>
      <vt:lpstr>Calibri</vt:lpstr>
      <vt:lpstr>Garamond</vt:lpstr>
      <vt:lpstr>Kozuka Gothic Pro B</vt:lpstr>
      <vt:lpstr>Monotype Sorts</vt:lpstr>
      <vt:lpstr>Optimum</vt:lpstr>
      <vt:lpstr>Tahoma</vt:lpstr>
      <vt:lpstr>Times New Roman</vt:lpstr>
      <vt:lpstr>Wingdings</vt:lpstr>
      <vt:lpstr>Office Theme</vt:lpstr>
      <vt:lpstr>1_Office Theme</vt:lpstr>
      <vt:lpstr>DISCLAIMMER</vt:lpstr>
      <vt:lpstr>Kebiasaan 4 :  Menang - Menang</vt:lpstr>
      <vt:lpstr>PowerPoint Presentation</vt:lpstr>
      <vt:lpstr>PowerPoint Presentation</vt:lpstr>
      <vt:lpstr>Menang - Kalah</vt:lpstr>
      <vt:lpstr>Kalah-Menang</vt:lpstr>
      <vt:lpstr>Kalah-kalah</vt:lpstr>
      <vt:lpstr>Menang-menang</vt:lpstr>
      <vt:lpstr> Arti Menang-Menang</vt:lpstr>
      <vt:lpstr>Watak Menang-Menang</vt:lpstr>
      <vt:lpstr>Games Simulasi: Win As Much As You Can</vt:lpstr>
      <vt:lpstr>ATURAN NILAI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Kebiasaan 1 : Jadilah Proaktif</dc:title>
  <dc:creator>YULIA ELYANA</dc:creator>
  <cp:lastModifiedBy>Adi Wahyu Adji</cp:lastModifiedBy>
  <cp:revision>104</cp:revision>
  <cp:lastPrinted>1998-11-11T05:34:39Z</cp:lastPrinted>
  <dcterms:created xsi:type="dcterms:W3CDTF">1995-05-28T16:34:56Z</dcterms:created>
  <dcterms:modified xsi:type="dcterms:W3CDTF">2019-05-13T02:37:52Z</dcterms:modified>
</cp:coreProperties>
</file>