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9"/>
  </p:notesMasterIdLst>
  <p:handoutMasterIdLst>
    <p:handoutMasterId r:id="rId30"/>
  </p:handoutMasterIdLst>
  <p:sldIdLst>
    <p:sldId id="312" r:id="rId2"/>
    <p:sldId id="340" r:id="rId3"/>
    <p:sldId id="339" r:id="rId4"/>
    <p:sldId id="316" r:id="rId5"/>
    <p:sldId id="317" r:id="rId6"/>
    <p:sldId id="343" r:id="rId7"/>
    <p:sldId id="341" r:id="rId8"/>
    <p:sldId id="318" r:id="rId9"/>
    <p:sldId id="319" r:id="rId10"/>
    <p:sldId id="320" r:id="rId11"/>
    <p:sldId id="321" r:id="rId12"/>
    <p:sldId id="322" r:id="rId13"/>
    <p:sldId id="323" r:id="rId14"/>
    <p:sldId id="324" r:id="rId15"/>
    <p:sldId id="325" r:id="rId16"/>
    <p:sldId id="342" r:id="rId17"/>
    <p:sldId id="326" r:id="rId18"/>
    <p:sldId id="327" r:id="rId19"/>
    <p:sldId id="328" r:id="rId20"/>
    <p:sldId id="329" r:id="rId21"/>
    <p:sldId id="330" r:id="rId22"/>
    <p:sldId id="331" r:id="rId23"/>
    <p:sldId id="332" r:id="rId24"/>
    <p:sldId id="333" r:id="rId25"/>
    <p:sldId id="334" r:id="rId26"/>
    <p:sldId id="344" r:id="rId27"/>
    <p:sldId id="335" r:id="rId28"/>
  </p:sldIdLst>
  <p:sldSz cx="9144000" cy="6858000" type="screen4x3"/>
  <p:notesSz cx="6858000" cy="9296400"/>
  <p:defaultTextStyle>
    <a:defPPr>
      <a:defRPr lang="en-US"/>
    </a:defPPr>
    <a:lvl1pPr algn="l" rtl="0" fontAlgn="base">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33"/>
    <a:srgbClr val="FFFF00"/>
    <a:srgbClr val="969696"/>
    <a:srgbClr val="FF9999"/>
    <a:srgbClr val="006666"/>
    <a:srgbClr val="FFFFFF"/>
    <a:srgbClr val="CCDCCC"/>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7" autoAdjust="0"/>
  </p:normalViewPr>
  <p:slideViewPr>
    <p:cSldViewPr>
      <p:cViewPr varScale="1">
        <p:scale>
          <a:sx n="51" d="100"/>
          <a:sy n="51" d="100"/>
        </p:scale>
        <p:origin x="888" y="66"/>
      </p:cViewPr>
      <p:guideLst>
        <p:guide orient="horz" pos="2160"/>
        <p:guide pos="2880"/>
      </p:guideLst>
    </p:cSldViewPr>
  </p:slideViewPr>
  <p:outlineViewPr>
    <p:cViewPr>
      <p:scale>
        <a:sx n="33" d="100"/>
        <a:sy n="33" d="100"/>
      </p:scale>
      <p:origin x="0" y="-29406"/>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3175"/>
            <a:ext cx="2971800" cy="46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eaLnBrk="0" hangingPunct="0">
              <a:defRPr sz="1200" b="0">
                <a:latin typeface="Times New Roman" charset="0"/>
                <a:ea typeface="ＭＳ Ｐゴシック" charset="0"/>
                <a:cs typeface="+mn-cs"/>
              </a:defRPr>
            </a:lvl1pPr>
          </a:lstStyle>
          <a:p>
            <a:pPr>
              <a:defRPr/>
            </a:pPr>
            <a:endParaRPr lang="en-US"/>
          </a:p>
        </p:txBody>
      </p:sp>
      <p:sp>
        <p:nvSpPr>
          <p:cNvPr id="3075" name="Rectangle 3"/>
          <p:cNvSpPr>
            <a:spLocks noGrp="1" noChangeArrowheads="1"/>
          </p:cNvSpPr>
          <p:nvPr>
            <p:ph type="dt" sz="quarter" idx="1"/>
          </p:nvPr>
        </p:nvSpPr>
        <p:spPr bwMode="auto">
          <a:xfrm>
            <a:off x="3886200" y="-3175"/>
            <a:ext cx="2971800" cy="468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lvl1pPr algn="r" eaLnBrk="0" hangingPunct="0">
              <a:defRPr sz="1200" b="0">
                <a:latin typeface="Times New Roman" charset="0"/>
                <a:ea typeface="ＭＳ Ｐゴシック" charset="0"/>
                <a:cs typeface="+mn-cs"/>
              </a:defRPr>
            </a:lvl1pPr>
          </a:lstStyle>
          <a:p>
            <a:pPr>
              <a:defRPr/>
            </a:pPr>
            <a:endParaRPr lang="en-US"/>
          </a:p>
        </p:txBody>
      </p:sp>
      <p:sp>
        <p:nvSpPr>
          <p:cNvPr id="3076" name="Rectangle 4"/>
          <p:cNvSpPr>
            <a:spLocks noGrp="1" noChangeArrowheads="1"/>
          </p:cNvSpPr>
          <p:nvPr>
            <p:ph type="ftr" sz="quarter" idx="2"/>
          </p:nvPr>
        </p:nvSpPr>
        <p:spPr bwMode="auto">
          <a:xfrm>
            <a:off x="0" y="8831263"/>
            <a:ext cx="2971800" cy="46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lvl1pPr eaLnBrk="0" hangingPunct="0">
              <a:defRPr sz="1200" b="0">
                <a:latin typeface="Times New Roman" charset="0"/>
                <a:ea typeface="ＭＳ Ｐゴシック" charset="0"/>
                <a:cs typeface="+mn-cs"/>
              </a:defRPr>
            </a:lvl1pPr>
          </a:lstStyle>
          <a:p>
            <a:pPr>
              <a:defRPr/>
            </a:pPr>
            <a:endParaRPr lang="en-US"/>
          </a:p>
        </p:txBody>
      </p:sp>
      <p:sp>
        <p:nvSpPr>
          <p:cNvPr id="3077" name="Rectangle 5"/>
          <p:cNvSpPr>
            <a:spLocks noGrp="1" noChangeArrowheads="1"/>
          </p:cNvSpPr>
          <p:nvPr>
            <p:ph type="sldNum" sz="quarter" idx="3"/>
          </p:nvPr>
        </p:nvSpPr>
        <p:spPr bwMode="auto">
          <a:xfrm>
            <a:off x="3886200" y="8831263"/>
            <a:ext cx="2971800" cy="46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2075" tIns="46038" rIns="92075" bIns="46038" numCol="1" anchor="b" anchorCtr="0" compatLnSpc="1">
            <a:prstTxWarp prst="textNoShape">
              <a:avLst/>
            </a:prstTxWarp>
          </a:bodyPr>
          <a:lstStyle>
            <a:lvl1pPr algn="r" eaLnBrk="0" hangingPunct="0">
              <a:defRPr sz="1200" b="0"/>
            </a:lvl1pPr>
          </a:lstStyle>
          <a:p>
            <a:fld id="{6CD19DBC-8B5D-4524-B52B-890C44C947DB}" type="slidenum">
              <a:rPr lang="en-US" altLang="en-US"/>
              <a:pPr/>
              <a:t>‹#›</a:t>
            </a:fld>
            <a:endParaRPr lang="en-US" altLang="en-US"/>
          </a:p>
        </p:txBody>
      </p:sp>
    </p:spTree>
    <p:extLst>
      <p:ext uri="{BB962C8B-B14F-4D97-AF65-F5344CB8AC3E}">
        <p14:creationId xmlns:p14="http://schemas.microsoft.com/office/powerpoint/2010/main" val="254034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738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Siapa dari sekolah</a:t>
            </a:r>
            <a:r>
              <a:rPr lang="en-US" baseline="0"/>
              <a:t> Islam atau pernah mendapatkan pendidikan Islam sebelumnya?</a:t>
            </a:r>
          </a:p>
          <a:p>
            <a:r>
              <a:rPr lang="en-US" baseline="0"/>
              <a:t>Materi Agama Islam di STTT NF tidak sama dengan materi umum</a:t>
            </a:r>
          </a:p>
          <a:p>
            <a:r>
              <a:rPr lang="en-US" baseline="0"/>
              <a:t>Dibuat khusus untuk menghasilkan mahasiswa yang memiliki pemahaman, bukan sekedar hafalan</a:t>
            </a:r>
          </a:p>
          <a:p>
            <a:r>
              <a:rPr lang="en-US" baseline="0"/>
              <a:t>Pemahaman yang dimiliki juga harus benar, bukan sekedar ada atau mengikut tanpa ilmu</a:t>
            </a:r>
            <a:endParaRPr lang="en-US"/>
          </a:p>
        </p:txBody>
      </p:sp>
      <p:sp>
        <p:nvSpPr>
          <p:cNvPr id="4" name="Slide Number Placeholder 3"/>
          <p:cNvSpPr>
            <a:spLocks noGrp="1"/>
          </p:cNvSpPr>
          <p:nvPr>
            <p:ph type="sldNum" idx="10"/>
          </p:nvPr>
        </p:nvSpPr>
        <p:spPr/>
        <p:txBody>
          <a:bodyPr/>
          <a:lstStyle/>
          <a:p>
            <a:fld id="{7F3B696D-A961-4B65-860E-B65EAEA84026}" type="slidenum">
              <a:rPr lang="en-US" altLang="en-US" smtClean="0">
                <a:solidFill>
                  <a:prstClr val="black"/>
                </a:solidFill>
              </a:rPr>
              <a:pPr/>
              <a:t>1</a:t>
            </a:fld>
            <a:endParaRPr lang="en-US" altLang="en-US">
              <a:solidFill>
                <a:prstClr val="black"/>
              </a:solidFill>
            </a:endParaRPr>
          </a:p>
        </p:txBody>
      </p:sp>
    </p:spTree>
    <p:extLst>
      <p:ext uri="{BB962C8B-B14F-4D97-AF65-F5344CB8AC3E}">
        <p14:creationId xmlns:p14="http://schemas.microsoft.com/office/powerpoint/2010/main" val="101395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p:nvPr>
        </p:nvSpPr>
        <p:spPr>
          <a:xfrm>
            <a:off x="3924300" y="8772525"/>
            <a:ext cx="3006725" cy="458788"/>
          </a:xfrm>
          <a:prstGeom prst="rect">
            <a:avLst/>
          </a:prstGeom>
          <a:ln/>
        </p:spPr>
        <p:txBody>
          <a:bodyPr/>
          <a:lstStyle/>
          <a:p>
            <a:fld id="{CB4CDE67-EAA7-4037-8F88-BC7892A91F74}" type="slidenum">
              <a:rPr lang="en-US" altLang="en-US"/>
              <a:pPr/>
              <a:t>2</a:t>
            </a:fld>
            <a:endParaRPr lang="en-US" altLang="en-US"/>
          </a:p>
        </p:txBody>
      </p:sp>
      <p:sp>
        <p:nvSpPr>
          <p:cNvPr id="10241" name="Rectangle 1"/>
          <p:cNvSpPr txBox="1">
            <a:spLocks noGrp="1" noRot="1" noChangeAspect="1" noChangeArrowheads="1"/>
          </p:cNvSpPr>
          <p:nvPr>
            <p:ph type="sldImg"/>
          </p:nvPr>
        </p:nvSpPr>
        <p:spPr bwMode="auto">
          <a:xfrm>
            <a:off x="1130300" y="685800"/>
            <a:ext cx="4673600" cy="35052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p:cNvSpPr txBox="1">
            <a:spLocks noChangeArrowheads="1"/>
          </p:cNvSpPr>
          <p:nvPr/>
        </p:nvSpPr>
        <p:spPr bwMode="auto">
          <a:xfrm>
            <a:off x="914400" y="4419600"/>
            <a:ext cx="5105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hangingPunct="0">
              <a:buClr>
                <a:srgbClr val="000000"/>
              </a:buClr>
              <a:buSzPct val="100000"/>
              <a:buFont typeface="Times New Roman" panose="02020603050405020304" pitchFamily="18" charset="0"/>
              <a:buNone/>
            </a:pPr>
            <a:endParaRPr lang="en-US" b="0">
              <a:solidFill>
                <a:srgbClr val="FFFFFF"/>
              </a:solidFill>
              <a:ea typeface="+mn-ea"/>
            </a:endParaRPr>
          </a:p>
        </p:txBody>
      </p:sp>
      <p:sp>
        <p:nvSpPr>
          <p:cNvPr id="2" name="Notes Placeholder 1"/>
          <p:cNvSpPr>
            <a:spLocks noGrp="1"/>
          </p:cNvSpPr>
          <p:nvPr>
            <p:ph type="body" idx="1"/>
          </p:nvPr>
        </p:nvSpPr>
        <p:spPr>
          <a:xfrm>
            <a:off x="693738" y="4386263"/>
            <a:ext cx="5545137" cy="4152900"/>
          </a:xfrm>
          <a:prstGeom prst="rect">
            <a:avLst/>
          </a:prstGeom>
        </p:spPr>
        <p:txBody>
          <a:bodyPr/>
          <a:lstStyle/>
          <a:p>
            <a:r>
              <a:rPr lang="en-US"/>
              <a:t>Selamat</a:t>
            </a:r>
            <a:r>
              <a:rPr lang="en-US" baseline="0"/>
              <a:t> Datang di STTT angkatan ke-3</a:t>
            </a:r>
          </a:p>
          <a:p>
            <a:r>
              <a:rPr lang="en-US" baseline="0"/>
              <a:t>STT Terpadu NF adalah kelanjutan dari Bimbel NF dll</a:t>
            </a:r>
          </a:p>
          <a:p>
            <a:r>
              <a:rPr lang="en-US" baseline="0"/>
              <a:t>NF didukung oleh SDM yang berkualitas, kompeten dan berintegritas</a:t>
            </a:r>
          </a:p>
        </p:txBody>
      </p:sp>
    </p:spTree>
    <p:extLst>
      <p:ext uri="{BB962C8B-B14F-4D97-AF65-F5344CB8AC3E}">
        <p14:creationId xmlns:p14="http://schemas.microsoft.com/office/powerpoint/2010/main" val="399366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106488" y="698500"/>
            <a:ext cx="4645025" cy="3482975"/>
          </a:xfrm>
          <a:prstGeom prst="rect">
            <a:avLst/>
          </a:prstGeom>
          <a:ln w="12700">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3" name="Rectangle 3"/>
          <p:cNvSpPr>
            <a:spLocks noGrp="1" noChangeArrowheads="1"/>
          </p:cNvSpPr>
          <p:nvPr>
            <p:ph type="body" idx="1"/>
          </p:nvPr>
        </p:nvSpPr>
        <p:spPr bwMode="auto">
          <a:xfrm>
            <a:off x="914400" y="4416425"/>
            <a:ext cx="5029200" cy="4183063"/>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92075" tIns="46038" rIns="92075" bIns="46038"/>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08639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43E40A4C-1A37-487D-95AC-A5F04D05DC02}" type="slidenum">
              <a:rPr lang="en-US" altLang="en-US"/>
              <a:pPr/>
              <a:t>‹#›</a:t>
            </a:fld>
            <a:endParaRPr lang="en-US" altLang="en-US"/>
          </a:p>
        </p:txBody>
      </p:sp>
    </p:spTree>
    <p:extLst>
      <p:ext uri="{BB962C8B-B14F-4D97-AF65-F5344CB8AC3E}">
        <p14:creationId xmlns:p14="http://schemas.microsoft.com/office/powerpoint/2010/main" val="47017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C9BAF0FD-D8C9-48D1-A0CA-B0391F954FC0}" type="slidenum">
              <a:rPr lang="en-US" altLang="en-US"/>
              <a:pPr/>
              <a:t>‹#›</a:t>
            </a:fld>
            <a:endParaRPr lang="en-US" altLang="en-US"/>
          </a:p>
        </p:txBody>
      </p:sp>
    </p:spTree>
    <p:extLst>
      <p:ext uri="{BB962C8B-B14F-4D97-AF65-F5344CB8AC3E}">
        <p14:creationId xmlns:p14="http://schemas.microsoft.com/office/powerpoint/2010/main" val="252042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3050"/>
            <a:ext cx="6019800"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ACCE581C-8C4B-45FB-9182-CD18B2C6B522}" type="slidenum">
              <a:rPr lang="en-US" altLang="en-US"/>
              <a:pPr/>
              <a:t>‹#›</a:t>
            </a:fld>
            <a:endParaRPr lang="en-US" altLang="en-US"/>
          </a:p>
        </p:txBody>
      </p:sp>
    </p:spTree>
    <p:extLst>
      <p:ext uri="{BB962C8B-B14F-4D97-AF65-F5344CB8AC3E}">
        <p14:creationId xmlns:p14="http://schemas.microsoft.com/office/powerpoint/2010/main" val="701734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8013" cy="1143000"/>
          </a:xfrm>
        </p:spPr>
        <p:txBody>
          <a:bodyPr/>
          <a:lstStyle/>
          <a:p>
            <a:r>
              <a:rPr lang="en-US"/>
              <a:t>Click to edit Master title style</a:t>
            </a:r>
          </a:p>
        </p:txBody>
      </p:sp>
      <p:sp>
        <p:nvSpPr>
          <p:cNvPr id="3" name="Date Placeholder 2"/>
          <p:cNvSpPr>
            <a:spLocks noGrp="1"/>
          </p:cNvSpPr>
          <p:nvPr>
            <p:ph type="dt" idx="10"/>
          </p:nvPr>
        </p:nvSpPr>
        <p:spPr>
          <a:xfrm>
            <a:off x="457200" y="6246813"/>
            <a:ext cx="2128838" cy="471487"/>
          </a:xfrm>
        </p:spPr>
        <p:txBody>
          <a:bodyPr/>
          <a:lstStyle>
            <a:lvl1pPr>
              <a:defRPr/>
            </a:lvl1pPr>
          </a:lstStyle>
          <a:p>
            <a:endParaRPr lang="en-US" altLang="en-US"/>
          </a:p>
        </p:txBody>
      </p:sp>
      <p:sp>
        <p:nvSpPr>
          <p:cNvPr id="4" name="Footer Placeholder 3"/>
          <p:cNvSpPr>
            <a:spLocks noGrp="1"/>
          </p:cNvSpPr>
          <p:nvPr>
            <p:ph type="ftr" idx="11"/>
          </p:nvPr>
        </p:nvSpPr>
        <p:spPr>
          <a:xfrm>
            <a:off x="3127375" y="6246813"/>
            <a:ext cx="2897188" cy="471487"/>
          </a:xfrm>
        </p:spPr>
        <p:txBody>
          <a:bodyPr/>
          <a:lstStyle>
            <a:lvl1pPr>
              <a:defRPr/>
            </a:lvl1pPr>
          </a:lstStyle>
          <a:p>
            <a:endParaRPr lang="en-US" altLang="en-US"/>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fld id="{FD4666BC-A60B-46DD-B308-2E38C4BB48E5}" type="slidenum">
              <a:rPr lang="en-US" altLang="en-US"/>
              <a:pPr/>
              <a:t>‹#›</a:t>
            </a:fld>
            <a:endParaRPr lang="en-US" altLang="en-US"/>
          </a:p>
        </p:txBody>
      </p:sp>
    </p:spTree>
    <p:extLst>
      <p:ext uri="{BB962C8B-B14F-4D97-AF65-F5344CB8AC3E}">
        <p14:creationId xmlns:p14="http://schemas.microsoft.com/office/powerpoint/2010/main" val="323075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marL="0" indent="0">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F4430A0B-7313-4D9B-96FE-8EE565ED7095}" type="slidenum">
              <a:rPr lang="en-US" altLang="en-US"/>
              <a:pPr/>
              <a:t>‹#›</a:t>
            </a:fld>
            <a:endParaRPr lang="en-US" altLang="en-US"/>
          </a:p>
        </p:txBody>
      </p:sp>
    </p:spTree>
    <p:extLst>
      <p:ext uri="{BB962C8B-B14F-4D97-AF65-F5344CB8AC3E}">
        <p14:creationId xmlns:p14="http://schemas.microsoft.com/office/powerpoint/2010/main" val="51212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08DB4AF8-22F2-4021-B9E6-FDC3C2CF6ABC}" type="slidenum">
              <a:rPr lang="en-US" altLang="en-US"/>
              <a:pPr/>
              <a:t>‹#›</a:t>
            </a:fld>
            <a:endParaRPr lang="en-US" altLang="en-US"/>
          </a:p>
        </p:txBody>
      </p:sp>
    </p:spTree>
    <p:extLst>
      <p:ext uri="{BB962C8B-B14F-4D97-AF65-F5344CB8AC3E}">
        <p14:creationId xmlns:p14="http://schemas.microsoft.com/office/powerpoint/2010/main" val="7422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4963"/>
            <a:ext cx="4037013" cy="4246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4963"/>
            <a:ext cx="4038600" cy="4246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8899B4AD-AAC6-4373-8CED-D8DA01DAB911}" type="slidenum">
              <a:rPr lang="en-US" altLang="en-US"/>
              <a:pPr/>
              <a:t>‹#›</a:t>
            </a:fld>
            <a:endParaRPr lang="en-US" altLang="en-US"/>
          </a:p>
        </p:txBody>
      </p:sp>
    </p:spTree>
    <p:extLst>
      <p:ext uri="{BB962C8B-B14F-4D97-AF65-F5344CB8AC3E}">
        <p14:creationId xmlns:p14="http://schemas.microsoft.com/office/powerpoint/2010/main" val="92396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ltLang="en-US"/>
          </a:p>
        </p:txBody>
      </p:sp>
      <p:sp>
        <p:nvSpPr>
          <p:cNvPr id="8" name="Footer Placeholder 7"/>
          <p:cNvSpPr>
            <a:spLocks noGrp="1"/>
          </p:cNvSpPr>
          <p:nvPr>
            <p:ph type="ftr" idx="11"/>
          </p:nvPr>
        </p:nvSpPr>
        <p:spPr/>
        <p:txBody>
          <a:bodyPr/>
          <a:lstStyle>
            <a:lvl1pPr>
              <a:defRPr/>
            </a:lvl1pPr>
          </a:lstStyle>
          <a:p>
            <a:endParaRPr lang="en-US" altLang="en-US"/>
          </a:p>
        </p:txBody>
      </p:sp>
      <p:sp>
        <p:nvSpPr>
          <p:cNvPr id="9" name="Slide Number Placeholder 8"/>
          <p:cNvSpPr>
            <a:spLocks noGrp="1"/>
          </p:cNvSpPr>
          <p:nvPr>
            <p:ph type="sldNum" idx="12"/>
          </p:nvPr>
        </p:nvSpPr>
        <p:spPr/>
        <p:txBody>
          <a:bodyPr/>
          <a:lstStyle>
            <a:lvl1pPr>
              <a:defRPr/>
            </a:lvl1pPr>
          </a:lstStyle>
          <a:p>
            <a:fld id="{8B440CEF-0035-489F-B035-977603FA4BFC}" type="slidenum">
              <a:rPr lang="en-US" altLang="en-US"/>
              <a:pPr/>
              <a:t>‹#›</a:t>
            </a:fld>
            <a:endParaRPr lang="en-US" altLang="en-US"/>
          </a:p>
        </p:txBody>
      </p:sp>
    </p:spTree>
    <p:extLst>
      <p:ext uri="{BB962C8B-B14F-4D97-AF65-F5344CB8AC3E}">
        <p14:creationId xmlns:p14="http://schemas.microsoft.com/office/powerpoint/2010/main" val="347909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ltLang="en-US"/>
          </a:p>
        </p:txBody>
      </p:sp>
      <p:sp>
        <p:nvSpPr>
          <p:cNvPr id="4" name="Footer Placeholder 3"/>
          <p:cNvSpPr>
            <a:spLocks noGrp="1"/>
          </p:cNvSpPr>
          <p:nvPr>
            <p:ph type="ftr" idx="11"/>
          </p:nvPr>
        </p:nvSpPr>
        <p:spPr/>
        <p:txBody>
          <a:bodyPr/>
          <a:lstStyle>
            <a:lvl1pPr>
              <a:defRPr/>
            </a:lvl1pPr>
          </a:lstStyle>
          <a:p>
            <a:endParaRPr lang="en-US" altLang="en-US"/>
          </a:p>
        </p:txBody>
      </p:sp>
      <p:sp>
        <p:nvSpPr>
          <p:cNvPr id="5" name="Slide Number Placeholder 4"/>
          <p:cNvSpPr>
            <a:spLocks noGrp="1"/>
          </p:cNvSpPr>
          <p:nvPr>
            <p:ph type="sldNum" idx="12"/>
          </p:nvPr>
        </p:nvSpPr>
        <p:spPr/>
        <p:txBody>
          <a:bodyPr/>
          <a:lstStyle>
            <a:lvl1pPr>
              <a:defRPr/>
            </a:lvl1pPr>
          </a:lstStyle>
          <a:p>
            <a:fld id="{D7455B68-A94E-4D83-A1B8-DDFCA45E4C27}" type="slidenum">
              <a:rPr lang="en-US" altLang="en-US"/>
              <a:pPr/>
              <a:t>‹#›</a:t>
            </a:fld>
            <a:endParaRPr lang="en-US" altLang="en-US"/>
          </a:p>
        </p:txBody>
      </p:sp>
    </p:spTree>
    <p:extLst>
      <p:ext uri="{BB962C8B-B14F-4D97-AF65-F5344CB8AC3E}">
        <p14:creationId xmlns:p14="http://schemas.microsoft.com/office/powerpoint/2010/main" val="229303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en-US"/>
          </a:p>
        </p:txBody>
      </p:sp>
      <p:sp>
        <p:nvSpPr>
          <p:cNvPr id="3" name="Footer Placeholder 2"/>
          <p:cNvSpPr>
            <a:spLocks noGrp="1"/>
          </p:cNvSpPr>
          <p:nvPr>
            <p:ph type="ftr"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FAF2C299-9F89-4774-B14E-D95661369082}" type="slidenum">
              <a:rPr lang="en-US" altLang="en-US"/>
              <a:pPr/>
              <a:t>‹#›</a:t>
            </a:fld>
            <a:endParaRPr lang="en-US" altLang="en-US"/>
          </a:p>
        </p:txBody>
      </p:sp>
    </p:spTree>
    <p:extLst>
      <p:ext uri="{BB962C8B-B14F-4D97-AF65-F5344CB8AC3E}">
        <p14:creationId xmlns:p14="http://schemas.microsoft.com/office/powerpoint/2010/main" val="95043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35AAD8EB-75BB-4A38-90C6-F4C93620D101}" type="slidenum">
              <a:rPr lang="en-US" altLang="en-US"/>
              <a:pPr/>
              <a:t>‹#›</a:t>
            </a:fld>
            <a:endParaRPr lang="en-US" altLang="en-US"/>
          </a:p>
        </p:txBody>
      </p:sp>
    </p:spTree>
    <p:extLst>
      <p:ext uri="{BB962C8B-B14F-4D97-AF65-F5344CB8AC3E}">
        <p14:creationId xmlns:p14="http://schemas.microsoft.com/office/powerpoint/2010/main" val="269210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C16A9C2B-E0E0-45D6-9888-58FF79E4E9EC}" type="slidenum">
              <a:rPr lang="en-US" altLang="en-US"/>
              <a:pPr/>
              <a:t>‹#›</a:t>
            </a:fld>
            <a:endParaRPr lang="en-US" altLang="en-US"/>
          </a:p>
        </p:txBody>
      </p:sp>
    </p:spTree>
    <p:extLst>
      <p:ext uri="{BB962C8B-B14F-4D97-AF65-F5344CB8AC3E}">
        <p14:creationId xmlns:p14="http://schemas.microsoft.com/office/powerpoint/2010/main" val="381760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0" name="Rectangle 2"/>
          <p:cNvSpPr>
            <a:spLocks noGrp="1" noChangeArrowheads="1"/>
          </p:cNvSpPr>
          <p:nvPr>
            <p:ph type="body" idx="1"/>
          </p:nvPr>
        </p:nvSpPr>
        <p:spPr bwMode="auto">
          <a:xfrm>
            <a:off x="457200" y="1604963"/>
            <a:ext cx="8228013" cy="424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1" name="Rectangle 3"/>
          <p:cNvSpPr>
            <a:spLocks noGrp="1" noChangeArrowheads="1"/>
          </p:cNvSpPr>
          <p:nvPr>
            <p:ph type="dt"/>
          </p:nvPr>
        </p:nvSpPr>
        <p:spPr bwMode="auto">
          <a:xfrm>
            <a:off x="457200"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tabLst>
                <a:tab pos="457200" algn="l"/>
                <a:tab pos="914400" algn="l"/>
                <a:tab pos="1371600" algn="l"/>
                <a:tab pos="1828800" algn="l"/>
              </a:tabLst>
              <a:defRPr sz="1400">
                <a:solidFill>
                  <a:srgbClr val="000000"/>
                </a:solidFill>
                <a:ea typeface="DejaVu Sans" charset="0"/>
                <a:cs typeface="DejaVu Sans" charset="0"/>
              </a:defRPr>
            </a:lvl1pPr>
          </a:lstStyle>
          <a:p>
            <a:pPr defTabSz="457200" hangingPunct="0">
              <a:buClr>
                <a:srgbClr val="000000"/>
              </a:buClr>
              <a:buSzPct val="100000"/>
              <a:buFont typeface="Times New Roman" panose="02020603050405020304" pitchFamily="18" charset="0"/>
              <a:buNone/>
            </a:pPr>
            <a:endParaRPr lang="en-US" altLang="en-US" b="0"/>
          </a:p>
        </p:txBody>
      </p:sp>
      <p:sp>
        <p:nvSpPr>
          <p:cNvPr id="2052" name="Rectangle 4"/>
          <p:cNvSpPr>
            <a:spLocks noGrp="1" noChangeArrowheads="1"/>
          </p:cNvSpPr>
          <p:nvPr>
            <p:ph type="ftr"/>
          </p:nvPr>
        </p:nvSpPr>
        <p:spPr bwMode="auto">
          <a:xfrm>
            <a:off x="3127375" y="6246813"/>
            <a:ext cx="289718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3000"/>
              </a:lnSpc>
              <a:tabLst>
                <a:tab pos="457200" algn="l"/>
                <a:tab pos="914400" algn="l"/>
                <a:tab pos="1371600" algn="l"/>
                <a:tab pos="1828800" algn="l"/>
                <a:tab pos="2286000" algn="l"/>
                <a:tab pos="2743200" algn="l"/>
              </a:tabLst>
              <a:defRPr sz="1400">
                <a:solidFill>
                  <a:srgbClr val="000000"/>
                </a:solidFill>
                <a:ea typeface="DejaVu Sans" charset="0"/>
                <a:cs typeface="DejaVu Sans" charset="0"/>
              </a:defRPr>
            </a:lvl1pPr>
          </a:lstStyle>
          <a:p>
            <a:pPr defTabSz="457200" hangingPunct="0">
              <a:buClr>
                <a:srgbClr val="000000"/>
              </a:buClr>
              <a:buSzPct val="100000"/>
              <a:buFont typeface="Times New Roman" panose="02020603050405020304" pitchFamily="18" charset="0"/>
              <a:buNone/>
            </a:pPr>
            <a:endParaRPr lang="en-US" altLang="en-US" b="0"/>
          </a:p>
        </p:txBody>
      </p:sp>
      <p:sp>
        <p:nvSpPr>
          <p:cNvPr id="2053" name="Rectangle 5"/>
          <p:cNvSpPr>
            <a:spLocks noGrp="1" noChangeArrowheads="1"/>
          </p:cNvSpPr>
          <p:nvPr>
            <p:ph type="sldNum"/>
          </p:nvPr>
        </p:nvSpPr>
        <p:spPr bwMode="auto">
          <a:xfrm>
            <a:off x="6556375" y="6246813"/>
            <a:ext cx="212883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tabLst>
                <a:tab pos="457200" algn="l"/>
                <a:tab pos="914400" algn="l"/>
                <a:tab pos="1371600" algn="l"/>
                <a:tab pos="1828800" algn="l"/>
              </a:tabLst>
              <a:defRPr sz="1400">
                <a:solidFill>
                  <a:srgbClr val="000000"/>
                </a:solidFill>
                <a:ea typeface="DejaVu Sans" charset="0"/>
                <a:cs typeface="DejaVu Sans" charset="0"/>
              </a:defRPr>
            </a:lvl1pPr>
          </a:lstStyle>
          <a:p>
            <a:pPr defTabSz="457200" hangingPunct="0">
              <a:buClr>
                <a:srgbClr val="000000"/>
              </a:buClr>
              <a:buSzPct val="100000"/>
              <a:buFont typeface="Times New Roman" panose="02020603050405020304" pitchFamily="18" charset="0"/>
              <a:buNone/>
            </a:pPr>
            <a:fld id="{5462C836-5667-4C2F-B349-2D87389C9C91}" type="slidenum">
              <a:rPr lang="en-US" altLang="en-US" b="0"/>
              <a:pPr defTabSz="457200" hangingPunct="0">
                <a:buClr>
                  <a:srgbClr val="000000"/>
                </a:buClr>
                <a:buSzPct val="100000"/>
                <a:buFont typeface="Times New Roman" panose="02020603050405020304" pitchFamily="18" charset="0"/>
                <a:buNone/>
              </a:pPr>
              <a:t>‹#›</a:t>
            </a:fld>
            <a:endParaRPr lang="en-US" altLang="en-US" b="0"/>
          </a:p>
        </p:txBody>
      </p:sp>
      <p:sp>
        <p:nvSpPr>
          <p:cNvPr id="2054" name="Line 6"/>
          <p:cNvSpPr>
            <a:spLocks noChangeShapeType="1"/>
          </p:cNvSpPr>
          <p:nvPr/>
        </p:nvSpPr>
        <p:spPr bwMode="auto">
          <a:xfrm>
            <a:off x="457200" y="6126163"/>
            <a:ext cx="8229600"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hangingPunct="0">
              <a:buClr>
                <a:srgbClr val="000000"/>
              </a:buClr>
              <a:buSzPct val="100000"/>
              <a:buFont typeface="Times New Roman" panose="02020603050405020304" pitchFamily="18" charset="0"/>
              <a:buNone/>
            </a:pPr>
            <a:endParaRPr lang="en-US" b="0">
              <a:solidFill>
                <a:srgbClr val="FFFFFF"/>
              </a:solidFill>
            </a:endParaRPr>
          </a:p>
        </p:txBody>
      </p:sp>
      <p:sp>
        <p:nvSpPr>
          <p:cNvPr id="2055" name="Text Box 7"/>
          <p:cNvSpPr txBox="1">
            <a:spLocks noChangeArrowheads="1"/>
          </p:cNvSpPr>
          <p:nvPr/>
        </p:nvSpPr>
        <p:spPr bwMode="auto">
          <a:xfrm>
            <a:off x="669925" y="6276975"/>
            <a:ext cx="2530475" cy="306388"/>
          </a:xfrm>
          <a:prstGeom prst="rect">
            <a:avLst/>
          </a:prstGeom>
          <a:solidFill>
            <a:srgbClr val="FF420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9pPr>
          </a:lstStyle>
          <a:p>
            <a:pPr defTabSz="457200" eaLnBrk="0" hangingPunct="0">
              <a:spcBef>
                <a:spcPts val="875"/>
              </a:spcBef>
              <a:buSzPct val="100000"/>
            </a:pPr>
            <a:r>
              <a:rPr lang="en-US" altLang="en-US" sz="1400">
                <a:solidFill>
                  <a:srgbClr val="FFFFFF"/>
                </a:solidFill>
                <a:latin typeface="Tahoma" panose="020B0604030504040204" pitchFamily="34" charset="0"/>
              </a:rPr>
              <a:t>Program Studi TI &amp; SI - </a:t>
            </a:r>
          </a:p>
        </p:txBody>
      </p:sp>
      <p:sp>
        <p:nvSpPr>
          <p:cNvPr id="2056" name="Text Box 8"/>
          <p:cNvSpPr txBox="1">
            <a:spLocks noChangeArrowheads="1"/>
          </p:cNvSpPr>
          <p:nvPr/>
        </p:nvSpPr>
        <p:spPr bwMode="auto">
          <a:xfrm>
            <a:off x="3200400" y="6276975"/>
            <a:ext cx="5484813" cy="306388"/>
          </a:xfrm>
          <a:prstGeom prst="rect">
            <a:avLst/>
          </a:prstGeom>
          <a:solidFill>
            <a:srgbClr val="00458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roid Sans Fallback" charset="0"/>
                <a:cs typeface="Droid Sans Fallback" charset="0"/>
              </a:defRPr>
            </a:lvl9pPr>
          </a:lstStyle>
          <a:p>
            <a:pPr defTabSz="457200" eaLnBrk="0" hangingPunct="0">
              <a:spcBef>
                <a:spcPts val="875"/>
              </a:spcBef>
              <a:buSzPct val="100000"/>
            </a:pPr>
            <a:r>
              <a:rPr lang="en-US" altLang="en-US" sz="1400">
                <a:solidFill>
                  <a:srgbClr val="FFFFFF"/>
                </a:solidFill>
                <a:latin typeface="Tahoma" panose="020B0604030504040204" pitchFamily="34" charset="0"/>
              </a:rPr>
              <a:t>STT Terpadu Nurul Fikri</a:t>
            </a:r>
          </a:p>
        </p:txBody>
      </p:sp>
    </p:spTree>
    <p:extLst>
      <p:ext uri="{BB962C8B-B14F-4D97-AF65-F5344CB8AC3E}">
        <p14:creationId xmlns:p14="http://schemas.microsoft.com/office/powerpoint/2010/main" val="5200226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kern="1200">
          <a:solidFill>
            <a:srgbClr val="336699"/>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rgbClr val="336699"/>
          </a:solidFill>
          <a:latin typeface="Times New Roman" panose="02020603050405020304" pitchFamily="18"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DISCLAIMMER</a:t>
            </a:r>
          </a:p>
        </p:txBody>
      </p:sp>
      <p:sp>
        <p:nvSpPr>
          <p:cNvPr id="3" name="Content Placeholder 2"/>
          <p:cNvSpPr>
            <a:spLocks noGrp="1"/>
          </p:cNvSpPr>
          <p:nvPr>
            <p:ph idx="1"/>
          </p:nvPr>
        </p:nvSpPr>
        <p:spPr>
          <a:xfrm>
            <a:off x="457200" y="2007624"/>
            <a:ext cx="8228412" cy="3374002"/>
          </a:xfrm>
        </p:spPr>
        <p:txBody>
          <a:bodyPr/>
          <a:lstStyle/>
          <a:p>
            <a:pPr marL="381000" indent="-342900" algn="just">
              <a:buFont typeface="Arial" panose="020B0604020202020204" pitchFamily="34" charset="0"/>
              <a:buChar char="•"/>
            </a:pPr>
            <a:r>
              <a:rPr lang="en-US" sz="1800">
                <a:solidFill>
                  <a:schemeClr val="tx1"/>
                </a:solidFill>
              </a:rPr>
              <a:t>Seluruh Materi yang ada pada Presentasi ini adalah bahan perkuliahan Pembentukan Karakter STT Terpadu Nurul Fikri yang dibuat oleh Adi Wahyu Adji S.Si. Selama periode September-Desember 2015 </a:t>
            </a:r>
          </a:p>
          <a:p>
            <a:pPr marL="381000" indent="-342900" algn="just">
              <a:buFont typeface="Arial" panose="020B0604020202020204" pitchFamily="34" charset="0"/>
              <a:buChar char="•"/>
            </a:pPr>
            <a:r>
              <a:rPr lang="en-US" sz="1800">
                <a:solidFill>
                  <a:schemeClr val="tx1"/>
                </a:solidFill>
              </a:rPr>
              <a:t>Bahan perkuliahan diambil dari berbagai sumber dan karena satu dan lain hal ada sumber informasi yang luput untuk dicantumkan</a:t>
            </a:r>
          </a:p>
          <a:p>
            <a:pPr marL="381000" indent="-342900" algn="just">
              <a:buFont typeface="Arial" panose="020B0604020202020204" pitchFamily="34" charset="0"/>
              <a:buChar char="•"/>
            </a:pPr>
            <a:r>
              <a:rPr lang="en-US" sz="1800">
                <a:solidFill>
                  <a:schemeClr val="tx1"/>
                </a:solidFill>
              </a:rPr>
              <a:t>Kepada siapa saja yang mendapatkan bahan ini dilarang untuk:</a:t>
            </a:r>
          </a:p>
          <a:p>
            <a:pPr marL="681038" lvl="1" indent="-342900" algn="just">
              <a:buFont typeface="Arial" panose="020B0604020202020204" pitchFamily="34" charset="0"/>
              <a:buChar char="•"/>
            </a:pPr>
            <a:r>
              <a:rPr lang="en-US" sz="1500">
                <a:solidFill>
                  <a:schemeClr val="tx1"/>
                </a:solidFill>
              </a:rPr>
              <a:t>Menyebarkan, memodifikasi (menambah atau mengurangi) melalui media apa saja tanpa menyebutkan sumber asal</a:t>
            </a:r>
          </a:p>
          <a:p>
            <a:pPr marL="681038" lvl="1" indent="-342900" algn="just">
              <a:buFont typeface="Arial" panose="020B0604020202020204" pitchFamily="34" charset="0"/>
              <a:buChar char="•"/>
            </a:pPr>
            <a:r>
              <a:rPr lang="en-US" sz="1500">
                <a:solidFill>
                  <a:schemeClr val="tx1"/>
                </a:solidFill>
              </a:rPr>
              <a:t>Menggunakan untuk kepentingan komersil</a:t>
            </a:r>
          </a:p>
          <a:p>
            <a:pPr marL="381000" indent="-342900" algn="just">
              <a:buFont typeface="Arial" panose="020B0604020202020204" pitchFamily="34" charset="0"/>
              <a:buChar char="•"/>
            </a:pPr>
            <a:r>
              <a:rPr lang="en-US" sz="1800">
                <a:solidFill>
                  <a:schemeClr val="tx1"/>
                </a:solidFill>
              </a:rPr>
              <a:t>Jika ada pihak yang merasa dirugikan karena materinya dimasukkan dalam bahan ini dapat menghubungi adji@nurulfikri.ac.id</a:t>
            </a:r>
          </a:p>
          <a:p>
            <a:pPr marL="381000" indent="-342900" algn="just">
              <a:buFont typeface="Arial" panose="020B0604020202020204" pitchFamily="34" charset="0"/>
              <a:buChar char="•"/>
            </a:pPr>
            <a:endParaRPr lang="en-US" sz="1800">
              <a:solidFill>
                <a:schemeClr val="tx1"/>
              </a:solidFill>
            </a:endParaRPr>
          </a:p>
        </p:txBody>
      </p:sp>
    </p:spTree>
    <p:extLst>
      <p:ext uri="{BB962C8B-B14F-4D97-AF65-F5344CB8AC3E}">
        <p14:creationId xmlns:p14="http://schemas.microsoft.com/office/powerpoint/2010/main" val="39599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PROSES BERSINERGI</a:t>
            </a:r>
          </a:p>
        </p:txBody>
      </p:sp>
      <p:sp>
        <p:nvSpPr>
          <p:cNvPr id="8195" name="Rectangle 3"/>
          <p:cNvSpPr>
            <a:spLocks noGrp="1" noChangeArrowheads="1"/>
          </p:cNvSpPr>
          <p:nvPr>
            <p:ph type="body" idx="1"/>
          </p:nvPr>
        </p:nvSpPr>
        <p:spPr bwMode="auto">
          <a:xfrm>
            <a:off x="914400" y="1828800"/>
            <a:ext cx="7315200" cy="3962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57200" indent="-457200">
              <a:lnSpc>
                <a:spcPct val="90000"/>
              </a:lnSpc>
              <a:buClr>
                <a:srgbClr val="000000"/>
              </a:buClr>
              <a:buFont typeface="Wingdings" panose="05000000000000000000" pitchFamily="2" charset="2"/>
              <a:buChar char="§"/>
              <a:defRPr/>
            </a:pPr>
            <a:r>
              <a:rPr lang="en-US" sz="2600">
                <a:solidFill>
                  <a:srgbClr val="00B050"/>
                </a:solidFill>
                <a:ea typeface="+mn-ea"/>
              </a:rPr>
              <a:t>Bersinergi adalah kebiasaan terakhir di bidang Kemenangan Publik.</a:t>
            </a:r>
          </a:p>
          <a:p>
            <a:pPr marL="457200" indent="-457200">
              <a:lnSpc>
                <a:spcPct val="90000"/>
              </a:lnSpc>
              <a:buClr>
                <a:srgbClr val="000000"/>
              </a:buClr>
              <a:buFont typeface="Wingdings" panose="05000000000000000000" pitchFamily="2" charset="2"/>
              <a:buChar char="§"/>
              <a:defRPr/>
            </a:pPr>
            <a:r>
              <a:rPr lang="en-US" sz="2600">
                <a:solidFill>
                  <a:srgbClr val="0070C0"/>
                </a:solidFill>
                <a:ea typeface="+mn-ea"/>
              </a:rPr>
              <a:t>Dengan memakai kebiasaan 4 dan 5, kita menerapkan keterbukaan dan menjalankan komunikasi.</a:t>
            </a:r>
          </a:p>
          <a:p>
            <a:pPr marL="457200" indent="-457200">
              <a:lnSpc>
                <a:spcPct val="90000"/>
              </a:lnSpc>
              <a:buClr>
                <a:srgbClr val="000000"/>
              </a:buClr>
              <a:buFont typeface="Wingdings" panose="05000000000000000000" pitchFamily="2" charset="2"/>
              <a:buChar char="§"/>
              <a:defRPr/>
            </a:pPr>
            <a:r>
              <a:rPr lang="en-US" sz="2600">
                <a:solidFill>
                  <a:srgbClr val="C00000"/>
                </a:solidFill>
                <a:ea typeface="+mn-ea"/>
              </a:rPr>
              <a:t>Jika kita Bersinergi, kita melihat masalahnya, mengerti kebutuhan-kebutuhan yang ada, serta berusaha menciptakan sinergi atau Alternatif Ketiga (solusi yang saling menguntungkan) guna memenuhi kebutuhan tersebut.</a:t>
            </a:r>
          </a:p>
        </p:txBody>
      </p:sp>
    </p:spTree>
    <p:extLst>
      <p:ext uri="{BB962C8B-B14F-4D97-AF65-F5344CB8AC3E}">
        <p14:creationId xmlns:p14="http://schemas.microsoft.com/office/powerpoint/2010/main" val="286113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1" name="Object 2"/>
          <p:cNvGraphicFramePr>
            <a:graphicFrameLocks/>
          </p:cNvGraphicFramePr>
          <p:nvPr/>
        </p:nvGraphicFramePr>
        <p:xfrm>
          <a:off x="901700" y="1017588"/>
          <a:ext cx="7494588" cy="4725987"/>
        </p:xfrm>
        <a:graphic>
          <a:graphicData uri="http://schemas.openxmlformats.org/presentationml/2006/ole">
            <mc:AlternateContent xmlns:mc="http://schemas.openxmlformats.org/markup-compatibility/2006">
              <mc:Choice xmlns:v="urn:schemas-microsoft-com:vml" Requires="v">
                <p:oleObj spid="_x0000_s50183" name="Document" r:id="rId3" imgW="7060692" imgH="4139184" progId="Word.Document.8">
                  <p:embed/>
                </p:oleObj>
              </mc:Choice>
              <mc:Fallback>
                <p:oleObj name="Document" r:id="rId3" imgW="7060692" imgH="413918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1017588"/>
                        <a:ext cx="7494588" cy="472598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8377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23528" y="1701800"/>
            <a:ext cx="2235200" cy="3454400"/>
          </a:xfrm>
          <a:prstGeom prst="rect">
            <a:avLst/>
          </a:prstGeom>
          <a:noFill/>
          <a:ln w="50800">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nchor="ctr"/>
          <a:lstStyle/>
          <a:p>
            <a:pPr algn="ctr">
              <a:lnSpc>
                <a:spcPct val="180000"/>
              </a:lnSpc>
              <a:defRPr/>
            </a:pPr>
            <a:r>
              <a:rPr lang="en-US" sz="3200">
                <a:solidFill>
                  <a:srgbClr val="C00000"/>
                </a:solidFill>
                <a:latin typeface="Times New Roman" charset="0"/>
                <a:ea typeface="ＭＳ Ｐゴシック" charset="0"/>
              </a:rPr>
              <a:t>Masalah</a:t>
            </a:r>
          </a:p>
          <a:p>
            <a:pPr algn="ctr">
              <a:lnSpc>
                <a:spcPct val="180000"/>
              </a:lnSpc>
              <a:defRPr/>
            </a:pPr>
            <a:r>
              <a:rPr lang="en-US" sz="3200">
                <a:solidFill>
                  <a:srgbClr val="C00000"/>
                </a:solidFill>
                <a:latin typeface="Times New Roman" charset="0"/>
                <a:ea typeface="ＭＳ Ｐゴシック" charset="0"/>
              </a:rPr>
              <a:t>atau</a:t>
            </a:r>
          </a:p>
          <a:p>
            <a:pPr algn="ctr">
              <a:lnSpc>
                <a:spcPct val="180000"/>
              </a:lnSpc>
              <a:defRPr/>
            </a:pPr>
            <a:r>
              <a:rPr lang="en-US" sz="3200">
                <a:solidFill>
                  <a:srgbClr val="C00000"/>
                </a:solidFill>
                <a:latin typeface="Times New Roman" charset="0"/>
                <a:ea typeface="ＭＳ Ｐゴシック" charset="0"/>
              </a:rPr>
              <a:t>Peluang</a:t>
            </a:r>
          </a:p>
        </p:txBody>
      </p:sp>
      <p:sp>
        <p:nvSpPr>
          <p:cNvPr id="10243" name="AutoShape 3"/>
          <p:cNvSpPr>
            <a:spLocks noChangeArrowheads="1"/>
          </p:cNvSpPr>
          <p:nvPr/>
        </p:nvSpPr>
        <p:spPr bwMode="auto">
          <a:xfrm>
            <a:off x="3149600" y="1701800"/>
            <a:ext cx="2921000" cy="3454400"/>
          </a:xfrm>
          <a:prstGeom prst="rightArrow">
            <a:avLst>
              <a:gd name="adj1" fmla="val 50000"/>
              <a:gd name="adj2" fmla="val 51505"/>
            </a:avLst>
          </a:prstGeom>
          <a:noFill/>
          <a:ln w="50800">
            <a:solidFill>
              <a:schemeClr val="accent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0244" name="Rectangle 4"/>
          <p:cNvSpPr>
            <a:spLocks noChangeArrowheads="1"/>
          </p:cNvSpPr>
          <p:nvPr/>
        </p:nvSpPr>
        <p:spPr bwMode="auto">
          <a:xfrm>
            <a:off x="3360712" y="2731565"/>
            <a:ext cx="2947988" cy="1394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nSpc>
                <a:spcPct val="90000"/>
              </a:lnSpc>
              <a:defRPr/>
            </a:pPr>
            <a:r>
              <a:rPr lang="en-US" sz="2800" b="1">
                <a:solidFill>
                  <a:schemeClr val="accent1"/>
                </a:solidFill>
                <a:latin typeface="Times New Roman" charset="0"/>
                <a:ea typeface="ＭＳ Ｐゴシック" charset="0"/>
              </a:rPr>
              <a:t>Bersinergi</a:t>
            </a:r>
          </a:p>
          <a:p>
            <a:pPr>
              <a:lnSpc>
                <a:spcPct val="90000"/>
              </a:lnSpc>
              <a:defRPr/>
            </a:pPr>
            <a:r>
              <a:rPr lang="en-US" sz="2200" b="1">
                <a:solidFill>
                  <a:schemeClr val="accent1"/>
                </a:solidFill>
                <a:latin typeface="Times New Roman" charset="0"/>
                <a:ea typeface="ＭＳ Ｐゴシック" charset="0"/>
              </a:rPr>
              <a:t>Kebiasaan 4, 5, &amp; 6</a:t>
            </a:r>
          </a:p>
          <a:p>
            <a:pPr>
              <a:lnSpc>
                <a:spcPct val="90000"/>
              </a:lnSpc>
              <a:defRPr/>
            </a:pPr>
            <a:r>
              <a:rPr lang="en-US" sz="2200" b="1">
                <a:solidFill>
                  <a:schemeClr val="accent1"/>
                </a:solidFill>
                <a:latin typeface="Times New Roman" charset="0"/>
                <a:ea typeface="ＭＳ Ｐゴシック" charset="0"/>
              </a:rPr>
              <a:t>Tindakan dan</a:t>
            </a:r>
          </a:p>
          <a:p>
            <a:pPr>
              <a:lnSpc>
                <a:spcPct val="90000"/>
              </a:lnSpc>
              <a:defRPr/>
            </a:pPr>
            <a:r>
              <a:rPr lang="en-US" sz="2200" b="1">
                <a:solidFill>
                  <a:schemeClr val="accent1"/>
                </a:solidFill>
                <a:latin typeface="Times New Roman" charset="0"/>
                <a:ea typeface="ＭＳ Ｐゴシック" charset="0"/>
              </a:rPr>
              <a:t>Proses</a:t>
            </a:r>
          </a:p>
        </p:txBody>
      </p:sp>
      <p:sp>
        <p:nvSpPr>
          <p:cNvPr id="10245" name="Oval 5"/>
          <p:cNvSpPr>
            <a:spLocks noChangeArrowheads="1"/>
          </p:cNvSpPr>
          <p:nvPr/>
        </p:nvSpPr>
        <p:spPr bwMode="auto">
          <a:xfrm>
            <a:off x="6702400" y="1549400"/>
            <a:ext cx="2311400" cy="3835400"/>
          </a:xfrm>
          <a:prstGeom prst="ellipse">
            <a:avLst/>
          </a:prstGeom>
          <a:solidFill>
            <a:srgbClr val="CCECFF"/>
          </a:solidFill>
          <a:ln w="50800">
            <a:solidFill>
              <a:schemeClr val="accent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aphicFrame>
        <p:nvGraphicFramePr>
          <p:cNvPr id="11269" name="Object 6"/>
          <p:cNvGraphicFramePr>
            <a:graphicFrameLocks/>
          </p:cNvGraphicFramePr>
          <p:nvPr>
            <p:extLst>
              <p:ext uri="{D42A27DB-BD31-4B8C-83A1-F6EECF244321}">
                <p14:modId xmlns:p14="http://schemas.microsoft.com/office/powerpoint/2010/main" val="3767870690"/>
              </p:ext>
            </p:extLst>
          </p:nvPr>
        </p:nvGraphicFramePr>
        <p:xfrm>
          <a:off x="6372200" y="1316038"/>
          <a:ext cx="2971800" cy="1960562"/>
        </p:xfrm>
        <a:graphic>
          <a:graphicData uri="http://schemas.openxmlformats.org/presentationml/2006/ole">
            <mc:AlternateContent xmlns:mc="http://schemas.openxmlformats.org/markup-compatibility/2006">
              <mc:Choice xmlns:v="urn:schemas-microsoft-com:vml" Requires="v">
                <p:oleObj spid="_x0000_s51212" name="WordArt 2.0" r:id="rId3" imgW="6096952" imgH="4064278" progId="MSWordArt.2">
                  <p:embed/>
                </p:oleObj>
              </mc:Choice>
              <mc:Fallback>
                <p:oleObj name="WordArt 2.0" r:id="rId3" imgW="6096952" imgH="4064278" progId="MSWordArt.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316038"/>
                        <a:ext cx="2971800" cy="196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270" name="Object 7"/>
          <p:cNvGraphicFramePr>
            <a:graphicFrameLocks/>
          </p:cNvGraphicFramePr>
          <p:nvPr>
            <p:extLst>
              <p:ext uri="{D42A27DB-BD31-4B8C-83A1-F6EECF244321}">
                <p14:modId xmlns:p14="http://schemas.microsoft.com/office/powerpoint/2010/main" val="1975344680"/>
              </p:ext>
            </p:extLst>
          </p:nvPr>
        </p:nvGraphicFramePr>
        <p:xfrm>
          <a:off x="6372200" y="3581400"/>
          <a:ext cx="2971800" cy="2057400"/>
        </p:xfrm>
        <a:graphic>
          <a:graphicData uri="http://schemas.openxmlformats.org/presentationml/2006/ole">
            <mc:AlternateContent xmlns:mc="http://schemas.openxmlformats.org/markup-compatibility/2006">
              <mc:Choice xmlns:v="urn:schemas-microsoft-com:vml" Requires="v">
                <p:oleObj spid="_x0000_s51213" name="WordArt 2.0" r:id="rId5" imgW="6095828" imgH="4063885" progId="MSWordArt.2">
                  <p:embed/>
                </p:oleObj>
              </mc:Choice>
              <mc:Fallback>
                <p:oleObj name="WordArt 2.0" r:id="rId5" imgW="6095828" imgH="4063885" progId="MSWordArt.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3581400"/>
                        <a:ext cx="2971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48" name="Rectangle 8"/>
          <p:cNvSpPr>
            <a:spLocks noChangeArrowheads="1"/>
          </p:cNvSpPr>
          <p:nvPr/>
        </p:nvSpPr>
        <p:spPr bwMode="auto">
          <a:xfrm>
            <a:off x="6829400" y="3122613"/>
            <a:ext cx="1981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a:defRPr/>
            </a:pPr>
            <a:r>
              <a:rPr lang="en-US" sz="3600" b="1">
                <a:solidFill>
                  <a:schemeClr val="accent2"/>
                </a:solidFill>
                <a:latin typeface="Times New Roman" charset="0"/>
                <a:ea typeface="ＭＳ Ｐゴシック" charset="0"/>
              </a:rPr>
              <a:t>Sinergi</a:t>
            </a:r>
          </a:p>
        </p:txBody>
      </p:sp>
    </p:spTree>
    <p:extLst>
      <p:ext uri="{BB962C8B-B14F-4D97-AF65-F5344CB8AC3E}">
        <p14:creationId xmlns:p14="http://schemas.microsoft.com/office/powerpoint/2010/main" val="253641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bwMode="auto">
          <a:xfrm>
            <a:off x="914400" y="838200"/>
            <a:ext cx="7315200" cy="4967064"/>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57200" indent="-457200">
              <a:buFont typeface="Wingdings" panose="05000000000000000000" pitchFamily="2" charset="2"/>
              <a:buChar char="§"/>
              <a:defRPr/>
            </a:pPr>
            <a:r>
              <a:rPr lang="en-US" sz="2800">
                <a:solidFill>
                  <a:schemeClr val="tx1"/>
                </a:solidFill>
              </a:rPr>
              <a:t>Dalam suatu hubungan saling-tergantung, masalah dan peluang dapat dihadapi dengan jalan bersinergi.</a:t>
            </a:r>
          </a:p>
          <a:p>
            <a:pPr marL="457200" indent="-457200">
              <a:buFont typeface="Wingdings" panose="05000000000000000000" pitchFamily="2" charset="2"/>
              <a:buChar char="§"/>
              <a:defRPr/>
            </a:pPr>
            <a:r>
              <a:rPr lang="en-US" sz="2800">
                <a:solidFill>
                  <a:schemeClr val="tx1"/>
                </a:solidFill>
              </a:rPr>
              <a:t>Mencari dan menjelajahi kemungkinan-kemungkinan yang akan menguntungkan semua fihak yang terlibat.</a:t>
            </a:r>
          </a:p>
          <a:p>
            <a:pPr marL="457200" indent="-457200">
              <a:buClr>
                <a:srgbClr val="000000"/>
              </a:buClr>
              <a:buFont typeface="Wingdings" panose="05000000000000000000" pitchFamily="2" charset="2"/>
              <a:buChar char="§"/>
              <a:defRPr/>
            </a:pPr>
            <a:r>
              <a:rPr lang="en-US" sz="2800">
                <a:solidFill>
                  <a:schemeClr val="tx1"/>
                </a:solidFill>
                <a:ea typeface="+mn-ea"/>
              </a:rPr>
              <a:t>Membuka pikiran kearah kemungkinan-kemungkinan baru, pilihan-pilihan baru (Alternatif Ketiga).</a:t>
            </a:r>
          </a:p>
        </p:txBody>
      </p:sp>
    </p:spTree>
    <p:extLst>
      <p:ext uri="{BB962C8B-B14F-4D97-AF65-F5344CB8AC3E}">
        <p14:creationId xmlns:p14="http://schemas.microsoft.com/office/powerpoint/2010/main" val="150964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HAMBATAN MENUJU SINERGI</a:t>
            </a:r>
          </a:p>
        </p:txBody>
      </p:sp>
      <p:sp>
        <p:nvSpPr>
          <p:cNvPr id="12291" name="Rectangle 3"/>
          <p:cNvSpPr>
            <a:spLocks noGrp="1" noChangeArrowheads="1"/>
          </p:cNvSpPr>
          <p:nvPr>
            <p:ph type="body" idx="1"/>
          </p:nvPr>
        </p:nvSpPr>
        <p:spPr bwMode="auto">
          <a:xfrm>
            <a:off x="1371600" y="2057400"/>
            <a:ext cx="6858000" cy="3733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57200" indent="-457200">
              <a:lnSpc>
                <a:spcPct val="120000"/>
              </a:lnSpc>
              <a:buFont typeface="Courier New" panose="02070309020205020404" pitchFamily="49" charset="0"/>
              <a:buChar char="o"/>
              <a:defRPr/>
            </a:pPr>
            <a:r>
              <a:rPr lang="en-US" sz="2800">
                <a:solidFill>
                  <a:schemeClr val="tx1"/>
                </a:solidFill>
                <a:ea typeface="+mn-ea"/>
              </a:rPr>
              <a:t>Sikap Membela-diri</a:t>
            </a:r>
          </a:p>
          <a:p>
            <a:pPr marL="457200" indent="-457200">
              <a:lnSpc>
                <a:spcPct val="120000"/>
              </a:lnSpc>
              <a:buFont typeface="Courier New" panose="02070309020205020404" pitchFamily="49" charset="0"/>
              <a:buChar char="o"/>
              <a:defRPr/>
            </a:pPr>
            <a:r>
              <a:rPr lang="en-US" sz="2800">
                <a:solidFill>
                  <a:schemeClr val="tx1"/>
                </a:solidFill>
                <a:ea typeface="+mn-ea"/>
              </a:rPr>
              <a:t>Sikap suka berprasangka / curiga</a:t>
            </a:r>
          </a:p>
          <a:p>
            <a:pPr marL="457200" indent="-457200">
              <a:lnSpc>
                <a:spcPct val="120000"/>
              </a:lnSpc>
              <a:buFont typeface="Courier New" panose="02070309020205020404" pitchFamily="49" charset="0"/>
              <a:buChar char="o"/>
              <a:defRPr/>
            </a:pPr>
            <a:r>
              <a:rPr lang="en-US" sz="2800">
                <a:solidFill>
                  <a:schemeClr val="tx1"/>
                </a:solidFill>
                <a:ea typeface="+mn-ea"/>
              </a:rPr>
              <a:t>Sikap mau menang sendiri</a:t>
            </a:r>
          </a:p>
          <a:p>
            <a:pPr marL="457200" indent="-457200">
              <a:lnSpc>
                <a:spcPct val="120000"/>
              </a:lnSpc>
              <a:buFont typeface="Courier New" panose="02070309020205020404" pitchFamily="49" charset="0"/>
              <a:buChar char="o"/>
              <a:defRPr/>
            </a:pPr>
            <a:r>
              <a:rPr lang="en-US" sz="2800">
                <a:solidFill>
                  <a:schemeClr val="tx1"/>
                </a:solidFill>
                <a:ea typeface="+mn-ea"/>
              </a:rPr>
              <a:t>Sikap mentalitas kelangkaan</a:t>
            </a:r>
          </a:p>
          <a:p>
            <a:pPr marL="457200" indent="-457200">
              <a:lnSpc>
                <a:spcPct val="120000"/>
              </a:lnSpc>
              <a:buFont typeface="Courier New" panose="02070309020205020404" pitchFamily="49" charset="0"/>
              <a:buChar char="o"/>
              <a:defRPr/>
            </a:pPr>
            <a:r>
              <a:rPr lang="en-US" sz="2800">
                <a:solidFill>
                  <a:schemeClr val="tx1"/>
                </a:solidFill>
                <a:ea typeface="+mn-ea"/>
              </a:rPr>
              <a:t>Dan lain-lain</a:t>
            </a:r>
          </a:p>
        </p:txBody>
      </p:sp>
    </p:spTree>
    <p:extLst>
      <p:ext uri="{BB962C8B-B14F-4D97-AF65-F5344CB8AC3E}">
        <p14:creationId xmlns:p14="http://schemas.microsoft.com/office/powerpoint/2010/main" val="423449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MENGHARGAI PERBEDAAN</a:t>
            </a:r>
          </a:p>
        </p:txBody>
      </p:sp>
      <p:sp>
        <p:nvSpPr>
          <p:cNvPr id="13315" name="Rectangle 3"/>
          <p:cNvSpPr>
            <a:spLocks noGrp="1" noChangeArrowheads="1"/>
          </p:cNvSpPr>
          <p:nvPr>
            <p:ph type="body" idx="1"/>
          </p:nvPr>
        </p:nvSpPr>
        <p:spPr bwMode="auto">
          <a:xfrm>
            <a:off x="914400" y="1905000"/>
            <a:ext cx="7315200" cy="3886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57200" indent="-457200">
              <a:lnSpc>
                <a:spcPct val="90000"/>
              </a:lnSpc>
              <a:buFont typeface="Wingdings" panose="05000000000000000000" pitchFamily="2" charset="2"/>
              <a:buChar char="§"/>
              <a:defRPr/>
            </a:pPr>
            <a:r>
              <a:rPr lang="en-US" sz="2800">
                <a:solidFill>
                  <a:schemeClr val="tx1"/>
                </a:solidFill>
                <a:ea typeface="+mn-ea"/>
              </a:rPr>
              <a:t>Inti dari sinergi adalah menghargai perbedaan.</a:t>
            </a:r>
          </a:p>
          <a:p>
            <a:pPr marL="457200" indent="-457200">
              <a:lnSpc>
                <a:spcPct val="90000"/>
              </a:lnSpc>
              <a:buFont typeface="Wingdings" panose="05000000000000000000" pitchFamily="2" charset="2"/>
              <a:buChar char="§"/>
              <a:defRPr/>
            </a:pPr>
            <a:r>
              <a:rPr lang="en-US" sz="2800">
                <a:solidFill>
                  <a:schemeClr val="tx1"/>
                </a:solidFill>
                <a:ea typeface="+mn-ea"/>
              </a:rPr>
              <a:t>Menghargai perbedaan tidak menyiratkan bahwa seseorang menerima atau setuju akan perbedaan yang ada;</a:t>
            </a:r>
          </a:p>
          <a:p>
            <a:pPr marL="457200" indent="-457200">
              <a:lnSpc>
                <a:spcPct val="90000"/>
              </a:lnSpc>
              <a:buFont typeface="Wingdings" panose="05000000000000000000" pitchFamily="2" charset="2"/>
              <a:buChar char="§"/>
              <a:defRPr/>
            </a:pPr>
            <a:r>
              <a:rPr lang="en-US" sz="2800">
                <a:solidFill>
                  <a:schemeClr val="tx1"/>
                </a:solidFill>
                <a:ea typeface="+mn-ea"/>
              </a:rPr>
              <a:t>Melainkan berarti bahwa orang menghormati perbedaan serta memandangnya sebagai peluang untuk belajar.</a:t>
            </a:r>
          </a:p>
          <a:p>
            <a:pPr marL="457200" indent="-457200">
              <a:lnSpc>
                <a:spcPct val="90000"/>
              </a:lnSpc>
              <a:buFont typeface="Wingdings" panose="05000000000000000000" pitchFamily="2" charset="2"/>
              <a:buChar char="§"/>
              <a:defRPr/>
            </a:pPr>
            <a:r>
              <a:rPr lang="en-US" sz="2800">
                <a:solidFill>
                  <a:schemeClr val="tx1"/>
                </a:solidFill>
                <a:ea typeface="+mn-ea"/>
              </a:rPr>
              <a:t>Mencari solusi Alternatif Ketiga.</a:t>
            </a:r>
          </a:p>
        </p:txBody>
      </p:sp>
    </p:spTree>
    <p:extLst>
      <p:ext uri="{BB962C8B-B14F-4D97-AF65-F5344CB8AC3E}">
        <p14:creationId xmlns:p14="http://schemas.microsoft.com/office/powerpoint/2010/main" val="98342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5388" y="-400050"/>
            <a:ext cx="11534775" cy="7658100"/>
          </a:xfrm>
          <a:prstGeom prst="rect">
            <a:avLst/>
          </a:prstGeom>
        </p:spPr>
      </p:pic>
      <p:sp>
        <p:nvSpPr>
          <p:cNvPr id="2" name="Title 1"/>
          <p:cNvSpPr>
            <a:spLocks noGrp="1"/>
          </p:cNvSpPr>
          <p:nvPr>
            <p:ph type="title"/>
          </p:nvPr>
        </p:nvSpPr>
        <p:spPr>
          <a:xfrm>
            <a:off x="912167" y="764704"/>
            <a:ext cx="8228013" cy="1143000"/>
          </a:xfrm>
        </p:spPr>
        <p:txBody>
          <a:bodyPr/>
          <a:lstStyle/>
          <a:p>
            <a:r>
              <a:rPr lang="en-US" sz="11500" b="0">
                <a:solidFill>
                  <a:schemeClr val="bg1"/>
                </a:solidFill>
                <a:effectLst>
                  <a:outerShdw blurRad="38100" dist="38100" dir="2700000" algn="tl">
                    <a:srgbClr val="000000">
                      <a:alpha val="43137"/>
                    </a:srgbClr>
                  </a:outerShdw>
                </a:effectLst>
                <a:latin typeface="Freestyle Script" panose="030804020302050B0404" pitchFamily="66" charset="0"/>
              </a:rPr>
              <a:t>Belajar dari </a:t>
            </a:r>
            <a:r>
              <a:rPr lang="en-US" sz="11500">
                <a:solidFill>
                  <a:schemeClr val="accent6">
                    <a:lumMod val="40000"/>
                    <a:lumOff val="60000"/>
                  </a:schemeClr>
                </a:solidFill>
                <a:effectLst>
                  <a:outerShdw blurRad="38100" dist="38100" dir="2700000" algn="tl">
                    <a:srgbClr val="000000">
                      <a:alpha val="43137"/>
                    </a:srgbClr>
                  </a:outerShdw>
                </a:effectLst>
                <a:latin typeface="Freestyle Script" panose="030804020302050B0404" pitchFamily="66" charset="0"/>
              </a:rPr>
              <a:t>Angsa</a:t>
            </a:r>
          </a:p>
        </p:txBody>
      </p:sp>
    </p:spTree>
    <p:extLst>
      <p:ext uri="{BB962C8B-B14F-4D97-AF65-F5344CB8AC3E}">
        <p14:creationId xmlns:p14="http://schemas.microsoft.com/office/powerpoint/2010/main" val="419725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bwMode="auto">
          <a:xfrm>
            <a:off x="914400" y="1676400"/>
            <a:ext cx="7315200" cy="411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buFont typeface="Monotype Sorts" charset="0"/>
              <a:buNone/>
              <a:defRPr/>
            </a:pPr>
            <a:r>
              <a:rPr lang="en-US">
                <a:solidFill>
                  <a:schemeClr val="tx1"/>
                </a:solidFill>
                <a:ea typeface="+mn-ea"/>
              </a:rPr>
              <a:t>Pada tingkat mana anda menghargai perbedaan yang ada ?</a:t>
            </a:r>
          </a:p>
          <a:p>
            <a:pPr marL="0" indent="0">
              <a:buFont typeface="Monotype Sorts" charset="0"/>
              <a:buNone/>
              <a:defRPr/>
            </a:pPr>
            <a:endParaRPr lang="en-US">
              <a:solidFill>
                <a:schemeClr val="tx1"/>
              </a:solidFill>
              <a:ea typeface="+mn-ea"/>
            </a:endParaRPr>
          </a:p>
          <a:p>
            <a:pPr marL="0" indent="0">
              <a:buFont typeface="Monotype Sorts" charset="0"/>
              <a:buNone/>
              <a:defRPr/>
            </a:pPr>
            <a:r>
              <a:rPr lang="en-US" sz="2800">
                <a:solidFill>
                  <a:schemeClr val="tx1"/>
                </a:solidFill>
                <a:ea typeface="+mn-ea"/>
              </a:rPr>
              <a:t>Toleransi, Menerima, Menghargai, Merayakan (kita melakukan sesuatu dengan perbedaan itu).</a:t>
            </a:r>
          </a:p>
        </p:txBody>
      </p:sp>
    </p:spTree>
    <p:extLst>
      <p:ext uri="{BB962C8B-B14F-4D97-AF65-F5344CB8AC3E}">
        <p14:creationId xmlns:p14="http://schemas.microsoft.com/office/powerpoint/2010/main" val="54543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ATURAN DASAR UNTUK BERSINERGI</a:t>
            </a:r>
          </a:p>
        </p:txBody>
      </p:sp>
      <p:sp>
        <p:nvSpPr>
          <p:cNvPr id="15363" name="Rectangle 3"/>
          <p:cNvSpPr>
            <a:spLocks noGrp="1" noChangeArrowheads="1"/>
          </p:cNvSpPr>
          <p:nvPr>
            <p:ph type="body" idx="1"/>
          </p:nvPr>
        </p:nvSpPr>
        <p:spPr bwMode="auto">
          <a:xfrm>
            <a:off x="914400" y="2133600"/>
            <a:ext cx="7315200" cy="3657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buFont typeface="Monotype Sorts" charset="0"/>
              <a:buNone/>
              <a:defRPr/>
            </a:pPr>
            <a:r>
              <a:rPr lang="en-US" u="sng">
                <a:solidFill>
                  <a:schemeClr val="tx1"/>
                </a:solidFill>
                <a:ea typeface="+mn-ea"/>
              </a:rPr>
              <a:t>Persiapan Mental</a:t>
            </a:r>
          </a:p>
          <a:p>
            <a:pPr marL="0" indent="0">
              <a:lnSpc>
                <a:spcPct val="30000"/>
              </a:lnSpc>
              <a:buFont typeface="Monotype Sorts" charset="0"/>
              <a:buNone/>
              <a:defRPr/>
            </a:pPr>
            <a:endParaRPr lang="en-US">
              <a:solidFill>
                <a:schemeClr val="tx1"/>
              </a:solidFill>
              <a:ea typeface="+mn-ea"/>
            </a:endParaRPr>
          </a:p>
          <a:p>
            <a:pPr marL="0" indent="0">
              <a:buFont typeface="Monotype Sorts" charset="0"/>
              <a:buNone/>
              <a:defRPr/>
            </a:pPr>
            <a:r>
              <a:rPr lang="en-US" sz="2800">
                <a:solidFill>
                  <a:schemeClr val="tx1"/>
                </a:solidFill>
                <a:ea typeface="+mn-ea"/>
              </a:rPr>
              <a:t>Bersiap-siap menemukan solusi yang lebih baik dari apa yang ada dalam pikiran masing-masing orang.</a:t>
            </a:r>
          </a:p>
        </p:txBody>
      </p:sp>
    </p:spTree>
    <p:extLst>
      <p:ext uri="{BB962C8B-B14F-4D97-AF65-F5344CB8AC3E}">
        <p14:creationId xmlns:p14="http://schemas.microsoft.com/office/powerpoint/2010/main" val="1964945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bwMode="auto">
          <a:xfrm>
            <a:off x="533400" y="914400"/>
            <a:ext cx="8077200" cy="4419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342900" indent="-342900">
              <a:lnSpc>
                <a:spcPct val="80000"/>
              </a:lnSpc>
              <a:buFont typeface="Wingdings" panose="05000000000000000000" pitchFamily="2" charset="2"/>
              <a:buChar char="§"/>
              <a:defRPr/>
            </a:pPr>
            <a:r>
              <a:rPr lang="en-US" sz="2400">
                <a:solidFill>
                  <a:schemeClr val="tx1"/>
                </a:solidFill>
              </a:rPr>
              <a:t>Kembangkan mentalitas menang-menang. Percaya bahwa semua pihak terkait akan memperoleh kearifan, semangat, pelajaran, dan pertumbuhan lebih besar dengan bekerjasama.</a:t>
            </a:r>
          </a:p>
          <a:p>
            <a:pPr marL="342900" indent="-342900">
              <a:lnSpc>
                <a:spcPct val="80000"/>
              </a:lnSpc>
              <a:buFont typeface="Wingdings" panose="05000000000000000000" pitchFamily="2" charset="2"/>
              <a:buChar char="§"/>
              <a:defRPr/>
            </a:pPr>
            <a:r>
              <a:rPr lang="en-US" sz="2400">
                <a:solidFill>
                  <a:schemeClr val="tx1"/>
                </a:solidFill>
              </a:rPr>
              <a:t>Jagalah agar pikiran, hati, dan ekspresi anda tetap terbuka terhadap kemungkinan baru.</a:t>
            </a:r>
          </a:p>
          <a:p>
            <a:pPr marL="342900" indent="-342900">
              <a:lnSpc>
                <a:spcPct val="80000"/>
              </a:lnSpc>
              <a:buClr>
                <a:srgbClr val="000000"/>
              </a:buClr>
              <a:buFont typeface="Wingdings" panose="05000000000000000000" pitchFamily="2" charset="2"/>
              <a:buChar char="§"/>
              <a:defRPr/>
            </a:pPr>
            <a:r>
              <a:rPr lang="en-US" sz="2400">
                <a:solidFill>
                  <a:schemeClr val="tx1"/>
                </a:solidFill>
                <a:ea typeface="+mn-ea"/>
              </a:rPr>
              <a:t>Mengenali pendapat, sudut pandang, dan perspektif yang berbeda dari orang lain sebagai dukungan yang dapat membantu mencari solusi.</a:t>
            </a:r>
          </a:p>
          <a:p>
            <a:pPr marL="342900" indent="-342900">
              <a:lnSpc>
                <a:spcPct val="20000"/>
              </a:lnSpc>
              <a:buFont typeface="Wingdings" panose="05000000000000000000" pitchFamily="2" charset="2"/>
              <a:buChar char="§"/>
              <a:defRPr/>
            </a:pPr>
            <a:endParaRPr lang="en-US" sz="2400">
              <a:solidFill>
                <a:schemeClr val="tx1"/>
              </a:solidFill>
              <a:ea typeface="+mn-ea"/>
            </a:endParaRPr>
          </a:p>
          <a:p>
            <a:pPr marL="342900" indent="-342900">
              <a:lnSpc>
                <a:spcPct val="80000"/>
              </a:lnSpc>
              <a:buFont typeface="Wingdings" panose="05000000000000000000" pitchFamily="2" charset="2"/>
              <a:buChar char="§"/>
              <a:defRPr/>
            </a:pPr>
            <a:r>
              <a:rPr lang="en-US" sz="2400">
                <a:solidFill>
                  <a:schemeClr val="tx1"/>
                </a:solidFill>
                <a:ea typeface="+mn-ea"/>
              </a:rPr>
              <a:t>Menghargai perbedaan-perbedaan membuat orang menemukan hal-hal bersama yang kecil kemungkinannya mereka temukan secara perorangan.</a:t>
            </a:r>
          </a:p>
        </p:txBody>
      </p:sp>
    </p:spTree>
    <p:extLst>
      <p:ext uri="{BB962C8B-B14F-4D97-AF65-F5344CB8AC3E}">
        <p14:creationId xmlns:p14="http://schemas.microsoft.com/office/powerpoint/2010/main" val="278264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685800" y="2163429"/>
            <a:ext cx="7772400" cy="1143000"/>
          </a:xfrm>
          <a:ln/>
        </p:spPr>
        <p:txBody>
          <a:bodyPr lIns="90000" tIns="46800" rIns="90000" bIns="46800"/>
          <a:lstStyle/>
          <a:p>
            <a:pPr>
              <a:lnSpc>
                <a:spcPct val="10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a:solidFill>
                  <a:schemeClr val="tx1"/>
                </a:solidFill>
              </a:rPr>
              <a:t>Kebiasaan 6: Bersinergilah</a:t>
            </a:r>
          </a:p>
        </p:txBody>
      </p:sp>
      <p:sp>
        <p:nvSpPr>
          <p:cNvPr id="5122" name="Rectangle 2"/>
          <p:cNvSpPr>
            <a:spLocks noGrp="1" noChangeArrowheads="1"/>
          </p:cNvSpPr>
          <p:nvPr>
            <p:ph type="subTitle" idx="4294967295"/>
          </p:nvPr>
        </p:nvSpPr>
        <p:spPr>
          <a:xfrm>
            <a:off x="1371600" y="4968875"/>
            <a:ext cx="6400800" cy="1050925"/>
          </a:xfrm>
          <a:ln/>
        </p:spPr>
        <p:txBody>
          <a:bodyPr lIns="90000" tIns="46800" rIns="90000" bIns="46800"/>
          <a:lstStyle/>
          <a:p>
            <a:pPr marL="0" indent="0" algn="ctr" eaLnBrk="0">
              <a:lnSpc>
                <a:spcPct val="100000"/>
              </a:lnSpc>
              <a:spcBef>
                <a:spcPts val="700"/>
              </a:spcBef>
              <a:spcAft>
                <a:spcPct val="0"/>
              </a:spcAft>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200" err="1">
                <a:solidFill>
                  <a:schemeClr val="tx1"/>
                </a:solidFill>
              </a:rPr>
              <a:t>Adi</a:t>
            </a:r>
            <a:r>
              <a:rPr lang="en-US" altLang="en-US" sz="2200">
                <a:solidFill>
                  <a:schemeClr val="tx1"/>
                </a:solidFill>
              </a:rPr>
              <a:t> </a:t>
            </a:r>
            <a:r>
              <a:rPr lang="en-US" altLang="en-US" sz="2200" err="1">
                <a:solidFill>
                  <a:schemeClr val="tx1"/>
                </a:solidFill>
              </a:rPr>
              <a:t>Wahyu</a:t>
            </a:r>
            <a:r>
              <a:rPr lang="en-US" altLang="en-US" sz="2200">
                <a:solidFill>
                  <a:schemeClr val="tx1"/>
                </a:solidFill>
              </a:rPr>
              <a:t> Adji</a:t>
            </a:r>
          </a:p>
        </p:txBody>
      </p:sp>
      <p:pic>
        <p:nvPicPr>
          <p:cNvPr id="2" name="Picture 1"/>
          <p:cNvPicPr>
            <a:picLocks noChangeAspect="1"/>
          </p:cNvPicPr>
          <p:nvPr/>
        </p:nvPicPr>
        <p:blipFill>
          <a:blip r:embed="rId3"/>
          <a:stretch>
            <a:fillRect/>
          </a:stretch>
        </p:blipFill>
        <p:spPr>
          <a:xfrm>
            <a:off x="3857625" y="439738"/>
            <a:ext cx="1428750" cy="1343025"/>
          </a:xfrm>
          <a:prstGeom prst="rect">
            <a:avLst/>
          </a:prstGeom>
        </p:spPr>
      </p:pic>
      <p:sp>
        <p:nvSpPr>
          <p:cNvPr id="5" name="Rectangle 1"/>
          <p:cNvSpPr>
            <a:spLocks noGrp="1" noChangeArrowheads="1"/>
          </p:cNvSpPr>
          <p:nvPr>
            <p:ph type="title" idx="4294967295"/>
          </p:nvPr>
        </p:nvSpPr>
        <p:spPr>
          <a:xfrm>
            <a:off x="685800" y="3429000"/>
            <a:ext cx="7772400" cy="1143000"/>
          </a:xfrm>
          <a:ln/>
        </p:spPr>
        <p:txBody>
          <a:bodyPr lIns="90000" tIns="46800" rIns="90000" bIns="46800"/>
          <a:lstStyle/>
          <a:p>
            <a:pPr>
              <a:lnSpc>
                <a:spcPct val="100000"/>
              </a:lnSpc>
              <a:buClr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lang="en-US" altLang="en-US" sz="2400" b="0">
                <a:solidFill>
                  <a:schemeClr val="tx1"/>
                </a:solidFill>
              </a:rPr>
              <a:t>Kuliah Pembentukan Karakter</a:t>
            </a:r>
          </a:p>
        </p:txBody>
      </p:sp>
    </p:spTree>
    <p:extLst>
      <p:ext uri="{BB962C8B-B14F-4D97-AF65-F5344CB8AC3E}">
        <p14:creationId xmlns:p14="http://schemas.microsoft.com/office/powerpoint/2010/main" val="179273840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381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ATURAN DASAR INTERAKSI</a:t>
            </a:r>
          </a:p>
        </p:txBody>
      </p:sp>
      <p:sp>
        <p:nvSpPr>
          <p:cNvPr id="17411" name="Rectangle 3"/>
          <p:cNvSpPr>
            <a:spLocks noGrp="1" noChangeArrowheads="1"/>
          </p:cNvSpPr>
          <p:nvPr>
            <p:ph type="body" idx="1"/>
          </p:nvPr>
        </p:nvSpPr>
        <p:spPr bwMode="auto">
          <a:xfrm>
            <a:off x="685800" y="1447800"/>
            <a:ext cx="7772400" cy="411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342900" indent="-342900">
              <a:lnSpc>
                <a:spcPct val="80000"/>
              </a:lnSpc>
              <a:buClrTx/>
              <a:buFont typeface="Wingdings" panose="05000000000000000000" pitchFamily="2" charset="2"/>
              <a:buChar char="§"/>
              <a:defRPr/>
            </a:pPr>
            <a:r>
              <a:rPr lang="en-US" sz="2400">
                <a:solidFill>
                  <a:schemeClr val="tx1"/>
                </a:solidFill>
                <a:ea typeface="+mn-ea"/>
              </a:rPr>
              <a:t>Anda tidak dapat menyatakan sudut pandang anda sampai anda mampu menyatakan-ulang sudut pandang orang lain secara memuaskan.</a:t>
            </a:r>
          </a:p>
          <a:p>
            <a:pPr marL="342900" indent="-342900">
              <a:lnSpc>
                <a:spcPct val="10000"/>
              </a:lnSpc>
              <a:buClrTx/>
              <a:buFont typeface="Wingdings" panose="05000000000000000000" pitchFamily="2" charset="2"/>
              <a:buChar char="§"/>
              <a:defRPr/>
            </a:pPr>
            <a:endParaRPr lang="en-US" sz="2400">
              <a:solidFill>
                <a:schemeClr val="tx1"/>
              </a:solidFill>
              <a:ea typeface="+mn-ea"/>
            </a:endParaRPr>
          </a:p>
          <a:p>
            <a:pPr marL="342900" indent="-342900">
              <a:lnSpc>
                <a:spcPct val="80000"/>
              </a:lnSpc>
              <a:buClrTx/>
              <a:buFont typeface="Wingdings" panose="05000000000000000000" pitchFamily="2" charset="2"/>
              <a:buChar char="§"/>
              <a:defRPr/>
            </a:pPr>
            <a:r>
              <a:rPr lang="en-US" sz="2400">
                <a:solidFill>
                  <a:schemeClr val="tx1"/>
                </a:solidFill>
                <a:ea typeface="+mn-ea"/>
              </a:rPr>
              <a:t>Jika anda bersinergi, ingatlah untuk menerapkan Kebiasaan 4 dan 5.</a:t>
            </a:r>
          </a:p>
          <a:p>
            <a:pPr marL="342900" indent="-342900">
              <a:lnSpc>
                <a:spcPct val="10000"/>
              </a:lnSpc>
              <a:buClrTx/>
              <a:buFont typeface="Wingdings" panose="05000000000000000000" pitchFamily="2" charset="2"/>
              <a:buChar char="§"/>
              <a:defRPr/>
            </a:pPr>
            <a:endParaRPr lang="en-US" sz="2400">
              <a:solidFill>
                <a:schemeClr val="tx1"/>
              </a:solidFill>
              <a:ea typeface="+mn-ea"/>
            </a:endParaRPr>
          </a:p>
          <a:p>
            <a:pPr marL="342900" indent="-342900">
              <a:lnSpc>
                <a:spcPct val="80000"/>
              </a:lnSpc>
              <a:buClrTx/>
              <a:buFont typeface="Wingdings" panose="05000000000000000000" pitchFamily="2" charset="2"/>
              <a:buChar char="§"/>
              <a:defRPr/>
            </a:pPr>
            <a:r>
              <a:rPr lang="en-US" sz="2400">
                <a:solidFill>
                  <a:schemeClr val="tx1"/>
                </a:solidFill>
                <a:ea typeface="+mn-ea"/>
              </a:rPr>
              <a:t>Carilah solusi yang akan menguntungkan semua pihak yang terlibat serta dengarkanlah dengan maksud untuk mengerti baik isi maupun perasaan orang lain.</a:t>
            </a:r>
          </a:p>
          <a:p>
            <a:pPr marL="342900" indent="-342900">
              <a:lnSpc>
                <a:spcPct val="10000"/>
              </a:lnSpc>
              <a:buClrTx/>
              <a:buFont typeface="Wingdings" panose="05000000000000000000" pitchFamily="2" charset="2"/>
              <a:buChar char="§"/>
              <a:defRPr/>
            </a:pPr>
            <a:endParaRPr lang="en-US" sz="2400">
              <a:solidFill>
                <a:schemeClr val="tx1"/>
              </a:solidFill>
              <a:ea typeface="+mn-ea"/>
            </a:endParaRPr>
          </a:p>
          <a:p>
            <a:pPr marL="342900" indent="-342900">
              <a:lnSpc>
                <a:spcPct val="80000"/>
              </a:lnSpc>
              <a:buClrTx/>
              <a:buFont typeface="Wingdings" panose="05000000000000000000" pitchFamily="2" charset="2"/>
              <a:buChar char="§"/>
              <a:defRPr/>
            </a:pPr>
            <a:r>
              <a:rPr lang="en-US" sz="2400">
                <a:solidFill>
                  <a:schemeClr val="tx1"/>
                </a:solidFill>
                <a:ea typeface="+mn-ea"/>
              </a:rPr>
              <a:t>Kekanglah setiap kecenderungan untuk menasehati, menyelidik, atau mencoba mereka-reka orang lain seperti apa.</a:t>
            </a:r>
          </a:p>
        </p:txBody>
      </p:sp>
    </p:spTree>
    <p:extLst>
      <p:ext uri="{BB962C8B-B14F-4D97-AF65-F5344CB8AC3E}">
        <p14:creationId xmlns:p14="http://schemas.microsoft.com/office/powerpoint/2010/main" val="285028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KOMPROMI</a:t>
            </a:r>
          </a:p>
        </p:txBody>
      </p:sp>
      <p:sp>
        <p:nvSpPr>
          <p:cNvPr id="18435" name="Rectangle 3"/>
          <p:cNvSpPr>
            <a:spLocks noGrp="1" noChangeArrowheads="1"/>
          </p:cNvSpPr>
          <p:nvPr>
            <p:ph type="body" idx="1"/>
          </p:nvPr>
        </p:nvSpPr>
        <p:spPr bwMode="auto">
          <a:xfrm>
            <a:off x="457200" y="1752600"/>
            <a:ext cx="8153400" cy="4038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342900" indent="-342900">
              <a:lnSpc>
                <a:spcPct val="90000"/>
              </a:lnSpc>
              <a:buClrTx/>
              <a:buFont typeface="Wingdings" panose="05000000000000000000" pitchFamily="2" charset="2"/>
              <a:buChar char="§"/>
              <a:defRPr/>
            </a:pPr>
            <a:r>
              <a:rPr lang="en-US" sz="2500">
                <a:solidFill>
                  <a:schemeClr val="tx1"/>
                </a:solidFill>
                <a:ea typeface="+mn-ea"/>
              </a:rPr>
              <a:t>Berkompromi adalah suatu cara untuk mengatasi perbedaan di antara dua orang.</a:t>
            </a:r>
          </a:p>
          <a:p>
            <a:pPr marL="342900" indent="-342900">
              <a:lnSpc>
                <a:spcPct val="30000"/>
              </a:lnSpc>
              <a:buClrTx/>
              <a:buFont typeface="Wingdings" panose="05000000000000000000" pitchFamily="2" charset="2"/>
              <a:buChar char="§"/>
              <a:defRPr/>
            </a:pPr>
            <a:endParaRPr lang="en-US" sz="2500">
              <a:solidFill>
                <a:schemeClr val="tx1"/>
              </a:solidFill>
              <a:ea typeface="+mn-ea"/>
            </a:endParaRPr>
          </a:p>
          <a:p>
            <a:pPr marL="342900" indent="-342900">
              <a:lnSpc>
                <a:spcPct val="90000"/>
              </a:lnSpc>
              <a:buClrTx/>
              <a:buFont typeface="Wingdings" panose="05000000000000000000" pitchFamily="2" charset="2"/>
              <a:buChar char="§"/>
              <a:defRPr/>
            </a:pPr>
            <a:r>
              <a:rPr lang="en-US" sz="2500">
                <a:solidFill>
                  <a:schemeClr val="tx1"/>
                </a:solidFill>
                <a:ea typeface="+mn-ea"/>
              </a:rPr>
              <a:t>Dengan berkompromi, komunikasi tidak lagi bersifat membela-diri, melindungi, marah, atau manipulatif; melainkan jujur, murni, dan penuh hormat.</a:t>
            </a:r>
          </a:p>
          <a:p>
            <a:pPr marL="342900" indent="-342900">
              <a:lnSpc>
                <a:spcPct val="30000"/>
              </a:lnSpc>
              <a:buClrTx/>
              <a:buFont typeface="Wingdings" panose="05000000000000000000" pitchFamily="2" charset="2"/>
              <a:buChar char="§"/>
              <a:defRPr/>
            </a:pPr>
            <a:endParaRPr lang="en-US" sz="2500">
              <a:solidFill>
                <a:schemeClr val="tx1"/>
              </a:solidFill>
              <a:ea typeface="+mn-ea"/>
            </a:endParaRPr>
          </a:p>
          <a:p>
            <a:pPr marL="342900" indent="-342900">
              <a:lnSpc>
                <a:spcPct val="90000"/>
              </a:lnSpc>
              <a:buClrTx/>
              <a:buFont typeface="Wingdings" panose="05000000000000000000" pitchFamily="2" charset="2"/>
              <a:buChar char="§"/>
              <a:defRPr/>
            </a:pPr>
            <a:r>
              <a:rPr lang="en-US" sz="2500">
                <a:solidFill>
                  <a:schemeClr val="tx1"/>
                </a:solidFill>
                <a:ea typeface="+mn-ea"/>
              </a:rPr>
              <a:t>Namun demikian, ia adalah bentuk rendah dari menang-menang, karena kedua belah pihak mengabaikan keinginan mereka guna memenuhi keinginan orang lain.</a:t>
            </a:r>
          </a:p>
        </p:txBody>
      </p:sp>
    </p:spTree>
    <p:extLst>
      <p:ext uri="{BB962C8B-B14F-4D97-AF65-F5344CB8AC3E}">
        <p14:creationId xmlns:p14="http://schemas.microsoft.com/office/powerpoint/2010/main" val="342456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914400" y="1676400"/>
            <a:ext cx="7315200" cy="4114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buFont typeface="Monotype Sorts" charset="0"/>
              <a:buNone/>
              <a:defRPr/>
            </a:pPr>
            <a:r>
              <a:rPr lang="en-US" b="1">
                <a:solidFill>
                  <a:schemeClr val="tx1"/>
                </a:solidFill>
                <a:ea typeface="+mn-ea"/>
              </a:rPr>
              <a:t>BERKOMPROMI</a:t>
            </a:r>
            <a:endParaRPr lang="en-US">
              <a:solidFill>
                <a:schemeClr val="tx1"/>
              </a:solidFill>
              <a:ea typeface="+mn-ea"/>
            </a:endParaRPr>
          </a:p>
          <a:p>
            <a:pPr marL="0" indent="0">
              <a:lnSpc>
                <a:spcPct val="80000"/>
              </a:lnSpc>
              <a:buFont typeface="Monotype Sorts" charset="0"/>
              <a:buNone/>
              <a:defRPr/>
            </a:pPr>
            <a:endParaRPr lang="en-US">
              <a:solidFill>
                <a:schemeClr val="tx1"/>
              </a:solidFill>
              <a:ea typeface="+mn-ea"/>
            </a:endParaRPr>
          </a:p>
          <a:p>
            <a:pPr marL="0" indent="0">
              <a:buFont typeface="Monotype Sorts" charset="0"/>
              <a:buNone/>
              <a:defRPr/>
            </a:pPr>
            <a:r>
              <a:rPr lang="en-US" sz="2800">
                <a:solidFill>
                  <a:schemeClr val="tx1"/>
                </a:solidFill>
                <a:ea typeface="+mn-ea"/>
              </a:rPr>
              <a:t>Dua atau lebih orang menyepakati kurang dari apa yang mereka inginkan agar sebagian dari keinginan masing-masing dapat dipenuhi.</a:t>
            </a:r>
          </a:p>
        </p:txBody>
      </p:sp>
    </p:spTree>
    <p:extLst>
      <p:ext uri="{BB962C8B-B14F-4D97-AF65-F5344CB8AC3E}">
        <p14:creationId xmlns:p14="http://schemas.microsoft.com/office/powerpoint/2010/main" val="3380032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MENCIPTAKAN ALTERNATIF KETIGA</a:t>
            </a:r>
          </a:p>
        </p:txBody>
      </p:sp>
      <p:sp>
        <p:nvSpPr>
          <p:cNvPr id="20483" name="Rectangle 3"/>
          <p:cNvSpPr>
            <a:spLocks noGrp="1" noChangeArrowheads="1"/>
          </p:cNvSpPr>
          <p:nvPr>
            <p:ph type="body" idx="1"/>
          </p:nvPr>
        </p:nvSpPr>
        <p:spPr bwMode="auto">
          <a:xfrm>
            <a:off x="533400" y="1905000"/>
            <a:ext cx="8077200" cy="3429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a:lnSpc>
                <a:spcPct val="90000"/>
              </a:lnSpc>
            </a:pPr>
            <a:r>
              <a:rPr lang="en-US" altLang="en-US" sz="2600">
                <a:solidFill>
                  <a:schemeClr val="tx1"/>
                </a:solidFill>
              </a:rPr>
              <a:t>Mengembangkan </a:t>
            </a:r>
            <a:r>
              <a:rPr lang="ja-JP" altLang="en-US" sz="2600">
                <a:solidFill>
                  <a:schemeClr val="tx1"/>
                </a:solidFill>
                <a:latin typeface="Arial" panose="020B0604020202020204" pitchFamily="34" charset="0"/>
              </a:rPr>
              <a:t>“</a:t>
            </a:r>
            <a:r>
              <a:rPr lang="en-US" altLang="ja-JP" sz="2600">
                <a:solidFill>
                  <a:schemeClr val="tx1"/>
                </a:solidFill>
              </a:rPr>
              <a:t>pikiran ketiga</a:t>
            </a:r>
            <a:r>
              <a:rPr lang="ja-JP" altLang="en-US" sz="2600">
                <a:solidFill>
                  <a:schemeClr val="tx1"/>
                </a:solidFill>
                <a:latin typeface="Arial" panose="020B0604020202020204" pitchFamily="34" charset="0"/>
              </a:rPr>
              <a:t>”</a:t>
            </a:r>
            <a:r>
              <a:rPr lang="en-US" altLang="ja-JP" sz="2600">
                <a:solidFill>
                  <a:schemeClr val="tx1"/>
                </a:solidFill>
              </a:rPr>
              <a:t> memungkinkan dua orang  yang punya perbedaan untuk berdiri bersama di satu pihak, melihat masalahnya, mengerti kebutuhan-kebutuhan yang ada, dan bekerja menciptakan Alternatif Ketiga.</a:t>
            </a:r>
          </a:p>
          <a:p>
            <a:pPr>
              <a:lnSpc>
                <a:spcPct val="30000"/>
              </a:lnSpc>
              <a:buFont typeface="Monotype Sorts" pitchFamily="-84" charset="2"/>
              <a:buNone/>
            </a:pPr>
            <a:endParaRPr lang="en-US" altLang="en-US" sz="2600">
              <a:solidFill>
                <a:schemeClr val="tx1"/>
              </a:solidFill>
            </a:endParaRPr>
          </a:p>
          <a:p>
            <a:pPr>
              <a:lnSpc>
                <a:spcPct val="90000"/>
              </a:lnSpc>
            </a:pPr>
            <a:r>
              <a:rPr lang="en-US" altLang="en-US" sz="2600">
                <a:solidFill>
                  <a:schemeClr val="tx1"/>
                </a:solidFill>
              </a:rPr>
              <a:t>Alternatif Ketiga adalah suatu solusi kooperatif yang dicapai dalam semangat menang-menang yang membuat semua pihak yang terlibat merasa senang.</a:t>
            </a:r>
          </a:p>
        </p:txBody>
      </p:sp>
    </p:spTree>
    <p:extLst>
      <p:ext uri="{BB962C8B-B14F-4D97-AF65-F5344CB8AC3E}">
        <p14:creationId xmlns:p14="http://schemas.microsoft.com/office/powerpoint/2010/main" val="3853055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bwMode="auto">
          <a:xfrm>
            <a:off x="914400" y="1143000"/>
            <a:ext cx="7315200" cy="449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49263" indent="-449263">
              <a:lnSpc>
                <a:spcPct val="90000"/>
              </a:lnSpc>
              <a:buFont typeface="Monotype Sorts" charset="0"/>
              <a:buNone/>
              <a:defRPr/>
            </a:pPr>
            <a:r>
              <a:rPr lang="en-US">
                <a:solidFill>
                  <a:schemeClr val="tx1"/>
                </a:solidFill>
                <a:ea typeface="+mn-ea"/>
              </a:rPr>
              <a:t>Jika anda mencari Alternatif Ketiga, ingat :</a:t>
            </a:r>
          </a:p>
          <a:p>
            <a:pPr marL="449263" indent="-449263">
              <a:lnSpc>
                <a:spcPct val="90000"/>
              </a:lnSpc>
              <a:buFont typeface="Monotype Sorts" charset="0"/>
              <a:buNone/>
              <a:defRPr/>
            </a:pPr>
            <a:endParaRPr lang="en-US">
              <a:solidFill>
                <a:schemeClr val="tx1"/>
              </a:solidFill>
              <a:ea typeface="+mn-ea"/>
            </a:endParaRPr>
          </a:p>
          <a:p>
            <a:pPr marL="449263" indent="-449263">
              <a:lnSpc>
                <a:spcPct val="90000"/>
              </a:lnSpc>
              <a:buFont typeface="Monotype Sorts" charset="0"/>
              <a:buNone/>
              <a:defRPr/>
            </a:pPr>
            <a:r>
              <a:rPr lang="en-US">
                <a:solidFill>
                  <a:schemeClr val="tx1"/>
                </a:solidFill>
                <a:ea typeface="+mn-ea"/>
              </a:rPr>
              <a:t>1</a:t>
            </a:r>
            <a:r>
              <a:rPr lang="en-US" sz="2800">
                <a:solidFill>
                  <a:schemeClr val="tx1"/>
                </a:solidFill>
                <a:ea typeface="+mn-ea"/>
              </a:rPr>
              <a:t>.	Tetaplah berkomunikasi sampai kita temukan solusi yang sama-sama kita sukai.</a:t>
            </a:r>
          </a:p>
          <a:p>
            <a:pPr marL="449263" indent="-449263">
              <a:lnSpc>
                <a:spcPct val="30000"/>
              </a:lnSpc>
              <a:buFont typeface="Monotype Sorts" charset="0"/>
              <a:buNone/>
              <a:defRPr/>
            </a:pPr>
            <a:endParaRPr lang="en-US" sz="2800">
              <a:solidFill>
                <a:schemeClr val="tx1"/>
              </a:solidFill>
              <a:ea typeface="+mn-ea"/>
            </a:endParaRPr>
          </a:p>
          <a:p>
            <a:pPr marL="449263" indent="-449263">
              <a:lnSpc>
                <a:spcPct val="90000"/>
              </a:lnSpc>
              <a:buFont typeface="Monotype Sorts" charset="0"/>
              <a:buNone/>
              <a:defRPr/>
            </a:pPr>
            <a:r>
              <a:rPr lang="en-US" sz="2800">
                <a:solidFill>
                  <a:schemeClr val="tx1"/>
                </a:solidFill>
                <a:ea typeface="+mn-ea"/>
              </a:rPr>
              <a:t>2.	Dengarkanlah dengan maksud untuk mengerti, bukan untuk menjawab.</a:t>
            </a:r>
          </a:p>
          <a:p>
            <a:pPr marL="449263" indent="-449263">
              <a:lnSpc>
                <a:spcPct val="30000"/>
              </a:lnSpc>
              <a:buFont typeface="Monotype Sorts" charset="0"/>
              <a:buNone/>
              <a:defRPr/>
            </a:pPr>
            <a:endParaRPr lang="en-US" sz="2800">
              <a:solidFill>
                <a:schemeClr val="tx1"/>
              </a:solidFill>
              <a:ea typeface="+mn-ea"/>
            </a:endParaRPr>
          </a:p>
          <a:p>
            <a:pPr marL="449263" indent="-449263">
              <a:lnSpc>
                <a:spcPct val="90000"/>
              </a:lnSpc>
              <a:buFont typeface="Monotype Sorts" charset="0"/>
              <a:buNone/>
              <a:defRPr/>
            </a:pPr>
            <a:r>
              <a:rPr lang="en-US" sz="2800">
                <a:solidFill>
                  <a:schemeClr val="tx1"/>
                </a:solidFill>
                <a:ea typeface="+mn-ea"/>
              </a:rPr>
              <a:t>3.	Nayatakan bagaimana anda merasakan dan memandang situasinya.</a:t>
            </a:r>
            <a:r>
              <a:rPr lang="en-US">
                <a:solidFill>
                  <a:schemeClr val="tx1"/>
                </a:solidFill>
                <a:ea typeface="+mn-ea"/>
              </a:rPr>
              <a:t> </a:t>
            </a:r>
          </a:p>
        </p:txBody>
      </p:sp>
    </p:spTree>
    <p:extLst>
      <p:ext uri="{BB962C8B-B14F-4D97-AF65-F5344CB8AC3E}">
        <p14:creationId xmlns:p14="http://schemas.microsoft.com/office/powerpoint/2010/main" val="2212119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PERSPEKTIF KERENDAHAN HATI</a:t>
            </a:r>
          </a:p>
        </p:txBody>
      </p:sp>
      <p:sp>
        <p:nvSpPr>
          <p:cNvPr id="22531" name="Rectangle 3"/>
          <p:cNvSpPr>
            <a:spLocks noGrp="1" noChangeArrowheads="1"/>
          </p:cNvSpPr>
          <p:nvPr>
            <p:ph type="body" idx="1"/>
          </p:nvPr>
        </p:nvSpPr>
        <p:spPr bwMode="auto">
          <a:xfrm>
            <a:off x="685800" y="1752600"/>
            <a:ext cx="7924800" cy="4038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342900" indent="-342900">
              <a:lnSpc>
                <a:spcPct val="90000"/>
              </a:lnSpc>
              <a:buClrTx/>
              <a:buFont typeface="Wingdings" panose="05000000000000000000" pitchFamily="2" charset="2"/>
              <a:buChar char="§"/>
              <a:defRPr/>
            </a:pPr>
            <a:r>
              <a:rPr lang="en-US" sz="2400">
                <a:solidFill>
                  <a:schemeClr val="tx1"/>
                </a:solidFill>
                <a:ea typeface="+mn-ea"/>
              </a:rPr>
              <a:t>Semua orang melihat dunia sebagaimana diri mereka, bukan sebagaimana adanya.</a:t>
            </a:r>
          </a:p>
          <a:p>
            <a:pPr marL="342900" indent="-342900">
              <a:lnSpc>
                <a:spcPct val="20000"/>
              </a:lnSpc>
              <a:buClrTx/>
              <a:buFont typeface="Wingdings" panose="05000000000000000000" pitchFamily="2" charset="2"/>
              <a:buChar char="§"/>
              <a:defRPr/>
            </a:pPr>
            <a:endParaRPr lang="en-US" sz="2400">
              <a:solidFill>
                <a:schemeClr val="tx1"/>
              </a:solidFill>
              <a:ea typeface="+mn-ea"/>
            </a:endParaRPr>
          </a:p>
          <a:p>
            <a:pPr marL="342900" indent="-342900">
              <a:lnSpc>
                <a:spcPct val="90000"/>
              </a:lnSpc>
              <a:buClrTx/>
              <a:buFont typeface="Wingdings" panose="05000000000000000000" pitchFamily="2" charset="2"/>
              <a:buChar char="§"/>
              <a:defRPr/>
            </a:pPr>
            <a:r>
              <a:rPr lang="en-US" sz="2400">
                <a:solidFill>
                  <a:schemeClr val="tx1"/>
                </a:solidFill>
                <a:ea typeface="+mn-ea"/>
              </a:rPr>
              <a:t>Mereka menerima, mengerti, dan menafsirkan dunia sekeliling sesuai dengan pengetahuan dan pengalaman mereka.</a:t>
            </a:r>
          </a:p>
          <a:p>
            <a:pPr marL="342900" indent="-342900">
              <a:lnSpc>
                <a:spcPct val="20000"/>
              </a:lnSpc>
              <a:buClrTx/>
              <a:buFont typeface="Wingdings" panose="05000000000000000000" pitchFamily="2" charset="2"/>
              <a:buChar char="§"/>
              <a:defRPr/>
            </a:pPr>
            <a:endParaRPr lang="en-US" sz="2400">
              <a:solidFill>
                <a:schemeClr val="tx1"/>
              </a:solidFill>
              <a:ea typeface="+mn-ea"/>
            </a:endParaRPr>
          </a:p>
          <a:p>
            <a:pPr marL="342900" indent="-342900">
              <a:lnSpc>
                <a:spcPct val="90000"/>
              </a:lnSpc>
              <a:buClrTx/>
              <a:buFont typeface="Wingdings" panose="05000000000000000000" pitchFamily="2" charset="2"/>
              <a:buChar char="§"/>
              <a:defRPr/>
            </a:pPr>
            <a:r>
              <a:rPr lang="en-US" sz="2400">
                <a:solidFill>
                  <a:schemeClr val="tx1"/>
                </a:solidFill>
                <a:ea typeface="+mn-ea"/>
              </a:rPr>
              <a:t>Pengetahuan dan pengalaman pribadi orang-orang sifatnya terbatas, mereka memerlukan perspektif orang lain guna memperluas pengertian serta mendapatkan pandangan yang lebih seimbang dan obyektif.</a:t>
            </a:r>
          </a:p>
        </p:txBody>
      </p:sp>
    </p:spTree>
    <p:extLst>
      <p:ext uri="{BB962C8B-B14F-4D97-AF65-F5344CB8AC3E}">
        <p14:creationId xmlns:p14="http://schemas.microsoft.com/office/powerpoint/2010/main" val="2829202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Kisah Kelinci dan Kura-kura</a:t>
            </a:r>
          </a:p>
        </p:txBody>
      </p:sp>
      <p:pic>
        <p:nvPicPr>
          <p:cNvPr id="4" name="Picture 3"/>
          <p:cNvPicPr>
            <a:picLocks noChangeAspect="1"/>
          </p:cNvPicPr>
          <p:nvPr/>
        </p:nvPicPr>
        <p:blipFill>
          <a:blip r:embed="rId2"/>
          <a:stretch>
            <a:fillRect/>
          </a:stretch>
        </p:blipFill>
        <p:spPr>
          <a:xfrm>
            <a:off x="899591" y="1340768"/>
            <a:ext cx="7238257" cy="4464496"/>
          </a:xfrm>
          <a:prstGeom prst="rect">
            <a:avLst/>
          </a:prstGeom>
        </p:spPr>
      </p:pic>
    </p:spTree>
    <p:extLst>
      <p:ext uri="{BB962C8B-B14F-4D97-AF65-F5344CB8AC3E}">
        <p14:creationId xmlns:p14="http://schemas.microsoft.com/office/powerpoint/2010/main" val="90725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bwMode="auto">
          <a:xfrm>
            <a:off x="914400" y="1676400"/>
            <a:ext cx="7315200" cy="3429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lgn="ctr">
              <a:lnSpc>
                <a:spcPct val="110000"/>
              </a:lnSpc>
              <a:buFont typeface="Monotype Sorts" pitchFamily="-84" charset="2"/>
              <a:buNone/>
            </a:pPr>
            <a:r>
              <a:rPr lang="ja-JP" altLang="en-US" sz="2800">
                <a:solidFill>
                  <a:schemeClr val="tx1"/>
                </a:solidFill>
                <a:latin typeface="Arial" panose="020B0604020202020204" pitchFamily="34" charset="0"/>
              </a:rPr>
              <a:t>“</a:t>
            </a:r>
            <a:r>
              <a:rPr lang="en-US" altLang="ja-JP" sz="2800">
                <a:solidFill>
                  <a:schemeClr val="tx1"/>
                </a:solidFill>
              </a:rPr>
              <a:t>Manusia yang benar-benar efektif punya kerendahan hati dan kesediaan untuk mengakui keterbatasan persepsi mereka dan untuk menghargai kekayaan sumberdaya yang tersedia melalui interaksi dengan hati dan pikiran manusia lain.</a:t>
            </a:r>
            <a:r>
              <a:rPr lang="ja-JP" altLang="en-US" sz="2800">
                <a:solidFill>
                  <a:schemeClr val="tx1"/>
                </a:solidFill>
                <a:latin typeface="Arial" panose="020B0604020202020204" pitchFamily="34" charset="0"/>
              </a:rPr>
              <a:t>”</a:t>
            </a:r>
            <a:r>
              <a:rPr lang="en-US" altLang="ja-JP" sz="2800">
                <a:solidFill>
                  <a:schemeClr val="tx1"/>
                </a:solidFill>
              </a:rPr>
              <a:t> </a:t>
            </a:r>
          </a:p>
          <a:p>
            <a:pPr marL="0" indent="0" algn="ctr">
              <a:lnSpc>
                <a:spcPct val="110000"/>
              </a:lnSpc>
              <a:buFont typeface="Monotype Sorts" pitchFamily="-84" charset="2"/>
              <a:buNone/>
            </a:pPr>
            <a:r>
              <a:rPr lang="en-US" altLang="ja-JP" sz="2800">
                <a:solidFill>
                  <a:schemeClr val="tx1"/>
                </a:solidFill>
              </a:rPr>
              <a:t>- Stephen R. Covey-</a:t>
            </a:r>
            <a:endParaRPr lang="en-US" altLang="en-US" sz="2800">
              <a:solidFill>
                <a:schemeClr val="tx1"/>
              </a:solidFill>
            </a:endParaRPr>
          </a:p>
        </p:txBody>
      </p:sp>
    </p:spTree>
    <p:extLst>
      <p:ext uri="{BB962C8B-B14F-4D97-AF65-F5344CB8AC3E}">
        <p14:creationId xmlns:p14="http://schemas.microsoft.com/office/powerpoint/2010/main" val="282931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719388" y="711200"/>
            <a:ext cx="5421312" cy="5354638"/>
            <a:chOff x="2719388" y="711200"/>
            <a:chExt cx="5421312" cy="5354638"/>
          </a:xfrm>
        </p:grpSpPr>
        <p:sp>
          <p:nvSpPr>
            <p:cNvPr id="4107" name="Oval 11"/>
            <p:cNvSpPr>
              <a:spLocks noChangeArrowheads="1"/>
            </p:cNvSpPr>
            <p:nvPr/>
          </p:nvSpPr>
          <p:spPr bwMode="auto">
            <a:xfrm>
              <a:off x="3071813" y="1090613"/>
              <a:ext cx="4703762" cy="4605337"/>
            </a:xfrm>
            <a:prstGeom prst="ellipse">
              <a:avLst/>
            </a:prstGeom>
            <a:noFill/>
            <a:ln w="127000">
              <a:solidFill>
                <a:srgbClr val="CCFF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nvGrpSpPr>
            <p:cNvPr id="4" name="Group 3"/>
            <p:cNvGrpSpPr/>
            <p:nvPr/>
          </p:nvGrpSpPr>
          <p:grpSpPr>
            <a:xfrm>
              <a:off x="2719388" y="711200"/>
              <a:ext cx="5421312" cy="5354638"/>
              <a:chOff x="2719388" y="711200"/>
              <a:chExt cx="5421312" cy="5354638"/>
            </a:xfrm>
          </p:grpSpPr>
          <p:grpSp>
            <p:nvGrpSpPr>
              <p:cNvPr id="3" name="Group 2"/>
              <p:cNvGrpSpPr/>
              <p:nvPr/>
            </p:nvGrpSpPr>
            <p:grpSpPr>
              <a:xfrm>
                <a:off x="2719388" y="711200"/>
                <a:ext cx="5421312" cy="5354638"/>
                <a:chOff x="2719388" y="711200"/>
                <a:chExt cx="5421312" cy="5354638"/>
              </a:xfrm>
            </p:grpSpPr>
            <p:sp>
              <p:nvSpPr>
                <p:cNvPr id="4104" name="Oval 8"/>
                <p:cNvSpPr>
                  <a:spLocks noChangeArrowheads="1"/>
                </p:cNvSpPr>
                <p:nvPr/>
              </p:nvSpPr>
              <p:spPr bwMode="auto">
                <a:xfrm>
                  <a:off x="2719388" y="711200"/>
                  <a:ext cx="5421312" cy="5354638"/>
                </a:xfrm>
                <a:prstGeom prst="ellipse">
                  <a:avLst/>
                </a:prstGeom>
                <a:noFill/>
                <a:ln w="127000">
                  <a:solidFill>
                    <a:srgbClr val="CCFF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05" name="Oval 9"/>
                <p:cNvSpPr>
                  <a:spLocks noChangeArrowheads="1"/>
                </p:cNvSpPr>
                <p:nvPr/>
              </p:nvSpPr>
              <p:spPr bwMode="auto">
                <a:xfrm>
                  <a:off x="2836863" y="823913"/>
                  <a:ext cx="5183187" cy="5108575"/>
                </a:xfrm>
                <a:prstGeom prst="ellipse">
                  <a:avLst/>
                </a:prstGeom>
                <a:noFill/>
                <a:ln w="127000">
                  <a:solidFill>
                    <a:srgbClr val="CCFF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06" name="Oval 10"/>
                <p:cNvSpPr>
                  <a:spLocks noChangeArrowheads="1"/>
                </p:cNvSpPr>
                <p:nvPr/>
              </p:nvSpPr>
              <p:spPr bwMode="auto">
                <a:xfrm>
                  <a:off x="2960688" y="957263"/>
                  <a:ext cx="4937125" cy="4851400"/>
                </a:xfrm>
                <a:prstGeom prst="ellipse">
                  <a:avLst/>
                </a:prstGeom>
                <a:noFill/>
                <a:ln w="127000">
                  <a:solidFill>
                    <a:srgbClr val="CCFFCC"/>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4108" name="Oval 12"/>
              <p:cNvSpPr>
                <a:spLocks noChangeArrowheads="1"/>
              </p:cNvSpPr>
              <p:nvPr/>
            </p:nvSpPr>
            <p:spPr bwMode="auto">
              <a:xfrm>
                <a:off x="3179763" y="1203325"/>
                <a:ext cx="4497387" cy="4378325"/>
              </a:xfrm>
              <a:prstGeom prst="ellipse">
                <a:avLst/>
              </a:prstGeom>
              <a:noFill/>
              <a:ln w="101600">
                <a:solidFill>
                  <a:srgbClr val="00808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grpSp>
        <p:nvGrpSpPr>
          <p:cNvPr id="7" name="Group 6"/>
          <p:cNvGrpSpPr/>
          <p:nvPr/>
        </p:nvGrpSpPr>
        <p:grpSpPr>
          <a:xfrm>
            <a:off x="3911600" y="1506538"/>
            <a:ext cx="3035300" cy="244051"/>
            <a:chOff x="3911600" y="1506538"/>
            <a:chExt cx="3035300" cy="244051"/>
          </a:xfrm>
        </p:grpSpPr>
        <p:sp>
          <p:nvSpPr>
            <p:cNvPr id="4102" name="Rectangle 6"/>
            <p:cNvSpPr>
              <a:spLocks noChangeArrowheads="1"/>
            </p:cNvSpPr>
            <p:nvPr/>
          </p:nvSpPr>
          <p:spPr bwMode="auto">
            <a:xfrm>
              <a:off x="3911600" y="1506538"/>
              <a:ext cx="3035300" cy="236537"/>
            </a:xfrm>
            <a:prstGeom prst="rect">
              <a:avLst/>
            </a:prstGeom>
            <a:solidFill>
              <a:srgbClr val="0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chemeClr val="bg1"/>
                </a:solidFill>
                <a:latin typeface="Times New Roman" charset="0"/>
                <a:ea typeface="ＭＳ Ｐゴシック" charset="0"/>
              </a:endParaRPr>
            </a:p>
          </p:txBody>
        </p:sp>
        <p:sp>
          <p:nvSpPr>
            <p:cNvPr id="4112" name="Rectangle 16"/>
            <p:cNvSpPr>
              <a:spLocks noChangeArrowheads="1"/>
            </p:cNvSpPr>
            <p:nvPr/>
          </p:nvSpPr>
          <p:spPr bwMode="auto">
            <a:xfrm>
              <a:off x="4427984" y="1531938"/>
              <a:ext cx="2084841" cy="218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77788" tIns="39688" rIns="77788" bIns="39688">
              <a:spAutoFit/>
            </a:bodyPr>
            <a:lstStyle/>
            <a:p>
              <a:pPr algn="ctr" defTabSz="661988" eaLnBrk="0" hangingPunct="0">
                <a:defRPr/>
              </a:pPr>
              <a:r>
                <a:rPr lang="en-US" sz="900" i="1">
                  <a:solidFill>
                    <a:schemeClr val="bg1"/>
                  </a:solidFill>
                  <a:latin typeface="Arial" charset="0"/>
                  <a:ea typeface="ＭＳ Ｐゴシック" charset="0"/>
                </a:rPr>
                <a:t>KESALINGTERGANTUNGAN</a:t>
              </a:r>
            </a:p>
          </p:txBody>
        </p:sp>
      </p:grpSp>
      <p:grpSp>
        <p:nvGrpSpPr>
          <p:cNvPr id="10" name="Group 9"/>
          <p:cNvGrpSpPr/>
          <p:nvPr/>
        </p:nvGrpSpPr>
        <p:grpSpPr>
          <a:xfrm>
            <a:off x="3943350" y="1741488"/>
            <a:ext cx="2982913" cy="1487487"/>
            <a:chOff x="3943350" y="1741488"/>
            <a:chExt cx="2982913" cy="1487487"/>
          </a:xfrm>
        </p:grpSpPr>
        <p:sp>
          <p:nvSpPr>
            <p:cNvPr id="4101" name="AutoShape 5"/>
            <p:cNvSpPr>
              <a:spLocks noChangeArrowheads="1"/>
            </p:cNvSpPr>
            <p:nvPr/>
          </p:nvSpPr>
          <p:spPr bwMode="auto">
            <a:xfrm rot="10800000">
              <a:off x="3943350" y="1754188"/>
              <a:ext cx="2982913" cy="1474787"/>
            </a:xfrm>
            <a:prstGeom prst="triangle">
              <a:avLst>
                <a:gd name="adj" fmla="val 49977"/>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09" name="AutoShape 13"/>
            <p:cNvSpPr>
              <a:spLocks noChangeArrowheads="1"/>
            </p:cNvSpPr>
            <p:nvPr/>
          </p:nvSpPr>
          <p:spPr bwMode="auto">
            <a:xfrm>
              <a:off x="4816475" y="1741488"/>
              <a:ext cx="1227138" cy="892175"/>
            </a:xfrm>
            <a:prstGeom prst="triangle">
              <a:avLst>
                <a:gd name="adj" fmla="val 49977"/>
              </a:avLst>
            </a:prstGeom>
            <a:solidFill>
              <a:srgbClr val="0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13" name="Rectangle 17"/>
            <p:cNvSpPr>
              <a:spLocks noChangeArrowheads="1"/>
            </p:cNvSpPr>
            <p:nvPr/>
          </p:nvSpPr>
          <p:spPr bwMode="auto">
            <a:xfrm>
              <a:off x="4961066" y="2160588"/>
              <a:ext cx="958597" cy="35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sz="900">
                  <a:solidFill>
                    <a:srgbClr val="FFFF00"/>
                  </a:solidFill>
                  <a:latin typeface="Arial" charset="0"/>
                  <a:ea typeface="ＭＳ Ｐゴシック" charset="0"/>
                </a:rPr>
                <a:t>KEMENA </a:t>
              </a:r>
            </a:p>
            <a:p>
              <a:pPr algn="ctr" defTabSz="661988" eaLnBrk="0" hangingPunct="0">
                <a:defRPr/>
              </a:pPr>
              <a:r>
                <a:rPr lang="en-US" sz="900">
                  <a:solidFill>
                    <a:srgbClr val="FFFF00"/>
                  </a:solidFill>
                  <a:latin typeface="Arial" charset="0"/>
                  <a:ea typeface="ＭＳ Ｐゴシック" charset="0"/>
                </a:rPr>
                <a:t>NGAN PUBLIK</a:t>
              </a:r>
            </a:p>
          </p:txBody>
        </p:sp>
      </p:grpSp>
      <p:grpSp>
        <p:nvGrpSpPr>
          <p:cNvPr id="6" name="Group 5"/>
          <p:cNvGrpSpPr/>
          <p:nvPr/>
        </p:nvGrpSpPr>
        <p:grpSpPr>
          <a:xfrm>
            <a:off x="3965575" y="3254375"/>
            <a:ext cx="2928938" cy="277813"/>
            <a:chOff x="3965575" y="3254375"/>
            <a:chExt cx="2928938" cy="277813"/>
          </a:xfrm>
        </p:grpSpPr>
        <p:sp>
          <p:nvSpPr>
            <p:cNvPr id="4111" name="Rectangle 15"/>
            <p:cNvSpPr>
              <a:spLocks noChangeArrowheads="1"/>
            </p:cNvSpPr>
            <p:nvPr/>
          </p:nvSpPr>
          <p:spPr bwMode="auto">
            <a:xfrm>
              <a:off x="3965575" y="3254375"/>
              <a:ext cx="2928938" cy="277813"/>
            </a:xfrm>
            <a:prstGeom prst="rect">
              <a:avLst/>
            </a:prstGeom>
            <a:solidFill>
              <a:srgbClr val="0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chemeClr val="bg1"/>
                </a:solidFill>
                <a:latin typeface="Times New Roman" charset="0"/>
                <a:ea typeface="ＭＳ Ｐゴシック" charset="0"/>
              </a:endParaRPr>
            </a:p>
          </p:txBody>
        </p:sp>
        <p:sp>
          <p:nvSpPr>
            <p:cNvPr id="4114" name="Rectangle 18"/>
            <p:cNvSpPr>
              <a:spLocks noChangeArrowheads="1"/>
            </p:cNvSpPr>
            <p:nvPr/>
          </p:nvSpPr>
          <p:spPr bwMode="auto">
            <a:xfrm>
              <a:off x="4843463" y="3292475"/>
              <a:ext cx="1198562" cy="234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77788" tIns="39688" rIns="77788" bIns="39688">
              <a:spAutoFit/>
            </a:bodyPr>
            <a:lstStyle/>
            <a:p>
              <a:pPr algn="ctr" defTabSz="661988" eaLnBrk="0" hangingPunct="0">
                <a:defRPr/>
              </a:pPr>
              <a:r>
                <a:rPr lang="en-US" sz="1000" i="1">
                  <a:solidFill>
                    <a:schemeClr val="bg1"/>
                  </a:solidFill>
                  <a:latin typeface="Arial" charset="0"/>
                  <a:ea typeface="ＭＳ Ｐゴシック" charset="0"/>
                </a:rPr>
                <a:t>KEMANDIRIAN</a:t>
              </a:r>
            </a:p>
          </p:txBody>
        </p:sp>
      </p:grpSp>
      <p:grpSp>
        <p:nvGrpSpPr>
          <p:cNvPr id="11" name="Group 10"/>
          <p:cNvGrpSpPr/>
          <p:nvPr/>
        </p:nvGrpSpPr>
        <p:grpSpPr>
          <a:xfrm>
            <a:off x="3932238" y="3548063"/>
            <a:ext cx="2982913" cy="1457325"/>
            <a:chOff x="3932238" y="3548063"/>
            <a:chExt cx="2982913" cy="1457325"/>
          </a:xfrm>
        </p:grpSpPr>
        <p:sp>
          <p:nvSpPr>
            <p:cNvPr id="4098" name="AutoShape 2"/>
            <p:cNvSpPr>
              <a:spLocks noChangeArrowheads="1"/>
            </p:cNvSpPr>
            <p:nvPr/>
          </p:nvSpPr>
          <p:spPr bwMode="auto">
            <a:xfrm>
              <a:off x="3932238" y="3548063"/>
              <a:ext cx="2982913" cy="1444625"/>
            </a:xfrm>
            <a:prstGeom prst="triangle">
              <a:avLst>
                <a:gd name="adj" fmla="val 49977"/>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10" name="AutoShape 14"/>
            <p:cNvSpPr>
              <a:spLocks noChangeArrowheads="1"/>
            </p:cNvSpPr>
            <p:nvPr/>
          </p:nvSpPr>
          <p:spPr bwMode="auto">
            <a:xfrm rot="10800000">
              <a:off x="4814888" y="4152900"/>
              <a:ext cx="1227137" cy="852488"/>
            </a:xfrm>
            <a:prstGeom prst="triangle">
              <a:avLst>
                <a:gd name="adj" fmla="val 49977"/>
              </a:avLst>
            </a:prstGeom>
            <a:solidFill>
              <a:srgbClr val="0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4115" name="Rectangle 19"/>
            <p:cNvSpPr>
              <a:spLocks noChangeArrowheads="1"/>
            </p:cNvSpPr>
            <p:nvPr/>
          </p:nvSpPr>
          <p:spPr bwMode="auto">
            <a:xfrm>
              <a:off x="4914688" y="4141788"/>
              <a:ext cx="1029129" cy="35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sz="900">
                  <a:solidFill>
                    <a:srgbClr val="FFFF00"/>
                  </a:solidFill>
                  <a:latin typeface="Arial" charset="0"/>
                  <a:ea typeface="ＭＳ Ｐゴシック" charset="0"/>
                </a:rPr>
                <a:t>KEMENANGAN </a:t>
              </a:r>
            </a:p>
            <a:p>
              <a:pPr algn="ctr" defTabSz="661988" eaLnBrk="0" hangingPunct="0">
                <a:defRPr/>
              </a:pPr>
              <a:r>
                <a:rPr lang="en-US" sz="900">
                  <a:solidFill>
                    <a:srgbClr val="FFFF00"/>
                  </a:solidFill>
                  <a:latin typeface="Arial" charset="0"/>
                  <a:ea typeface="ＭＳ Ｐゴシック" charset="0"/>
                </a:rPr>
                <a:t>PRIBADI</a:t>
              </a:r>
            </a:p>
          </p:txBody>
        </p:sp>
      </p:grpSp>
      <p:grpSp>
        <p:nvGrpSpPr>
          <p:cNvPr id="8" name="Group 7"/>
          <p:cNvGrpSpPr/>
          <p:nvPr/>
        </p:nvGrpSpPr>
        <p:grpSpPr>
          <a:xfrm>
            <a:off x="3911600" y="5005388"/>
            <a:ext cx="3035300" cy="234039"/>
            <a:chOff x="3911600" y="5005388"/>
            <a:chExt cx="3035300" cy="234039"/>
          </a:xfrm>
        </p:grpSpPr>
        <p:sp>
          <p:nvSpPr>
            <p:cNvPr id="4099" name="Rectangle 3"/>
            <p:cNvSpPr>
              <a:spLocks noChangeArrowheads="1"/>
            </p:cNvSpPr>
            <p:nvPr/>
          </p:nvSpPr>
          <p:spPr bwMode="auto">
            <a:xfrm>
              <a:off x="3911600" y="5005388"/>
              <a:ext cx="3035300" cy="230187"/>
            </a:xfrm>
            <a:prstGeom prst="rect">
              <a:avLst/>
            </a:prstGeom>
            <a:solidFill>
              <a:srgbClr val="00808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a:solidFill>
                  <a:schemeClr val="bg1"/>
                </a:solidFill>
                <a:latin typeface="Times New Roman" charset="0"/>
                <a:ea typeface="ＭＳ Ｐゴシック" charset="0"/>
              </a:endParaRPr>
            </a:p>
          </p:txBody>
        </p:sp>
        <p:sp>
          <p:nvSpPr>
            <p:cNvPr id="4116" name="Rectangle 20"/>
            <p:cNvSpPr>
              <a:spLocks noChangeArrowheads="1"/>
            </p:cNvSpPr>
            <p:nvPr/>
          </p:nvSpPr>
          <p:spPr bwMode="auto">
            <a:xfrm>
              <a:off x="4601513" y="5005388"/>
              <a:ext cx="1741649" cy="234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77788" tIns="39688" rIns="77788" bIns="39688">
              <a:spAutoFit/>
            </a:bodyPr>
            <a:lstStyle/>
            <a:p>
              <a:pPr algn="ctr" defTabSz="661988" eaLnBrk="0" hangingPunct="0">
                <a:defRPr/>
              </a:pPr>
              <a:r>
                <a:rPr lang="en-US" sz="1000" i="1">
                  <a:solidFill>
                    <a:schemeClr val="bg1"/>
                  </a:solidFill>
                  <a:latin typeface="Arial" charset="0"/>
                  <a:ea typeface="ＭＳ Ｐゴシック" charset="0"/>
                </a:rPr>
                <a:t>KETERGANTUNGAN</a:t>
              </a:r>
            </a:p>
          </p:txBody>
        </p:sp>
      </p:grpSp>
      <p:sp>
        <p:nvSpPr>
          <p:cNvPr id="4138" name="Rectangle 42"/>
          <p:cNvSpPr>
            <a:spLocks noChangeArrowheads="1"/>
          </p:cNvSpPr>
          <p:nvPr/>
        </p:nvSpPr>
        <p:spPr bwMode="auto">
          <a:xfrm>
            <a:off x="4200525" y="1749425"/>
            <a:ext cx="1136650" cy="4494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sz="800" b="0">
                <a:latin typeface="Arial" charset="0"/>
                <a:ea typeface="ＭＳ Ｐゴシック" charset="0"/>
              </a:rPr>
              <a:t>Berusaha Mengerti Terlebih Dahulu Baru Dimengerti</a:t>
            </a:r>
          </a:p>
        </p:txBody>
      </p:sp>
      <p:sp>
        <p:nvSpPr>
          <p:cNvPr id="4139" name="Rectangle 43"/>
          <p:cNvSpPr>
            <a:spLocks noChangeArrowheads="1"/>
          </p:cNvSpPr>
          <p:nvPr/>
        </p:nvSpPr>
        <p:spPr bwMode="auto">
          <a:xfrm>
            <a:off x="5545138" y="1795463"/>
            <a:ext cx="1136650" cy="218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sz="900">
                <a:latin typeface="Arial" charset="0"/>
                <a:ea typeface="ＭＳ Ｐゴシック" charset="0"/>
              </a:rPr>
              <a:t>Wujudkan Sinergi</a:t>
            </a:r>
          </a:p>
        </p:txBody>
      </p:sp>
      <p:sp>
        <p:nvSpPr>
          <p:cNvPr id="4140" name="Rectangle 44"/>
          <p:cNvSpPr>
            <a:spLocks noChangeArrowheads="1"/>
          </p:cNvSpPr>
          <p:nvPr/>
        </p:nvSpPr>
        <p:spPr bwMode="auto">
          <a:xfrm>
            <a:off x="4837113" y="2654300"/>
            <a:ext cx="1204912" cy="357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77788" tIns="39688" rIns="77788" bIns="39688">
            <a:spAutoFit/>
          </a:bodyPr>
          <a:lstStyle/>
          <a:p>
            <a:pPr algn="ctr" defTabSz="661988" eaLnBrk="0" hangingPunct="0">
              <a:defRPr/>
            </a:pPr>
            <a:r>
              <a:rPr lang="en-US" sz="900">
                <a:latin typeface="Arial" charset="0"/>
                <a:ea typeface="ＭＳ Ｐゴシック" charset="0"/>
              </a:rPr>
              <a:t>Berpikir Menang /Menang</a:t>
            </a:r>
          </a:p>
        </p:txBody>
      </p:sp>
      <p:sp>
        <p:nvSpPr>
          <p:cNvPr id="4141" name="Rectangle 45"/>
          <p:cNvSpPr>
            <a:spLocks noChangeArrowheads="1"/>
          </p:cNvSpPr>
          <p:nvPr/>
        </p:nvSpPr>
        <p:spPr bwMode="auto">
          <a:xfrm>
            <a:off x="4911725" y="3771900"/>
            <a:ext cx="1027113" cy="3263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sz="800">
                <a:latin typeface="Arial" charset="0"/>
                <a:ea typeface="ＭＳ Ｐゴシック" charset="0"/>
              </a:rPr>
              <a:t>Dahulukan </a:t>
            </a:r>
          </a:p>
          <a:p>
            <a:pPr algn="ctr" defTabSz="661988" eaLnBrk="0" hangingPunct="0">
              <a:defRPr/>
            </a:pPr>
            <a:r>
              <a:rPr lang="en-US" sz="800">
                <a:latin typeface="Arial" charset="0"/>
                <a:ea typeface="ＭＳ Ｐゴシック" charset="0"/>
              </a:rPr>
              <a:t>yang utaman</a:t>
            </a:r>
          </a:p>
        </p:txBody>
      </p:sp>
      <p:sp>
        <p:nvSpPr>
          <p:cNvPr id="4142" name="Rectangle 46"/>
          <p:cNvSpPr>
            <a:spLocks noChangeArrowheads="1"/>
          </p:cNvSpPr>
          <p:nvPr/>
        </p:nvSpPr>
        <p:spPr bwMode="auto">
          <a:xfrm>
            <a:off x="4241800" y="4598988"/>
            <a:ext cx="1031875" cy="218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sz="900">
                <a:latin typeface="Arial" charset="0"/>
                <a:ea typeface="ＭＳ Ｐゴシック" charset="0"/>
              </a:rPr>
              <a:t>Jadilah Proaktif</a:t>
            </a:r>
          </a:p>
        </p:txBody>
      </p:sp>
      <p:sp>
        <p:nvSpPr>
          <p:cNvPr id="4143" name="Rectangle 47"/>
          <p:cNvSpPr>
            <a:spLocks noChangeArrowheads="1"/>
          </p:cNvSpPr>
          <p:nvPr/>
        </p:nvSpPr>
        <p:spPr bwMode="auto">
          <a:xfrm>
            <a:off x="5629275" y="4540250"/>
            <a:ext cx="1027113" cy="4494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sz="800">
                <a:latin typeface="Arial" charset="0"/>
                <a:ea typeface="ＭＳ Ｐゴシック" charset="0"/>
              </a:rPr>
              <a:t>Mulai dengan Akhir dalam pikiran</a:t>
            </a:r>
          </a:p>
        </p:txBody>
      </p:sp>
      <p:sp>
        <p:nvSpPr>
          <p:cNvPr id="9" name="TextBox 8"/>
          <p:cNvSpPr txBox="1"/>
          <p:nvPr/>
        </p:nvSpPr>
        <p:spPr>
          <a:xfrm>
            <a:off x="179512" y="176214"/>
            <a:ext cx="5094163" cy="646331"/>
          </a:xfrm>
          <a:prstGeom prst="rect">
            <a:avLst/>
          </a:prstGeom>
          <a:noFill/>
        </p:spPr>
        <p:txBody>
          <a:bodyPr wrap="square" rtlCol="0">
            <a:spAutoFit/>
          </a:bodyPr>
          <a:lstStyle/>
          <a:p>
            <a:r>
              <a:rPr lang="en-US" sz="3600" b="0">
                <a:ln w="0"/>
                <a:solidFill>
                  <a:schemeClr val="accent1"/>
                </a:solidFill>
                <a:effectLst>
                  <a:outerShdw blurRad="38100" dist="25400" dir="5400000" algn="ctr" rotWithShape="0">
                    <a:srgbClr val="6E747A">
                      <a:alpha val="43000"/>
                    </a:srgbClr>
                  </a:outerShdw>
                </a:effectLst>
                <a:latin typeface="Kozuka Gothic Pro B" panose="020B0800000000000000" pitchFamily="34" charset="-128"/>
                <a:ea typeface="Kozuka Gothic Pro B" panose="020B0800000000000000" pitchFamily="34" charset="-128"/>
              </a:rPr>
              <a:t>Seven Habits Model</a:t>
            </a:r>
          </a:p>
        </p:txBody>
      </p:sp>
      <p:sp>
        <p:nvSpPr>
          <p:cNvPr id="12" name="TextBox 11"/>
          <p:cNvSpPr txBox="1"/>
          <p:nvPr/>
        </p:nvSpPr>
        <p:spPr>
          <a:xfrm rot="19085531">
            <a:off x="2434067" y="1484538"/>
            <a:ext cx="2294218" cy="338554"/>
          </a:xfrm>
          <a:prstGeom prst="rect">
            <a:avLst/>
          </a:prstGeom>
          <a:noFill/>
        </p:spPr>
        <p:txBody>
          <a:bodyPr wrap="square" rtlCol="0">
            <a:spAutoFit/>
          </a:bodyPr>
          <a:lstStyle/>
          <a:p>
            <a:pPr algn="ctr"/>
            <a:r>
              <a:rPr lang="en-US" sz="1600" b="0">
                <a:latin typeface="Arial" panose="020B0604020202020204" pitchFamily="34" charset="0"/>
                <a:cs typeface="Arial" panose="020B0604020202020204" pitchFamily="34" charset="0"/>
              </a:rPr>
              <a:t>Asah Gergaji</a:t>
            </a:r>
          </a:p>
        </p:txBody>
      </p:sp>
      <p:sp>
        <p:nvSpPr>
          <p:cNvPr id="13" name="TextBox 12"/>
          <p:cNvSpPr txBox="1"/>
          <p:nvPr/>
        </p:nvSpPr>
        <p:spPr>
          <a:xfrm>
            <a:off x="4640166" y="4346245"/>
            <a:ext cx="287258" cy="338554"/>
          </a:xfrm>
          <a:prstGeom prst="rect">
            <a:avLst/>
          </a:prstGeom>
          <a:noFill/>
        </p:spPr>
        <p:txBody>
          <a:bodyPr wrap="none" rtlCol="0">
            <a:spAutoFit/>
          </a:bodyPr>
          <a:lstStyle/>
          <a:p>
            <a:r>
              <a:rPr lang="en-US" sz="1600">
                <a:solidFill>
                  <a:srgbClr val="FF0033"/>
                </a:solidFill>
              </a:rPr>
              <a:t>1</a:t>
            </a:r>
          </a:p>
        </p:txBody>
      </p:sp>
      <p:sp>
        <p:nvSpPr>
          <p:cNvPr id="57" name="TextBox 56"/>
          <p:cNvSpPr txBox="1"/>
          <p:nvPr/>
        </p:nvSpPr>
        <p:spPr>
          <a:xfrm>
            <a:off x="6015871" y="4346245"/>
            <a:ext cx="287258" cy="338554"/>
          </a:xfrm>
          <a:prstGeom prst="rect">
            <a:avLst/>
          </a:prstGeom>
          <a:noFill/>
        </p:spPr>
        <p:txBody>
          <a:bodyPr wrap="none" rtlCol="0">
            <a:spAutoFit/>
          </a:bodyPr>
          <a:lstStyle/>
          <a:p>
            <a:r>
              <a:rPr lang="en-US" sz="1600">
                <a:solidFill>
                  <a:srgbClr val="FF0033"/>
                </a:solidFill>
              </a:rPr>
              <a:t>2</a:t>
            </a:r>
          </a:p>
        </p:txBody>
      </p:sp>
      <p:sp>
        <p:nvSpPr>
          <p:cNvPr id="58" name="TextBox 57"/>
          <p:cNvSpPr txBox="1"/>
          <p:nvPr/>
        </p:nvSpPr>
        <p:spPr>
          <a:xfrm>
            <a:off x="5295940" y="3559845"/>
            <a:ext cx="287258" cy="338554"/>
          </a:xfrm>
          <a:prstGeom prst="rect">
            <a:avLst/>
          </a:prstGeom>
          <a:noFill/>
        </p:spPr>
        <p:txBody>
          <a:bodyPr wrap="none" rtlCol="0">
            <a:spAutoFit/>
          </a:bodyPr>
          <a:lstStyle/>
          <a:p>
            <a:r>
              <a:rPr lang="en-US" sz="1600">
                <a:solidFill>
                  <a:srgbClr val="FF0033"/>
                </a:solidFill>
              </a:rPr>
              <a:t>3</a:t>
            </a:r>
          </a:p>
        </p:txBody>
      </p:sp>
      <p:sp>
        <p:nvSpPr>
          <p:cNvPr id="59" name="TextBox 58"/>
          <p:cNvSpPr txBox="1"/>
          <p:nvPr/>
        </p:nvSpPr>
        <p:spPr>
          <a:xfrm>
            <a:off x="5308590" y="2910147"/>
            <a:ext cx="287258" cy="338554"/>
          </a:xfrm>
          <a:prstGeom prst="rect">
            <a:avLst/>
          </a:prstGeom>
          <a:noFill/>
        </p:spPr>
        <p:txBody>
          <a:bodyPr wrap="none" rtlCol="0">
            <a:spAutoFit/>
          </a:bodyPr>
          <a:lstStyle/>
          <a:p>
            <a:r>
              <a:rPr lang="en-US" sz="1600">
                <a:solidFill>
                  <a:srgbClr val="FF0033"/>
                </a:solidFill>
              </a:rPr>
              <a:t>4</a:t>
            </a:r>
          </a:p>
        </p:txBody>
      </p:sp>
      <p:sp>
        <p:nvSpPr>
          <p:cNvPr id="60" name="TextBox 59"/>
          <p:cNvSpPr txBox="1"/>
          <p:nvPr/>
        </p:nvSpPr>
        <p:spPr>
          <a:xfrm>
            <a:off x="4601513" y="2162981"/>
            <a:ext cx="287258" cy="338554"/>
          </a:xfrm>
          <a:prstGeom prst="rect">
            <a:avLst/>
          </a:prstGeom>
          <a:noFill/>
        </p:spPr>
        <p:txBody>
          <a:bodyPr wrap="none" rtlCol="0">
            <a:spAutoFit/>
          </a:bodyPr>
          <a:lstStyle/>
          <a:p>
            <a:r>
              <a:rPr lang="en-US" sz="1600">
                <a:solidFill>
                  <a:srgbClr val="FF0033"/>
                </a:solidFill>
              </a:rPr>
              <a:t>5</a:t>
            </a:r>
          </a:p>
        </p:txBody>
      </p:sp>
      <p:sp>
        <p:nvSpPr>
          <p:cNvPr id="61" name="TextBox 60"/>
          <p:cNvSpPr txBox="1"/>
          <p:nvPr/>
        </p:nvSpPr>
        <p:spPr>
          <a:xfrm>
            <a:off x="5923118" y="2162981"/>
            <a:ext cx="287258" cy="338554"/>
          </a:xfrm>
          <a:prstGeom prst="rect">
            <a:avLst/>
          </a:prstGeom>
          <a:noFill/>
        </p:spPr>
        <p:txBody>
          <a:bodyPr wrap="none" rtlCol="0">
            <a:spAutoFit/>
          </a:bodyPr>
          <a:lstStyle/>
          <a:p>
            <a:r>
              <a:rPr lang="en-US" sz="1600">
                <a:solidFill>
                  <a:srgbClr val="FF0033"/>
                </a:solidFill>
              </a:rPr>
              <a:t>6</a:t>
            </a:r>
          </a:p>
        </p:txBody>
      </p:sp>
      <p:sp>
        <p:nvSpPr>
          <p:cNvPr id="62" name="TextBox 61"/>
          <p:cNvSpPr txBox="1"/>
          <p:nvPr/>
        </p:nvSpPr>
        <p:spPr>
          <a:xfrm>
            <a:off x="2913896" y="1993704"/>
            <a:ext cx="287258" cy="338554"/>
          </a:xfrm>
          <a:prstGeom prst="rect">
            <a:avLst/>
          </a:prstGeom>
          <a:noFill/>
        </p:spPr>
        <p:txBody>
          <a:bodyPr wrap="none" rtlCol="0">
            <a:spAutoFit/>
          </a:bodyPr>
          <a:lstStyle/>
          <a:p>
            <a:r>
              <a:rPr lang="en-US" sz="1600">
                <a:solidFill>
                  <a:srgbClr val="FF0033"/>
                </a:solidFill>
              </a:rPr>
              <a:t>7</a:t>
            </a:r>
          </a:p>
        </p:txBody>
      </p:sp>
    </p:spTree>
    <p:extLst>
      <p:ext uri="{BB962C8B-B14F-4D97-AF65-F5344CB8AC3E}">
        <p14:creationId xmlns:p14="http://schemas.microsoft.com/office/powerpoint/2010/main" val="78778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6" presetClass="emph" presetSubtype="0" repeatCount="indefinite" fill="hold" grpId="1" nodeType="clickEffect">
                                  <p:stCondLst>
                                    <p:cond delay="0"/>
                                  </p:stCondLst>
                                  <p:endCondLst>
                                    <p:cond evt="onNext" delay="0">
                                      <p:tgtEl>
                                        <p:sldTgt/>
                                      </p:tgtEl>
                                    </p:cond>
                                  </p:endCondLst>
                                  <p:childTnLst>
                                    <p:animScale>
                                      <p:cBhvr>
                                        <p:cTn id="90" dur="2000" fill="hold"/>
                                        <p:tgtEl>
                                          <p:spTgt spid="41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 grpId="0"/>
      <p:bldP spid="4139" grpId="0"/>
      <p:bldP spid="4140" grpId="0"/>
      <p:bldP spid="4141" grpId="0"/>
      <p:bldP spid="4142" grpId="0"/>
      <p:bldP spid="4142" grpId="1"/>
      <p:bldP spid="4143" grpId="0"/>
      <p:bldP spid="9" grpId="0"/>
      <p:bldP spid="12" grpId="0"/>
      <p:bldP spid="13" grpId="0"/>
      <p:bldP spid="57" grpId="0"/>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SINERGI</a:t>
            </a:r>
          </a:p>
        </p:txBody>
      </p:sp>
      <p:sp>
        <p:nvSpPr>
          <p:cNvPr id="4099" name="Rectangle 3"/>
          <p:cNvSpPr>
            <a:spLocks noGrp="1" noChangeArrowheads="1"/>
          </p:cNvSpPr>
          <p:nvPr>
            <p:ph type="body" idx="1"/>
          </p:nvPr>
        </p:nvSpPr>
        <p:spPr bwMode="auto">
          <a:xfrm>
            <a:off x="762000" y="2362200"/>
            <a:ext cx="7620000" cy="1676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lgn="ctr">
              <a:buFont typeface="Monotype Sorts" pitchFamily="-84" charset="2"/>
              <a:buNone/>
            </a:pPr>
            <a:r>
              <a:rPr lang="ja-JP" altLang="en-US" sz="2800">
                <a:solidFill>
                  <a:schemeClr val="tx1"/>
                </a:solidFill>
                <a:latin typeface="Arial" panose="020B0604020202020204" pitchFamily="34" charset="0"/>
              </a:rPr>
              <a:t>“</a:t>
            </a:r>
            <a:r>
              <a:rPr lang="en-US" altLang="ja-JP" sz="2800">
                <a:solidFill>
                  <a:schemeClr val="tx1"/>
                </a:solidFill>
              </a:rPr>
              <a:t>Esensi dari sinergi adalah menghargai perbedaan, menghormatinya, membangun atas dasar kekuatan, menutup kelemahan.</a:t>
            </a:r>
            <a:r>
              <a:rPr lang="ja-JP" altLang="en-US" sz="2800">
                <a:solidFill>
                  <a:schemeClr val="tx1"/>
                </a:solidFill>
                <a:latin typeface="Arial" panose="020B0604020202020204" pitchFamily="34" charset="0"/>
              </a:rPr>
              <a:t>”</a:t>
            </a:r>
            <a:r>
              <a:rPr lang="en-US" altLang="ja-JP" sz="2800">
                <a:solidFill>
                  <a:schemeClr val="tx1"/>
                </a:solidFill>
              </a:rPr>
              <a:t> </a:t>
            </a:r>
          </a:p>
          <a:p>
            <a:pPr marL="0" indent="0" algn="ctr">
              <a:buFont typeface="Monotype Sorts" pitchFamily="-84" charset="2"/>
              <a:buNone/>
            </a:pPr>
            <a:r>
              <a:rPr lang="en-US" altLang="ja-JP" sz="2800">
                <a:solidFill>
                  <a:schemeClr val="tx1"/>
                </a:solidFill>
              </a:rPr>
              <a:t>- Stephen R. Covey -</a:t>
            </a:r>
          </a:p>
          <a:p>
            <a:pPr marL="0" indent="0" algn="ctr">
              <a:buFont typeface="Monotype Sorts" pitchFamily="-84" charset="2"/>
              <a:buNone/>
            </a:pPr>
            <a:endParaRPr lang="en-US" altLang="en-US" sz="2800">
              <a:solidFill>
                <a:schemeClr val="tx1"/>
              </a:solidFill>
            </a:endParaRPr>
          </a:p>
        </p:txBody>
      </p:sp>
    </p:spTree>
    <p:extLst>
      <p:ext uri="{BB962C8B-B14F-4D97-AF65-F5344CB8AC3E}">
        <p14:creationId xmlns:p14="http://schemas.microsoft.com/office/powerpoint/2010/main" val="348323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PRINSIP YANG MENDASARI SINERGI</a:t>
            </a:r>
          </a:p>
        </p:txBody>
      </p:sp>
      <p:sp>
        <p:nvSpPr>
          <p:cNvPr id="5123" name="Rectangle 3"/>
          <p:cNvSpPr>
            <a:spLocks noGrp="1" noChangeArrowheads="1"/>
          </p:cNvSpPr>
          <p:nvPr>
            <p:ph type="body" idx="1"/>
          </p:nvPr>
        </p:nvSpPr>
        <p:spPr bwMode="auto">
          <a:xfrm>
            <a:off x="990600" y="2514600"/>
            <a:ext cx="7239000" cy="32766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0" indent="0" algn="ctr">
              <a:buFont typeface="Monotype Sorts" charset="0"/>
              <a:buNone/>
              <a:defRPr/>
            </a:pPr>
            <a:r>
              <a:rPr lang="en-US" sz="2800">
                <a:solidFill>
                  <a:schemeClr val="tx1"/>
                </a:solidFill>
                <a:ea typeface="+mn-ea"/>
              </a:rPr>
              <a:t>Keseluruhan adalah lebih besar dari jumlah bagian-bagiannya </a:t>
            </a:r>
          </a:p>
          <a:p>
            <a:pPr marL="0" indent="0" algn="ctr">
              <a:buFont typeface="Monotype Sorts" charset="0"/>
              <a:buNone/>
              <a:defRPr/>
            </a:pPr>
            <a:endParaRPr lang="en-US" sz="2800">
              <a:solidFill>
                <a:schemeClr val="tx1"/>
              </a:solidFill>
              <a:ea typeface="+mn-ea"/>
            </a:endParaRPr>
          </a:p>
          <a:p>
            <a:pPr marL="0" indent="0" algn="ctr">
              <a:buFont typeface="Monotype Sorts" charset="0"/>
              <a:buNone/>
              <a:defRPr/>
            </a:pPr>
            <a:r>
              <a:rPr lang="en-US" sz="5400" b="1">
                <a:solidFill>
                  <a:srgbClr val="00B050"/>
                </a:solidFill>
                <a:ea typeface="+mn-ea"/>
              </a:rPr>
              <a:t>1 + 1 = 111</a:t>
            </a:r>
          </a:p>
        </p:txBody>
      </p:sp>
    </p:spTree>
    <p:extLst>
      <p:ext uri="{BB962C8B-B14F-4D97-AF65-F5344CB8AC3E}">
        <p14:creationId xmlns:p14="http://schemas.microsoft.com/office/powerpoint/2010/main" val="18447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http://farm1.nzstatic.com/_proxy/imageproxy_1y/serve/a5b854cd-d8e2-4500-b029-096b7580493e-2015917092642.jpg?outputformat=jpg&amp;quality=80&amp;transformationsystem=letterbox&amp;width=940&amp;height=530&amp;source=http://media.newzealand.com/getattachment/a5b854cd-d8e2-4500-b029-096b7580493e/a5b854cd-d8e2-4500-b029-096b7580493e-2015917092642.jpg&amp;securitytoken=8D60537E5EB855203F29BA37F0DB229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202388" cy="4060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30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HAKA</a:t>
            </a:r>
          </a:p>
        </p:txBody>
      </p:sp>
      <p:sp>
        <p:nvSpPr>
          <p:cNvPr id="3" name="Content Placeholder 2"/>
          <p:cNvSpPr>
            <a:spLocks noGrp="1"/>
          </p:cNvSpPr>
          <p:nvPr>
            <p:ph idx="1"/>
          </p:nvPr>
        </p:nvSpPr>
        <p:spPr>
          <a:xfrm>
            <a:off x="457200" y="1196752"/>
            <a:ext cx="8228013" cy="4654773"/>
          </a:xfrm>
        </p:spPr>
        <p:txBody>
          <a:bodyPr/>
          <a:lstStyle/>
          <a:p>
            <a:r>
              <a:rPr lang="en-US" sz="2000"/>
              <a:t>The haka (plural haka, as in Māori, so in English) is a </a:t>
            </a:r>
            <a:r>
              <a:rPr lang="en-US" sz="2000" b="1">
                <a:solidFill>
                  <a:srgbClr val="00B050"/>
                </a:solidFill>
              </a:rPr>
              <a:t>traditional war cry, dance, or challenge </a:t>
            </a:r>
            <a:r>
              <a:rPr lang="en-US" sz="2000"/>
              <a:t>from the Māori people of New Zealand.[1] It is a posture dance performed by a group, with vigorous movements and stamping of the feet with rhythmically shouted accompaniment.</a:t>
            </a:r>
          </a:p>
          <a:p>
            <a:r>
              <a:rPr lang="en-US" sz="2000" b="1">
                <a:solidFill>
                  <a:srgbClr val="00B050"/>
                </a:solidFill>
              </a:rPr>
              <a:t>Haka were originally performed by warriors before a battle, proclaiming their strength and prowess in order to intimidate the opposition</a:t>
            </a:r>
            <a:r>
              <a:rPr lang="en-US" sz="2000"/>
              <a:t>, but haka are also performed for various reasons: for welcoming distinguished guests, or to acknowledge great achievements, occasions or funerals, and kapa haka performance groups are very common in schools.[citation needed]</a:t>
            </a:r>
          </a:p>
          <a:p>
            <a:r>
              <a:rPr lang="en-US" sz="2000" b="1">
                <a:solidFill>
                  <a:schemeClr val="accent6"/>
                </a:solidFill>
              </a:rPr>
              <a:t>The New Zealand sports teams</a:t>
            </a:r>
            <a:r>
              <a:rPr lang="en-US" sz="2000"/>
              <a:t>' practice of performing a haka before their international matches has made the haka more widely known around the world. This tradition began with the 1888–89 New Zealand Native football team tour and has been carried on by the New Zealand rugby union team ("All Blacks") since 1905.</a:t>
            </a:r>
          </a:p>
        </p:txBody>
      </p:sp>
    </p:spTree>
    <p:extLst>
      <p:ext uri="{BB962C8B-B14F-4D97-AF65-F5344CB8AC3E}">
        <p14:creationId xmlns:p14="http://schemas.microsoft.com/office/powerpoint/2010/main" val="3021492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PARADIGMA KUNCI</a:t>
            </a:r>
          </a:p>
        </p:txBody>
      </p:sp>
      <p:sp>
        <p:nvSpPr>
          <p:cNvPr id="6147" name="Rectangle 3"/>
          <p:cNvSpPr>
            <a:spLocks noGrp="1" noChangeArrowheads="1"/>
          </p:cNvSpPr>
          <p:nvPr>
            <p:ph type="body" idx="1"/>
          </p:nvPr>
        </p:nvSpPr>
        <p:spPr bwMode="auto">
          <a:xfrm>
            <a:off x="914400" y="2057400"/>
            <a:ext cx="7315200" cy="3733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algn="ctr"/>
            <a:r>
              <a:rPr lang="ja-JP" altLang="en-US" sz="2800">
                <a:solidFill>
                  <a:schemeClr val="tx1"/>
                </a:solidFill>
                <a:latin typeface="Arial" panose="020B0604020202020204" pitchFamily="34" charset="0"/>
              </a:rPr>
              <a:t>“</a:t>
            </a:r>
            <a:r>
              <a:rPr lang="en-US" altLang="ja-JP" sz="2800">
                <a:solidFill>
                  <a:schemeClr val="tx1"/>
                </a:solidFill>
              </a:rPr>
              <a:t>Saya menghargai perbedaan yang ada pada orang lain dan mencari </a:t>
            </a:r>
            <a:r>
              <a:rPr lang="en-US" altLang="ja-JP" sz="2800" b="1">
                <a:solidFill>
                  <a:schemeClr val="tx1"/>
                </a:solidFill>
              </a:rPr>
              <a:t>Alternatif Ketiga</a:t>
            </a:r>
            <a:r>
              <a:rPr lang="en-US" altLang="ja-JP" sz="2800">
                <a:solidFill>
                  <a:schemeClr val="tx1"/>
                </a:solidFill>
              </a:rPr>
              <a:t>.</a:t>
            </a:r>
            <a:r>
              <a:rPr lang="ja-JP" altLang="en-US" sz="2800">
                <a:solidFill>
                  <a:schemeClr val="tx1"/>
                </a:solidFill>
                <a:latin typeface="Arial" panose="020B0604020202020204" pitchFamily="34" charset="0"/>
              </a:rPr>
              <a:t>”</a:t>
            </a:r>
            <a:endParaRPr lang="en-US" altLang="ja-JP" sz="2800">
              <a:solidFill>
                <a:schemeClr val="tx1"/>
              </a:solidFill>
            </a:endParaRPr>
          </a:p>
          <a:p>
            <a:pPr algn="ctr">
              <a:lnSpc>
                <a:spcPct val="50000"/>
              </a:lnSpc>
              <a:buFont typeface="Monotype Sorts" pitchFamily="-84" charset="2"/>
              <a:buNone/>
            </a:pPr>
            <a:endParaRPr lang="en-US" altLang="en-US" sz="2800">
              <a:solidFill>
                <a:schemeClr val="tx1"/>
              </a:solidFill>
            </a:endParaRPr>
          </a:p>
          <a:p>
            <a:pPr algn="ctr"/>
            <a:r>
              <a:rPr lang="ja-JP" altLang="en-US" sz="2800">
                <a:solidFill>
                  <a:schemeClr val="tx1"/>
                </a:solidFill>
                <a:latin typeface="Arial" panose="020B0604020202020204" pitchFamily="34" charset="0"/>
              </a:rPr>
              <a:t>“</a:t>
            </a:r>
            <a:r>
              <a:rPr lang="en-US" altLang="ja-JP" sz="2800">
                <a:solidFill>
                  <a:schemeClr val="tx1"/>
                </a:solidFill>
              </a:rPr>
              <a:t>Bekerjasama secara kooperatif </a:t>
            </a:r>
            <a:r>
              <a:rPr lang="en-US" altLang="ja-JP" sz="2800" u="sng">
                <a:solidFill>
                  <a:schemeClr val="tx1"/>
                </a:solidFill>
              </a:rPr>
              <a:t>menyita waktu </a:t>
            </a:r>
            <a:r>
              <a:rPr lang="en-US" altLang="ja-JP" sz="2800">
                <a:solidFill>
                  <a:schemeClr val="tx1"/>
                </a:solidFill>
              </a:rPr>
              <a:t>tetapi membuahkan </a:t>
            </a:r>
            <a:r>
              <a:rPr lang="en-US" altLang="ja-JP" sz="2800" u="sng">
                <a:solidFill>
                  <a:schemeClr val="tx1"/>
                </a:solidFill>
              </a:rPr>
              <a:t>hasil jangka-panjang yang lebih baik</a:t>
            </a:r>
            <a:r>
              <a:rPr lang="en-US" altLang="ja-JP" sz="2800">
                <a:solidFill>
                  <a:schemeClr val="tx1"/>
                </a:solidFill>
              </a:rPr>
              <a:t>.</a:t>
            </a:r>
            <a:r>
              <a:rPr lang="ja-JP" altLang="en-US" sz="2800">
                <a:solidFill>
                  <a:schemeClr val="tx1"/>
                </a:solidFill>
                <a:latin typeface="Arial" panose="020B0604020202020204" pitchFamily="34" charset="0"/>
              </a:rPr>
              <a:t>”</a:t>
            </a:r>
            <a:endParaRPr lang="en-US" altLang="en-US" sz="2800">
              <a:solidFill>
                <a:schemeClr val="tx1"/>
              </a:solidFill>
            </a:endParaRPr>
          </a:p>
        </p:txBody>
      </p:sp>
    </p:spTree>
    <p:extLst>
      <p:ext uri="{BB962C8B-B14F-4D97-AF65-F5344CB8AC3E}">
        <p14:creationId xmlns:p14="http://schemas.microsoft.com/office/powerpoint/2010/main" val="348951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66700"/>
            <a:ext cx="8229600" cy="11049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b" anchorCtr="0" compatLnSpc="1">
            <a:prstTxWarp prst="textNoShape">
              <a:avLst/>
            </a:prstTxWarp>
          </a:bodyPr>
          <a:lstStyle/>
          <a:p>
            <a:r>
              <a:rPr lang="en-US" altLang="en-US">
                <a:solidFill>
                  <a:schemeClr val="tx1"/>
                </a:solidFill>
                <a:effectLst>
                  <a:outerShdw blurRad="38100" dist="38100" dir="2700000" algn="tl">
                    <a:srgbClr val="000000"/>
                  </a:outerShdw>
                </a:effectLst>
              </a:rPr>
              <a:t>PROSES KUNCI</a:t>
            </a:r>
          </a:p>
        </p:txBody>
      </p:sp>
      <p:sp>
        <p:nvSpPr>
          <p:cNvPr id="7171" name="Rectangle 3"/>
          <p:cNvSpPr>
            <a:spLocks noGrp="1" noChangeArrowheads="1"/>
          </p:cNvSpPr>
          <p:nvPr>
            <p:ph type="body" idx="1"/>
          </p:nvPr>
        </p:nvSpPr>
        <p:spPr bwMode="auto">
          <a:xfrm>
            <a:off x="838200" y="2057400"/>
            <a:ext cx="7467600" cy="3733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2075" tIns="46038" rIns="92075" bIns="46038" numCol="1" anchor="t" anchorCtr="0" compatLnSpc="1">
            <a:prstTxWarp prst="textNoShape">
              <a:avLst/>
            </a:prstTxWarp>
          </a:bodyPr>
          <a:lstStyle/>
          <a:p>
            <a:pPr marL="457200" indent="-457200">
              <a:lnSpc>
                <a:spcPct val="90000"/>
              </a:lnSpc>
              <a:buFont typeface="Wingdings" panose="05000000000000000000" pitchFamily="2" charset="2"/>
              <a:buChar char="§"/>
              <a:defRPr/>
            </a:pPr>
            <a:r>
              <a:rPr lang="en-US" sz="2800">
                <a:solidFill>
                  <a:schemeClr val="tx1"/>
                </a:solidFill>
                <a:ea typeface="+mn-ea"/>
              </a:rPr>
              <a:t>Terapkan berfikir menang-menang (Kebiasaan 4) dan Komunikasi Empatik (Kebiasaan 5) untuk mencari hasil sinergik, termasuk Alternatif Ketiga (Kebiasaan 6).</a:t>
            </a:r>
          </a:p>
          <a:p>
            <a:pPr marL="457200" indent="-457200">
              <a:lnSpc>
                <a:spcPct val="50000"/>
              </a:lnSpc>
              <a:buFont typeface="Wingdings" panose="05000000000000000000" pitchFamily="2" charset="2"/>
              <a:buChar char="§"/>
              <a:defRPr/>
            </a:pPr>
            <a:endParaRPr lang="en-US" sz="2800">
              <a:solidFill>
                <a:schemeClr val="tx1"/>
              </a:solidFill>
              <a:ea typeface="+mn-ea"/>
            </a:endParaRPr>
          </a:p>
          <a:p>
            <a:pPr marL="457200" indent="-457200">
              <a:lnSpc>
                <a:spcPct val="90000"/>
              </a:lnSpc>
              <a:buFont typeface="Wingdings" panose="05000000000000000000" pitchFamily="2" charset="2"/>
              <a:buChar char="§"/>
              <a:defRPr/>
            </a:pPr>
            <a:r>
              <a:rPr lang="en-US" sz="2800">
                <a:solidFill>
                  <a:schemeClr val="tx1"/>
                </a:solidFill>
                <a:ea typeface="+mn-ea"/>
              </a:rPr>
              <a:t>Pakailah aturan dasar sinergi untuk menemukan Alternatif Ketiga.</a:t>
            </a:r>
          </a:p>
        </p:txBody>
      </p:sp>
    </p:spTree>
    <p:extLst>
      <p:ext uri="{BB962C8B-B14F-4D97-AF65-F5344CB8AC3E}">
        <p14:creationId xmlns:p14="http://schemas.microsoft.com/office/powerpoint/2010/main" val="2001995890"/>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3062</TotalTime>
  <Words>1120</Words>
  <Application>Microsoft Office PowerPoint</Application>
  <PresentationFormat>On-screen Show (4:3)</PresentationFormat>
  <Paragraphs>137</Paragraphs>
  <Slides>27</Slides>
  <Notes>3</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9" baseType="lpstr">
      <vt:lpstr>Arial</vt:lpstr>
      <vt:lpstr>Calibri</vt:lpstr>
      <vt:lpstr>Courier New</vt:lpstr>
      <vt:lpstr>Freestyle Script</vt:lpstr>
      <vt:lpstr>Kozuka Gothic Pro B</vt:lpstr>
      <vt:lpstr>Monotype Sorts</vt:lpstr>
      <vt:lpstr>Tahoma</vt:lpstr>
      <vt:lpstr>Times New Roman</vt:lpstr>
      <vt:lpstr>Wingdings</vt:lpstr>
      <vt:lpstr>1_Office Theme</vt:lpstr>
      <vt:lpstr>Document</vt:lpstr>
      <vt:lpstr>WordArt 2.0</vt:lpstr>
      <vt:lpstr>DISCLAIMMER</vt:lpstr>
      <vt:lpstr>Kebiasaan 6: Bersinergilah</vt:lpstr>
      <vt:lpstr>PowerPoint Presentation</vt:lpstr>
      <vt:lpstr>SINERGI</vt:lpstr>
      <vt:lpstr>PRINSIP YANG MENDASARI SINERGI</vt:lpstr>
      <vt:lpstr>PowerPoint Presentation</vt:lpstr>
      <vt:lpstr>HAKA</vt:lpstr>
      <vt:lpstr>PARADIGMA KUNCI</vt:lpstr>
      <vt:lpstr>PROSES KUNCI</vt:lpstr>
      <vt:lpstr>PROSES BERSINERGI</vt:lpstr>
      <vt:lpstr>PowerPoint Presentation</vt:lpstr>
      <vt:lpstr>PowerPoint Presentation</vt:lpstr>
      <vt:lpstr>PowerPoint Presentation</vt:lpstr>
      <vt:lpstr>HAMBATAN MENUJU SINERGI</vt:lpstr>
      <vt:lpstr>MENGHARGAI PERBEDAAN</vt:lpstr>
      <vt:lpstr>Belajar dari Angsa</vt:lpstr>
      <vt:lpstr>PowerPoint Presentation</vt:lpstr>
      <vt:lpstr>ATURAN DASAR UNTUK BERSINERGI</vt:lpstr>
      <vt:lpstr>PowerPoint Presentation</vt:lpstr>
      <vt:lpstr>ATURAN DASAR INTERAKSI</vt:lpstr>
      <vt:lpstr>KOMPROMI</vt:lpstr>
      <vt:lpstr>PowerPoint Presentation</vt:lpstr>
      <vt:lpstr>MENCIPTAKAN ALTERNATIF KETIGA</vt:lpstr>
      <vt:lpstr>PowerPoint Presentation</vt:lpstr>
      <vt:lpstr>PERSPEKTIF KERENDAHAN HATI</vt:lpstr>
      <vt:lpstr>Kisah Kelinci dan Kura-kura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Kebiasaan 1 : Jadilah Proaktif</dc:title>
  <dc:creator>YULIA ELYANA</dc:creator>
  <cp:lastModifiedBy>Adi Wahyu Adji</cp:lastModifiedBy>
  <cp:revision>69</cp:revision>
  <cp:lastPrinted>1998-11-11T05:34:39Z</cp:lastPrinted>
  <dcterms:created xsi:type="dcterms:W3CDTF">1995-05-28T16:34:56Z</dcterms:created>
  <dcterms:modified xsi:type="dcterms:W3CDTF">2019-06-17T02:40:21Z</dcterms:modified>
</cp:coreProperties>
</file>