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312" r:id="rId2"/>
    <p:sldId id="340" r:id="rId3"/>
    <p:sldId id="339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0033"/>
    <a:srgbClr val="FFFF00"/>
    <a:srgbClr val="969696"/>
    <a:srgbClr val="FF9999"/>
    <a:srgbClr val="006666"/>
    <a:srgbClr val="FFFFFF"/>
    <a:srgbClr val="CCD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4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6CD19DBC-8B5D-4524-B52B-890C44C94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34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Siapa dari sekolah</a:t>
            </a:r>
            <a:r>
              <a:rPr lang="en-US" baseline="0"/>
              <a:t> Islam atau pernah mendapatkan pendidikan Islam sebelumnya?</a:t>
            </a:r>
          </a:p>
          <a:p>
            <a:r>
              <a:rPr lang="en-US" baseline="0"/>
              <a:t>Materi Agama Islam di STTT NF tidak sama dengan materi umum</a:t>
            </a:r>
          </a:p>
          <a:p>
            <a:r>
              <a:rPr lang="en-US" baseline="0"/>
              <a:t>Dibuat khusus untuk menghasilkan mahasiswa yang memiliki pemahaman, bukan sekedar hafalan</a:t>
            </a:r>
          </a:p>
          <a:p>
            <a:r>
              <a:rPr lang="en-US" baseline="0"/>
              <a:t>Pemahaman yang dimiliki juga harus benar, bukan sekedar ada atau mengikut tanpa ilmu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F3B696D-A961-4B65-860E-B65EAEA84026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5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B67C3-5C94-471D-8A45-710E7FD3784E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10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CAFBCD-846F-4518-9144-632980CCF4A5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21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D21E3B-C94C-4BED-AB92-4D3F6E7DC18F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6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/>
          </p:nvPr>
        </p:nvSpPr>
        <p:spPr>
          <a:xfrm>
            <a:off x="3924300" y="8772525"/>
            <a:ext cx="3006725" cy="458788"/>
          </a:xfrm>
          <a:prstGeom prst="rect">
            <a:avLst/>
          </a:prstGeom>
          <a:ln/>
        </p:spPr>
        <p:txBody>
          <a:bodyPr/>
          <a:lstStyle/>
          <a:p>
            <a:fld id="{CB4CDE67-EAA7-4037-8F88-BC7892A91F7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b="0">
              <a:solidFill>
                <a:srgbClr val="FFFFFF"/>
              </a:solidFill>
              <a:ea typeface="+mn-ea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93738" y="4386263"/>
            <a:ext cx="5545137" cy="415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Selamat</a:t>
            </a:r>
            <a:r>
              <a:rPr lang="en-US" baseline="0"/>
              <a:t> Datang di STTT angkatan ke-3</a:t>
            </a:r>
          </a:p>
          <a:p>
            <a:r>
              <a:rPr lang="en-US" baseline="0"/>
              <a:t>STT Terpadu NF adalah kelanjutan dari Bimbel NF dll</a:t>
            </a:r>
          </a:p>
          <a:p>
            <a:r>
              <a:rPr lang="en-US" baseline="0"/>
              <a:t>NF didukung oleh SDM yang berkualitas, kompeten dan berintegritas</a:t>
            </a:r>
          </a:p>
        </p:txBody>
      </p:sp>
    </p:spTree>
    <p:extLst>
      <p:ext uri="{BB962C8B-B14F-4D97-AF65-F5344CB8AC3E}">
        <p14:creationId xmlns:p14="http://schemas.microsoft.com/office/powerpoint/2010/main" val="399366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8500"/>
            <a:ext cx="4645025" cy="3482975"/>
          </a:xfrm>
          <a:prstGeom prst="rect">
            <a:avLst/>
          </a:prstGeom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39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D2553A7-8F45-4AF9-A98F-BB726CC69D4A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9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FFAA2A-0D90-4DAE-BF4A-A3AFF850FE06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4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21E8E0-7A5A-460E-A001-F00090D4D59C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5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297559-BA03-4B94-951A-760724B5F81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4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6D37B1-BDA9-4785-9325-6C8961ACC3E3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7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8BACB8-8A93-4B90-9801-D51EDC6C23FD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prstGeom prst="rect">
            <a:avLst/>
          </a:prstGeo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9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E40A4C-1A37-487D-95AC-A5F04D05D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1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BAF0FD-D8C9-48D1-A0CA-B0391F954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4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CE581C-8C4B-45FB-9182-CD18B2C6B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73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8838" cy="47148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7188" cy="47148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75" y="6246813"/>
            <a:ext cx="2128838" cy="471487"/>
          </a:xfrm>
        </p:spPr>
        <p:txBody>
          <a:bodyPr/>
          <a:lstStyle>
            <a:lvl1pPr>
              <a:defRPr/>
            </a:lvl1pPr>
          </a:lstStyle>
          <a:p>
            <a:fld id="{FD4666BC-A60B-46DD-B308-2E38C4BB4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7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430A0B-7313-4D9B-96FE-8EE565ED7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1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DB4AF8-22F2-4021-B9E6-FDC3C2CF6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24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24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99B4AD-AAC6-4373-8CED-D8DA01DAB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6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440CEF-0035-489F-B035-977603FA4B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0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455B68-A94E-4D83-A1B8-DDFCA45E4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3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F2C299-9F89-4774-B14E-D95661369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43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AAD8EB-75BB-4A38-90C6-F4C93620D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10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16A9C2B-E0E0-45D6-9888-58FF79E4E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60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 defTabSz="45720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 defTabSz="45720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 defTabSz="45720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462C836-5667-4C2F-B349-2D87389C9C91}" type="slidenum">
              <a:rPr lang="en-US" altLang="en-US" b="0"/>
              <a:pPr defTabSz="45720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en-US" altLang="en-US" b="0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457200" y="6126163"/>
            <a:ext cx="82296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69925" y="6276975"/>
            <a:ext cx="2530475" cy="306388"/>
          </a:xfrm>
          <a:prstGeom prst="rect">
            <a:avLst/>
          </a:prstGeom>
          <a:solidFill>
            <a:srgbClr val="FF4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hangingPunct="0">
              <a:spcBef>
                <a:spcPts val="875"/>
              </a:spcBef>
              <a:buSzPct val="100000"/>
            </a:pPr>
            <a:r>
              <a:rPr lang="en-US" altLang="en-US" sz="1400">
                <a:solidFill>
                  <a:srgbClr val="FFFFFF"/>
                </a:solidFill>
                <a:latin typeface="Tahoma" panose="020B0604030504040204" pitchFamily="34" charset="0"/>
              </a:rPr>
              <a:t>Program Studi TI &amp; SI - 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200400" y="6276975"/>
            <a:ext cx="5484813" cy="306388"/>
          </a:xfrm>
          <a:prstGeom prst="rect">
            <a:avLst/>
          </a:prstGeom>
          <a:solidFill>
            <a:srgbClr val="0045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hangingPunct="0">
              <a:spcBef>
                <a:spcPts val="875"/>
              </a:spcBef>
              <a:buSzPct val="100000"/>
            </a:pPr>
            <a:r>
              <a:rPr lang="en-US" altLang="en-US" sz="1400">
                <a:solidFill>
                  <a:srgbClr val="FFFFFF"/>
                </a:solidFill>
                <a:latin typeface="Tahoma" panose="020B0604030504040204" pitchFamily="34" charset="0"/>
              </a:rPr>
              <a:t>STT Terpadu Nurul Fikri</a:t>
            </a:r>
          </a:p>
        </p:txBody>
      </p:sp>
    </p:spTree>
    <p:extLst>
      <p:ext uri="{BB962C8B-B14F-4D97-AF65-F5344CB8AC3E}">
        <p14:creationId xmlns:p14="http://schemas.microsoft.com/office/powerpoint/2010/main" val="52002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3366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DISCLAIMMER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624"/>
            <a:ext cx="8228412" cy="3374002"/>
          </a:xfrm>
        </p:spPr>
        <p:txBody>
          <a:bodyPr/>
          <a:lstStyle/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Seluruh Materi yang ada pada Presentasi ini adalah bahan perkuliahan Pembentukan Karakter STT Terpadu Nurul Fikri yang dibuat oleh Adi Wahyu Adji S.Si. Selama periode September-Desember 2015 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Bahan perkuliahan diambil dari berbagai sumber dan karena satu dan lain hal ada sumber informasi yang luput untuk dicantumkan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Kepada siapa saja yang mendapatkan bahan ini dilarang untuk:</a:t>
            </a:r>
          </a:p>
          <a:p>
            <a:pPr marL="681038" lvl="1" indent="-342900" algn="just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Menyebarkan, memodifikasi (menambah atau mengurangi) melalui media apa saja tanpa menyebutkan sumber asal</a:t>
            </a:r>
          </a:p>
          <a:p>
            <a:pPr marL="681038" lvl="1" indent="-342900" algn="just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Menggunakan untuk kepentingan komersil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Jika ada pihak yang merasa dirugikan karena materinya dimasukkan dalam bahan ini dapat menghubungi adji@nurulfikri.ac.id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295400" y="476672"/>
            <a:ext cx="6781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>
                <a:solidFill>
                  <a:srgbClr val="00B050"/>
                </a:solidFill>
                <a:latin typeface="Gill Sans MT" panose="020B0502020104020203" pitchFamily="34" charset="0"/>
                <a:ea typeface="ＭＳ Ｐゴシック" charset="0"/>
              </a:rPr>
              <a:t>PEMBAHARUAN SOSIAL/EMOSIONAL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23528" y="1556792"/>
            <a:ext cx="8352928" cy="414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/>
          <a:p>
            <a:pPr marL="411163" lvl="1"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R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awatlah hubungan keluarga. Keluarga termasuk keluarga dekat dan jauh, saudara lelaki dan perempuan, orangtua, kakek-nenek, sepupu, ipar, dll.</a:t>
            </a:r>
          </a:p>
          <a:p>
            <a:pPr marL="411163" lvl="1"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J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agalah agar hubungan-hubungan anda terus-menerus diperbaiki. Perhatikan sopan santun, dengarlah untuk mengerti, penuhi komitment, dan mintalah maaf secara tulus bila anda melakukan penarikan.</a:t>
            </a:r>
          </a:p>
          <a:p>
            <a:pPr marL="411163" lvl="1"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B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angunlah hubungan-hubungan baru. Bersikaplah terbuka terhadap lingkungan pergaulan yang semakin luas.</a:t>
            </a:r>
          </a:p>
          <a:p>
            <a:pPr marL="411163" lvl="1"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L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ibatkanlah diri anda dalam pekerjaan kreatif dan pengabdian. Tindakan pengabdian, khususnya yang dilakukan diam-diam, mengubah manusia dengan meningkatkan kesadarannya akan dan kepekaannya terhadap orang lain.</a:t>
            </a:r>
          </a:p>
          <a:p>
            <a:pPr marL="411163" lvl="1"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H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argailah perbedaan-perbedaan pada diri orang lain dan carilah peluang untuk bersinergi.</a:t>
            </a:r>
          </a:p>
        </p:txBody>
      </p:sp>
    </p:spTree>
    <p:extLst>
      <p:ext uri="{BB962C8B-B14F-4D97-AF65-F5344CB8AC3E}">
        <p14:creationId xmlns:p14="http://schemas.microsoft.com/office/powerpoint/2010/main" val="279552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9"/>
          <p:cNvGrpSpPr>
            <a:grpSpLocks/>
          </p:cNvGrpSpPr>
          <p:nvPr/>
        </p:nvGrpSpPr>
        <p:grpSpPr bwMode="auto">
          <a:xfrm>
            <a:off x="2894013" y="1416370"/>
            <a:ext cx="2898775" cy="2517775"/>
            <a:chOff x="1823" y="815"/>
            <a:chExt cx="1826" cy="1586"/>
          </a:xfrm>
        </p:grpSpPr>
        <p:sp>
          <p:nvSpPr>
            <p:cNvPr id="20482" name="Oval 2"/>
            <p:cNvSpPr>
              <a:spLocks noChangeArrowheads="1"/>
            </p:cNvSpPr>
            <p:nvPr/>
          </p:nvSpPr>
          <p:spPr bwMode="auto">
            <a:xfrm>
              <a:off x="1823" y="815"/>
              <a:ext cx="1826" cy="626"/>
            </a:xfrm>
            <a:prstGeom prst="ellips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483" name="Oval 3"/>
            <p:cNvSpPr>
              <a:spLocks noChangeArrowheads="1"/>
            </p:cNvSpPr>
            <p:nvPr/>
          </p:nvSpPr>
          <p:spPr bwMode="auto">
            <a:xfrm>
              <a:off x="1919" y="1007"/>
              <a:ext cx="1634" cy="626"/>
            </a:xfrm>
            <a:prstGeom prst="ellips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2015" y="1247"/>
              <a:ext cx="1442" cy="482"/>
            </a:xfrm>
            <a:prstGeom prst="ellips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2255" y="1823"/>
              <a:ext cx="962" cy="242"/>
            </a:xfrm>
            <a:prstGeom prst="ellips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2159" y="1583"/>
              <a:ext cx="1154" cy="338"/>
            </a:xfrm>
            <a:prstGeom prst="ellips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2351" y="2015"/>
              <a:ext cx="770" cy="194"/>
            </a:xfrm>
            <a:prstGeom prst="ellips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447" y="2207"/>
              <a:ext cx="578" cy="194"/>
            </a:xfrm>
            <a:prstGeom prst="ellips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828800" y="304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latin typeface="Verdana" charset="0"/>
                <a:ea typeface="ＭＳ Ｐゴシック" charset="0"/>
              </a:rPr>
              <a:t>SPIRAL KEATAS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09600" y="4581128"/>
            <a:ext cx="79248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 algn="ctr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P</a:t>
            </a:r>
            <a:r>
              <a:rPr lang="en-US" sz="2000" b="0">
                <a:latin typeface="Gill Sans MT" panose="020B0502020104020203" pitchFamily="34" charset="0"/>
                <a:ea typeface="ＭＳ Ｐゴシック" charset="0"/>
              </a:rPr>
              <a:t>embaharuan-diri adalah prinsip dan proses yang memungkinkan kita bergerak dalam suatu putaran spiral keatas dari pertumbuhan, tantangan, dan perbaikan terus-menerus.</a:t>
            </a:r>
          </a:p>
        </p:txBody>
      </p:sp>
    </p:spTree>
    <p:extLst>
      <p:ext uri="{BB962C8B-B14F-4D97-AF65-F5344CB8AC3E}">
        <p14:creationId xmlns:p14="http://schemas.microsoft.com/office/powerpoint/2010/main" val="79028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4"/>
          <p:cNvGrpSpPr>
            <a:grpSpLocks/>
          </p:cNvGrpSpPr>
          <p:nvPr/>
        </p:nvGrpSpPr>
        <p:grpSpPr bwMode="auto">
          <a:xfrm>
            <a:off x="2347913" y="1204913"/>
            <a:ext cx="4460875" cy="4460875"/>
            <a:chOff x="1479" y="759"/>
            <a:chExt cx="2810" cy="2810"/>
          </a:xfrm>
        </p:grpSpPr>
        <p:pic>
          <p:nvPicPr>
            <p:cNvPr id="22530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" y="759"/>
              <a:ext cx="2810" cy="2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 flipV="1">
              <a:off x="2880" y="769"/>
              <a:ext cx="0" cy="27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2037" y="769"/>
              <a:ext cx="844" cy="829"/>
            </a:xfrm>
            <a:custGeom>
              <a:avLst/>
              <a:gdLst>
                <a:gd name="T0" fmla="*/ 414 w 844"/>
                <a:gd name="T1" fmla="*/ 828 h 829"/>
                <a:gd name="T2" fmla="*/ 461 w 844"/>
                <a:gd name="T3" fmla="*/ 795 h 829"/>
                <a:gd name="T4" fmla="*/ 511 w 844"/>
                <a:gd name="T5" fmla="*/ 767 h 829"/>
                <a:gd name="T6" fmla="*/ 562 w 844"/>
                <a:gd name="T7" fmla="*/ 741 h 829"/>
                <a:gd name="T8" fmla="*/ 617 w 844"/>
                <a:gd name="T9" fmla="*/ 721 h 829"/>
                <a:gd name="T10" fmla="*/ 673 w 844"/>
                <a:gd name="T11" fmla="*/ 703 h 829"/>
                <a:gd name="T12" fmla="*/ 728 w 844"/>
                <a:gd name="T13" fmla="*/ 693 h 829"/>
                <a:gd name="T14" fmla="*/ 783 w 844"/>
                <a:gd name="T15" fmla="*/ 685 h 829"/>
                <a:gd name="T16" fmla="*/ 843 w 844"/>
                <a:gd name="T17" fmla="*/ 682 h 829"/>
                <a:gd name="T18" fmla="*/ 838 w 844"/>
                <a:gd name="T19" fmla="*/ 0 h 829"/>
                <a:gd name="T20" fmla="*/ 728 w 844"/>
                <a:gd name="T21" fmla="*/ 5 h 829"/>
                <a:gd name="T22" fmla="*/ 617 w 844"/>
                <a:gd name="T23" fmla="*/ 18 h 829"/>
                <a:gd name="T24" fmla="*/ 507 w 844"/>
                <a:gd name="T25" fmla="*/ 41 h 829"/>
                <a:gd name="T26" fmla="*/ 396 w 844"/>
                <a:gd name="T27" fmla="*/ 72 h 829"/>
                <a:gd name="T28" fmla="*/ 290 w 844"/>
                <a:gd name="T29" fmla="*/ 113 h 829"/>
                <a:gd name="T30" fmla="*/ 193 w 844"/>
                <a:gd name="T31" fmla="*/ 161 h 829"/>
                <a:gd name="T32" fmla="*/ 97 w 844"/>
                <a:gd name="T33" fmla="*/ 217 h 829"/>
                <a:gd name="T34" fmla="*/ 0 w 844"/>
                <a:gd name="T35" fmla="*/ 281 h 829"/>
                <a:gd name="T36" fmla="*/ 414 w 844"/>
                <a:gd name="T37" fmla="*/ 828 h 8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44" h="829">
                  <a:moveTo>
                    <a:pt x="414" y="828"/>
                  </a:moveTo>
                  <a:lnTo>
                    <a:pt x="461" y="795"/>
                  </a:lnTo>
                  <a:lnTo>
                    <a:pt x="511" y="767"/>
                  </a:lnTo>
                  <a:lnTo>
                    <a:pt x="562" y="741"/>
                  </a:lnTo>
                  <a:lnTo>
                    <a:pt x="617" y="721"/>
                  </a:lnTo>
                  <a:lnTo>
                    <a:pt x="673" y="703"/>
                  </a:lnTo>
                  <a:lnTo>
                    <a:pt x="728" y="693"/>
                  </a:lnTo>
                  <a:lnTo>
                    <a:pt x="783" y="685"/>
                  </a:lnTo>
                  <a:lnTo>
                    <a:pt x="843" y="682"/>
                  </a:lnTo>
                  <a:lnTo>
                    <a:pt x="838" y="0"/>
                  </a:lnTo>
                  <a:lnTo>
                    <a:pt x="728" y="5"/>
                  </a:lnTo>
                  <a:lnTo>
                    <a:pt x="617" y="18"/>
                  </a:lnTo>
                  <a:lnTo>
                    <a:pt x="507" y="41"/>
                  </a:lnTo>
                  <a:lnTo>
                    <a:pt x="396" y="72"/>
                  </a:lnTo>
                  <a:lnTo>
                    <a:pt x="290" y="113"/>
                  </a:lnTo>
                  <a:lnTo>
                    <a:pt x="193" y="161"/>
                  </a:lnTo>
                  <a:lnTo>
                    <a:pt x="97" y="217"/>
                  </a:lnTo>
                  <a:lnTo>
                    <a:pt x="0" y="281"/>
                  </a:lnTo>
                  <a:lnTo>
                    <a:pt x="414" y="82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Freeform 5"/>
            <p:cNvSpPr>
              <a:spLocks/>
            </p:cNvSpPr>
            <p:nvPr/>
          </p:nvSpPr>
          <p:spPr bwMode="auto">
            <a:xfrm>
              <a:off x="2030" y="2712"/>
              <a:ext cx="861" cy="843"/>
            </a:xfrm>
            <a:custGeom>
              <a:avLst/>
              <a:gdLst>
                <a:gd name="T0" fmla="*/ 421 w 861"/>
                <a:gd name="T1" fmla="*/ 0 h 843"/>
                <a:gd name="T2" fmla="*/ 522 w 861"/>
                <a:gd name="T3" fmla="*/ 63 h 843"/>
                <a:gd name="T4" fmla="*/ 573 w 861"/>
                <a:gd name="T5" fmla="*/ 91 h 843"/>
                <a:gd name="T6" fmla="*/ 624 w 861"/>
                <a:gd name="T7" fmla="*/ 108 h 843"/>
                <a:gd name="T8" fmla="*/ 680 w 861"/>
                <a:gd name="T9" fmla="*/ 126 h 843"/>
                <a:gd name="T10" fmla="*/ 740 w 861"/>
                <a:gd name="T11" fmla="*/ 137 h 843"/>
                <a:gd name="T12" fmla="*/ 855 w 861"/>
                <a:gd name="T13" fmla="*/ 148 h 843"/>
                <a:gd name="T14" fmla="*/ 860 w 861"/>
                <a:gd name="T15" fmla="*/ 842 h 843"/>
                <a:gd name="T16" fmla="*/ 744 w 861"/>
                <a:gd name="T17" fmla="*/ 836 h 843"/>
                <a:gd name="T18" fmla="*/ 629 w 861"/>
                <a:gd name="T19" fmla="*/ 825 h 843"/>
                <a:gd name="T20" fmla="*/ 518 w 861"/>
                <a:gd name="T21" fmla="*/ 797 h 843"/>
                <a:gd name="T22" fmla="*/ 407 w 861"/>
                <a:gd name="T23" fmla="*/ 768 h 843"/>
                <a:gd name="T24" fmla="*/ 296 w 861"/>
                <a:gd name="T25" fmla="*/ 728 h 843"/>
                <a:gd name="T26" fmla="*/ 194 w 861"/>
                <a:gd name="T27" fmla="*/ 677 h 843"/>
                <a:gd name="T28" fmla="*/ 92 w 861"/>
                <a:gd name="T29" fmla="*/ 615 h 843"/>
                <a:gd name="T30" fmla="*/ 0 w 861"/>
                <a:gd name="T31" fmla="*/ 552 h 843"/>
                <a:gd name="T32" fmla="*/ 421 w 861"/>
                <a:gd name="T33" fmla="*/ 0 h 8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61" h="843">
                  <a:moveTo>
                    <a:pt x="421" y="0"/>
                  </a:moveTo>
                  <a:lnTo>
                    <a:pt x="522" y="63"/>
                  </a:lnTo>
                  <a:lnTo>
                    <a:pt x="573" y="91"/>
                  </a:lnTo>
                  <a:lnTo>
                    <a:pt x="624" y="108"/>
                  </a:lnTo>
                  <a:lnTo>
                    <a:pt x="680" y="126"/>
                  </a:lnTo>
                  <a:lnTo>
                    <a:pt x="740" y="137"/>
                  </a:lnTo>
                  <a:lnTo>
                    <a:pt x="855" y="148"/>
                  </a:lnTo>
                  <a:lnTo>
                    <a:pt x="860" y="842"/>
                  </a:lnTo>
                  <a:lnTo>
                    <a:pt x="744" y="836"/>
                  </a:lnTo>
                  <a:lnTo>
                    <a:pt x="629" y="825"/>
                  </a:lnTo>
                  <a:lnTo>
                    <a:pt x="518" y="797"/>
                  </a:lnTo>
                  <a:lnTo>
                    <a:pt x="407" y="768"/>
                  </a:lnTo>
                  <a:lnTo>
                    <a:pt x="296" y="728"/>
                  </a:lnTo>
                  <a:lnTo>
                    <a:pt x="194" y="677"/>
                  </a:lnTo>
                  <a:lnTo>
                    <a:pt x="92" y="615"/>
                  </a:lnTo>
                  <a:lnTo>
                    <a:pt x="0" y="552"/>
                  </a:lnTo>
                  <a:lnTo>
                    <a:pt x="421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2882" y="769"/>
              <a:ext cx="841" cy="829"/>
            </a:xfrm>
            <a:custGeom>
              <a:avLst/>
              <a:gdLst>
                <a:gd name="T0" fmla="*/ 423 w 841"/>
                <a:gd name="T1" fmla="*/ 828 h 829"/>
                <a:gd name="T2" fmla="*/ 375 w 841"/>
                <a:gd name="T3" fmla="*/ 795 h 829"/>
                <a:gd name="T4" fmla="*/ 328 w 841"/>
                <a:gd name="T5" fmla="*/ 767 h 829"/>
                <a:gd name="T6" fmla="*/ 280 w 841"/>
                <a:gd name="T7" fmla="*/ 741 h 829"/>
                <a:gd name="T8" fmla="*/ 227 w 841"/>
                <a:gd name="T9" fmla="*/ 721 h 829"/>
                <a:gd name="T10" fmla="*/ 167 w 841"/>
                <a:gd name="T11" fmla="*/ 703 h 829"/>
                <a:gd name="T12" fmla="*/ 113 w 841"/>
                <a:gd name="T13" fmla="*/ 693 h 829"/>
                <a:gd name="T14" fmla="*/ 60 w 841"/>
                <a:gd name="T15" fmla="*/ 685 h 829"/>
                <a:gd name="T16" fmla="*/ 0 w 841"/>
                <a:gd name="T17" fmla="*/ 682 h 829"/>
                <a:gd name="T18" fmla="*/ 0 w 841"/>
                <a:gd name="T19" fmla="*/ 0 h 829"/>
                <a:gd name="T20" fmla="*/ 113 w 841"/>
                <a:gd name="T21" fmla="*/ 5 h 829"/>
                <a:gd name="T22" fmla="*/ 221 w 841"/>
                <a:gd name="T23" fmla="*/ 18 h 829"/>
                <a:gd name="T24" fmla="*/ 334 w 841"/>
                <a:gd name="T25" fmla="*/ 41 h 829"/>
                <a:gd name="T26" fmla="*/ 441 w 841"/>
                <a:gd name="T27" fmla="*/ 72 h 829"/>
                <a:gd name="T28" fmla="*/ 548 w 841"/>
                <a:gd name="T29" fmla="*/ 113 h 829"/>
                <a:gd name="T30" fmla="*/ 649 w 841"/>
                <a:gd name="T31" fmla="*/ 161 h 829"/>
                <a:gd name="T32" fmla="*/ 751 w 841"/>
                <a:gd name="T33" fmla="*/ 217 h 829"/>
                <a:gd name="T34" fmla="*/ 840 w 841"/>
                <a:gd name="T35" fmla="*/ 281 h 829"/>
                <a:gd name="T36" fmla="*/ 423 w 841"/>
                <a:gd name="T37" fmla="*/ 828 h 8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41" h="829">
                  <a:moveTo>
                    <a:pt x="423" y="828"/>
                  </a:moveTo>
                  <a:lnTo>
                    <a:pt x="375" y="795"/>
                  </a:lnTo>
                  <a:lnTo>
                    <a:pt x="328" y="767"/>
                  </a:lnTo>
                  <a:lnTo>
                    <a:pt x="280" y="741"/>
                  </a:lnTo>
                  <a:lnTo>
                    <a:pt x="227" y="721"/>
                  </a:lnTo>
                  <a:lnTo>
                    <a:pt x="167" y="703"/>
                  </a:lnTo>
                  <a:lnTo>
                    <a:pt x="113" y="693"/>
                  </a:lnTo>
                  <a:lnTo>
                    <a:pt x="60" y="685"/>
                  </a:lnTo>
                  <a:lnTo>
                    <a:pt x="0" y="682"/>
                  </a:lnTo>
                  <a:lnTo>
                    <a:pt x="0" y="0"/>
                  </a:lnTo>
                  <a:lnTo>
                    <a:pt x="113" y="5"/>
                  </a:lnTo>
                  <a:lnTo>
                    <a:pt x="221" y="18"/>
                  </a:lnTo>
                  <a:lnTo>
                    <a:pt x="334" y="41"/>
                  </a:lnTo>
                  <a:lnTo>
                    <a:pt x="441" y="72"/>
                  </a:lnTo>
                  <a:lnTo>
                    <a:pt x="548" y="113"/>
                  </a:lnTo>
                  <a:lnTo>
                    <a:pt x="649" y="161"/>
                  </a:lnTo>
                  <a:lnTo>
                    <a:pt x="751" y="217"/>
                  </a:lnTo>
                  <a:lnTo>
                    <a:pt x="840" y="281"/>
                  </a:lnTo>
                  <a:lnTo>
                    <a:pt x="423" y="828"/>
                  </a:lnTo>
                </a:path>
              </a:pathLst>
            </a:custGeom>
            <a:solidFill>
              <a:srgbClr val="99FF99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2872" y="2712"/>
              <a:ext cx="861" cy="843"/>
            </a:xfrm>
            <a:custGeom>
              <a:avLst/>
              <a:gdLst>
                <a:gd name="T0" fmla="*/ 436 w 861"/>
                <a:gd name="T1" fmla="*/ 0 h 843"/>
                <a:gd name="T2" fmla="*/ 341 w 861"/>
                <a:gd name="T3" fmla="*/ 63 h 843"/>
                <a:gd name="T4" fmla="*/ 287 w 861"/>
                <a:gd name="T5" fmla="*/ 91 h 843"/>
                <a:gd name="T6" fmla="*/ 233 w 861"/>
                <a:gd name="T7" fmla="*/ 108 h 843"/>
                <a:gd name="T8" fmla="*/ 173 w 861"/>
                <a:gd name="T9" fmla="*/ 126 h 843"/>
                <a:gd name="T10" fmla="*/ 120 w 861"/>
                <a:gd name="T11" fmla="*/ 137 h 843"/>
                <a:gd name="T12" fmla="*/ 6 w 861"/>
                <a:gd name="T13" fmla="*/ 148 h 843"/>
                <a:gd name="T14" fmla="*/ 0 w 861"/>
                <a:gd name="T15" fmla="*/ 842 h 843"/>
                <a:gd name="T16" fmla="*/ 114 w 861"/>
                <a:gd name="T17" fmla="*/ 836 h 843"/>
                <a:gd name="T18" fmla="*/ 227 w 861"/>
                <a:gd name="T19" fmla="*/ 825 h 843"/>
                <a:gd name="T20" fmla="*/ 341 w 861"/>
                <a:gd name="T21" fmla="*/ 797 h 843"/>
                <a:gd name="T22" fmla="*/ 454 w 861"/>
                <a:gd name="T23" fmla="*/ 768 h 843"/>
                <a:gd name="T24" fmla="*/ 561 w 861"/>
                <a:gd name="T25" fmla="*/ 728 h 843"/>
                <a:gd name="T26" fmla="*/ 663 w 861"/>
                <a:gd name="T27" fmla="*/ 677 h 843"/>
                <a:gd name="T28" fmla="*/ 764 w 861"/>
                <a:gd name="T29" fmla="*/ 615 h 843"/>
                <a:gd name="T30" fmla="*/ 860 w 861"/>
                <a:gd name="T31" fmla="*/ 552 h 843"/>
                <a:gd name="T32" fmla="*/ 436 w 861"/>
                <a:gd name="T33" fmla="*/ 0 h 8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61" h="843">
                  <a:moveTo>
                    <a:pt x="436" y="0"/>
                  </a:moveTo>
                  <a:lnTo>
                    <a:pt x="341" y="63"/>
                  </a:lnTo>
                  <a:lnTo>
                    <a:pt x="287" y="91"/>
                  </a:lnTo>
                  <a:lnTo>
                    <a:pt x="233" y="108"/>
                  </a:lnTo>
                  <a:lnTo>
                    <a:pt x="173" y="126"/>
                  </a:lnTo>
                  <a:lnTo>
                    <a:pt x="120" y="137"/>
                  </a:lnTo>
                  <a:lnTo>
                    <a:pt x="6" y="148"/>
                  </a:lnTo>
                  <a:lnTo>
                    <a:pt x="0" y="842"/>
                  </a:lnTo>
                  <a:lnTo>
                    <a:pt x="114" y="836"/>
                  </a:lnTo>
                  <a:lnTo>
                    <a:pt x="227" y="825"/>
                  </a:lnTo>
                  <a:lnTo>
                    <a:pt x="341" y="797"/>
                  </a:lnTo>
                  <a:lnTo>
                    <a:pt x="454" y="768"/>
                  </a:lnTo>
                  <a:lnTo>
                    <a:pt x="561" y="728"/>
                  </a:lnTo>
                  <a:lnTo>
                    <a:pt x="663" y="677"/>
                  </a:lnTo>
                  <a:lnTo>
                    <a:pt x="764" y="615"/>
                  </a:lnTo>
                  <a:lnTo>
                    <a:pt x="860" y="552"/>
                  </a:lnTo>
                  <a:lnTo>
                    <a:pt x="436" y="0"/>
                  </a:lnTo>
                </a:path>
              </a:pathLst>
            </a:custGeom>
            <a:solidFill>
              <a:srgbClr val="99FF99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565" y="1027"/>
              <a:ext cx="913" cy="907"/>
            </a:xfrm>
            <a:custGeom>
              <a:avLst/>
              <a:gdLst>
                <a:gd name="T0" fmla="*/ 658 w 913"/>
                <a:gd name="T1" fmla="*/ 906 h 907"/>
                <a:gd name="T2" fmla="*/ 678 w 913"/>
                <a:gd name="T3" fmla="*/ 857 h 907"/>
                <a:gd name="T4" fmla="*/ 702 w 913"/>
                <a:gd name="T5" fmla="*/ 807 h 907"/>
                <a:gd name="T6" fmla="*/ 730 w 913"/>
                <a:gd name="T7" fmla="*/ 761 h 907"/>
                <a:gd name="T8" fmla="*/ 757 w 913"/>
                <a:gd name="T9" fmla="*/ 717 h 907"/>
                <a:gd name="T10" fmla="*/ 793 w 913"/>
                <a:gd name="T11" fmla="*/ 674 h 907"/>
                <a:gd name="T12" fmla="*/ 829 w 913"/>
                <a:gd name="T13" fmla="*/ 637 h 907"/>
                <a:gd name="T14" fmla="*/ 868 w 913"/>
                <a:gd name="T15" fmla="*/ 600 h 907"/>
                <a:gd name="T16" fmla="*/ 912 w 913"/>
                <a:gd name="T17" fmla="*/ 569 h 907"/>
                <a:gd name="T18" fmla="*/ 504 w 913"/>
                <a:gd name="T19" fmla="*/ 0 h 907"/>
                <a:gd name="T20" fmla="*/ 421 w 913"/>
                <a:gd name="T21" fmla="*/ 65 h 907"/>
                <a:gd name="T22" fmla="*/ 341 w 913"/>
                <a:gd name="T23" fmla="*/ 139 h 907"/>
                <a:gd name="T24" fmla="*/ 266 w 913"/>
                <a:gd name="T25" fmla="*/ 216 h 907"/>
                <a:gd name="T26" fmla="*/ 199 w 913"/>
                <a:gd name="T27" fmla="*/ 300 h 907"/>
                <a:gd name="T28" fmla="*/ 139 w 913"/>
                <a:gd name="T29" fmla="*/ 390 h 907"/>
                <a:gd name="T30" fmla="*/ 88 w 913"/>
                <a:gd name="T31" fmla="*/ 479 h 907"/>
                <a:gd name="T32" fmla="*/ 40 w 913"/>
                <a:gd name="T33" fmla="*/ 578 h 907"/>
                <a:gd name="T34" fmla="*/ 0 w 913"/>
                <a:gd name="T35" fmla="*/ 677 h 907"/>
                <a:gd name="T36" fmla="*/ 658 w 913"/>
                <a:gd name="T37" fmla="*/ 906 h 9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3" h="907">
                  <a:moveTo>
                    <a:pt x="658" y="906"/>
                  </a:moveTo>
                  <a:lnTo>
                    <a:pt x="678" y="857"/>
                  </a:lnTo>
                  <a:lnTo>
                    <a:pt x="702" y="807"/>
                  </a:lnTo>
                  <a:lnTo>
                    <a:pt x="730" y="761"/>
                  </a:lnTo>
                  <a:lnTo>
                    <a:pt x="757" y="717"/>
                  </a:lnTo>
                  <a:lnTo>
                    <a:pt x="793" y="674"/>
                  </a:lnTo>
                  <a:lnTo>
                    <a:pt x="829" y="637"/>
                  </a:lnTo>
                  <a:lnTo>
                    <a:pt x="868" y="600"/>
                  </a:lnTo>
                  <a:lnTo>
                    <a:pt x="912" y="569"/>
                  </a:lnTo>
                  <a:lnTo>
                    <a:pt x="504" y="0"/>
                  </a:lnTo>
                  <a:lnTo>
                    <a:pt x="421" y="65"/>
                  </a:lnTo>
                  <a:lnTo>
                    <a:pt x="341" y="139"/>
                  </a:lnTo>
                  <a:lnTo>
                    <a:pt x="266" y="216"/>
                  </a:lnTo>
                  <a:lnTo>
                    <a:pt x="199" y="300"/>
                  </a:lnTo>
                  <a:lnTo>
                    <a:pt x="139" y="390"/>
                  </a:lnTo>
                  <a:lnTo>
                    <a:pt x="88" y="479"/>
                  </a:lnTo>
                  <a:lnTo>
                    <a:pt x="40" y="578"/>
                  </a:lnTo>
                  <a:lnTo>
                    <a:pt x="0" y="677"/>
                  </a:lnTo>
                  <a:lnTo>
                    <a:pt x="658" y="906"/>
                  </a:lnTo>
                </a:path>
              </a:pathLst>
            </a:custGeom>
            <a:solidFill>
              <a:srgbClr val="99FF99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3283" y="2387"/>
              <a:ext cx="914" cy="907"/>
            </a:xfrm>
            <a:custGeom>
              <a:avLst/>
              <a:gdLst>
                <a:gd name="T0" fmla="*/ 255 w 914"/>
                <a:gd name="T1" fmla="*/ 0 h 907"/>
                <a:gd name="T2" fmla="*/ 208 w 914"/>
                <a:gd name="T3" fmla="*/ 100 h 907"/>
                <a:gd name="T4" fmla="*/ 154 w 914"/>
                <a:gd name="T5" fmla="*/ 189 h 907"/>
                <a:gd name="T6" fmla="*/ 81 w 914"/>
                <a:gd name="T7" fmla="*/ 268 h 907"/>
                <a:gd name="T8" fmla="*/ 0 w 914"/>
                <a:gd name="T9" fmla="*/ 337 h 907"/>
                <a:gd name="T10" fmla="*/ 409 w 914"/>
                <a:gd name="T11" fmla="*/ 906 h 907"/>
                <a:gd name="T12" fmla="*/ 490 w 914"/>
                <a:gd name="T13" fmla="*/ 838 h 907"/>
                <a:gd name="T14" fmla="*/ 571 w 914"/>
                <a:gd name="T15" fmla="*/ 769 h 907"/>
                <a:gd name="T16" fmla="*/ 644 w 914"/>
                <a:gd name="T17" fmla="*/ 690 h 907"/>
                <a:gd name="T18" fmla="*/ 712 w 914"/>
                <a:gd name="T19" fmla="*/ 606 h 907"/>
                <a:gd name="T20" fmla="*/ 772 w 914"/>
                <a:gd name="T21" fmla="*/ 516 h 907"/>
                <a:gd name="T22" fmla="*/ 826 w 914"/>
                <a:gd name="T23" fmla="*/ 427 h 907"/>
                <a:gd name="T24" fmla="*/ 873 w 914"/>
                <a:gd name="T25" fmla="*/ 332 h 907"/>
                <a:gd name="T26" fmla="*/ 913 w 914"/>
                <a:gd name="T27" fmla="*/ 232 h 907"/>
                <a:gd name="T28" fmla="*/ 255 w 914"/>
                <a:gd name="T29" fmla="*/ 0 h 9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14" h="907">
                  <a:moveTo>
                    <a:pt x="255" y="0"/>
                  </a:moveTo>
                  <a:lnTo>
                    <a:pt x="208" y="100"/>
                  </a:lnTo>
                  <a:lnTo>
                    <a:pt x="154" y="189"/>
                  </a:lnTo>
                  <a:lnTo>
                    <a:pt x="81" y="268"/>
                  </a:lnTo>
                  <a:lnTo>
                    <a:pt x="0" y="337"/>
                  </a:lnTo>
                  <a:lnTo>
                    <a:pt x="409" y="906"/>
                  </a:lnTo>
                  <a:lnTo>
                    <a:pt x="490" y="838"/>
                  </a:lnTo>
                  <a:lnTo>
                    <a:pt x="571" y="769"/>
                  </a:lnTo>
                  <a:lnTo>
                    <a:pt x="644" y="690"/>
                  </a:lnTo>
                  <a:lnTo>
                    <a:pt x="712" y="606"/>
                  </a:lnTo>
                  <a:lnTo>
                    <a:pt x="772" y="516"/>
                  </a:lnTo>
                  <a:lnTo>
                    <a:pt x="826" y="427"/>
                  </a:lnTo>
                  <a:lnTo>
                    <a:pt x="873" y="332"/>
                  </a:lnTo>
                  <a:lnTo>
                    <a:pt x="913" y="232"/>
                  </a:lnTo>
                  <a:lnTo>
                    <a:pt x="255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565" y="2387"/>
              <a:ext cx="913" cy="907"/>
            </a:xfrm>
            <a:custGeom>
              <a:avLst/>
              <a:gdLst>
                <a:gd name="T0" fmla="*/ 658 w 913"/>
                <a:gd name="T1" fmla="*/ 0 h 907"/>
                <a:gd name="T2" fmla="*/ 678 w 913"/>
                <a:gd name="T3" fmla="*/ 52 h 907"/>
                <a:gd name="T4" fmla="*/ 702 w 913"/>
                <a:gd name="T5" fmla="*/ 100 h 907"/>
                <a:gd name="T6" fmla="*/ 757 w 913"/>
                <a:gd name="T7" fmla="*/ 189 h 907"/>
                <a:gd name="T8" fmla="*/ 829 w 913"/>
                <a:gd name="T9" fmla="*/ 268 h 907"/>
                <a:gd name="T10" fmla="*/ 912 w 913"/>
                <a:gd name="T11" fmla="*/ 337 h 907"/>
                <a:gd name="T12" fmla="*/ 504 w 913"/>
                <a:gd name="T13" fmla="*/ 906 h 907"/>
                <a:gd name="T14" fmla="*/ 421 w 913"/>
                <a:gd name="T15" fmla="*/ 838 h 907"/>
                <a:gd name="T16" fmla="*/ 341 w 913"/>
                <a:gd name="T17" fmla="*/ 769 h 907"/>
                <a:gd name="T18" fmla="*/ 266 w 913"/>
                <a:gd name="T19" fmla="*/ 690 h 907"/>
                <a:gd name="T20" fmla="*/ 199 w 913"/>
                <a:gd name="T21" fmla="*/ 606 h 907"/>
                <a:gd name="T22" fmla="*/ 139 w 913"/>
                <a:gd name="T23" fmla="*/ 516 h 907"/>
                <a:gd name="T24" fmla="*/ 88 w 913"/>
                <a:gd name="T25" fmla="*/ 427 h 907"/>
                <a:gd name="T26" fmla="*/ 40 w 913"/>
                <a:gd name="T27" fmla="*/ 332 h 907"/>
                <a:gd name="T28" fmla="*/ 0 w 913"/>
                <a:gd name="T29" fmla="*/ 232 h 907"/>
                <a:gd name="T30" fmla="*/ 658 w 913"/>
                <a:gd name="T31" fmla="*/ 0 h 9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13" h="907">
                  <a:moveTo>
                    <a:pt x="658" y="0"/>
                  </a:moveTo>
                  <a:lnTo>
                    <a:pt x="678" y="52"/>
                  </a:lnTo>
                  <a:lnTo>
                    <a:pt x="702" y="100"/>
                  </a:lnTo>
                  <a:lnTo>
                    <a:pt x="757" y="189"/>
                  </a:lnTo>
                  <a:lnTo>
                    <a:pt x="829" y="268"/>
                  </a:lnTo>
                  <a:lnTo>
                    <a:pt x="912" y="337"/>
                  </a:lnTo>
                  <a:lnTo>
                    <a:pt x="504" y="906"/>
                  </a:lnTo>
                  <a:lnTo>
                    <a:pt x="421" y="838"/>
                  </a:lnTo>
                  <a:lnTo>
                    <a:pt x="341" y="769"/>
                  </a:lnTo>
                  <a:lnTo>
                    <a:pt x="266" y="690"/>
                  </a:lnTo>
                  <a:lnTo>
                    <a:pt x="199" y="606"/>
                  </a:lnTo>
                  <a:lnTo>
                    <a:pt x="139" y="516"/>
                  </a:lnTo>
                  <a:lnTo>
                    <a:pt x="88" y="427"/>
                  </a:lnTo>
                  <a:lnTo>
                    <a:pt x="40" y="332"/>
                  </a:lnTo>
                  <a:lnTo>
                    <a:pt x="0" y="232"/>
                  </a:lnTo>
                  <a:lnTo>
                    <a:pt x="658" y="0"/>
                  </a:lnTo>
                </a:path>
              </a:pathLst>
            </a:custGeom>
            <a:solidFill>
              <a:srgbClr val="99FF99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3283" y="1027"/>
              <a:ext cx="914" cy="907"/>
            </a:xfrm>
            <a:custGeom>
              <a:avLst/>
              <a:gdLst>
                <a:gd name="T0" fmla="*/ 255 w 914"/>
                <a:gd name="T1" fmla="*/ 906 h 907"/>
                <a:gd name="T2" fmla="*/ 208 w 914"/>
                <a:gd name="T3" fmla="*/ 807 h 907"/>
                <a:gd name="T4" fmla="*/ 181 w 914"/>
                <a:gd name="T5" fmla="*/ 761 h 907"/>
                <a:gd name="T6" fmla="*/ 154 w 914"/>
                <a:gd name="T7" fmla="*/ 717 h 907"/>
                <a:gd name="T8" fmla="*/ 121 w 914"/>
                <a:gd name="T9" fmla="*/ 674 h 907"/>
                <a:gd name="T10" fmla="*/ 81 w 914"/>
                <a:gd name="T11" fmla="*/ 637 h 907"/>
                <a:gd name="T12" fmla="*/ 40 w 914"/>
                <a:gd name="T13" fmla="*/ 600 h 907"/>
                <a:gd name="T14" fmla="*/ 0 w 914"/>
                <a:gd name="T15" fmla="*/ 569 h 907"/>
                <a:gd name="T16" fmla="*/ 409 w 914"/>
                <a:gd name="T17" fmla="*/ 0 h 907"/>
                <a:gd name="T18" fmla="*/ 490 w 914"/>
                <a:gd name="T19" fmla="*/ 65 h 907"/>
                <a:gd name="T20" fmla="*/ 571 w 914"/>
                <a:gd name="T21" fmla="*/ 139 h 907"/>
                <a:gd name="T22" fmla="*/ 644 w 914"/>
                <a:gd name="T23" fmla="*/ 216 h 907"/>
                <a:gd name="T24" fmla="*/ 712 w 914"/>
                <a:gd name="T25" fmla="*/ 300 h 907"/>
                <a:gd name="T26" fmla="*/ 772 w 914"/>
                <a:gd name="T27" fmla="*/ 390 h 907"/>
                <a:gd name="T28" fmla="*/ 826 w 914"/>
                <a:gd name="T29" fmla="*/ 479 h 907"/>
                <a:gd name="T30" fmla="*/ 873 w 914"/>
                <a:gd name="T31" fmla="*/ 578 h 907"/>
                <a:gd name="T32" fmla="*/ 913 w 914"/>
                <a:gd name="T33" fmla="*/ 677 h 907"/>
                <a:gd name="T34" fmla="*/ 255 w 914"/>
                <a:gd name="T35" fmla="*/ 906 h 9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14" h="907">
                  <a:moveTo>
                    <a:pt x="255" y="906"/>
                  </a:moveTo>
                  <a:lnTo>
                    <a:pt x="208" y="807"/>
                  </a:lnTo>
                  <a:lnTo>
                    <a:pt x="181" y="761"/>
                  </a:lnTo>
                  <a:lnTo>
                    <a:pt x="154" y="717"/>
                  </a:lnTo>
                  <a:lnTo>
                    <a:pt x="121" y="674"/>
                  </a:lnTo>
                  <a:lnTo>
                    <a:pt x="81" y="637"/>
                  </a:lnTo>
                  <a:lnTo>
                    <a:pt x="40" y="600"/>
                  </a:lnTo>
                  <a:lnTo>
                    <a:pt x="0" y="569"/>
                  </a:lnTo>
                  <a:lnTo>
                    <a:pt x="409" y="0"/>
                  </a:lnTo>
                  <a:lnTo>
                    <a:pt x="490" y="65"/>
                  </a:lnTo>
                  <a:lnTo>
                    <a:pt x="571" y="139"/>
                  </a:lnTo>
                  <a:lnTo>
                    <a:pt x="644" y="216"/>
                  </a:lnTo>
                  <a:lnTo>
                    <a:pt x="712" y="300"/>
                  </a:lnTo>
                  <a:lnTo>
                    <a:pt x="772" y="390"/>
                  </a:lnTo>
                  <a:lnTo>
                    <a:pt x="826" y="479"/>
                  </a:lnTo>
                  <a:lnTo>
                    <a:pt x="873" y="578"/>
                  </a:lnTo>
                  <a:lnTo>
                    <a:pt x="913" y="677"/>
                  </a:lnTo>
                  <a:lnTo>
                    <a:pt x="255" y="906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1488" y="1692"/>
              <a:ext cx="727" cy="926"/>
            </a:xfrm>
            <a:custGeom>
              <a:avLst/>
              <a:gdLst>
                <a:gd name="T0" fmla="*/ 722 w 727"/>
                <a:gd name="T1" fmla="*/ 699 h 926"/>
                <a:gd name="T2" fmla="*/ 705 w 727"/>
                <a:gd name="T3" fmla="*/ 640 h 926"/>
                <a:gd name="T4" fmla="*/ 694 w 727"/>
                <a:gd name="T5" fmla="*/ 582 h 926"/>
                <a:gd name="T6" fmla="*/ 687 w 727"/>
                <a:gd name="T7" fmla="*/ 523 h 926"/>
                <a:gd name="T8" fmla="*/ 683 w 727"/>
                <a:gd name="T9" fmla="*/ 464 h 926"/>
                <a:gd name="T10" fmla="*/ 687 w 727"/>
                <a:gd name="T11" fmla="*/ 406 h 926"/>
                <a:gd name="T12" fmla="*/ 694 w 727"/>
                <a:gd name="T13" fmla="*/ 347 h 926"/>
                <a:gd name="T14" fmla="*/ 708 w 727"/>
                <a:gd name="T15" fmla="*/ 289 h 926"/>
                <a:gd name="T16" fmla="*/ 726 w 727"/>
                <a:gd name="T17" fmla="*/ 230 h 926"/>
                <a:gd name="T18" fmla="*/ 81 w 727"/>
                <a:gd name="T19" fmla="*/ 0 h 926"/>
                <a:gd name="T20" fmla="*/ 46 w 727"/>
                <a:gd name="T21" fmla="*/ 113 h 926"/>
                <a:gd name="T22" fmla="*/ 21 w 727"/>
                <a:gd name="T23" fmla="*/ 230 h 926"/>
                <a:gd name="T24" fmla="*/ 7 w 727"/>
                <a:gd name="T25" fmla="*/ 343 h 926"/>
                <a:gd name="T26" fmla="*/ 0 w 727"/>
                <a:gd name="T27" fmla="*/ 460 h 926"/>
                <a:gd name="T28" fmla="*/ 3 w 727"/>
                <a:gd name="T29" fmla="*/ 577 h 926"/>
                <a:gd name="T30" fmla="*/ 18 w 727"/>
                <a:gd name="T31" fmla="*/ 695 h 926"/>
                <a:gd name="T32" fmla="*/ 42 w 727"/>
                <a:gd name="T33" fmla="*/ 812 h 926"/>
                <a:gd name="T34" fmla="*/ 78 w 727"/>
                <a:gd name="T35" fmla="*/ 925 h 926"/>
                <a:gd name="T36" fmla="*/ 722 w 727"/>
                <a:gd name="T37" fmla="*/ 699 h 9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7" h="926">
                  <a:moveTo>
                    <a:pt x="722" y="699"/>
                  </a:moveTo>
                  <a:lnTo>
                    <a:pt x="705" y="640"/>
                  </a:lnTo>
                  <a:lnTo>
                    <a:pt x="694" y="582"/>
                  </a:lnTo>
                  <a:lnTo>
                    <a:pt x="687" y="523"/>
                  </a:lnTo>
                  <a:lnTo>
                    <a:pt x="683" y="464"/>
                  </a:lnTo>
                  <a:lnTo>
                    <a:pt x="687" y="406"/>
                  </a:lnTo>
                  <a:lnTo>
                    <a:pt x="694" y="347"/>
                  </a:lnTo>
                  <a:lnTo>
                    <a:pt x="708" y="289"/>
                  </a:lnTo>
                  <a:lnTo>
                    <a:pt x="726" y="230"/>
                  </a:lnTo>
                  <a:lnTo>
                    <a:pt x="81" y="0"/>
                  </a:lnTo>
                  <a:lnTo>
                    <a:pt x="46" y="113"/>
                  </a:lnTo>
                  <a:lnTo>
                    <a:pt x="21" y="230"/>
                  </a:lnTo>
                  <a:lnTo>
                    <a:pt x="7" y="343"/>
                  </a:lnTo>
                  <a:lnTo>
                    <a:pt x="0" y="460"/>
                  </a:lnTo>
                  <a:lnTo>
                    <a:pt x="3" y="577"/>
                  </a:lnTo>
                  <a:lnTo>
                    <a:pt x="18" y="695"/>
                  </a:lnTo>
                  <a:lnTo>
                    <a:pt x="42" y="812"/>
                  </a:lnTo>
                  <a:lnTo>
                    <a:pt x="78" y="925"/>
                  </a:lnTo>
                  <a:lnTo>
                    <a:pt x="722" y="699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3549" y="1692"/>
              <a:ext cx="726" cy="926"/>
            </a:xfrm>
            <a:custGeom>
              <a:avLst/>
              <a:gdLst>
                <a:gd name="T0" fmla="*/ 0 w 726"/>
                <a:gd name="T1" fmla="*/ 699 h 926"/>
                <a:gd name="T2" fmla="*/ 34 w 726"/>
                <a:gd name="T3" fmla="*/ 582 h 926"/>
                <a:gd name="T4" fmla="*/ 41 w 726"/>
                <a:gd name="T5" fmla="*/ 464 h 926"/>
                <a:gd name="T6" fmla="*/ 34 w 726"/>
                <a:gd name="T7" fmla="*/ 347 h 926"/>
                <a:gd name="T8" fmla="*/ 0 w 726"/>
                <a:gd name="T9" fmla="*/ 230 h 926"/>
                <a:gd name="T10" fmla="*/ 643 w 726"/>
                <a:gd name="T11" fmla="*/ 0 h 926"/>
                <a:gd name="T12" fmla="*/ 677 w 726"/>
                <a:gd name="T13" fmla="*/ 113 h 926"/>
                <a:gd name="T14" fmla="*/ 704 w 726"/>
                <a:gd name="T15" fmla="*/ 230 h 926"/>
                <a:gd name="T16" fmla="*/ 718 w 726"/>
                <a:gd name="T17" fmla="*/ 343 h 926"/>
                <a:gd name="T18" fmla="*/ 725 w 726"/>
                <a:gd name="T19" fmla="*/ 460 h 926"/>
                <a:gd name="T20" fmla="*/ 718 w 726"/>
                <a:gd name="T21" fmla="*/ 577 h 926"/>
                <a:gd name="T22" fmla="*/ 704 w 726"/>
                <a:gd name="T23" fmla="*/ 695 h 926"/>
                <a:gd name="T24" fmla="*/ 677 w 726"/>
                <a:gd name="T25" fmla="*/ 812 h 926"/>
                <a:gd name="T26" fmla="*/ 643 w 726"/>
                <a:gd name="T27" fmla="*/ 925 h 926"/>
                <a:gd name="T28" fmla="*/ 0 w 726"/>
                <a:gd name="T29" fmla="*/ 699 h 9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6" h="926">
                  <a:moveTo>
                    <a:pt x="0" y="699"/>
                  </a:moveTo>
                  <a:lnTo>
                    <a:pt x="34" y="582"/>
                  </a:lnTo>
                  <a:lnTo>
                    <a:pt x="41" y="464"/>
                  </a:lnTo>
                  <a:lnTo>
                    <a:pt x="34" y="347"/>
                  </a:lnTo>
                  <a:lnTo>
                    <a:pt x="0" y="230"/>
                  </a:lnTo>
                  <a:lnTo>
                    <a:pt x="643" y="0"/>
                  </a:lnTo>
                  <a:lnTo>
                    <a:pt x="677" y="113"/>
                  </a:lnTo>
                  <a:lnTo>
                    <a:pt x="704" y="230"/>
                  </a:lnTo>
                  <a:lnTo>
                    <a:pt x="718" y="343"/>
                  </a:lnTo>
                  <a:lnTo>
                    <a:pt x="725" y="460"/>
                  </a:lnTo>
                  <a:lnTo>
                    <a:pt x="718" y="577"/>
                  </a:lnTo>
                  <a:lnTo>
                    <a:pt x="704" y="695"/>
                  </a:lnTo>
                  <a:lnTo>
                    <a:pt x="677" y="812"/>
                  </a:lnTo>
                  <a:lnTo>
                    <a:pt x="643" y="925"/>
                  </a:lnTo>
                  <a:lnTo>
                    <a:pt x="0" y="699"/>
                  </a:lnTo>
                </a:path>
              </a:pathLst>
            </a:custGeom>
            <a:solidFill>
              <a:srgbClr val="99FF99"/>
            </a:solidFill>
            <a:ln w="12700" cap="rnd" cmpd="sng">
              <a:solidFill>
                <a:srgbClr val="99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2362200" y="1219200"/>
            <a:ext cx="4419600" cy="4419600"/>
          </a:xfrm>
          <a:prstGeom prst="ellipse">
            <a:avLst/>
          </a:prstGeom>
          <a:solidFill>
            <a:srgbClr val="CCFFCC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3430588" y="2287588"/>
            <a:ext cx="2282825" cy="2282825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505200" y="16002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Keluarga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800600" y="17526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Uang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638800" y="22860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Milik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5715000" y="33067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Pekerjaan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334000" y="4267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Kesenangan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4572000" y="4953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Kawan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657600" y="49530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Musuh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667000" y="4114800"/>
            <a:ext cx="121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Organisasi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Keagamaan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2514600" y="3200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Diri Sendiri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2743200" y="213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>
                <a:latin typeface="Verdana" charset="0"/>
                <a:ea typeface="ＭＳ Ｐゴシック" charset="0"/>
              </a:rPr>
              <a:t>Teman Hidup</a:t>
            </a:r>
          </a:p>
        </p:txBody>
      </p:sp>
      <p:sp>
        <p:nvSpPr>
          <p:cNvPr id="22555" name="AutoShape 27"/>
          <p:cNvSpPr>
            <a:spLocks noChangeArrowheads="1"/>
          </p:cNvSpPr>
          <p:nvPr/>
        </p:nvSpPr>
        <p:spPr bwMode="auto">
          <a:xfrm>
            <a:off x="6707188" y="3278188"/>
            <a:ext cx="454025" cy="301625"/>
          </a:xfrm>
          <a:prstGeom prst="rightArrow">
            <a:avLst>
              <a:gd name="adj1" fmla="val 50000"/>
              <a:gd name="adj2" fmla="val 37646"/>
            </a:avLst>
          </a:prstGeom>
          <a:solidFill>
            <a:srgbClr val="CCFFCC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56" name="AutoShape 28"/>
          <p:cNvSpPr>
            <a:spLocks noChangeArrowheads="1"/>
          </p:cNvSpPr>
          <p:nvPr/>
        </p:nvSpPr>
        <p:spPr bwMode="auto">
          <a:xfrm flipH="1">
            <a:off x="1982788" y="3278188"/>
            <a:ext cx="454025" cy="301625"/>
          </a:xfrm>
          <a:prstGeom prst="rightArrow">
            <a:avLst>
              <a:gd name="adj1" fmla="val 50000"/>
              <a:gd name="adj2" fmla="val 37646"/>
            </a:avLst>
          </a:prstGeom>
          <a:solidFill>
            <a:srgbClr val="CCFFCC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57" name="AutoShape 29"/>
          <p:cNvSpPr>
            <a:spLocks noChangeArrowheads="1"/>
          </p:cNvSpPr>
          <p:nvPr/>
        </p:nvSpPr>
        <p:spPr bwMode="auto">
          <a:xfrm flipH="1">
            <a:off x="4421188" y="915988"/>
            <a:ext cx="301625" cy="454025"/>
          </a:xfrm>
          <a:prstGeom prst="upArrow">
            <a:avLst>
              <a:gd name="adj1" fmla="val 50000"/>
              <a:gd name="adj2" fmla="val 37632"/>
            </a:avLst>
          </a:prstGeom>
          <a:solidFill>
            <a:srgbClr val="CCFFCC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58" name="AutoShape 30"/>
          <p:cNvSpPr>
            <a:spLocks noChangeArrowheads="1"/>
          </p:cNvSpPr>
          <p:nvPr/>
        </p:nvSpPr>
        <p:spPr bwMode="auto">
          <a:xfrm>
            <a:off x="4421188" y="5487988"/>
            <a:ext cx="301625" cy="454025"/>
          </a:xfrm>
          <a:prstGeom prst="downArrow">
            <a:avLst>
              <a:gd name="adj1" fmla="val 50000"/>
              <a:gd name="adj2" fmla="val 37646"/>
            </a:avLst>
          </a:prstGeom>
          <a:solidFill>
            <a:srgbClr val="CCFFCC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2451481" y="5484816"/>
            <a:ext cx="2370328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Kearifan - </a:t>
            </a:r>
          </a:p>
          <a:p>
            <a:pPr algn="ctr"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Perspektif dalam hidup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7198448" y="2865391"/>
            <a:ext cx="2140008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Bimbingan - </a:t>
            </a:r>
          </a:p>
          <a:p>
            <a:pPr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Sumber pengarahan </a:t>
            </a:r>
          </a:p>
          <a:p>
            <a:pPr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dalam hidup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107505" y="2982095"/>
            <a:ext cx="188481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Kekuasaan - </a:t>
            </a:r>
          </a:p>
          <a:p>
            <a:pPr algn="r"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Kemampuan untuk </a:t>
            </a:r>
          </a:p>
          <a:p>
            <a:pPr algn="r"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bertindak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3108474" y="411151"/>
            <a:ext cx="2939752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Rasa Aman - </a:t>
            </a:r>
          </a:p>
          <a:p>
            <a:pPr algn="ctr" eaLnBrk="0" hangingPunct="0">
              <a:defRPr/>
            </a:pPr>
            <a:r>
              <a:rPr lang="en-US" sz="1800">
                <a:latin typeface="Dosis" panose="02010503020202060003" pitchFamily="50" charset="0"/>
                <a:ea typeface="ＭＳ Ｐゴシック" charset="0"/>
              </a:rPr>
              <a:t>Rasa diri-berharga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1828800" y="152400"/>
            <a:ext cx="5257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>
                <a:solidFill>
                  <a:srgbClr val="00B050"/>
                </a:solidFill>
                <a:latin typeface="Gill Sans MT" panose="020B0502020104020203" pitchFamily="34" charset="0"/>
                <a:ea typeface="ＭＳ Ｐゴシック" charset="0"/>
              </a:rPr>
              <a:t>KEHIDUPAN YANG BERPRINSIP</a:t>
            </a:r>
          </a:p>
        </p:txBody>
      </p:sp>
    </p:spTree>
    <p:extLst>
      <p:ext uri="{BB962C8B-B14F-4D97-AF65-F5344CB8AC3E}">
        <p14:creationId xmlns:p14="http://schemas.microsoft.com/office/powerpoint/2010/main" val="364564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3429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altLang="en-US">
                <a:solidFill>
                  <a:schemeClr val="tx1"/>
                </a:solidFill>
              </a:rPr>
              <a:t>Kebiasaan 7 : Asah Gergaji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968875"/>
            <a:ext cx="6400800" cy="1050925"/>
          </a:xfrm>
          <a:ln/>
        </p:spPr>
        <p:txBody>
          <a:bodyPr lIns="90000" tIns="46800" rIns="90000" bIns="46800"/>
          <a:lstStyle/>
          <a:p>
            <a:pPr marL="0" indent="0" algn="ctr" eaLnBrk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200" err="1">
                <a:solidFill>
                  <a:schemeClr val="tx1"/>
                </a:solidFill>
              </a:rPr>
              <a:t>Adi</a:t>
            </a:r>
            <a:r>
              <a:rPr lang="en-US" altLang="en-US" sz="2200">
                <a:solidFill>
                  <a:schemeClr val="tx1"/>
                </a:solidFill>
              </a:rPr>
              <a:t> </a:t>
            </a:r>
            <a:r>
              <a:rPr lang="en-US" altLang="en-US" sz="2200" err="1">
                <a:solidFill>
                  <a:schemeClr val="tx1"/>
                </a:solidFill>
              </a:rPr>
              <a:t>Wahyu</a:t>
            </a:r>
            <a:r>
              <a:rPr lang="en-US" altLang="en-US" sz="2200">
                <a:solidFill>
                  <a:schemeClr val="tx1"/>
                </a:solidFill>
              </a:rPr>
              <a:t> Adji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439738"/>
            <a:ext cx="1428750" cy="134302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429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altLang="en-US" sz="2400" b="0">
                <a:solidFill>
                  <a:schemeClr val="tx1"/>
                </a:solidFill>
              </a:rPr>
              <a:t>Kuliah Pembentukan Karakter</a:t>
            </a:r>
          </a:p>
        </p:txBody>
      </p:sp>
    </p:spTree>
    <p:extLst>
      <p:ext uri="{BB962C8B-B14F-4D97-AF65-F5344CB8AC3E}">
        <p14:creationId xmlns:p14="http://schemas.microsoft.com/office/powerpoint/2010/main" val="1792738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19388" y="711200"/>
            <a:ext cx="5421312" cy="5354638"/>
            <a:chOff x="2719388" y="711200"/>
            <a:chExt cx="5421312" cy="5354638"/>
          </a:xfrm>
        </p:grpSpPr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3071813" y="1090613"/>
              <a:ext cx="4703762" cy="4605337"/>
            </a:xfrm>
            <a:prstGeom prst="ellipse">
              <a:avLst/>
            </a:prstGeom>
            <a:noFill/>
            <a:ln w="127000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19388" y="711200"/>
              <a:ext cx="5421312" cy="5354638"/>
              <a:chOff x="2719388" y="711200"/>
              <a:chExt cx="5421312" cy="535463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19388" y="711200"/>
                <a:ext cx="5421312" cy="5354638"/>
                <a:chOff x="2719388" y="711200"/>
                <a:chExt cx="5421312" cy="5354638"/>
              </a:xfrm>
            </p:grpSpPr>
            <p:sp>
              <p:nvSpPr>
                <p:cNvPr id="4104" name="Oval 8"/>
                <p:cNvSpPr>
                  <a:spLocks noChangeArrowheads="1"/>
                </p:cNvSpPr>
                <p:nvPr/>
              </p:nvSpPr>
              <p:spPr bwMode="auto">
                <a:xfrm>
                  <a:off x="2719388" y="711200"/>
                  <a:ext cx="5421312" cy="5354638"/>
                </a:xfrm>
                <a:prstGeom prst="ellipse">
                  <a:avLst/>
                </a:prstGeom>
                <a:noFill/>
                <a:ln w="127000">
                  <a:solidFill>
                    <a:srgbClr val="CCFF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4105" name="Oval 9"/>
                <p:cNvSpPr>
                  <a:spLocks noChangeArrowheads="1"/>
                </p:cNvSpPr>
                <p:nvPr/>
              </p:nvSpPr>
              <p:spPr bwMode="auto">
                <a:xfrm>
                  <a:off x="2836863" y="823913"/>
                  <a:ext cx="5183187" cy="5108575"/>
                </a:xfrm>
                <a:prstGeom prst="ellipse">
                  <a:avLst/>
                </a:prstGeom>
                <a:noFill/>
                <a:ln w="127000">
                  <a:solidFill>
                    <a:srgbClr val="CCFF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4106" name="Oval 10"/>
                <p:cNvSpPr>
                  <a:spLocks noChangeArrowheads="1"/>
                </p:cNvSpPr>
                <p:nvPr/>
              </p:nvSpPr>
              <p:spPr bwMode="auto">
                <a:xfrm>
                  <a:off x="2960688" y="957263"/>
                  <a:ext cx="4937125" cy="4851400"/>
                </a:xfrm>
                <a:prstGeom prst="ellipse">
                  <a:avLst/>
                </a:prstGeom>
                <a:noFill/>
                <a:ln w="127000">
                  <a:solidFill>
                    <a:srgbClr val="CCFF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08" name="Oval 12"/>
              <p:cNvSpPr>
                <a:spLocks noChangeArrowheads="1"/>
              </p:cNvSpPr>
              <p:nvPr/>
            </p:nvSpPr>
            <p:spPr bwMode="auto">
              <a:xfrm>
                <a:off x="3179763" y="1203325"/>
                <a:ext cx="4497387" cy="4378325"/>
              </a:xfrm>
              <a:prstGeom prst="ellipse">
                <a:avLst/>
              </a:prstGeom>
              <a:noFill/>
              <a:ln w="10160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911600" y="1506538"/>
            <a:ext cx="3035300" cy="244051"/>
            <a:chOff x="3911600" y="1506538"/>
            <a:chExt cx="3035300" cy="244051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911600" y="1506538"/>
              <a:ext cx="3035300" cy="236537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4427984" y="1531938"/>
              <a:ext cx="2084841" cy="218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900" i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KESALINGTERGANTUNGAN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43350" y="1741488"/>
            <a:ext cx="2982913" cy="1487487"/>
            <a:chOff x="3943350" y="1741488"/>
            <a:chExt cx="2982913" cy="1487487"/>
          </a:xfrm>
        </p:grpSpPr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 rot="10800000">
              <a:off x="3943350" y="1754188"/>
              <a:ext cx="2982913" cy="1474787"/>
            </a:xfrm>
            <a:prstGeom prst="triangle">
              <a:avLst>
                <a:gd name="adj" fmla="val 4997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>
              <a:off x="4816475" y="1741488"/>
              <a:ext cx="1227138" cy="892175"/>
            </a:xfrm>
            <a:prstGeom prst="triangle">
              <a:avLst>
                <a:gd name="adj" fmla="val 49977"/>
              </a:avLst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4961066" y="2160588"/>
              <a:ext cx="958597" cy="35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KEMENA </a:t>
              </a:r>
            </a:p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NGAN PUBLIK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65575" y="3254375"/>
            <a:ext cx="2928938" cy="277813"/>
            <a:chOff x="3965575" y="3254375"/>
            <a:chExt cx="2928938" cy="277813"/>
          </a:xfrm>
        </p:grpSpPr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3965575" y="3254375"/>
              <a:ext cx="2928938" cy="277813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4843463" y="3292475"/>
              <a:ext cx="1198562" cy="234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1000" i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KEMANDIRIAN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238" y="3548063"/>
            <a:ext cx="2982913" cy="1457325"/>
            <a:chOff x="3932238" y="3548063"/>
            <a:chExt cx="2982913" cy="1457325"/>
          </a:xfrm>
        </p:grpSpPr>
        <p:sp>
          <p:nvSpPr>
            <p:cNvPr id="4098" name="AutoShape 2"/>
            <p:cNvSpPr>
              <a:spLocks noChangeArrowheads="1"/>
            </p:cNvSpPr>
            <p:nvPr/>
          </p:nvSpPr>
          <p:spPr bwMode="auto">
            <a:xfrm>
              <a:off x="3932238" y="3548063"/>
              <a:ext cx="2982913" cy="1444625"/>
            </a:xfrm>
            <a:prstGeom prst="triangle">
              <a:avLst>
                <a:gd name="adj" fmla="val 4997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 rot="10800000">
              <a:off x="4814888" y="4152900"/>
              <a:ext cx="1227137" cy="852488"/>
            </a:xfrm>
            <a:prstGeom prst="triangle">
              <a:avLst>
                <a:gd name="adj" fmla="val 49977"/>
              </a:avLst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4914688" y="4141788"/>
              <a:ext cx="1029129" cy="35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KEMENANGAN </a:t>
              </a:r>
            </a:p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PRIBADI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1600" y="5005388"/>
            <a:ext cx="3035300" cy="234039"/>
            <a:chOff x="3911600" y="5005388"/>
            <a:chExt cx="3035300" cy="234039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3911600" y="5005388"/>
              <a:ext cx="3035300" cy="230187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4601513" y="5005388"/>
              <a:ext cx="1741649" cy="234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1000" i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KETERGANTUNGAN</a:t>
              </a:r>
            </a:p>
          </p:txBody>
        </p:sp>
      </p:grpSp>
      <p:sp>
        <p:nvSpPr>
          <p:cNvPr id="4138" name="Rectangle 42"/>
          <p:cNvSpPr>
            <a:spLocks noChangeArrowheads="1"/>
          </p:cNvSpPr>
          <p:nvPr/>
        </p:nvSpPr>
        <p:spPr bwMode="auto">
          <a:xfrm>
            <a:off x="4200525" y="1749425"/>
            <a:ext cx="1136650" cy="44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800" b="0">
                <a:latin typeface="Arial" charset="0"/>
                <a:ea typeface="ＭＳ Ｐゴシック" charset="0"/>
              </a:rPr>
              <a:t>Berusaha Mengerti Terlebih Dahulu Baru Dimengerti</a:t>
            </a:r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5545138" y="1795463"/>
            <a:ext cx="1136650" cy="21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900">
                <a:latin typeface="Arial" charset="0"/>
                <a:ea typeface="ＭＳ Ｐゴシック" charset="0"/>
              </a:rPr>
              <a:t>Wujudkan Sinergi</a:t>
            </a: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4837113" y="2654300"/>
            <a:ext cx="1204912" cy="3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900">
                <a:latin typeface="Arial" charset="0"/>
                <a:ea typeface="ＭＳ Ｐゴシック" charset="0"/>
              </a:rPr>
              <a:t>Berpikir Menang /Menang</a:t>
            </a:r>
          </a:p>
        </p:txBody>
      </p:sp>
      <p:sp>
        <p:nvSpPr>
          <p:cNvPr id="4141" name="Rectangle 45"/>
          <p:cNvSpPr>
            <a:spLocks noChangeArrowheads="1"/>
          </p:cNvSpPr>
          <p:nvPr/>
        </p:nvSpPr>
        <p:spPr bwMode="auto">
          <a:xfrm>
            <a:off x="4911725" y="3771900"/>
            <a:ext cx="1027113" cy="32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800">
                <a:latin typeface="Arial" charset="0"/>
                <a:ea typeface="ＭＳ Ｐゴシック" charset="0"/>
              </a:rPr>
              <a:t>Dahulukan </a:t>
            </a:r>
          </a:p>
          <a:p>
            <a:pPr algn="ctr" defTabSz="661988" eaLnBrk="0" hangingPunct="0">
              <a:defRPr/>
            </a:pPr>
            <a:r>
              <a:rPr lang="en-US" sz="800">
                <a:latin typeface="Arial" charset="0"/>
                <a:ea typeface="ＭＳ Ｐゴシック" charset="0"/>
              </a:rPr>
              <a:t>yang utaman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4241800" y="4598988"/>
            <a:ext cx="1031875" cy="21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900">
                <a:latin typeface="Arial" charset="0"/>
                <a:ea typeface="ＭＳ Ｐゴシック" charset="0"/>
              </a:rPr>
              <a:t>Jadilah Proaktif</a:t>
            </a:r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5629275" y="4540250"/>
            <a:ext cx="1027113" cy="44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800">
                <a:latin typeface="Arial" charset="0"/>
                <a:ea typeface="ＭＳ Ｐゴシック" charset="0"/>
              </a:rPr>
              <a:t>Mulai dengan Akhir dalam pikiran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76214"/>
            <a:ext cx="5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Seven Habits Model</a:t>
            </a:r>
          </a:p>
        </p:txBody>
      </p:sp>
      <p:sp>
        <p:nvSpPr>
          <p:cNvPr id="12" name="TextBox 11"/>
          <p:cNvSpPr txBox="1"/>
          <p:nvPr/>
        </p:nvSpPr>
        <p:spPr>
          <a:xfrm rot="19085531">
            <a:off x="2434067" y="1484538"/>
            <a:ext cx="229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latin typeface="Arial" panose="020B0604020202020204" pitchFamily="34" charset="0"/>
                <a:cs typeface="Arial" panose="020B0604020202020204" pitchFamily="34" charset="0"/>
              </a:rPr>
              <a:t>Asah Gergaji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0166" y="43462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15871" y="43462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95940" y="35598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08590" y="29101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01513" y="2162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23118" y="2162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13896" y="19937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877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4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8" grpId="0"/>
      <p:bldP spid="4139" grpId="0"/>
      <p:bldP spid="4140" grpId="0"/>
      <p:bldP spid="4141" grpId="0"/>
      <p:bldP spid="4142" grpId="0"/>
      <p:bldP spid="4142" grpId="1"/>
      <p:bldP spid="4143" grpId="0"/>
      <p:bldP spid="9" grpId="0"/>
      <p:bldP spid="12" grpId="0"/>
      <p:bldP spid="13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0" y="4572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b="1" u="sng">
                <a:latin typeface="Verdana" charset="0"/>
                <a:ea typeface="ＭＳ Ｐゴシック" charset="0"/>
              </a:rPr>
              <a:t>EMPAT DIMENSI PEMBARUAN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2819400" y="1828800"/>
            <a:ext cx="3962400" cy="3962400"/>
          </a:xfrm>
          <a:prstGeom prst="ellips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4876800" y="3048000"/>
            <a:ext cx="3429000" cy="990600"/>
            <a:chOff x="3072" y="1920"/>
            <a:chExt cx="2160" cy="624"/>
          </a:xfrm>
          <a:solidFill>
            <a:srgbClr val="FFFF00"/>
          </a:solidFill>
        </p:grpSpPr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3072" y="1920"/>
              <a:ext cx="2160" cy="624"/>
            </a:xfrm>
            <a:prstGeom prst="roundRect">
              <a:avLst>
                <a:gd name="adj" fmla="val 16657"/>
              </a:avLst>
            </a:prstGeom>
            <a:grpFill/>
            <a:ln>
              <a:noFill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3216" y="1968"/>
              <a:ext cx="1968" cy="53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b="1">
                  <a:solidFill>
                    <a:srgbClr val="00B050"/>
                  </a:solidFill>
                  <a:latin typeface="Verdana" charset="0"/>
                  <a:ea typeface="ＭＳ Ｐゴシック" charset="0"/>
                </a:rPr>
                <a:t>Sosial-Emosional</a:t>
              </a:r>
              <a:endParaRPr lang="en-US" sz="2400">
                <a:solidFill>
                  <a:srgbClr val="00B050"/>
                </a:solidFill>
                <a:latin typeface="Verdana" charset="0"/>
                <a:ea typeface="ＭＳ Ｐゴシック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1400" b="1">
                  <a:latin typeface="Verdana" charset="0"/>
                  <a:ea typeface="ＭＳ Ｐゴシック" charset="0"/>
                </a:rPr>
                <a:t>Pelayan, Empati, Sinergi, Rasa Aman Intrinsik</a:t>
              </a:r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3086100" y="1219200"/>
            <a:ext cx="3429000" cy="990600"/>
            <a:chOff x="1944" y="768"/>
            <a:chExt cx="2160" cy="624"/>
          </a:xfrm>
          <a:solidFill>
            <a:srgbClr val="FFFF00"/>
          </a:solidFill>
        </p:grpSpPr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1944" y="768"/>
              <a:ext cx="2160" cy="624"/>
            </a:xfrm>
            <a:prstGeom prst="roundRect">
              <a:avLst>
                <a:gd name="adj" fmla="val 16657"/>
              </a:avLst>
            </a:prstGeom>
            <a:grpFill/>
            <a:ln>
              <a:noFill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136" y="816"/>
              <a:ext cx="1680" cy="53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b="1">
                  <a:solidFill>
                    <a:srgbClr val="00B050"/>
                  </a:solidFill>
                  <a:latin typeface="Verdana" charset="0"/>
                  <a:ea typeface="ＭＳ Ｐゴシック" charset="0"/>
                </a:rPr>
                <a:t>Fisik</a:t>
              </a:r>
              <a:endParaRPr lang="en-US" sz="2400">
                <a:solidFill>
                  <a:srgbClr val="00B050"/>
                </a:solidFill>
                <a:latin typeface="Verdana" charset="0"/>
                <a:ea typeface="ＭＳ Ｐゴシック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1400" b="1">
                  <a:latin typeface="Verdana" charset="0"/>
                  <a:ea typeface="ＭＳ Ｐゴシック" charset="0"/>
                </a:rPr>
                <a:t>Olahraga, Nutrisi, Manajamen Stres</a:t>
              </a:r>
            </a:p>
          </p:txBody>
        </p:sp>
      </p:grp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3086100" y="5029200"/>
            <a:ext cx="3429000" cy="990600"/>
            <a:chOff x="1944" y="3168"/>
            <a:chExt cx="2160" cy="624"/>
          </a:xfrm>
          <a:solidFill>
            <a:srgbClr val="FFFF00"/>
          </a:solidFill>
        </p:grpSpPr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1944" y="3168"/>
              <a:ext cx="2160" cy="624"/>
            </a:xfrm>
            <a:prstGeom prst="roundRect">
              <a:avLst>
                <a:gd name="adj" fmla="val 16657"/>
              </a:avLst>
            </a:prstGeom>
            <a:grpFill/>
            <a:ln>
              <a:noFill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2088" y="3216"/>
              <a:ext cx="2016" cy="53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b="1">
                  <a:solidFill>
                    <a:srgbClr val="00B050"/>
                  </a:solidFill>
                  <a:latin typeface="Verdana" charset="0"/>
                  <a:ea typeface="ＭＳ Ｐゴシック" charset="0"/>
                </a:rPr>
                <a:t>Spiritual</a:t>
              </a:r>
              <a:endParaRPr lang="en-US" sz="2400">
                <a:solidFill>
                  <a:srgbClr val="00B050"/>
                </a:solidFill>
                <a:latin typeface="Verdana" charset="0"/>
                <a:ea typeface="ＭＳ Ｐゴシック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1400" b="1">
                  <a:latin typeface="Verdana" charset="0"/>
                  <a:ea typeface="ＭＳ Ｐゴシック" charset="0"/>
                </a:rPr>
                <a:t>Penjelasan Nilai &amp; Komitmen, Studi &amp; Meditasi</a:t>
              </a:r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838200" y="3048000"/>
            <a:ext cx="3429000" cy="990600"/>
            <a:chOff x="528" y="1920"/>
            <a:chExt cx="2160" cy="624"/>
          </a:xfrm>
          <a:solidFill>
            <a:srgbClr val="FFFF00"/>
          </a:solidFill>
        </p:grpSpPr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528" y="1920"/>
              <a:ext cx="2160" cy="624"/>
            </a:xfrm>
            <a:prstGeom prst="roundRect">
              <a:avLst>
                <a:gd name="adj" fmla="val 16657"/>
              </a:avLst>
            </a:prstGeom>
            <a:grpFill/>
            <a:ln>
              <a:noFill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0"/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864" y="1968"/>
              <a:ext cx="1680" cy="53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b="1">
                  <a:solidFill>
                    <a:srgbClr val="00B050"/>
                  </a:solidFill>
                  <a:latin typeface="Verdana" charset="0"/>
                  <a:ea typeface="ＭＳ Ｐゴシック" charset="0"/>
                </a:rPr>
                <a:t>Mental</a:t>
              </a:r>
              <a:endParaRPr lang="en-US" sz="2400">
                <a:solidFill>
                  <a:srgbClr val="00B050"/>
                </a:solidFill>
                <a:latin typeface="Verdana" charset="0"/>
                <a:ea typeface="ＭＳ Ｐゴシック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1400" b="1">
                  <a:latin typeface="Verdana" charset="0"/>
                  <a:ea typeface="ＭＳ Ｐゴシック" charset="0"/>
                </a:rPr>
                <a:t>Membaca, Visualisasi, Perencanaan, Menulis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3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7200" y="304800"/>
            <a:ext cx="8305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rPr>
              <a:t>Kita dapat MENGASAH GERGAJI dalam 4 bidang :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78784" y="1270849"/>
            <a:ext cx="7615032" cy="404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B050"/>
                </a:solidFill>
                <a:latin typeface="Gill Sans MT" panose="020B0502020104020203" pitchFamily="34" charset="0"/>
              </a:rPr>
              <a:t>FISIK</a:t>
            </a:r>
            <a:r>
              <a:rPr lang="en-US" altLang="en-US" sz="1800" b="0">
                <a:latin typeface="Gill Sans MT" panose="020B0502020104020203" pitchFamily="34" charset="0"/>
              </a:rPr>
              <a:t>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b="0">
                <a:latin typeface="Gill Sans MT" panose="020B0502020104020203" pitchFamily="34" charset="0"/>
              </a:rPr>
              <a:t>Kita membangun kesehatan fisik melalui gizi yang tepat, latihan olah raga, istirahat, serta mengelola stres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B050"/>
                </a:solidFill>
                <a:latin typeface="Gill Sans MT" panose="020B0502020104020203" pitchFamily="34" charset="0"/>
              </a:rPr>
              <a:t>MENTAL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b="0">
                <a:latin typeface="Gill Sans MT" panose="020B0502020104020203" pitchFamily="34" charset="0"/>
              </a:rPr>
              <a:t>Kita meningkatkan kemampuan mental dengan membaca, menulis, dan berpikir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B050"/>
                </a:solidFill>
                <a:latin typeface="Gill Sans MT" panose="020B0502020104020203" pitchFamily="34" charset="0"/>
              </a:rPr>
              <a:t>SPIRITUAL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b="0">
                <a:latin typeface="Gill Sans MT" panose="020B0502020104020203" pitchFamily="34" charset="0"/>
              </a:rPr>
              <a:t>Kita berkembang secara rohani dengan membaca literatur yang memberi ilham, lewat meditasi dan berdo</a:t>
            </a:r>
            <a:r>
              <a:rPr lang="ja-JP" altLang="en-US" sz="1800" b="0">
                <a:latin typeface="Gill Sans MT" panose="020B0502020104020203" pitchFamily="34" charset="0"/>
              </a:rPr>
              <a:t>’</a:t>
            </a:r>
            <a:r>
              <a:rPr lang="en-US" altLang="ja-JP" sz="1800" b="0">
                <a:latin typeface="Gill Sans MT" panose="020B0502020104020203" pitchFamily="34" charset="0"/>
              </a:rPr>
              <a:t>a, serta melalui waktu-waktu yang kita sisihkan untuk menikmati alam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B050"/>
                </a:solidFill>
                <a:latin typeface="Gill Sans MT" panose="020B0502020104020203" pitchFamily="34" charset="0"/>
              </a:rPr>
              <a:t>SOSIAL/EMOSIONAL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b="0">
                <a:latin typeface="Gill Sans MT" panose="020B0502020104020203" pitchFamily="34" charset="0"/>
              </a:rPr>
              <a:t>Kita menjadi matang secara sosial dan emosional dengan menyetor secara konsisten setiap hari ke Rekening Bank Emosi dari hubungan-hubungan kunci kita dengan sesama </a:t>
            </a:r>
          </a:p>
        </p:txBody>
      </p:sp>
    </p:spTree>
    <p:extLst>
      <p:ext uri="{BB962C8B-B14F-4D97-AF65-F5344CB8AC3E}">
        <p14:creationId xmlns:p14="http://schemas.microsoft.com/office/powerpoint/2010/main" val="14538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86000" y="304800"/>
            <a:ext cx="4191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Merriweather Bold" panose="02060503050406030704" pitchFamily="18" charset="0"/>
                <a:cs typeface="Segoe UI Semibold" panose="020B0702040204020203" pitchFamily="34" charset="0"/>
              </a:rPr>
              <a:t>PEMBAHARUAN FISIK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27584" y="1219200"/>
            <a:ext cx="8098432" cy="443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D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apatkan informasi kesehatan yang mutakhir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B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erolah-raga secara teratur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emasukan kelenturan, kekuatan, dan latihan ketahanan-kardiovaskuler dalam kebugaran anda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engembangkan keterampilan fisik secara teratur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engembangkan diet anda atas sayur mayur, buah buahan, roti, biji-bijian dan padi-padian.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emakai cara positif  menghadapi stres.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T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idur/Istirahat yang memadai.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emastikan agar kebiasaan dan gaya hidup anda mendukung kesehatan fisik jangka-panjang </a:t>
            </a:r>
          </a:p>
        </p:txBody>
      </p:sp>
    </p:spTree>
    <p:extLst>
      <p:ext uri="{BB962C8B-B14F-4D97-AF65-F5344CB8AC3E}">
        <p14:creationId xmlns:p14="http://schemas.microsoft.com/office/powerpoint/2010/main" val="103854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79104" y="304800"/>
            <a:ext cx="55571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ＭＳ Ｐゴシック" charset="0"/>
              </a:rPr>
              <a:t>PEMBAHARUAN MENTAL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27584" y="1219200"/>
            <a:ext cx="7946032" cy="406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embaca buku. Buku membuka dan memperluas pikiran kita.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emelihara jurnal atau buku-harian. Jurnal dapat menjadi tempat mencatat dan menyelesaikan masalah.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enulis secara kreatif. Menulis bisa sekaligus menyembuhkan dan memeuaskan hati kita.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emecahkan teka-teki. Teka-teki bukan saja menyenangkan, tetapi sering juga mengajarkan kita  keterampilan memecahkan masalah.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engembangkan hobi. Banyak hobi yang merangsang otak dan bisa membuat kita relaks serta secara pribadi memuaskan kita.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enulis puisi. Puisi dapat mengekpresikan diri kita yang terdalam secara unik, dan sering kali mendatangkan ilham.</a:t>
            </a:r>
          </a:p>
        </p:txBody>
      </p:sp>
    </p:spTree>
    <p:extLst>
      <p:ext uri="{BB962C8B-B14F-4D97-AF65-F5344CB8AC3E}">
        <p14:creationId xmlns:p14="http://schemas.microsoft.com/office/powerpoint/2010/main" val="193863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7544" y="1600200"/>
            <a:ext cx="8136904" cy="41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2000" b="0">
                <a:latin typeface="Gill Sans MT" panose="020B0502020104020203" pitchFamily="34" charset="0"/>
                <a:ea typeface="ＭＳ Ｐゴシック" charset="0"/>
              </a:rPr>
              <a:t>engumpulkan kata-kata mutiara. Sentimentalitas orang-orang besar dapat merangsang pikiran kita.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B</a:t>
            </a:r>
            <a:r>
              <a:rPr lang="en-US" sz="2000" b="0">
                <a:latin typeface="Gill Sans MT" panose="020B0502020104020203" pitchFamily="34" charset="0"/>
                <a:ea typeface="ＭＳ Ｐゴシック" charset="0"/>
              </a:rPr>
              <a:t>elajar secara mandiri. Ini adalah bentuk penajaman gergaji yang tertinggi. Banyak cendikiawan terkenal memulai karirnya tanpa gelar maupun koneksi akademis.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2000" b="0">
                <a:latin typeface="Gill Sans MT" panose="020B0502020104020203" pitchFamily="34" charset="0"/>
                <a:ea typeface="ＭＳ Ｐゴシック" charset="0"/>
              </a:rPr>
              <a:t>endengarkan musik yang membangkitkan semangat. Lagu-lagu ciptaan para penggubah ada yang abadi dan benar-benar indah.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M</a:t>
            </a:r>
            <a:r>
              <a:rPr lang="en-US" sz="2000" b="0">
                <a:latin typeface="Gill Sans MT" panose="020B0502020104020203" pitchFamily="34" charset="0"/>
                <a:ea typeface="ＭＳ Ｐゴシック" charset="0"/>
              </a:rPr>
              <a:t>elanjutkan pendidikan anda.Menghadapkan diri anda kepada hal-hal baru mengasah dan memperluas pikiran. 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2000" b="0">
              <a:latin typeface="Gill Sans MT" panose="020B0502020104020203" pitchFamily="34" charset="0"/>
              <a:ea typeface="ＭＳ Ｐゴシック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362200" y="457200"/>
            <a:ext cx="4191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>
                <a:solidFill>
                  <a:srgbClr val="00B050"/>
                </a:solidFill>
                <a:latin typeface="Gill Sans MT" panose="020B0502020104020203" pitchFamily="34" charset="0"/>
                <a:ea typeface="ＭＳ Ｐゴシック" charset="0"/>
              </a:rPr>
              <a:t>PEMBAHARUAN MENTAL</a:t>
            </a:r>
          </a:p>
        </p:txBody>
      </p:sp>
    </p:spTree>
    <p:extLst>
      <p:ext uri="{BB962C8B-B14F-4D97-AF65-F5344CB8AC3E}">
        <p14:creationId xmlns:p14="http://schemas.microsoft.com/office/powerpoint/2010/main" val="324258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133600" y="404664"/>
            <a:ext cx="5257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>
                <a:solidFill>
                  <a:srgbClr val="00B050"/>
                </a:solidFill>
                <a:latin typeface="Gill Sans MT" panose="020B0502020104020203" pitchFamily="34" charset="0"/>
                <a:ea typeface="ＭＳ Ｐゴシック" charset="0"/>
              </a:rPr>
              <a:t>PEMBAHARUAN SPIRITUAL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7544" y="1340768"/>
            <a:ext cx="8136904" cy="445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/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C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iptakan, tinjau-ulang, dan perhalus pernyataan misi anda.</a:t>
            </a:r>
          </a:p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P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erhatikan dengarkan, dan amati kehidupan alam.</a:t>
            </a:r>
          </a:p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P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elajari karya-karya sastra agung. Kesusastraan adalah agung bila pengarangnya menggambarkan tema-tema abadi secara unik.</a:t>
            </a:r>
          </a:p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B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aca biografi. Mereka yang telah menjadi orang besar dapat dijadikan teladan dari nilai-nilai spiritual dalam praktek.</a:t>
            </a:r>
          </a:p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H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argailah musik dan seni. Musik dan seni yang agung adalah ekspresi murni dari nilai sepiritual.</a:t>
            </a:r>
          </a:p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K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embangkanlah integritas. Komitlah kepada kehidupan yang penuh integritas.</a:t>
            </a:r>
          </a:p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L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akukan kegiatan ibadat keagamaan yang membangkitkan semangat dan mempermulia.</a:t>
            </a:r>
          </a:p>
          <a:p>
            <a:pPr defTabSz="739775" eaLnBrk="0" hangingPunct="0">
              <a:spcBef>
                <a:spcPct val="50000"/>
              </a:spcBef>
              <a:defRPr/>
            </a:pPr>
            <a:r>
              <a:rPr lang="en-US" sz="2000" b="0">
                <a:solidFill>
                  <a:srgbClr val="0033CC"/>
                </a:solidFill>
                <a:latin typeface="Gill Sans MT" panose="020B0502020104020203" pitchFamily="34" charset="0"/>
                <a:ea typeface="ＭＳ Ｐゴシック" charset="0"/>
              </a:rPr>
              <a:t>T</a:t>
            </a:r>
            <a:r>
              <a:rPr lang="en-US" sz="1800" b="0">
                <a:latin typeface="Gill Sans MT" panose="020B0502020104020203" pitchFamily="34" charset="0"/>
                <a:ea typeface="ＭＳ Ｐゴシック" charset="0"/>
              </a:rPr>
              <a:t>umbuhkanlah kehidupan pribadi yang kaya.</a:t>
            </a:r>
          </a:p>
        </p:txBody>
      </p:sp>
    </p:spTree>
    <p:extLst>
      <p:ext uri="{BB962C8B-B14F-4D97-AF65-F5344CB8AC3E}">
        <p14:creationId xmlns:p14="http://schemas.microsoft.com/office/powerpoint/2010/main" val="34259565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</TotalTime>
  <Words>867</Words>
  <Application>Microsoft Office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Dosis</vt:lpstr>
      <vt:lpstr>Gill Sans MT</vt:lpstr>
      <vt:lpstr>Kozuka Gothic Pro B</vt:lpstr>
      <vt:lpstr>Segoe UI Semibold</vt:lpstr>
      <vt:lpstr>Tahoma</vt:lpstr>
      <vt:lpstr>Times New Roman</vt:lpstr>
      <vt:lpstr>Verdana</vt:lpstr>
      <vt:lpstr>1_Office Theme</vt:lpstr>
      <vt:lpstr>DISCLAIMMER</vt:lpstr>
      <vt:lpstr>Kebiasaan 7 : Asah Gergaji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Kebiasaan 1 : Jadilah Proaktif</dc:title>
  <dc:creator>YULIA ELYANA</dc:creator>
  <cp:lastModifiedBy>Adi Wahyu Adji</cp:lastModifiedBy>
  <cp:revision>75</cp:revision>
  <cp:lastPrinted>1998-11-11T05:34:39Z</cp:lastPrinted>
  <dcterms:created xsi:type="dcterms:W3CDTF">1995-05-28T16:34:56Z</dcterms:created>
  <dcterms:modified xsi:type="dcterms:W3CDTF">2019-06-24T04:59:21Z</dcterms:modified>
</cp:coreProperties>
</file>