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3"/>
  </p:notesMasterIdLst>
  <p:sldIdLst>
    <p:sldId id="313" r:id="rId2"/>
    <p:sldId id="309" r:id="rId3"/>
    <p:sldId id="312" r:id="rId4"/>
    <p:sldId id="305" r:id="rId5"/>
    <p:sldId id="303" r:id="rId6"/>
    <p:sldId id="257" r:id="rId7"/>
    <p:sldId id="260" r:id="rId8"/>
    <p:sldId id="261" r:id="rId9"/>
    <p:sldId id="265" r:id="rId10"/>
    <p:sldId id="278" r:id="rId11"/>
    <p:sldId id="266" r:id="rId12"/>
    <p:sldId id="267" r:id="rId13"/>
    <p:sldId id="281" r:id="rId14"/>
    <p:sldId id="282" r:id="rId15"/>
    <p:sldId id="283" r:id="rId16"/>
    <p:sldId id="268" r:id="rId17"/>
    <p:sldId id="269" r:id="rId18"/>
    <p:sldId id="270" r:id="rId19"/>
    <p:sldId id="271" r:id="rId20"/>
    <p:sldId id="284" r:id="rId21"/>
    <p:sldId id="285" r:id="rId22"/>
    <p:sldId id="286" r:id="rId23"/>
    <p:sldId id="287" r:id="rId24"/>
    <p:sldId id="288" r:id="rId25"/>
    <p:sldId id="307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272" r:id="rId39"/>
    <p:sldId id="301" r:id="rId40"/>
    <p:sldId id="302" r:id="rId41"/>
    <p:sldId id="30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72" d="100"/>
          <a:sy n="72" d="100"/>
        </p:scale>
        <p:origin x="-123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55496-7E48-49B6-A63C-6F287312E875}" type="doc">
      <dgm:prSet loTypeId="urn:microsoft.com/office/officeart/2005/8/layout/cycle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0F0AA6-9417-41C0-85B5-29A4D8C459D7}">
      <dgm:prSet phldrT="[Text]" custT="1"/>
      <dgm:spPr/>
      <dgm:t>
        <a:bodyPr/>
        <a:lstStyle/>
        <a:p>
          <a:r>
            <a:rPr lang="en-US" sz="2000" b="1" dirty="0" smtClean="0"/>
            <a:t>IT Value Delivery</a:t>
          </a:r>
          <a:endParaRPr lang="en-US" sz="2000" b="1" dirty="0"/>
        </a:p>
      </dgm:t>
    </dgm:pt>
    <dgm:pt modelId="{28C36D3E-A9AC-45DE-AB26-8760EBFE2C58}" type="parTrans" cxnId="{7B86DF6A-8968-49DE-810D-F02521AD6070}">
      <dgm:prSet/>
      <dgm:spPr/>
      <dgm:t>
        <a:bodyPr/>
        <a:lstStyle/>
        <a:p>
          <a:endParaRPr lang="en-US"/>
        </a:p>
      </dgm:t>
    </dgm:pt>
    <dgm:pt modelId="{70F00360-6931-48EE-87F6-52C300B4FA90}" type="sibTrans" cxnId="{7B86DF6A-8968-49DE-810D-F02521AD6070}">
      <dgm:prSet/>
      <dgm:spPr/>
      <dgm:t>
        <a:bodyPr/>
        <a:lstStyle/>
        <a:p>
          <a:endParaRPr lang="en-US"/>
        </a:p>
      </dgm:t>
    </dgm:pt>
    <dgm:pt modelId="{06267151-94CC-4BD7-9544-19C166D33C1F}">
      <dgm:prSet phldrT="[Text]" custT="1"/>
      <dgm:spPr/>
      <dgm:t>
        <a:bodyPr/>
        <a:lstStyle/>
        <a:p>
          <a:r>
            <a:rPr lang="en-US" sz="2000" b="1" dirty="0" smtClean="0"/>
            <a:t>Risk Management</a:t>
          </a:r>
          <a:endParaRPr lang="en-US" sz="2000" b="1" dirty="0"/>
        </a:p>
      </dgm:t>
    </dgm:pt>
    <dgm:pt modelId="{B85FA80D-D663-4BCC-914C-82A9115E4581}" type="parTrans" cxnId="{1CDBF377-4241-4CD2-A988-E2A715D741B9}">
      <dgm:prSet/>
      <dgm:spPr/>
      <dgm:t>
        <a:bodyPr/>
        <a:lstStyle/>
        <a:p>
          <a:endParaRPr lang="en-US"/>
        </a:p>
      </dgm:t>
    </dgm:pt>
    <dgm:pt modelId="{6B5482FB-7962-42DA-A9A7-0FCB97D6F8B2}" type="sibTrans" cxnId="{1CDBF377-4241-4CD2-A988-E2A715D741B9}">
      <dgm:prSet/>
      <dgm:spPr/>
      <dgm:t>
        <a:bodyPr/>
        <a:lstStyle/>
        <a:p>
          <a:endParaRPr lang="en-US"/>
        </a:p>
      </dgm:t>
    </dgm:pt>
    <dgm:pt modelId="{0B4795D0-20A9-4D52-9834-7B6FFD353ED1}">
      <dgm:prSet phldrT="[Text]" custT="1"/>
      <dgm:spPr/>
      <dgm:t>
        <a:bodyPr/>
        <a:lstStyle/>
        <a:p>
          <a:r>
            <a:rPr lang="en-US" sz="2000" b="1" dirty="0" smtClean="0"/>
            <a:t>Performance Measurement</a:t>
          </a:r>
          <a:endParaRPr lang="en-US" sz="2000" b="1" dirty="0"/>
        </a:p>
      </dgm:t>
    </dgm:pt>
    <dgm:pt modelId="{7E4F1E7A-FD80-42D1-AA6F-82E789B61E16}" type="parTrans" cxnId="{D7810956-C98A-42D4-A8A5-293941034157}">
      <dgm:prSet/>
      <dgm:spPr/>
      <dgm:t>
        <a:bodyPr/>
        <a:lstStyle/>
        <a:p>
          <a:endParaRPr lang="en-US"/>
        </a:p>
      </dgm:t>
    </dgm:pt>
    <dgm:pt modelId="{2ECEEBBF-0D65-4005-AD39-23B7AC2004A7}" type="sibTrans" cxnId="{D7810956-C98A-42D4-A8A5-293941034157}">
      <dgm:prSet/>
      <dgm:spPr/>
      <dgm:t>
        <a:bodyPr/>
        <a:lstStyle/>
        <a:p>
          <a:endParaRPr lang="en-US"/>
        </a:p>
      </dgm:t>
    </dgm:pt>
    <dgm:pt modelId="{73B1EBBE-C13A-4A85-A15C-BADA8E8E866F}">
      <dgm:prSet phldrT="[Text]" custT="1"/>
      <dgm:spPr/>
      <dgm:t>
        <a:bodyPr/>
        <a:lstStyle/>
        <a:p>
          <a:r>
            <a:rPr lang="en-US" sz="2000" b="1" dirty="0" smtClean="0"/>
            <a:t>IT Strategic Alignment</a:t>
          </a:r>
          <a:endParaRPr lang="en-US" sz="2000" b="1" dirty="0"/>
        </a:p>
      </dgm:t>
    </dgm:pt>
    <dgm:pt modelId="{DE7A8F8B-3A98-43FD-8079-280CE692E405}" type="parTrans" cxnId="{47A2F455-153E-491C-A556-4DE99C30F269}">
      <dgm:prSet/>
      <dgm:spPr/>
      <dgm:t>
        <a:bodyPr/>
        <a:lstStyle/>
        <a:p>
          <a:endParaRPr lang="en-US"/>
        </a:p>
      </dgm:t>
    </dgm:pt>
    <dgm:pt modelId="{50383AC0-D3EA-4022-80FD-E512EE648FCC}" type="sibTrans" cxnId="{47A2F455-153E-491C-A556-4DE99C30F269}">
      <dgm:prSet/>
      <dgm:spPr/>
      <dgm:t>
        <a:bodyPr/>
        <a:lstStyle/>
        <a:p>
          <a:endParaRPr lang="en-US"/>
        </a:p>
      </dgm:t>
    </dgm:pt>
    <dgm:pt modelId="{6B71777E-A4F1-4334-A6D8-C45D7FAC0221}" type="pres">
      <dgm:prSet presAssocID="{4A955496-7E48-49B6-A63C-6F287312E87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D8E47D-E7B0-4083-BFD9-BB5C6327074D}" type="pres">
      <dgm:prSet presAssocID="{870F0AA6-9417-41C0-85B5-29A4D8C459D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82C2C-76D7-4C2D-8109-37AE7B9AB659}" type="pres">
      <dgm:prSet presAssocID="{870F0AA6-9417-41C0-85B5-29A4D8C459D7}" presName="spNode" presStyleCnt="0"/>
      <dgm:spPr/>
      <dgm:t>
        <a:bodyPr/>
        <a:lstStyle/>
        <a:p>
          <a:endParaRPr lang="en-US"/>
        </a:p>
      </dgm:t>
    </dgm:pt>
    <dgm:pt modelId="{AEE3034C-3509-4D3D-BF18-74215D3E9E89}" type="pres">
      <dgm:prSet presAssocID="{70F00360-6931-48EE-87F6-52C300B4FA90}" presName="sibTrans" presStyleLbl="sibTrans1D1" presStyleIdx="0" presStyleCnt="4"/>
      <dgm:spPr/>
      <dgm:t>
        <a:bodyPr/>
        <a:lstStyle/>
        <a:p>
          <a:endParaRPr lang="en-US"/>
        </a:p>
      </dgm:t>
    </dgm:pt>
    <dgm:pt modelId="{5DD2609E-3C36-4A11-BAB1-F2E3E8FB108A}" type="pres">
      <dgm:prSet presAssocID="{06267151-94CC-4BD7-9544-19C166D33C1F}" presName="node" presStyleLbl="node1" presStyleIdx="1" presStyleCnt="4" custScaleX="115160" custRadScaleRad="133918" custRadScaleInc="1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1E8CE-2E82-4878-B556-E5BA9672D14B}" type="pres">
      <dgm:prSet presAssocID="{06267151-94CC-4BD7-9544-19C166D33C1F}" presName="spNode" presStyleCnt="0"/>
      <dgm:spPr/>
      <dgm:t>
        <a:bodyPr/>
        <a:lstStyle/>
        <a:p>
          <a:endParaRPr lang="en-US"/>
        </a:p>
      </dgm:t>
    </dgm:pt>
    <dgm:pt modelId="{28E3E106-69A4-490B-98C8-F80317A3F866}" type="pres">
      <dgm:prSet presAssocID="{6B5482FB-7962-42DA-A9A7-0FCB97D6F8B2}" presName="sibTrans" presStyleLbl="sibTrans1D1" presStyleIdx="1" presStyleCnt="4"/>
      <dgm:spPr/>
      <dgm:t>
        <a:bodyPr/>
        <a:lstStyle/>
        <a:p>
          <a:endParaRPr lang="en-US"/>
        </a:p>
      </dgm:t>
    </dgm:pt>
    <dgm:pt modelId="{92A70E14-C608-47B8-8E93-A36C183389F1}" type="pres">
      <dgm:prSet presAssocID="{0B4795D0-20A9-4D52-9834-7B6FFD353ED1}" presName="node" presStyleLbl="node1" presStyleIdx="2" presStyleCnt="4" custScaleX="1280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09CB9-AC7B-4EA7-8191-F95D63C2C9A2}" type="pres">
      <dgm:prSet presAssocID="{0B4795D0-20A9-4D52-9834-7B6FFD353ED1}" presName="spNode" presStyleCnt="0"/>
      <dgm:spPr/>
      <dgm:t>
        <a:bodyPr/>
        <a:lstStyle/>
        <a:p>
          <a:endParaRPr lang="en-US"/>
        </a:p>
      </dgm:t>
    </dgm:pt>
    <dgm:pt modelId="{FD206495-67D8-46FE-B524-414F95DE933A}" type="pres">
      <dgm:prSet presAssocID="{2ECEEBBF-0D65-4005-AD39-23B7AC2004A7}" presName="sibTrans" presStyleLbl="sibTrans1D1" presStyleIdx="2" presStyleCnt="4"/>
      <dgm:spPr/>
      <dgm:t>
        <a:bodyPr/>
        <a:lstStyle/>
        <a:p>
          <a:endParaRPr lang="en-US"/>
        </a:p>
      </dgm:t>
    </dgm:pt>
    <dgm:pt modelId="{DA0F9ADF-B19C-4979-9E18-0091460FF2B9}" type="pres">
      <dgm:prSet presAssocID="{73B1EBBE-C13A-4A85-A15C-BADA8E8E866F}" presName="node" presStyleLbl="node1" presStyleIdx="3" presStyleCnt="4" custRadScaleRad="131973" custRadScaleInc="1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6AC30-51A0-48D1-9609-CD62EE529572}" type="pres">
      <dgm:prSet presAssocID="{73B1EBBE-C13A-4A85-A15C-BADA8E8E866F}" presName="spNode" presStyleCnt="0"/>
      <dgm:spPr/>
      <dgm:t>
        <a:bodyPr/>
        <a:lstStyle/>
        <a:p>
          <a:endParaRPr lang="en-US"/>
        </a:p>
      </dgm:t>
    </dgm:pt>
    <dgm:pt modelId="{D64E65C5-AC09-4318-A0ED-75FB81C3F769}" type="pres">
      <dgm:prSet presAssocID="{50383AC0-D3EA-4022-80FD-E512EE648FCC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0D2766C4-563F-44DC-B839-D998CB9F4847}" type="presOf" srcId="{6B5482FB-7962-42DA-A9A7-0FCB97D6F8B2}" destId="{28E3E106-69A4-490B-98C8-F80317A3F866}" srcOrd="0" destOrd="0" presId="urn:microsoft.com/office/officeart/2005/8/layout/cycle5"/>
    <dgm:cxn modelId="{04331AED-8B06-473F-89D1-6F0AAAC11460}" type="presOf" srcId="{50383AC0-D3EA-4022-80FD-E512EE648FCC}" destId="{D64E65C5-AC09-4318-A0ED-75FB81C3F769}" srcOrd="0" destOrd="0" presId="urn:microsoft.com/office/officeart/2005/8/layout/cycle5"/>
    <dgm:cxn modelId="{D7F567BB-3BEC-4490-B216-005E38CDA184}" type="presOf" srcId="{73B1EBBE-C13A-4A85-A15C-BADA8E8E866F}" destId="{DA0F9ADF-B19C-4979-9E18-0091460FF2B9}" srcOrd="0" destOrd="0" presId="urn:microsoft.com/office/officeart/2005/8/layout/cycle5"/>
    <dgm:cxn modelId="{27B085EE-81AD-40DE-94B5-7AD9C74E43A8}" type="presOf" srcId="{2ECEEBBF-0D65-4005-AD39-23B7AC2004A7}" destId="{FD206495-67D8-46FE-B524-414F95DE933A}" srcOrd="0" destOrd="0" presId="urn:microsoft.com/office/officeart/2005/8/layout/cycle5"/>
    <dgm:cxn modelId="{47A2F455-153E-491C-A556-4DE99C30F269}" srcId="{4A955496-7E48-49B6-A63C-6F287312E875}" destId="{73B1EBBE-C13A-4A85-A15C-BADA8E8E866F}" srcOrd="3" destOrd="0" parTransId="{DE7A8F8B-3A98-43FD-8079-280CE692E405}" sibTransId="{50383AC0-D3EA-4022-80FD-E512EE648FCC}"/>
    <dgm:cxn modelId="{019E2F09-FA3D-403B-B616-A656510838B5}" type="presOf" srcId="{70F00360-6931-48EE-87F6-52C300B4FA90}" destId="{AEE3034C-3509-4D3D-BF18-74215D3E9E89}" srcOrd="0" destOrd="0" presId="urn:microsoft.com/office/officeart/2005/8/layout/cycle5"/>
    <dgm:cxn modelId="{013E924B-7217-46FB-B855-4B59BE82E213}" type="presOf" srcId="{06267151-94CC-4BD7-9544-19C166D33C1F}" destId="{5DD2609E-3C36-4A11-BAB1-F2E3E8FB108A}" srcOrd="0" destOrd="0" presId="urn:microsoft.com/office/officeart/2005/8/layout/cycle5"/>
    <dgm:cxn modelId="{D7810956-C98A-42D4-A8A5-293941034157}" srcId="{4A955496-7E48-49B6-A63C-6F287312E875}" destId="{0B4795D0-20A9-4D52-9834-7B6FFD353ED1}" srcOrd="2" destOrd="0" parTransId="{7E4F1E7A-FD80-42D1-AA6F-82E789B61E16}" sibTransId="{2ECEEBBF-0D65-4005-AD39-23B7AC2004A7}"/>
    <dgm:cxn modelId="{1CDBF377-4241-4CD2-A988-E2A715D741B9}" srcId="{4A955496-7E48-49B6-A63C-6F287312E875}" destId="{06267151-94CC-4BD7-9544-19C166D33C1F}" srcOrd="1" destOrd="0" parTransId="{B85FA80D-D663-4BCC-914C-82A9115E4581}" sibTransId="{6B5482FB-7962-42DA-A9A7-0FCB97D6F8B2}"/>
    <dgm:cxn modelId="{7B86DF6A-8968-49DE-810D-F02521AD6070}" srcId="{4A955496-7E48-49B6-A63C-6F287312E875}" destId="{870F0AA6-9417-41C0-85B5-29A4D8C459D7}" srcOrd="0" destOrd="0" parTransId="{28C36D3E-A9AC-45DE-AB26-8760EBFE2C58}" sibTransId="{70F00360-6931-48EE-87F6-52C300B4FA90}"/>
    <dgm:cxn modelId="{B3878BD4-7D66-4961-8F54-83F42E574411}" type="presOf" srcId="{870F0AA6-9417-41C0-85B5-29A4D8C459D7}" destId="{10D8E47D-E7B0-4083-BFD9-BB5C6327074D}" srcOrd="0" destOrd="0" presId="urn:microsoft.com/office/officeart/2005/8/layout/cycle5"/>
    <dgm:cxn modelId="{98F64645-D673-41F7-80FB-F587240D455B}" type="presOf" srcId="{0B4795D0-20A9-4D52-9834-7B6FFD353ED1}" destId="{92A70E14-C608-47B8-8E93-A36C183389F1}" srcOrd="0" destOrd="0" presId="urn:microsoft.com/office/officeart/2005/8/layout/cycle5"/>
    <dgm:cxn modelId="{10403F52-692C-4121-8DFD-BA4C04AB66AC}" type="presOf" srcId="{4A955496-7E48-49B6-A63C-6F287312E875}" destId="{6B71777E-A4F1-4334-A6D8-C45D7FAC0221}" srcOrd="0" destOrd="0" presId="urn:microsoft.com/office/officeart/2005/8/layout/cycle5"/>
    <dgm:cxn modelId="{F9F12DC8-2A7C-4F1B-A36C-B8DE4B07C5A6}" type="presParOf" srcId="{6B71777E-A4F1-4334-A6D8-C45D7FAC0221}" destId="{10D8E47D-E7B0-4083-BFD9-BB5C6327074D}" srcOrd="0" destOrd="0" presId="urn:microsoft.com/office/officeart/2005/8/layout/cycle5"/>
    <dgm:cxn modelId="{C47F3B75-1B7B-4FEF-9C17-3147716685B2}" type="presParOf" srcId="{6B71777E-A4F1-4334-A6D8-C45D7FAC0221}" destId="{66682C2C-76D7-4C2D-8109-37AE7B9AB659}" srcOrd="1" destOrd="0" presId="urn:microsoft.com/office/officeart/2005/8/layout/cycle5"/>
    <dgm:cxn modelId="{75E0FADA-00A3-4CB3-AA75-3666A149A7C5}" type="presParOf" srcId="{6B71777E-A4F1-4334-A6D8-C45D7FAC0221}" destId="{AEE3034C-3509-4D3D-BF18-74215D3E9E89}" srcOrd="2" destOrd="0" presId="urn:microsoft.com/office/officeart/2005/8/layout/cycle5"/>
    <dgm:cxn modelId="{7577454C-E5C5-4C43-912B-A49CD81E8C45}" type="presParOf" srcId="{6B71777E-A4F1-4334-A6D8-C45D7FAC0221}" destId="{5DD2609E-3C36-4A11-BAB1-F2E3E8FB108A}" srcOrd="3" destOrd="0" presId="urn:microsoft.com/office/officeart/2005/8/layout/cycle5"/>
    <dgm:cxn modelId="{F4C987A8-9F92-44AA-951A-426924B0FCCC}" type="presParOf" srcId="{6B71777E-A4F1-4334-A6D8-C45D7FAC0221}" destId="{3861E8CE-2E82-4878-B556-E5BA9672D14B}" srcOrd="4" destOrd="0" presId="urn:microsoft.com/office/officeart/2005/8/layout/cycle5"/>
    <dgm:cxn modelId="{2BB6F927-872C-4273-B0FB-A4A4A197F691}" type="presParOf" srcId="{6B71777E-A4F1-4334-A6D8-C45D7FAC0221}" destId="{28E3E106-69A4-490B-98C8-F80317A3F866}" srcOrd="5" destOrd="0" presId="urn:microsoft.com/office/officeart/2005/8/layout/cycle5"/>
    <dgm:cxn modelId="{A287243C-DA0C-4D41-A3BE-F2BF2B66707D}" type="presParOf" srcId="{6B71777E-A4F1-4334-A6D8-C45D7FAC0221}" destId="{92A70E14-C608-47B8-8E93-A36C183389F1}" srcOrd="6" destOrd="0" presId="urn:microsoft.com/office/officeart/2005/8/layout/cycle5"/>
    <dgm:cxn modelId="{49B265CD-647B-4836-95DD-6F887A69C821}" type="presParOf" srcId="{6B71777E-A4F1-4334-A6D8-C45D7FAC0221}" destId="{A1509CB9-AC7B-4EA7-8191-F95D63C2C9A2}" srcOrd="7" destOrd="0" presId="urn:microsoft.com/office/officeart/2005/8/layout/cycle5"/>
    <dgm:cxn modelId="{72A42A06-D429-4AFD-AAD3-A3C6DFB96BAD}" type="presParOf" srcId="{6B71777E-A4F1-4334-A6D8-C45D7FAC0221}" destId="{FD206495-67D8-46FE-B524-414F95DE933A}" srcOrd="8" destOrd="0" presId="urn:microsoft.com/office/officeart/2005/8/layout/cycle5"/>
    <dgm:cxn modelId="{4B328A23-8AA3-4C4D-97E5-567646ABA37A}" type="presParOf" srcId="{6B71777E-A4F1-4334-A6D8-C45D7FAC0221}" destId="{DA0F9ADF-B19C-4979-9E18-0091460FF2B9}" srcOrd="9" destOrd="0" presId="urn:microsoft.com/office/officeart/2005/8/layout/cycle5"/>
    <dgm:cxn modelId="{561BD481-497C-464B-AD49-09514D90AC08}" type="presParOf" srcId="{6B71777E-A4F1-4334-A6D8-C45D7FAC0221}" destId="{7B36AC30-51A0-48D1-9609-CD62EE529572}" srcOrd="10" destOrd="0" presId="urn:microsoft.com/office/officeart/2005/8/layout/cycle5"/>
    <dgm:cxn modelId="{21E6EEBC-4FEE-4207-A15A-5F13AE2A69AA}" type="presParOf" srcId="{6B71777E-A4F1-4334-A6D8-C45D7FAC0221}" destId="{D64E65C5-AC09-4318-A0ED-75FB81C3F76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8E47D-E7B0-4083-BFD9-BB5C6327074D}">
      <dsp:nvSpPr>
        <dsp:cNvPr id="0" name=""/>
        <dsp:cNvSpPr/>
      </dsp:nvSpPr>
      <dsp:spPr>
        <a:xfrm>
          <a:off x="3444760" y="1354"/>
          <a:ext cx="1741475" cy="11319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IT Value Delivery</a:t>
          </a:r>
          <a:endParaRPr lang="en-US" sz="2000" b="1" kern="1200" dirty="0"/>
        </a:p>
      </dsp:txBody>
      <dsp:txXfrm>
        <a:off x="3500018" y="56612"/>
        <a:ext cx="1630959" cy="1021442"/>
      </dsp:txXfrm>
    </dsp:sp>
    <dsp:sp modelId="{AEE3034C-3509-4D3D-BF18-74215D3E9E89}">
      <dsp:nvSpPr>
        <dsp:cNvPr id="0" name=""/>
        <dsp:cNvSpPr/>
      </dsp:nvSpPr>
      <dsp:spPr>
        <a:xfrm>
          <a:off x="3179154" y="777338"/>
          <a:ext cx="3742131" cy="3742131"/>
        </a:xfrm>
        <a:custGeom>
          <a:avLst/>
          <a:gdLst/>
          <a:ahLst/>
          <a:cxnLst/>
          <a:rect l="0" t="0" r="0" b="0"/>
          <a:pathLst>
            <a:path>
              <a:moveTo>
                <a:pt x="2385301" y="72052"/>
              </a:moveTo>
              <a:arcTo wR="1871065" hR="1871065" stAng="17157133" swAng="22988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2609E-3C36-4A11-BAB1-F2E3E8FB108A}">
      <dsp:nvSpPr>
        <dsp:cNvPr id="0" name=""/>
        <dsp:cNvSpPr/>
      </dsp:nvSpPr>
      <dsp:spPr>
        <a:xfrm>
          <a:off x="5818396" y="1888872"/>
          <a:ext cx="2005482" cy="11319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Risk Management</a:t>
          </a:r>
          <a:endParaRPr lang="en-US" sz="2000" b="1" kern="1200" dirty="0"/>
        </a:p>
      </dsp:txBody>
      <dsp:txXfrm>
        <a:off x="5873654" y="1944130"/>
        <a:ext cx="1894966" cy="1021442"/>
      </dsp:txXfrm>
    </dsp:sp>
    <dsp:sp modelId="{28E3E106-69A4-490B-98C8-F80317A3F866}">
      <dsp:nvSpPr>
        <dsp:cNvPr id="0" name=""/>
        <dsp:cNvSpPr/>
      </dsp:nvSpPr>
      <dsp:spPr>
        <a:xfrm>
          <a:off x="3255749" y="223571"/>
          <a:ext cx="3742131" cy="3742131"/>
        </a:xfrm>
        <a:custGeom>
          <a:avLst/>
          <a:gdLst/>
          <a:ahLst/>
          <a:cxnLst/>
          <a:rect l="0" t="0" r="0" b="0"/>
          <a:pathLst>
            <a:path>
              <a:moveTo>
                <a:pt x="3314111" y="3062075"/>
              </a:moveTo>
              <a:arcTo wR="1871065" hR="1871065" stAng="2372063" swAng="187546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70E14-C608-47B8-8E93-A36C183389F1}">
      <dsp:nvSpPr>
        <dsp:cNvPr id="0" name=""/>
        <dsp:cNvSpPr/>
      </dsp:nvSpPr>
      <dsp:spPr>
        <a:xfrm>
          <a:off x="3200396" y="3743486"/>
          <a:ext cx="2230202" cy="11319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Performance Measurement</a:t>
          </a:r>
          <a:endParaRPr lang="en-US" sz="2000" b="1" kern="1200" dirty="0"/>
        </a:p>
      </dsp:txBody>
      <dsp:txXfrm>
        <a:off x="3255654" y="3798744"/>
        <a:ext cx="2119686" cy="1021442"/>
      </dsp:txXfrm>
    </dsp:sp>
    <dsp:sp modelId="{FD206495-67D8-46FE-B524-414F95DE933A}">
      <dsp:nvSpPr>
        <dsp:cNvPr id="0" name=""/>
        <dsp:cNvSpPr/>
      </dsp:nvSpPr>
      <dsp:spPr>
        <a:xfrm>
          <a:off x="1686180" y="233089"/>
          <a:ext cx="3742131" cy="3742131"/>
        </a:xfrm>
        <a:custGeom>
          <a:avLst/>
          <a:gdLst/>
          <a:ahLst/>
          <a:cxnLst/>
          <a:rect l="0" t="0" r="0" b="0"/>
          <a:pathLst>
            <a:path>
              <a:moveTo>
                <a:pt x="1205801" y="3619867"/>
              </a:moveTo>
              <a:arcTo wR="1871065" hR="1871065" stAng="6649643" swAng="18687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F9ADF-B19C-4979-9E18-0091460FF2B9}">
      <dsp:nvSpPr>
        <dsp:cNvPr id="0" name=""/>
        <dsp:cNvSpPr/>
      </dsp:nvSpPr>
      <dsp:spPr>
        <a:xfrm>
          <a:off x="975512" y="1856181"/>
          <a:ext cx="1741475" cy="11319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IT Strategic Alignment</a:t>
          </a:r>
          <a:endParaRPr lang="en-US" sz="2000" b="1" kern="1200" dirty="0"/>
        </a:p>
      </dsp:txBody>
      <dsp:txXfrm>
        <a:off x="1030770" y="1911439"/>
        <a:ext cx="1630959" cy="1021442"/>
      </dsp:txXfrm>
    </dsp:sp>
    <dsp:sp modelId="{D64E65C5-AC09-4318-A0ED-75FB81C3F769}">
      <dsp:nvSpPr>
        <dsp:cNvPr id="0" name=""/>
        <dsp:cNvSpPr/>
      </dsp:nvSpPr>
      <dsp:spPr>
        <a:xfrm>
          <a:off x="1741010" y="774793"/>
          <a:ext cx="3742131" cy="3742131"/>
        </a:xfrm>
        <a:custGeom>
          <a:avLst/>
          <a:gdLst/>
          <a:ahLst/>
          <a:cxnLst/>
          <a:rect l="0" t="0" r="0" b="0"/>
          <a:pathLst>
            <a:path>
              <a:moveTo>
                <a:pt x="365186" y="760563"/>
              </a:moveTo>
              <a:arcTo wR="1871065" hR="1871065" stAng="12984402" swAng="222120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25525-DE50-4A9A-9844-FF6E4027863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2D61-85C3-4A64-93F7-74128292D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C5889-5E88-4A65-B11F-B508B8A6F5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4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46B3-505B-4D4D-AA1A-4918537047C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879D-ACE1-4A08-B8BE-105BC123F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46B3-505B-4D4D-AA1A-4918537047C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879D-ACE1-4A08-B8BE-105BC123F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46B3-505B-4D4D-AA1A-4918537047C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879D-ACE1-4A08-B8BE-105BC123F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46B3-505B-4D4D-AA1A-4918537047C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879D-ACE1-4A08-B8BE-105BC123F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46B3-505B-4D4D-AA1A-4918537047C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879D-ACE1-4A08-B8BE-105BC123F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46B3-505B-4D4D-AA1A-4918537047C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879D-ACE1-4A08-B8BE-105BC123F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46B3-505B-4D4D-AA1A-4918537047C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879D-ACE1-4A08-B8BE-105BC123F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46B3-505B-4D4D-AA1A-4918537047C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879D-ACE1-4A08-B8BE-105BC123F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46B3-505B-4D4D-AA1A-4918537047C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879D-ACE1-4A08-B8BE-105BC123F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46B3-505B-4D4D-AA1A-4918537047C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7879D-ACE1-4A08-B8BE-105BC123F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46B3-505B-4D4D-AA1A-4918537047C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879D-ACE1-4A08-B8BE-105BC123F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2B46B3-505B-4D4D-AA1A-4918537047C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D7879D-ACE1-4A08-B8BE-105BC123F8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Tata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Kelola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TI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Pertemuan-1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Suhendi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451493"/>
              </p:ext>
            </p:extLst>
          </p:nvPr>
        </p:nvGraphicFramePr>
        <p:xfrm>
          <a:off x="457200" y="304800"/>
          <a:ext cx="82296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MT" panose="020B0502020104020203" pitchFamily="34" charset="0"/>
                        </a:rPr>
                        <a:t>Parameter</a:t>
                      </a:r>
                      <a:endParaRPr 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MT" panose="020B0502020104020203" pitchFamily="34" charset="0"/>
                        </a:rPr>
                        <a:t>IT Management</a:t>
                      </a:r>
                      <a:endParaRPr 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MT" panose="020B0502020104020203" pitchFamily="34" charset="0"/>
                        </a:rPr>
                        <a:t>IT Governance</a:t>
                      </a:r>
                      <a:endParaRPr 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Ruang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Lingkup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Lebih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sempit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(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bagian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dari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IT Governance)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Lebih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luas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Mekanisme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Departemen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TI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Korporasi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Keputusan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TI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Keputusan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TI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spesifik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Keputusan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TI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korporat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Fokus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Proses internal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Proses internal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dan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eksternal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Orientasi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Saat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ini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dan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jangka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pendek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Jangka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panjang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Objek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keputusan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Keputusan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yang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dibuat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Siapa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dan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bagaimana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membuat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keputusan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Proses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implementasi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Dapat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di-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Outsoursing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Tidak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dapat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di-Outsourcing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Personil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penanggung-jawab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Manajer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 TI / CIO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Dewan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direksi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 (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termasuk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CIO)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</a:rPr>
              <a:t>IT Management </a:t>
            </a:r>
            <a:r>
              <a:rPr lang="en-US" sz="2800" b="1" dirty="0" err="1" smtClean="0">
                <a:solidFill>
                  <a:srgbClr val="002060"/>
                </a:solidFill>
              </a:rPr>
              <a:t>adalah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Bagian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dari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2800" b="1" i="1" dirty="0" smtClean="0">
                <a:solidFill>
                  <a:srgbClr val="002060"/>
                </a:solidFill>
              </a:rPr>
              <a:t>IT Governance</a:t>
            </a:r>
            <a:endParaRPr lang="en-US" sz="2800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5638800"/>
            <a:ext cx="525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47800" y="2438400"/>
            <a:ext cx="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0" y="5715000"/>
            <a:ext cx="19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Orientasi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Waktu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931" y="2307360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Orientasi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Bisnis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660" y="3392269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Eksternal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194" y="47360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Internal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8235" y="55626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Saat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6678" y="5574268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Masa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Depan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1315" y="4690437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IT Management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460090" y="4262284"/>
            <a:ext cx="2448233" cy="1415845"/>
          </a:xfrm>
          <a:custGeom>
            <a:avLst/>
            <a:gdLst>
              <a:gd name="connsiteX0" fmla="*/ 0 w 2448233"/>
              <a:gd name="connsiteY0" fmla="*/ 0 h 1415845"/>
              <a:gd name="connsiteX1" fmla="*/ 1917291 w 2448233"/>
              <a:gd name="connsiteY1" fmla="*/ 324464 h 1415845"/>
              <a:gd name="connsiteX2" fmla="*/ 2448233 w 2448233"/>
              <a:gd name="connsiteY2" fmla="*/ 1415845 h 141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8233" h="1415845">
                <a:moveTo>
                  <a:pt x="0" y="0"/>
                </a:moveTo>
                <a:cubicBezTo>
                  <a:pt x="754626" y="44245"/>
                  <a:pt x="1509252" y="88490"/>
                  <a:pt x="1917291" y="324464"/>
                </a:cubicBezTo>
                <a:cubicBezTo>
                  <a:pt x="2325330" y="560438"/>
                  <a:pt x="2386781" y="988141"/>
                  <a:pt x="2448233" y="1415845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08640" y="3714690"/>
            <a:ext cx="1830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IT Governance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7274999" cy="1280890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Mengapa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Butuh</a:t>
            </a:r>
            <a:r>
              <a:rPr lang="en-US" b="1" dirty="0" smtClean="0">
                <a:solidFill>
                  <a:srgbClr val="002060"/>
                </a:solidFill>
              </a:rPr>
              <a:t> Tata-</a:t>
            </a:r>
            <a:r>
              <a:rPr lang="en-US" b="1" dirty="0" err="1" smtClean="0">
                <a:solidFill>
                  <a:srgbClr val="002060"/>
                </a:solidFill>
              </a:rPr>
              <a:t>Kelola</a:t>
            </a:r>
            <a:r>
              <a:rPr lang="en-US" b="1" dirty="0" smtClean="0">
                <a:solidFill>
                  <a:srgbClr val="002060"/>
                </a:solidFill>
              </a:rPr>
              <a:t> TI</a:t>
            </a:r>
            <a:r>
              <a:rPr lang="en-US" dirty="0" smtClean="0">
                <a:solidFill>
                  <a:srgbClr val="002060"/>
                </a:solidFill>
              </a:rPr>
              <a:t>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80890"/>
            <a:ext cx="7924800" cy="504371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Gill Sans MT" panose="020B0502020104020203" pitchFamily="34" charset="0"/>
              </a:rPr>
              <a:t>Konsep</a:t>
            </a:r>
            <a:r>
              <a:rPr lang="en-US" sz="2800" dirty="0" smtClean="0">
                <a:latin typeface="Gill Sans MT" panose="020B0502020104020203" pitchFamily="34" charset="0"/>
              </a:rPr>
              <a:t> “</a:t>
            </a:r>
            <a:r>
              <a:rPr lang="en-US" sz="2800" i="1" dirty="0" smtClean="0">
                <a:latin typeface="Gill Sans MT" panose="020B0502020104020203" pitchFamily="34" charset="0"/>
              </a:rPr>
              <a:t>IT governance</a:t>
            </a:r>
            <a:r>
              <a:rPr lang="en-US" sz="2800" dirty="0" smtClean="0">
                <a:latin typeface="Gill Sans MT" panose="020B0502020104020203" pitchFamily="34" charset="0"/>
              </a:rPr>
              <a:t>” </a:t>
            </a:r>
            <a:r>
              <a:rPr lang="en-US" sz="2800" dirty="0" err="1" smtClean="0">
                <a:latin typeface="Gill Sans MT" panose="020B0502020104020203" pitchFamily="34" charset="0"/>
              </a:rPr>
              <a:t>muncul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mulai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akhir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tahun</a:t>
            </a:r>
            <a:r>
              <a:rPr lang="en-US" sz="2800" dirty="0" smtClean="0">
                <a:latin typeface="Gill Sans MT" panose="020B0502020104020203" pitchFamily="34" charset="0"/>
              </a:rPr>
              <a:t> 1990an </a:t>
            </a:r>
          </a:p>
          <a:p>
            <a:r>
              <a:rPr lang="en-US" sz="2800" dirty="0" err="1" smtClean="0">
                <a:latin typeface="Gill Sans MT" panose="020B0502020104020203" pitchFamily="34" charset="0"/>
              </a:rPr>
              <a:t>Ketergantungan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kepada</a:t>
            </a:r>
            <a:r>
              <a:rPr lang="en-US" sz="2800" dirty="0" smtClean="0">
                <a:latin typeface="Gill Sans MT" panose="020B0502020104020203" pitchFamily="34" charset="0"/>
              </a:rPr>
              <a:t> TI </a:t>
            </a:r>
            <a:r>
              <a:rPr lang="en-US" sz="2800" dirty="0" err="1" smtClean="0">
                <a:latin typeface="Gill Sans MT" panose="020B0502020104020203" pitchFamily="34" charset="0"/>
              </a:rPr>
              <a:t>tidak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begitu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terasa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manakala</a:t>
            </a:r>
            <a:r>
              <a:rPr lang="en-US" sz="2800" dirty="0" smtClean="0">
                <a:latin typeface="Gill Sans MT" panose="020B0502020104020203" pitchFamily="34" charset="0"/>
              </a:rPr>
              <a:t> TI </a:t>
            </a:r>
            <a:r>
              <a:rPr lang="en-US" sz="2800" dirty="0" err="1" smtClean="0">
                <a:latin typeface="Gill Sans MT" panose="020B0502020104020203" pitchFamily="34" charset="0"/>
              </a:rPr>
              <a:t>hanya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sebatas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sebagai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alat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efisiensi</a:t>
            </a:r>
            <a:r>
              <a:rPr lang="en-US" sz="2800" dirty="0" smtClean="0">
                <a:latin typeface="Gill Sans MT" panose="020B0502020104020203" pitchFamily="34" charset="0"/>
              </a:rPr>
              <a:t>  </a:t>
            </a:r>
            <a:r>
              <a:rPr lang="en-US" sz="2800" dirty="0" smtClean="0">
                <a:latin typeface="Gill Sans MT" panose="020B0502020104020203" pitchFamily="34" charset="0"/>
                <a:sym typeface="Wingdings" pitchFamily="2" charset="2"/>
              </a:rPr>
              <a:t> Tata-</a:t>
            </a:r>
            <a:r>
              <a:rPr lang="en-US" sz="2800" dirty="0" err="1" smtClean="0">
                <a:latin typeface="Gill Sans MT" panose="020B0502020104020203" pitchFamily="34" charset="0"/>
                <a:sym typeface="Wingdings" pitchFamily="2" charset="2"/>
              </a:rPr>
              <a:t>kelola</a:t>
            </a:r>
            <a:r>
              <a:rPr lang="en-US" sz="2800" dirty="0" smtClean="0">
                <a:latin typeface="Gill Sans MT" panose="020B0502020104020203" pitchFamily="34" charset="0"/>
                <a:sym typeface="Wingdings" pitchFamily="2" charset="2"/>
              </a:rPr>
              <a:t> TI </a:t>
            </a:r>
            <a:r>
              <a:rPr lang="en-US" sz="2800" dirty="0" err="1" smtClean="0">
                <a:latin typeface="Gill Sans MT" panose="020B0502020104020203" pitchFamily="34" charset="0"/>
                <a:sym typeface="Wingdings" pitchFamily="2" charset="2"/>
              </a:rPr>
              <a:t>diabaikan</a:t>
            </a:r>
            <a:endParaRPr lang="en-US" sz="2800" dirty="0" smtClean="0">
              <a:latin typeface="Gill Sans MT" panose="020B0502020104020203" pitchFamily="34" charset="0"/>
              <a:sym typeface="Wingdings" pitchFamily="2" charset="2"/>
            </a:endParaRPr>
          </a:p>
          <a:p>
            <a:r>
              <a:rPr lang="en-US" sz="2800" dirty="0" err="1" smtClean="0">
                <a:latin typeface="Gill Sans MT" panose="020B0502020104020203" pitchFamily="34" charset="0"/>
                <a:sym typeface="Wingdings" pitchFamily="2" charset="2"/>
              </a:rPr>
              <a:t>Saat</a:t>
            </a:r>
            <a:r>
              <a:rPr lang="en-US" sz="2800" dirty="0" smtClean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  <a:sym typeface="Wingdings" pitchFamily="2" charset="2"/>
              </a:rPr>
              <a:t>layanan</a:t>
            </a:r>
            <a:r>
              <a:rPr lang="en-US" sz="2800" dirty="0" smtClean="0">
                <a:latin typeface="Gill Sans MT" panose="020B0502020104020203" pitchFamily="34" charset="0"/>
                <a:sym typeface="Wingdings" pitchFamily="2" charset="2"/>
              </a:rPr>
              <a:t> &amp; </a:t>
            </a:r>
            <a:r>
              <a:rPr lang="en-US" sz="2800" dirty="0" err="1" smtClean="0">
                <a:latin typeface="Gill Sans MT" panose="020B0502020104020203" pitchFamily="34" charset="0"/>
                <a:sym typeface="Wingdings" pitchFamily="2" charset="2"/>
              </a:rPr>
              <a:t>masa</a:t>
            </a:r>
            <a:r>
              <a:rPr lang="en-US" sz="2800" dirty="0" smtClean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  <a:sym typeface="Wingdings" pitchFamily="2" charset="2"/>
              </a:rPr>
              <a:t>depan</a:t>
            </a:r>
            <a:r>
              <a:rPr lang="en-US" sz="2800" dirty="0" smtClean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  <a:sym typeface="Wingdings" pitchFamily="2" charset="2"/>
              </a:rPr>
              <a:t>perusahaan</a:t>
            </a:r>
            <a:r>
              <a:rPr lang="en-US" sz="2800" dirty="0" smtClean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  <a:sym typeface="Wingdings" pitchFamily="2" charset="2"/>
              </a:rPr>
              <a:t>sangat</a:t>
            </a:r>
            <a:r>
              <a:rPr lang="en-US" sz="2800" dirty="0" smtClean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  <a:sym typeface="Wingdings" pitchFamily="2" charset="2"/>
              </a:rPr>
              <a:t>tergantung</a:t>
            </a:r>
            <a:r>
              <a:rPr lang="en-US" sz="2800" b="1" dirty="0" smtClean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  <a:sym typeface="Wingdings" pitchFamily="2" charset="2"/>
              </a:rPr>
              <a:t>pada</a:t>
            </a:r>
            <a:r>
              <a:rPr lang="en-US" sz="2800" b="1" dirty="0" smtClean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  <a:sym typeface="Wingdings" pitchFamily="2" charset="2"/>
              </a:rPr>
              <a:t>informasi</a:t>
            </a:r>
            <a:r>
              <a:rPr lang="en-US" sz="2800" b="1" dirty="0" smtClean="0">
                <a:latin typeface="Gill Sans MT" panose="020B0502020104020203" pitchFamily="34" charset="0"/>
                <a:sym typeface="Wingdings" pitchFamily="2" charset="2"/>
              </a:rPr>
              <a:t> &amp; </a:t>
            </a:r>
            <a:r>
              <a:rPr lang="en-US" sz="2800" b="1" dirty="0" err="1" smtClean="0">
                <a:latin typeface="Gill Sans MT" panose="020B0502020104020203" pitchFamily="34" charset="0"/>
                <a:sym typeface="Wingdings" pitchFamily="2" charset="2"/>
              </a:rPr>
              <a:t>pengetahuan</a:t>
            </a:r>
            <a:r>
              <a:rPr lang="en-US" sz="2800" b="1" dirty="0" smtClean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Gill Sans MT" panose="020B0502020104020203" pitchFamily="34" charset="0"/>
                <a:sym typeface="Wingdings" pitchFamily="2" charset="2"/>
              </a:rPr>
              <a:t>(</a:t>
            </a:r>
            <a:r>
              <a:rPr lang="en-US" sz="2800" i="1" dirty="0" smtClean="0">
                <a:latin typeface="Gill Sans MT" panose="020B0502020104020203" pitchFamily="34" charset="0"/>
                <a:sym typeface="Wingdings" pitchFamily="2" charset="2"/>
              </a:rPr>
              <a:t>knowledge-based economy</a:t>
            </a:r>
            <a:r>
              <a:rPr lang="en-US" sz="2800" dirty="0" smtClean="0">
                <a:latin typeface="Gill Sans MT" panose="020B0502020104020203" pitchFamily="34" charset="0"/>
                <a:sym typeface="Wingdings" pitchFamily="2" charset="2"/>
              </a:rPr>
              <a:t>)  </a:t>
            </a:r>
            <a:r>
              <a:rPr lang="en-US" sz="2800" b="1" dirty="0" err="1" smtClean="0">
                <a:solidFill>
                  <a:srgbClr val="FF0000"/>
                </a:solidFill>
                <a:latin typeface="Gill Sans MT" panose="020B0502020104020203" pitchFamily="34" charset="0"/>
                <a:sym typeface="Wingdings" pitchFamily="2" charset="2"/>
              </a:rPr>
              <a:t>ketergantungan</a:t>
            </a:r>
            <a:r>
              <a:rPr lang="en-US" sz="2800" b="1" dirty="0" smtClean="0">
                <a:solidFill>
                  <a:srgbClr val="FF0000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Gill Sans MT" panose="020B0502020104020203" pitchFamily="34" charset="0"/>
                <a:sym typeface="Wingdings" pitchFamily="2" charset="2"/>
              </a:rPr>
              <a:t>kepada</a:t>
            </a:r>
            <a:r>
              <a:rPr lang="en-US" sz="2800" b="1" dirty="0" smtClean="0">
                <a:solidFill>
                  <a:srgbClr val="FF0000"/>
                </a:solidFill>
                <a:latin typeface="Gill Sans MT" panose="020B0502020104020203" pitchFamily="34" charset="0"/>
                <a:sym typeface="Wingdings" pitchFamily="2" charset="2"/>
              </a:rPr>
              <a:t> TI </a:t>
            </a:r>
            <a:r>
              <a:rPr lang="en-US" sz="2800" b="1" dirty="0" err="1" smtClean="0">
                <a:solidFill>
                  <a:srgbClr val="FF0000"/>
                </a:solidFill>
                <a:latin typeface="Gill Sans MT" panose="020B0502020104020203" pitchFamily="34" charset="0"/>
                <a:sym typeface="Wingdings" pitchFamily="2" charset="2"/>
              </a:rPr>
              <a:t>sangat</a:t>
            </a:r>
            <a:r>
              <a:rPr lang="en-US" sz="2800" b="1" dirty="0" smtClean="0">
                <a:solidFill>
                  <a:srgbClr val="FF0000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Gill Sans MT" panose="020B0502020104020203" pitchFamily="34" charset="0"/>
                <a:sym typeface="Wingdings" pitchFamily="2" charset="2"/>
              </a:rPr>
              <a:t>tinggi</a:t>
            </a:r>
            <a:r>
              <a:rPr lang="en-US" sz="2800" b="1" dirty="0" smtClean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Gill Sans MT" panose="020B0502020104020203" pitchFamily="34" charset="0"/>
                <a:sym typeface="Wingdings" pitchFamily="2" charset="2"/>
              </a:rPr>
              <a:t> </a:t>
            </a:r>
            <a:r>
              <a:rPr lang="en-US" sz="2800" b="1" dirty="0" smtClean="0">
                <a:latin typeface="Gill Sans MT" panose="020B0502020104020203" pitchFamily="34" charset="0"/>
                <a:sym typeface="Wingdings" pitchFamily="2" charset="2"/>
              </a:rPr>
              <a:t>Tata-</a:t>
            </a:r>
            <a:r>
              <a:rPr lang="en-US" sz="2800" b="1" dirty="0" err="1" smtClean="0">
                <a:latin typeface="Gill Sans MT" panose="020B0502020104020203" pitchFamily="34" charset="0"/>
                <a:sym typeface="Wingdings" pitchFamily="2" charset="2"/>
              </a:rPr>
              <a:t>kelola</a:t>
            </a:r>
            <a:r>
              <a:rPr lang="en-US" sz="2800" b="1" dirty="0" smtClean="0">
                <a:latin typeface="Gill Sans MT" panose="020B0502020104020203" pitchFamily="34" charset="0"/>
                <a:sym typeface="Wingdings" pitchFamily="2" charset="2"/>
              </a:rPr>
              <a:t> TI </a:t>
            </a:r>
            <a:r>
              <a:rPr lang="en-US" sz="2800" b="1" dirty="0" err="1" smtClean="0">
                <a:latin typeface="Gill Sans MT" panose="020B0502020104020203" pitchFamily="34" charset="0"/>
                <a:sym typeface="Wingdings" pitchFamily="2" charset="2"/>
              </a:rPr>
              <a:t>mutlak</a:t>
            </a:r>
            <a:r>
              <a:rPr lang="en-US" sz="2800" b="1" dirty="0" smtClean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  <a:sym typeface="Wingdings" pitchFamily="2" charset="2"/>
              </a:rPr>
              <a:t>diperlukan</a:t>
            </a:r>
            <a:r>
              <a:rPr lang="en-US" sz="2800" dirty="0" smtClean="0">
                <a:latin typeface="Gill Sans MT" panose="020B0502020104020203" pitchFamily="34" charset="0"/>
                <a:sym typeface="Wingdings" pitchFamily="2" charset="2"/>
              </a:rPr>
              <a:t>!</a:t>
            </a:r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362200" y="8965"/>
            <a:ext cx="6629400" cy="753035"/>
          </a:xfrm>
        </p:spPr>
        <p:txBody>
          <a:bodyPr/>
          <a:lstStyle/>
          <a:p>
            <a:pPr algn="r" eaLnBrk="1" hangingPunct="1"/>
            <a:r>
              <a:rPr lang="en-US" altLang="en-US" b="1" dirty="0" err="1" smtClean="0"/>
              <a:t>Pentingnya</a:t>
            </a:r>
            <a:r>
              <a:rPr lang="en-US" altLang="en-US" b="1" dirty="0" smtClean="0"/>
              <a:t> Tata </a:t>
            </a:r>
            <a:r>
              <a:rPr lang="en-US" altLang="en-US" b="1" dirty="0" err="1" smtClean="0"/>
              <a:t>Kelola</a:t>
            </a:r>
            <a:r>
              <a:rPr lang="en-US" altLang="en-US" b="1" dirty="0" smtClean="0"/>
              <a:t> 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835153" cy="5410200"/>
          </a:xfrm>
        </p:spPr>
        <p:txBody>
          <a:bodyPr rtlCol="0">
            <a:noAutofit/>
          </a:bodyPr>
          <a:lstStyle/>
          <a:p>
            <a:pPr marL="117475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 smtClean="0"/>
              <a:t>Di </a:t>
            </a:r>
            <a:r>
              <a:rPr lang="en-US" sz="2200" b="1" dirty="0" err="1" smtClean="0"/>
              <a:t>lingkungan</a:t>
            </a:r>
            <a:r>
              <a:rPr lang="en-US" sz="2200" b="1" dirty="0" smtClean="0"/>
              <a:t> yang </a:t>
            </a:r>
            <a:r>
              <a:rPr lang="en-US" sz="2200" b="1" dirty="0" err="1" smtClean="0"/>
              <a:t>sudah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memanfaatkan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Teknologi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Informasi</a:t>
            </a:r>
            <a:r>
              <a:rPr lang="en-US" sz="2200" b="1" dirty="0" smtClean="0"/>
              <a:t> (TI), </a:t>
            </a:r>
            <a:r>
              <a:rPr lang="en-US" sz="2200" b="1" dirty="0" err="1" smtClean="0"/>
              <a:t>tata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kelola</a:t>
            </a:r>
            <a:r>
              <a:rPr lang="en-US" sz="2200" b="1" dirty="0" smtClean="0"/>
              <a:t> TI </a:t>
            </a:r>
            <a:r>
              <a:rPr lang="en-US" sz="2200" b="1" dirty="0" err="1" smtClean="0"/>
              <a:t>menjadi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hal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penting</a:t>
            </a:r>
            <a:r>
              <a:rPr lang="en-US" sz="2200" b="1" dirty="0" smtClean="0"/>
              <a:t> yang </a:t>
            </a:r>
            <a:r>
              <a:rPr lang="en-US" sz="2200" b="1" dirty="0" err="1" smtClean="0"/>
              <a:t>harus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diperhatikan</a:t>
            </a:r>
            <a:r>
              <a:rPr lang="en-US" sz="2200" b="1" dirty="0" smtClean="0"/>
              <a:t>. Hal </a:t>
            </a:r>
            <a:r>
              <a:rPr lang="en-US" sz="2200" b="1" dirty="0" err="1" smtClean="0"/>
              <a:t>ini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dikarenakan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ekspektasi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realitas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seringkali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tidak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sesuai</a:t>
            </a:r>
            <a:r>
              <a:rPr lang="en-US" sz="2200" b="1" dirty="0" smtClean="0"/>
              <a:t>. </a:t>
            </a:r>
            <a:r>
              <a:rPr lang="en-US" sz="2200" b="1" dirty="0" err="1" smtClean="0"/>
              <a:t>Pihak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shareholder </a:t>
            </a:r>
            <a:r>
              <a:rPr lang="en-US" sz="2200" b="1" i="1" dirty="0" err="1" smtClean="0"/>
              <a:t>perusahaan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selalu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berharap</a:t>
            </a:r>
            <a:r>
              <a:rPr lang="en-US" sz="2200" b="1" i="1" dirty="0" smtClean="0"/>
              <a:t> agar </a:t>
            </a:r>
            <a:r>
              <a:rPr lang="en-US" sz="2200" b="1" i="1" dirty="0" err="1" smtClean="0"/>
              <a:t>perusahaan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dapat</a:t>
            </a:r>
            <a:r>
              <a:rPr lang="en-US" sz="2200" b="1" i="1" dirty="0" smtClean="0"/>
              <a:t> : </a:t>
            </a:r>
          </a:p>
          <a:p>
            <a:pPr marL="117475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50" b="1" i="1" dirty="0" smtClean="0"/>
          </a:p>
          <a:p>
            <a:pPr marL="515938" indent="-398463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 smtClean="0"/>
              <a:t>1. </a:t>
            </a:r>
            <a:r>
              <a:rPr lang="en-US" sz="2200" b="1" dirty="0" err="1" smtClean="0"/>
              <a:t>Memberikan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solusi</a:t>
            </a:r>
            <a:r>
              <a:rPr lang="en-US" sz="2200" b="1" dirty="0" smtClean="0"/>
              <a:t> TI </a:t>
            </a:r>
            <a:r>
              <a:rPr lang="en-US" sz="2200" b="1" dirty="0" err="1" smtClean="0"/>
              <a:t>dengan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kualitas</a:t>
            </a:r>
            <a:r>
              <a:rPr lang="en-US" sz="2200" b="1" dirty="0" smtClean="0"/>
              <a:t> yang </a:t>
            </a:r>
            <a:r>
              <a:rPr lang="en-US" sz="2200" b="1" dirty="0" err="1" smtClean="0"/>
              <a:t>bagus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tepat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waktu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sesuai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dengan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anggaran</a:t>
            </a:r>
            <a:r>
              <a:rPr lang="en-US" sz="2200" b="1" dirty="0" smtClean="0"/>
              <a:t>. </a:t>
            </a:r>
          </a:p>
          <a:p>
            <a:pPr marL="515938" indent="-398463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 smtClean="0"/>
              <a:t>2.	</a:t>
            </a:r>
            <a:r>
              <a:rPr lang="en-US" sz="2200" b="1" dirty="0" err="1" smtClean="0"/>
              <a:t>Menguasai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menggunakan</a:t>
            </a:r>
            <a:r>
              <a:rPr lang="en-US" sz="2200" b="1" dirty="0" smtClean="0"/>
              <a:t> TI </a:t>
            </a:r>
            <a:r>
              <a:rPr lang="en-US" sz="2200" b="1" dirty="0" err="1" smtClean="0"/>
              <a:t>untuk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mendatangkan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keuntungan</a:t>
            </a:r>
            <a:r>
              <a:rPr lang="en-US" sz="2200" b="1" dirty="0" smtClean="0"/>
              <a:t>. </a:t>
            </a:r>
          </a:p>
          <a:p>
            <a:pPr marL="515938" indent="-398463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 smtClean="0"/>
              <a:t>3.	</a:t>
            </a:r>
            <a:r>
              <a:rPr lang="en-US" sz="2200" b="1" dirty="0" err="1" smtClean="0"/>
              <a:t>Menerapkan</a:t>
            </a:r>
            <a:r>
              <a:rPr lang="en-US" sz="2200" b="1" dirty="0" smtClean="0"/>
              <a:t> TI </a:t>
            </a:r>
            <a:r>
              <a:rPr lang="en-US" sz="2200" b="1" dirty="0" err="1" smtClean="0"/>
              <a:t>untuk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meningkatkan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efisiensi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produktifitas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sambil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menangani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risiko</a:t>
            </a:r>
            <a:r>
              <a:rPr lang="en-US" sz="2200" b="1" dirty="0" smtClean="0"/>
              <a:t> TI.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488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68263"/>
            <a:ext cx="8915400" cy="868362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b="1" smtClean="0"/>
              <a:t>Pengabaian Tata Kelola 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09731"/>
            <a:ext cx="7620000" cy="5715000"/>
          </a:xfrm>
        </p:spPr>
        <p:txBody>
          <a:bodyPr rtlCol="0">
            <a:normAutofit fontScale="92500" lnSpcReduction="1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>
                <a:latin typeface="Gill Sans MT" panose="020B0502020104020203" pitchFamily="34" charset="0"/>
              </a:rPr>
              <a:t>Tata </a:t>
            </a:r>
            <a:r>
              <a:rPr lang="en-US" sz="2600" dirty="0" err="1" smtClean="0">
                <a:latin typeface="Gill Sans MT" panose="020B0502020104020203" pitchFamily="34" charset="0"/>
              </a:rPr>
              <a:t>kelola</a:t>
            </a:r>
            <a:r>
              <a:rPr lang="en-US" sz="2600" dirty="0" smtClean="0">
                <a:latin typeface="Gill Sans MT" panose="020B0502020104020203" pitchFamily="34" charset="0"/>
              </a:rPr>
              <a:t> TI yang </a:t>
            </a:r>
            <a:r>
              <a:rPr lang="en-US" sz="2600" dirty="0" err="1" smtClean="0">
                <a:latin typeface="Gill Sans MT" panose="020B0502020104020203" pitchFamily="34" charset="0"/>
              </a:rPr>
              <a:t>dilakukan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secara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tidak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efektif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akan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menjadi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awal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terjadinya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pengalaman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buruk</a:t>
            </a:r>
            <a:r>
              <a:rPr lang="en-US" sz="2600" dirty="0" smtClean="0">
                <a:latin typeface="Gill Sans MT" panose="020B0502020104020203" pitchFamily="34" charset="0"/>
              </a:rPr>
              <a:t> yang </a:t>
            </a:r>
            <a:r>
              <a:rPr lang="en-US" sz="2600" dirty="0" err="1" smtClean="0">
                <a:latin typeface="Gill Sans MT" panose="020B0502020104020203" pitchFamily="34" charset="0"/>
              </a:rPr>
              <a:t>dihadapi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perusahaan</a:t>
            </a:r>
            <a:r>
              <a:rPr lang="en-US" sz="2600" dirty="0" smtClean="0">
                <a:latin typeface="Gill Sans MT" panose="020B0502020104020203" pitchFamily="34" charset="0"/>
              </a:rPr>
              <a:t>, yang </a:t>
            </a:r>
            <a:r>
              <a:rPr lang="en-US" sz="2600" dirty="0" err="1" smtClean="0">
                <a:latin typeface="Gill Sans MT" panose="020B0502020104020203" pitchFamily="34" charset="0"/>
              </a:rPr>
              <a:t>memicu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munculnya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fenomena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investasi</a:t>
            </a:r>
            <a:r>
              <a:rPr lang="en-US" sz="2600" dirty="0" smtClean="0">
                <a:latin typeface="Gill Sans MT" panose="020B0502020104020203" pitchFamily="34" charset="0"/>
              </a:rPr>
              <a:t> TI yang </a:t>
            </a:r>
            <a:r>
              <a:rPr lang="en-US" sz="2600" dirty="0" err="1" smtClean="0">
                <a:latin typeface="Gill Sans MT" panose="020B0502020104020203" pitchFamily="34" charset="0"/>
              </a:rPr>
              <a:t>tidak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diharapkan</a:t>
            </a:r>
            <a:r>
              <a:rPr lang="en-US" sz="2600" dirty="0" smtClean="0">
                <a:latin typeface="Gill Sans MT" panose="020B0502020104020203" pitchFamily="34" charset="0"/>
              </a:rPr>
              <a:t>, </a:t>
            </a:r>
            <a:r>
              <a:rPr lang="en-US" sz="2600" dirty="0" err="1" smtClean="0">
                <a:latin typeface="Gill Sans MT" panose="020B0502020104020203" pitchFamily="34" charset="0"/>
              </a:rPr>
              <a:t>seperti</a:t>
            </a:r>
            <a:r>
              <a:rPr lang="en-US" sz="2600" dirty="0" smtClean="0">
                <a:latin typeface="Gill Sans MT" panose="020B0502020104020203" pitchFamily="34" charset="0"/>
              </a:rPr>
              <a:t>: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500" dirty="0" smtClean="0">
              <a:latin typeface="Gill Sans MT" panose="020B0502020104020203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 smtClean="0">
                <a:latin typeface="Gill Sans MT" panose="020B0502020104020203" pitchFamily="34" charset="0"/>
              </a:rPr>
              <a:t>1.</a:t>
            </a:r>
            <a:r>
              <a:rPr lang="en-US" sz="2600" b="1" dirty="0" smtClean="0">
                <a:latin typeface="Gill Sans MT" panose="020B0502020104020203" pitchFamily="34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Kerugian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bisnis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berkurangnya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reputasi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melemahnya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posisi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kompetisi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2.	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Tenggang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waktu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terlampaui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biaya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lebih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tinggi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yang di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perkirakan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kualitas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lebih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rendah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telah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diantisipasi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3.	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Efisiensi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proses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inti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perusahaan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terpengaruh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secara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negatif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oleh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rendahnya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kualitas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penggunaan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TI.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4.	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Kegagalan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inisiatif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TI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melahirkan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inovasi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atau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memberikan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keuntungan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dijanjikan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0" y="17929"/>
            <a:ext cx="5334000" cy="8683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b="1" dirty="0" err="1" smtClean="0"/>
              <a:t>Manfaat</a:t>
            </a:r>
            <a:r>
              <a:rPr lang="en-US" altLang="en-US" b="1" dirty="0" smtClean="0"/>
              <a:t> Tata </a:t>
            </a:r>
            <a:r>
              <a:rPr lang="en-US" altLang="en-US" b="1" dirty="0" err="1" smtClean="0"/>
              <a:t>kelola</a:t>
            </a:r>
            <a:r>
              <a:rPr lang="en-US" altLang="en-US" b="1" dirty="0" smtClean="0"/>
              <a:t> 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239000" cy="5029200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800" b="1" dirty="0" err="1" smtClean="0">
                <a:latin typeface="Gill Sans MT" panose="020B0502020104020203" pitchFamily="34" charset="0"/>
              </a:rPr>
              <a:t>adalah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untuk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mengatur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penggunaan</a:t>
            </a:r>
            <a:r>
              <a:rPr lang="en-US" sz="2800" b="1" dirty="0" smtClean="0">
                <a:latin typeface="Gill Sans MT" panose="020B0502020104020203" pitchFamily="34" charset="0"/>
              </a:rPr>
              <a:t> TI, </a:t>
            </a:r>
            <a:r>
              <a:rPr lang="en-US" sz="2800" b="1" dirty="0" err="1" smtClean="0">
                <a:latin typeface="Gill Sans MT" panose="020B0502020104020203" pitchFamily="34" charset="0"/>
              </a:rPr>
              <a:t>dan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memastikan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kinerja</a:t>
            </a:r>
            <a:r>
              <a:rPr lang="en-US" sz="2800" b="1" dirty="0" smtClean="0">
                <a:latin typeface="Gill Sans MT" panose="020B0502020104020203" pitchFamily="34" charset="0"/>
              </a:rPr>
              <a:t> TI </a:t>
            </a:r>
            <a:r>
              <a:rPr lang="en-US" sz="2800" b="1" dirty="0" err="1" smtClean="0">
                <a:latin typeface="Gill Sans MT" panose="020B0502020104020203" pitchFamily="34" charset="0"/>
              </a:rPr>
              <a:t>sesuai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dengan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tujuan</a:t>
            </a:r>
            <a:r>
              <a:rPr lang="en-US" sz="2800" b="1" dirty="0" smtClean="0">
                <a:latin typeface="Gill Sans MT" panose="020B0502020104020203" pitchFamily="34" charset="0"/>
              </a:rPr>
              <a:t>/</a:t>
            </a:r>
            <a:r>
              <a:rPr lang="en-US" sz="2800" b="1" dirty="0" err="1" smtClean="0">
                <a:latin typeface="Gill Sans MT" panose="020B0502020104020203" pitchFamily="34" charset="0"/>
              </a:rPr>
              <a:t>fokus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utama</a:t>
            </a:r>
            <a:r>
              <a:rPr lang="en-US" sz="2800" b="1" dirty="0" smtClean="0">
                <a:latin typeface="Gill Sans MT" panose="020B0502020104020203" pitchFamily="34" charset="0"/>
              </a:rPr>
              <a:t> area </a:t>
            </a:r>
            <a:r>
              <a:rPr lang="en-US" sz="2800" b="1" dirty="0" err="1" smtClean="0">
                <a:latin typeface="Gill Sans MT" panose="020B0502020104020203" pitchFamily="34" charset="0"/>
              </a:rPr>
              <a:t>tata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kelola</a:t>
            </a:r>
            <a:r>
              <a:rPr lang="en-US" sz="2800" b="1" dirty="0" smtClean="0">
                <a:latin typeface="Gill Sans MT" panose="020B0502020104020203" pitchFamily="34" charset="0"/>
              </a:rPr>
              <a:t> TI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8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589199" cy="128089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Contoh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bisnis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dengan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ketergantungan</a:t>
            </a:r>
            <a:r>
              <a:rPr lang="en-US" b="1" dirty="0" smtClean="0">
                <a:solidFill>
                  <a:srgbClr val="002060"/>
                </a:solidFill>
              </a:rPr>
              <a:t> TI </a:t>
            </a:r>
            <a:r>
              <a:rPr lang="en-US" b="1" dirty="0" err="1" smtClean="0">
                <a:solidFill>
                  <a:srgbClr val="002060"/>
                </a:solidFill>
              </a:rPr>
              <a:t>sangat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tinggi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133600"/>
            <a:ext cx="7696200" cy="3777622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Gill Sans MT" panose="020B0502020104020203" pitchFamily="34" charset="0"/>
              </a:rPr>
              <a:t>Penerbangan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dirty="0" smtClean="0">
                <a:latin typeface="Gill Sans MT" panose="020B0502020104020203" pitchFamily="34" charset="0"/>
              </a:rPr>
              <a:t>(ticketing, check-in, traffic control)</a:t>
            </a:r>
          </a:p>
          <a:p>
            <a:r>
              <a:rPr lang="en-US" sz="2800" b="1" dirty="0" err="1" smtClean="0">
                <a:latin typeface="Gill Sans MT" panose="020B0502020104020203" pitchFamily="34" charset="0"/>
              </a:rPr>
              <a:t>Perbankan</a:t>
            </a:r>
            <a:endParaRPr lang="en-US" sz="2800" b="1" dirty="0" smtClean="0">
              <a:latin typeface="Gill Sans MT" panose="020B0502020104020203" pitchFamily="34" charset="0"/>
            </a:endParaRPr>
          </a:p>
          <a:p>
            <a:r>
              <a:rPr lang="en-US" sz="2800" b="1" dirty="0" err="1" smtClean="0">
                <a:latin typeface="Gill Sans MT" panose="020B0502020104020203" pitchFamily="34" charset="0"/>
              </a:rPr>
              <a:t>Perguruan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Tinggi</a:t>
            </a:r>
            <a:r>
              <a:rPr lang="en-US" sz="2800" b="1" dirty="0" smtClean="0">
                <a:latin typeface="Gill Sans MT" panose="020B0502020104020203" pitchFamily="34" charset="0"/>
              </a:rPr>
              <a:t>?</a:t>
            </a:r>
          </a:p>
          <a:p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0"/>
            <a:ext cx="7875494" cy="82369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</a:rPr>
              <a:t>Prinsip-prinsip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 Tata-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</a:rPr>
              <a:t>Kelola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 TI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077200" cy="354902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Gill Sans MT" panose="020B0502020104020203" pitchFamily="34" charset="0"/>
              </a:rPr>
              <a:t>TI </a:t>
            </a:r>
            <a:r>
              <a:rPr lang="en-US" sz="2400" dirty="0" err="1" smtClean="0">
                <a:latin typeface="Gill Sans MT" panose="020B0502020104020203" pitchFamily="34" charset="0"/>
              </a:rPr>
              <a:t>seharusnya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diadakan</a:t>
            </a:r>
            <a:r>
              <a:rPr lang="en-US" sz="2400" dirty="0" smtClean="0"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latin typeface="Gill Sans MT" panose="020B0502020104020203" pitchFamily="34" charset="0"/>
              </a:rPr>
              <a:t>dioperasionalkan</a:t>
            </a:r>
            <a:r>
              <a:rPr lang="en-US" sz="2400" dirty="0" smtClean="0">
                <a:latin typeface="Gill Sans MT" panose="020B0502020104020203" pitchFamily="34" charset="0"/>
              </a:rPr>
              <a:t> &amp; </a:t>
            </a:r>
            <a:r>
              <a:rPr lang="en-US" sz="2400" dirty="0" err="1" smtClean="0">
                <a:latin typeface="Gill Sans MT" panose="020B0502020104020203" pitchFamily="34" charset="0"/>
              </a:rPr>
              <a:t>dikembangkan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untuk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mendukung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Bisnis</a:t>
            </a:r>
            <a:r>
              <a:rPr lang="en-US" sz="2400" dirty="0" smtClean="0">
                <a:latin typeface="Gill Sans MT" panose="020B0502020104020203" pitchFamily="34" charset="0"/>
              </a:rPr>
              <a:t>.</a:t>
            </a:r>
          </a:p>
          <a:p>
            <a:r>
              <a:rPr lang="en-US" sz="2400" b="1" dirty="0" err="1" smtClean="0">
                <a:latin typeface="Gill Sans MT" panose="020B0502020104020203" pitchFamily="34" charset="0"/>
              </a:rPr>
              <a:t>Manajemen</a:t>
            </a:r>
            <a:r>
              <a:rPr lang="en-US" sz="2400" b="1" dirty="0" smtClean="0">
                <a:latin typeface="Gill Sans MT" panose="020B0502020104020203" pitchFamily="34" charset="0"/>
              </a:rPr>
              <a:t> TI </a:t>
            </a:r>
            <a:r>
              <a:rPr lang="en-US" sz="2400" dirty="0" err="1" smtClean="0">
                <a:latin typeface="Gill Sans MT" panose="020B0502020104020203" pitchFamily="34" charset="0"/>
              </a:rPr>
              <a:t>harus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menjadi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bagian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dalam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tata-kelola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perusahaan</a:t>
            </a:r>
            <a:r>
              <a:rPr lang="en-US" sz="2400" b="1" dirty="0">
                <a:latin typeface="Gill Sans MT" panose="020B0502020104020203" pitchFamily="34" charset="0"/>
              </a:rPr>
              <a:t>.</a:t>
            </a:r>
            <a:endParaRPr lang="en-US" sz="2400" b="1" dirty="0" smtClean="0">
              <a:latin typeface="Gill Sans MT" panose="020B0502020104020203" pitchFamily="34" charset="0"/>
            </a:endParaRPr>
          </a:p>
          <a:p>
            <a:r>
              <a:rPr lang="en-US" sz="2400" b="1" dirty="0" smtClean="0">
                <a:latin typeface="Gill Sans MT" panose="020B0502020104020203" pitchFamily="34" charset="0"/>
              </a:rPr>
              <a:t>Tata </a:t>
            </a:r>
            <a:r>
              <a:rPr lang="en-US" sz="2400" b="1" dirty="0" err="1" smtClean="0">
                <a:latin typeface="Gill Sans MT" panose="020B0502020104020203" pitchFamily="34" charset="0"/>
              </a:rPr>
              <a:t>kelola</a:t>
            </a:r>
            <a:r>
              <a:rPr lang="en-US" sz="2400" b="1" dirty="0" smtClean="0">
                <a:latin typeface="Gill Sans MT" panose="020B0502020104020203" pitchFamily="34" charset="0"/>
              </a:rPr>
              <a:t> TI </a:t>
            </a:r>
            <a:r>
              <a:rPr lang="en-US" sz="2400" dirty="0" err="1" smtClean="0">
                <a:latin typeface="Gill Sans MT" panose="020B0502020104020203" pitchFamily="34" charset="0"/>
              </a:rPr>
              <a:t>melibatkan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semua</a:t>
            </a:r>
            <a:r>
              <a:rPr lang="en-US" sz="2400" b="1" dirty="0" smtClean="0">
                <a:latin typeface="Gill Sans MT" panose="020B0502020104020203" pitchFamily="34" charset="0"/>
              </a:rPr>
              <a:t> level </a:t>
            </a:r>
            <a:r>
              <a:rPr lang="en-US" sz="2400" b="1" dirty="0" err="1" smtClean="0">
                <a:latin typeface="Gill Sans MT" panose="020B0502020104020203" pitchFamily="34" charset="0"/>
              </a:rPr>
              <a:t>manajemen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dirty="0" smtClean="0">
                <a:latin typeface="Gill Sans MT" panose="020B0502020104020203" pitchFamily="34" charset="0"/>
              </a:rPr>
              <a:t> (</a:t>
            </a:r>
            <a:r>
              <a:rPr lang="en-US" sz="2400" dirty="0" err="1" smtClean="0">
                <a:latin typeface="Gill Sans MT" panose="020B0502020104020203" pitchFamily="34" charset="0"/>
              </a:rPr>
              <a:t>bukan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hanya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departemen</a:t>
            </a:r>
            <a:r>
              <a:rPr lang="en-US" sz="2400" dirty="0" smtClean="0">
                <a:latin typeface="Gill Sans MT" panose="020B0502020104020203" pitchFamily="34" charset="0"/>
              </a:rPr>
              <a:t> TI)</a:t>
            </a:r>
            <a:endParaRPr lang="en-US" sz="2400" b="1" dirty="0" smtClean="0">
              <a:latin typeface="Gill Sans MT" panose="020B0502020104020203" pitchFamily="34" charset="0"/>
            </a:endParaRPr>
          </a:p>
          <a:p>
            <a:r>
              <a:rPr lang="en-US" sz="2400" dirty="0" smtClean="0">
                <a:latin typeface="Gill Sans MT" panose="020B0502020104020203" pitchFamily="34" charset="0"/>
              </a:rPr>
              <a:t>TI </a:t>
            </a:r>
            <a:r>
              <a:rPr lang="en-US" sz="2400" dirty="0" err="1" smtClean="0">
                <a:latin typeface="Gill Sans MT" panose="020B0502020104020203" pitchFamily="34" charset="0"/>
              </a:rPr>
              <a:t>seharusnya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menjadi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aset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strategis</a:t>
            </a:r>
            <a:r>
              <a:rPr lang="en-US" sz="2400" b="1" dirty="0" smtClean="0"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latin typeface="Gill Sans MT" panose="020B0502020104020203" pitchFamily="34" charset="0"/>
              </a:rPr>
              <a:t>bukan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sekedar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pos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pengeluaran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perusahaan</a:t>
            </a:r>
            <a:r>
              <a:rPr lang="en-US" sz="2400" dirty="0" smtClean="0">
                <a:latin typeface="Gill Sans MT" panose="020B0502020104020203" pitchFamily="34" charset="0"/>
              </a:rPr>
              <a:t>:</a:t>
            </a:r>
          </a:p>
          <a:p>
            <a:pPr lvl="1">
              <a:buFontTx/>
              <a:buChar char="-"/>
            </a:pPr>
            <a:r>
              <a:rPr lang="en-US" sz="2400" b="1" dirty="0" err="1" smtClean="0">
                <a:latin typeface="Gill Sans MT" panose="020B0502020104020203" pitchFamily="34" charset="0"/>
              </a:rPr>
              <a:t>Mendukung</a:t>
            </a:r>
            <a:r>
              <a:rPr lang="en-US" sz="2400" b="1" dirty="0" smtClean="0">
                <a:latin typeface="Gill Sans MT" panose="020B0502020104020203" pitchFamily="34" charset="0"/>
              </a:rPr>
              <a:t> (</a:t>
            </a:r>
            <a:r>
              <a:rPr lang="en-US" sz="2400" b="1" dirty="0" err="1" smtClean="0">
                <a:latin typeface="Gill Sans MT" panose="020B0502020104020203" pitchFamily="34" charset="0"/>
              </a:rPr>
              <a:t>menjadi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bagian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dari</a:t>
            </a:r>
            <a:r>
              <a:rPr lang="en-US" sz="2400" b="1" dirty="0" smtClean="0">
                <a:latin typeface="Gill Sans MT" panose="020B0502020104020203" pitchFamily="34" charset="0"/>
              </a:rPr>
              <a:t>) </a:t>
            </a:r>
            <a:r>
              <a:rPr lang="en-US" sz="2400" b="1" dirty="0" err="1" smtClean="0">
                <a:latin typeface="Gill Sans MT" panose="020B0502020104020203" pitchFamily="34" charset="0"/>
              </a:rPr>
              <a:t>strategi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perusahaan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mencapai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tujuan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perusahaan</a:t>
            </a:r>
            <a:endParaRPr lang="en-US" sz="2400" dirty="0" smtClean="0">
              <a:latin typeface="Gill Sans MT" panose="020B0502020104020203" pitchFamily="34" charset="0"/>
            </a:endParaRPr>
          </a:p>
          <a:p>
            <a:pPr lvl="1">
              <a:buFontTx/>
              <a:buChar char="-"/>
            </a:pPr>
            <a:r>
              <a:rPr lang="en-US" sz="2400" dirty="0" err="1" smtClean="0">
                <a:latin typeface="Gill Sans MT" panose="020B0502020104020203" pitchFamily="34" charset="0"/>
              </a:rPr>
              <a:t>menjadi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kelebihan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kompetitif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perusahaan</a:t>
            </a:r>
            <a:r>
              <a:rPr lang="en-US" sz="2400" dirty="0" smtClean="0">
                <a:latin typeface="Gill Sans MT" panose="020B0502020104020203" pitchFamily="34" charset="0"/>
              </a:rPr>
              <a:t> (</a:t>
            </a:r>
            <a:r>
              <a:rPr lang="en-US" sz="2400" b="1" i="1" dirty="0" smtClean="0">
                <a:latin typeface="Gill Sans MT" panose="020B0502020104020203" pitchFamily="34" charset="0"/>
              </a:rPr>
              <a:t>competitive advantage</a:t>
            </a:r>
            <a:r>
              <a:rPr lang="en-US" sz="2400" dirty="0" smtClean="0">
                <a:latin typeface="Gill Sans MT" panose="020B0502020104020203" pitchFamily="34" charset="0"/>
              </a:rPr>
              <a:t>) </a:t>
            </a:r>
            <a:r>
              <a:rPr lang="en-US" sz="2400" dirty="0" err="1" smtClean="0">
                <a:latin typeface="Gill Sans MT" panose="020B0502020104020203" pitchFamily="34" charset="0"/>
              </a:rPr>
              <a:t>dari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kompetitor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lainnya</a:t>
            </a:r>
            <a:r>
              <a:rPr lang="en-US" sz="2400" dirty="0" smtClean="0">
                <a:latin typeface="Gill Sans MT" panose="020B0502020104020203" pitchFamily="34" charset="0"/>
              </a:rPr>
              <a:t>. </a:t>
            </a:r>
            <a:endParaRPr lang="en-US" sz="24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526"/>
            <a:ext cx="8229601" cy="1280890"/>
          </a:xfrm>
        </p:spPr>
        <p:txBody>
          <a:bodyPr>
            <a:noAutofit/>
          </a:bodyPr>
          <a:lstStyle/>
          <a:p>
            <a:r>
              <a:rPr lang="en-US" sz="4000" b="1" dirty="0" err="1" smtClean="0"/>
              <a:t>Prinsip-prinsip</a:t>
            </a:r>
            <a:r>
              <a:rPr lang="en-US" sz="4000" b="1" dirty="0" smtClean="0"/>
              <a:t> Tata-</a:t>
            </a:r>
            <a:r>
              <a:rPr lang="en-US" sz="4000" b="1" dirty="0" err="1" smtClean="0"/>
              <a:t>Kelola</a:t>
            </a:r>
            <a:r>
              <a:rPr lang="en-US" sz="4000" b="1" dirty="0" smtClean="0"/>
              <a:t> TI</a:t>
            </a:r>
            <a:endParaRPr lang="en-US" sz="4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36840"/>
              </p:ext>
            </p:extLst>
          </p:nvPr>
        </p:nvGraphicFramePr>
        <p:xfrm>
          <a:off x="381000" y="1295400"/>
          <a:ext cx="3886200" cy="465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 </a:t>
                      </a:r>
                      <a:r>
                        <a:rPr lang="en-US" sz="2000" dirty="0" err="1" smtClean="0"/>
                        <a:t>sebagai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salah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satu</a:t>
                      </a:r>
                      <a:r>
                        <a:rPr lang="en-US" sz="2000" baseline="0" dirty="0" smtClean="0"/>
                        <a:t> 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err="1" smtClean="0">
                          <a:solidFill>
                            <a:srgbClr val="FFFF00"/>
                          </a:solidFill>
                        </a:rPr>
                        <a:t>Penyedia</a:t>
                      </a:r>
                      <a:r>
                        <a:rPr lang="en-US" sz="20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FF00"/>
                          </a:solidFill>
                        </a:rPr>
                        <a:t>Layanan</a:t>
                      </a:r>
                      <a:r>
                        <a:rPr lang="en-US" sz="20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br>
                        <a:rPr lang="en-US" sz="2000" baseline="0" dirty="0" smtClean="0">
                          <a:solidFill>
                            <a:srgbClr val="FFFF00"/>
                          </a:solidFill>
                        </a:rPr>
                      </a:br>
                      <a:r>
                        <a:rPr lang="en-US" sz="2000" baseline="0" dirty="0" smtClean="0"/>
                        <a:t>(</a:t>
                      </a:r>
                      <a:r>
                        <a:rPr lang="en-US" sz="2000" i="1" baseline="0" dirty="0" smtClean="0"/>
                        <a:t>Service Provider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1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TI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untuk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Efisiensi</a:t>
                      </a:r>
                      <a:endParaRPr lang="en-US" sz="2000" b="1" dirty="0" smtClean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1829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Anggaran</a:t>
                      </a:r>
                      <a:r>
                        <a:rPr lang="en-US" sz="2000" b="1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TI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Gill Sans MT" panose="020B0502020104020203" pitchFamily="34" charset="0"/>
                        </a:rPr>
                        <a:t>ditetapkan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Gill Sans MT" panose="020B0502020104020203" pitchFamily="34" charset="0"/>
                        </a:rPr>
                        <a:t>berdasarkan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i="1" baseline="0" dirty="0" smtClean="0">
                          <a:latin typeface="Gill Sans MT" panose="020B0502020104020203" pitchFamily="34" charset="0"/>
                        </a:rPr>
                        <a:t>external benchmarks</a:t>
                      </a:r>
                      <a:endParaRPr lang="en-US" sz="2000" b="1" i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1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TI </a:t>
                      </a:r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terpisah</a:t>
                      </a:r>
                      <a:r>
                        <a:rPr lang="en-US" sz="2000" b="1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dengan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Bisnis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9694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TI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dilihat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sebagai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Gill Sans MT" panose="020B0502020104020203" pitchFamily="34" charset="0"/>
                        </a:rPr>
                        <a:t>pos</a:t>
                      </a:r>
                      <a:r>
                        <a:rPr lang="en-US" sz="2000" b="1" baseline="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Gill Sans MT" panose="020B0502020104020203" pitchFamily="34" charset="0"/>
                        </a:rPr>
                        <a:t>pengeluaran</a:t>
                      </a:r>
                      <a:r>
                        <a:rPr lang="en-US" sz="2000" b="1" baseline="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yang </a:t>
                      </a:r>
                      <a:r>
                        <a:rPr lang="en-US" sz="2000" baseline="0" dirty="0" err="1" smtClean="0">
                          <a:latin typeface="Gill Sans MT" panose="020B0502020104020203" pitchFamily="34" charset="0"/>
                        </a:rPr>
                        <a:t>harus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Gill Sans MT" panose="020B0502020104020203" pitchFamily="34" charset="0"/>
                        </a:rPr>
                        <a:t>dikontrol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Manajer</a:t>
                      </a:r>
                      <a:r>
                        <a:rPr lang="en-US" sz="2000" b="1" dirty="0" smtClean="0">
                          <a:latin typeface="Gill Sans MT" panose="020B0502020104020203" pitchFamily="34" charset="0"/>
                        </a:rPr>
                        <a:t> TI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harus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seseorang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 yang </a:t>
                      </a:r>
                      <a:r>
                        <a:rPr lang="en-US" sz="2000" b="1" baseline="0" dirty="0" err="1" smtClean="0">
                          <a:latin typeface="Gill Sans MT" panose="020B0502020104020203" pitchFamily="34" charset="0"/>
                        </a:rPr>
                        <a:t>ahli</a:t>
                      </a:r>
                      <a:r>
                        <a:rPr lang="en-US" sz="2000" b="1" baseline="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Gill Sans MT" panose="020B0502020104020203" pitchFamily="34" charset="0"/>
                        </a:rPr>
                        <a:t>secara</a:t>
                      </a:r>
                      <a:r>
                        <a:rPr lang="en-US" sz="2000" b="1" baseline="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Gill Sans MT" panose="020B0502020104020203" pitchFamily="34" charset="0"/>
                        </a:rPr>
                        <a:t>teknis</a:t>
                      </a:r>
                      <a:endParaRPr lang="en-US" sz="20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63709"/>
              </p:ext>
            </p:extLst>
          </p:nvPr>
        </p:nvGraphicFramePr>
        <p:xfrm>
          <a:off x="4724400" y="1295400"/>
          <a:ext cx="4267200" cy="538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202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 </a:t>
                      </a:r>
                      <a:r>
                        <a:rPr lang="en-US" sz="2000" dirty="0" err="1" smtClean="0"/>
                        <a:t>sebagai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salah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satu</a:t>
                      </a:r>
                      <a:r>
                        <a:rPr lang="en-US" sz="2000" baseline="0" dirty="0" smtClean="0"/>
                        <a:t> 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err="1" smtClean="0">
                          <a:solidFill>
                            <a:srgbClr val="FFFF00"/>
                          </a:solidFill>
                        </a:rPr>
                        <a:t>Rekanan</a:t>
                      </a:r>
                      <a:r>
                        <a:rPr lang="en-US" sz="20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FF00"/>
                          </a:solidFill>
                        </a:rPr>
                        <a:t>Strategis</a:t>
                      </a:r>
                      <a:r>
                        <a:rPr lang="en-US" sz="20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000" baseline="0" dirty="0" smtClean="0"/>
                        <a:t>(</a:t>
                      </a:r>
                      <a:r>
                        <a:rPr lang="en-US" sz="2000" i="1" baseline="0" dirty="0" smtClean="0"/>
                        <a:t>Strategic Partner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50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TI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untuk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membuat</a:t>
                      </a:r>
                      <a:r>
                        <a:rPr lang="en-US" sz="2000" b="1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Bisnis</a:t>
                      </a:r>
                      <a:r>
                        <a:rPr lang="en-US" sz="2000" b="1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lebih</a:t>
                      </a:r>
                      <a:r>
                        <a:rPr lang="en-US" sz="2000" b="1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Berkembang</a:t>
                      </a:r>
                      <a:endParaRPr lang="en-US" sz="20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50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Anggaran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TI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ditetapkan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berdasarkan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strategi</a:t>
                      </a:r>
                      <a:r>
                        <a:rPr lang="en-US" sz="2000" b="1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bisnis</a:t>
                      </a:r>
                      <a:endParaRPr lang="en-US" sz="20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109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TI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menjadi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Gill Sans MT" panose="020B0502020104020203" pitchFamily="34" charset="0"/>
                        </a:rPr>
                        <a:t>satu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Gill Sans MT" panose="020B0502020104020203" pitchFamily="34" charset="0"/>
                        </a:rPr>
                        <a:t>bagian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Gill Sans MT" panose="020B0502020104020203" pitchFamily="34" charset="0"/>
                        </a:rPr>
                        <a:t>dengan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Gill Sans MT" panose="020B0502020104020203" pitchFamily="34" charset="0"/>
                        </a:rPr>
                        <a:t>bisnis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550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TI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dilihat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sebagai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sebuah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Investas</a:t>
                      </a:r>
                      <a:r>
                        <a:rPr lang="en-US" sz="2000" baseline="0" dirty="0" err="1" smtClean="0">
                          <a:latin typeface="Gill Sans MT" panose="020B0502020104020203" pitchFamily="34" charset="0"/>
                        </a:rPr>
                        <a:t>i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 yang </a:t>
                      </a:r>
                      <a:r>
                        <a:rPr lang="en-US" sz="2000" baseline="0" dirty="0" err="1" smtClean="0">
                          <a:latin typeface="Gill Sans MT" panose="020B0502020104020203" pitchFamily="34" charset="0"/>
                        </a:rPr>
                        <a:t>harus</a:t>
                      </a:r>
                      <a:r>
                        <a:rPr lang="en-US" sz="2000" baseline="0" dirty="0" smtClean="0">
                          <a:latin typeface="Gill Sans MT" panose="020B0502020104020203" pitchFamily="34" charset="0"/>
                        </a:rPr>
                        <a:t> di-manage</a:t>
                      </a:r>
                      <a:endParaRPr lang="en-US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29444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Manajer</a:t>
                      </a:r>
                      <a:r>
                        <a:rPr lang="en-US" sz="2000" b="1" dirty="0" smtClean="0">
                          <a:latin typeface="Gill Sans MT" panose="020B0502020104020203" pitchFamily="34" charset="0"/>
                        </a:rPr>
                        <a:t> TI </a:t>
                      </a:r>
                      <a:r>
                        <a:rPr lang="en-US" sz="2000" dirty="0" err="1" smtClean="0">
                          <a:latin typeface="Gill Sans MT" panose="020B0502020104020203" pitchFamily="34" charset="0"/>
                        </a:rPr>
                        <a:t>adalah</a:t>
                      </a:r>
                      <a:r>
                        <a:rPr lang="en-US" sz="2000" dirty="0" smtClean="0">
                          <a:latin typeface="Gill Sans MT" panose="020B0502020104020203" pitchFamily="34" charset="0"/>
                        </a:rPr>
                        <a:t> orang-orang yang </a:t>
                      </a:r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memiliki</a:t>
                      </a:r>
                      <a:r>
                        <a:rPr lang="en-US" sz="2000" b="1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kemampuan</a:t>
                      </a:r>
                      <a:r>
                        <a:rPr lang="en-US" sz="2000" b="1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menyelesaikan</a:t>
                      </a:r>
                      <a:r>
                        <a:rPr lang="en-US" sz="2000" b="1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masalah-masalah</a:t>
                      </a:r>
                      <a:r>
                        <a:rPr lang="en-US" sz="2000" b="1" dirty="0" smtClean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Gill Sans MT" panose="020B0502020104020203" pitchFamily="34" charset="0"/>
                        </a:rPr>
                        <a:t>bisnis</a:t>
                      </a:r>
                      <a:endParaRPr lang="en-US" sz="20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267200" y="2667000"/>
            <a:ext cx="45720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3276600"/>
            <a:ext cx="45720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67200" y="3886200"/>
            <a:ext cx="45720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7200" y="4495800"/>
            <a:ext cx="45720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5486400"/>
            <a:ext cx="45720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6096000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i="1" dirty="0" err="1" smtClean="0"/>
              <a:t>Venkatraman</a:t>
            </a:r>
            <a:r>
              <a:rPr lang="en-US" i="1" dirty="0" smtClean="0"/>
              <a:t>, 1999)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1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445" y="152400"/>
            <a:ext cx="6589199" cy="480791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Fokus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Tata-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Kelola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</a:t>
            </a:r>
            <a:endParaRPr 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043587"/>
              </p:ext>
            </p:extLst>
          </p:nvPr>
        </p:nvGraphicFramePr>
        <p:xfrm>
          <a:off x="381000" y="1600200"/>
          <a:ext cx="8763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038600" y="3505200"/>
            <a:ext cx="1600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Stakeholder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Value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Drivers</a:t>
            </a: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124200" y="40005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85800" y="1295400"/>
            <a:ext cx="8229600" cy="54102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69685" y="1313329"/>
            <a:ext cx="2845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 panose="020B0502020104020203" pitchFamily="34" charset="0"/>
              </a:rPr>
              <a:t>IT Resource Management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, proses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,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strategis</a:t>
            </a:r>
            <a:r>
              <a:rPr lang="en-US" dirty="0" smtClean="0"/>
              <a:t>,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taktik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TI, </a:t>
            </a:r>
            <a:r>
              <a:rPr lang="en-US" dirty="0" err="1" smtClean="0"/>
              <a:t>fungsi</a:t>
            </a:r>
            <a:r>
              <a:rPr lang="en-US" dirty="0" smtClean="0"/>
              <a:t> TI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 err="1" smtClean="0"/>
              <a:t>Evaluasi</a:t>
            </a:r>
            <a:r>
              <a:rPr lang="en-US" dirty="0" smtClean="0"/>
              <a:t> :</a:t>
            </a:r>
          </a:p>
          <a:p>
            <a:pPr marL="461578" indent="-461578">
              <a:buAutoNum type="arabicPeriod"/>
            </a:pPr>
            <a:r>
              <a:rPr lang="en-US" dirty="0" err="1" smtClean="0"/>
              <a:t>Absensi</a:t>
            </a:r>
            <a:r>
              <a:rPr lang="en-US" dirty="0" smtClean="0"/>
              <a:t>      = </a:t>
            </a:r>
            <a:r>
              <a:rPr lang="en-US" dirty="0"/>
              <a:t>5</a:t>
            </a:r>
            <a:r>
              <a:rPr lang="en-US" dirty="0" smtClean="0"/>
              <a:t>%</a:t>
            </a:r>
          </a:p>
          <a:p>
            <a:pPr marL="461578" indent="-461578">
              <a:buAutoNum type="arabicPeriod"/>
            </a:pPr>
            <a:r>
              <a:rPr lang="en-US" dirty="0" err="1" smtClean="0"/>
              <a:t>Tugas</a:t>
            </a:r>
            <a:r>
              <a:rPr lang="en-US" dirty="0" smtClean="0"/>
              <a:t>         = 50%</a:t>
            </a:r>
          </a:p>
          <a:p>
            <a:pPr marL="461578" indent="-461578">
              <a:buAutoNum type="arabicPeriod"/>
            </a:pPr>
            <a:r>
              <a:rPr lang="en-US" dirty="0" smtClean="0"/>
              <a:t>UTS            = 20%</a:t>
            </a:r>
          </a:p>
          <a:p>
            <a:pPr marL="461578" indent="-461578">
              <a:buAutoNum type="arabicPeriod"/>
            </a:pPr>
            <a:r>
              <a:rPr lang="en-US" dirty="0" smtClean="0"/>
              <a:t>UAS            = 25%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9184667-246A-4687-BD10-6C5C3157A1E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4000" b="1" i="1" dirty="0" smtClean="0"/>
              <a:t>Strategic alignment</a:t>
            </a:r>
            <a:endParaRPr lang="en-US" altLang="en-US" sz="4000" b="1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866529" cy="1981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fi-FI" altLang="en-US" sz="2800" dirty="0" smtClean="0">
                <a:latin typeface="Gill Sans MT" panose="020B0502020104020203" pitchFamily="34" charset="0"/>
              </a:rPr>
              <a:t>Memastikan  adanya  hubungan  perencanaan organisasi  dan  TI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dengan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cara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menetapkan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,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memelihara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,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serta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menyesuaikan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operasional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TI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dengan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operasional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organisasi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66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4000" b="1" i="1" dirty="0" smtClean="0"/>
              <a:t>Value delivery</a:t>
            </a:r>
            <a:endParaRPr lang="en-US" altLang="en-US" sz="4000" b="1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848600" cy="4449763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800" dirty="0" err="1" smtClean="0">
                <a:latin typeface="Gill Sans MT" panose="020B0502020104020203" pitchFamily="34" charset="0"/>
              </a:rPr>
              <a:t>Fokus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dengan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melaksanakan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proses TI agar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supaya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proses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tersebut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sesuai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dengan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siklusnya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,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mulai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dari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menjalankan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rencana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,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memastikan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TI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dapat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memberikan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manfaat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yang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diharapkan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,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meng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optimalkan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penggunaan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biaya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sehingga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pada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akhirnya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TI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dapat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mencapai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hasil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yang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diinginkan</a:t>
            </a:r>
            <a:endParaRPr lang="en-US" altLang="en-US" sz="28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326201" y="152400"/>
            <a:ext cx="6589199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management</a:t>
            </a:r>
            <a:endParaRPr lang="en-US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848600" cy="4373563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800" dirty="0" err="1" smtClean="0">
                <a:latin typeface="Gill Sans MT" panose="020B0502020104020203" pitchFamily="34" charset="0"/>
              </a:rPr>
              <a:t>Fokus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pada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kegiatan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yang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dapat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mengoptimal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kan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mengelola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sumber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daya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TI, yang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terdiri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dari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aplikasi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,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informasi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,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infrastruktur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,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sumber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daya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manusia</a:t>
            </a:r>
            <a:endParaRPr lang="en-US" altLang="en-US" sz="28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4000" b="1" i="1" dirty="0" smtClean="0"/>
              <a:t>Risk management</a:t>
            </a:r>
            <a:endParaRPr lang="en-US" altLang="en-US" sz="4000" b="1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620000" cy="4830763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fi-FI" altLang="en-US" sz="2800" dirty="0" smtClean="0">
                <a:latin typeface="Gill Sans MT" panose="020B0502020104020203" pitchFamily="34" charset="0"/>
              </a:rPr>
              <a:t>Untuk  melaksanakan pengelolaan  terhadap  risiko,  dibutuhkan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kesadaran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anggota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organisasi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dalam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memahami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adanya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risiko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, </a:t>
            </a:r>
            <a:r>
              <a:rPr lang="fi-FI" altLang="en-US" sz="2800" dirty="0" smtClean="0">
                <a:latin typeface="Gill Sans MT" panose="020B0502020104020203" pitchFamily="34" charset="0"/>
              </a:rPr>
              <a:t>kebutuhan organisasi, dan risiko – risiko signifikan yang dapat terjadi,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serta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menanamkan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tanggung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jawab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dalam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mengelola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risiko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yang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ada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di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organisasi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7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868363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measurement</a:t>
            </a:r>
            <a:br>
              <a:rPr lang="en-US" alt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696200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fi-FI" altLang="en-US" sz="2800" dirty="0" smtClean="0">
                <a:latin typeface="Gill Sans MT" panose="020B0502020104020203" pitchFamily="34" charset="0"/>
              </a:rPr>
              <a:t>Mengikuti  dan  mengawasi  jalannya  pelaksanaan  rencana,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pelaksanaan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proyek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,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pemanfaaatan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sumber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daya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,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kinerja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poses,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penyampaian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layanan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sampai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dengan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pencapaian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hasil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TI</a:t>
            </a:r>
          </a:p>
        </p:txBody>
      </p:sp>
    </p:spTree>
    <p:extLst>
      <p:ext uri="{BB962C8B-B14F-4D97-AF65-F5344CB8AC3E}">
        <p14:creationId xmlns:p14="http://schemas.microsoft.com/office/powerpoint/2010/main" val="10260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TATA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KELOLA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772399" cy="377762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The IT Infrastructure Library </a:t>
            </a:r>
            <a:endParaRPr lang="en-US" sz="28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ISO/IEC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17799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COSO </a:t>
            </a:r>
            <a:endParaRPr 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Control Objectives for Information and related  Technology (COBIT</a:t>
            </a:r>
            <a:r>
              <a:rPr lang="en-US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Zachman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Framework for Enterprise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The Open Group Architecture Framework (TOGAF), </a:t>
            </a:r>
            <a:endParaRPr lang="en-US" sz="28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endParaRPr lang="en-US" sz="2000" b="1" dirty="0">
              <a:latin typeface="Gill Sans MT" panose="020B0502020104020203" pitchFamily="34" charset="0"/>
            </a:endParaRPr>
          </a:p>
          <a:p>
            <a:endParaRPr lang="en-US" sz="2000" b="1" i="1" dirty="0">
              <a:latin typeface="Gill Sans MT" panose="020B0502020104020203" pitchFamily="34" charset="0"/>
            </a:endParaRP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914400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2800" b="1" dirty="0" smtClean="0"/>
              <a:t>MODEL TATAKELOLA TEKNOLOGI INFORMASI (1a)</a:t>
            </a:r>
            <a:endParaRPr lang="en-US" altLang="en-US" sz="2800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696200" cy="5943600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sz="2400" b="1" i="1" dirty="0" smtClean="0">
                <a:latin typeface="Gill Sans MT" panose="020B0502020104020203" pitchFamily="34" charset="0"/>
              </a:rPr>
              <a:t>1. The IT Infrastructure Library (ITIL)</a:t>
            </a:r>
          </a:p>
          <a:p>
            <a:pPr marL="0" indent="0" algn="just">
              <a:buFont typeface="Arial" charset="0"/>
              <a:buNone/>
              <a:defRPr/>
            </a:pPr>
            <a:r>
              <a:rPr lang="en-US" sz="2400" b="1" dirty="0" smtClean="0">
                <a:latin typeface="Gill Sans MT" panose="020B0502020104020203" pitchFamily="34" charset="0"/>
              </a:rPr>
              <a:t>ITIL </a:t>
            </a:r>
            <a:r>
              <a:rPr lang="en-US" sz="2400" b="1" dirty="0" err="1" smtClean="0">
                <a:latin typeface="Gill Sans MT" panose="020B0502020104020203" pitchFamily="34" charset="0"/>
              </a:rPr>
              <a:t>dikembangkan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oleh</a:t>
            </a:r>
            <a:r>
              <a:rPr lang="en-US" sz="2400" b="1" dirty="0" smtClean="0">
                <a:latin typeface="Gill Sans MT" panose="020B0502020104020203" pitchFamily="34" charset="0"/>
              </a:rPr>
              <a:t> The Office of Government Commerce (OGC) </a:t>
            </a:r>
            <a:r>
              <a:rPr lang="en-US" sz="2400" b="1" dirty="0" err="1" smtClean="0">
                <a:latin typeface="Gill Sans MT" panose="020B0502020104020203" pitchFamily="34" charset="0"/>
              </a:rPr>
              <a:t>suatu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badan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dibawah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pemerintah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Inggris</a:t>
            </a:r>
            <a:r>
              <a:rPr lang="en-US" sz="2400" b="1" dirty="0" smtClean="0">
                <a:latin typeface="Gill Sans MT" panose="020B0502020104020203" pitchFamily="34" charset="0"/>
              </a:rPr>
              <a:t>, </a:t>
            </a:r>
            <a:r>
              <a:rPr lang="en-US" sz="2400" b="1" dirty="0" err="1" smtClean="0">
                <a:latin typeface="Gill Sans MT" panose="020B0502020104020203" pitchFamily="34" charset="0"/>
              </a:rPr>
              <a:t>dengan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bekerja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sama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dengan</a:t>
            </a:r>
            <a:r>
              <a:rPr lang="en-US" sz="2400" b="1" dirty="0" smtClean="0">
                <a:latin typeface="Gill Sans MT" panose="020B0502020104020203" pitchFamily="34" charset="0"/>
              </a:rPr>
              <a:t> The IT Service Management Forum (</a:t>
            </a:r>
            <a:r>
              <a:rPr lang="en-US" sz="2400" b="1" dirty="0" err="1" smtClean="0">
                <a:latin typeface="Gill Sans MT" panose="020B0502020104020203" pitchFamily="34" charset="0"/>
              </a:rPr>
              <a:t>itSMF</a:t>
            </a:r>
            <a:r>
              <a:rPr lang="en-US" sz="2400" b="1" dirty="0" smtClean="0">
                <a:latin typeface="Gill Sans MT" panose="020B0502020104020203" pitchFamily="34" charset="0"/>
              </a:rPr>
              <a:t>) </a:t>
            </a:r>
            <a:r>
              <a:rPr lang="en-US" sz="2400" b="1" dirty="0" err="1" smtClean="0">
                <a:latin typeface="Gill Sans MT" panose="020B0502020104020203" pitchFamily="34" charset="0"/>
              </a:rPr>
              <a:t>dan</a:t>
            </a:r>
            <a:r>
              <a:rPr lang="en-US" sz="2400" b="1" dirty="0" smtClean="0">
                <a:latin typeface="Gill Sans MT" panose="020B0502020104020203" pitchFamily="34" charset="0"/>
              </a:rPr>
              <a:t> British</a:t>
            </a:r>
          </a:p>
          <a:p>
            <a:pPr marL="0" indent="0" algn="just">
              <a:buFont typeface="Arial" charset="0"/>
              <a:buNone/>
              <a:defRPr/>
            </a:pPr>
            <a:r>
              <a:rPr lang="en-US" sz="2400" b="1" dirty="0" smtClean="0">
                <a:latin typeface="Gill Sans MT" panose="020B0502020104020203" pitchFamily="34" charset="0"/>
              </a:rPr>
              <a:t>Standard Institute (BSI)</a:t>
            </a:r>
          </a:p>
          <a:p>
            <a:pPr marL="0" indent="0" algn="just">
              <a:buFont typeface="Arial" charset="0"/>
              <a:buNone/>
              <a:defRPr/>
            </a:pPr>
            <a:endParaRPr lang="en-US" sz="2400" b="1" dirty="0" smtClean="0">
              <a:latin typeface="Gill Sans MT" panose="020B0502020104020203" pitchFamily="34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Gill Sans MT" panose="020B0502020104020203" pitchFamily="34" charset="0"/>
              </a:rPr>
              <a:t>ITIL </a:t>
            </a:r>
            <a:r>
              <a:rPr lang="en-US" sz="2400" dirty="0" err="1" smtClean="0">
                <a:latin typeface="Gill Sans MT" panose="020B0502020104020203" pitchFamily="34" charset="0"/>
              </a:rPr>
              <a:t>merupakan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suatu</a:t>
            </a:r>
            <a:r>
              <a:rPr lang="en-US" sz="2400" dirty="0" smtClean="0">
                <a:latin typeface="Gill Sans MT" panose="020B0502020104020203" pitchFamily="34" charset="0"/>
              </a:rPr>
              <a:t> framework </a:t>
            </a:r>
            <a:r>
              <a:rPr lang="en-US" sz="2400" dirty="0" err="1" smtClean="0">
                <a:latin typeface="Gill Sans MT" panose="020B0502020104020203" pitchFamily="34" charset="0"/>
              </a:rPr>
              <a:t>pengelolaan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layanan</a:t>
            </a:r>
            <a:r>
              <a:rPr lang="en-US" sz="2400" dirty="0" smtClean="0">
                <a:latin typeface="Gill Sans MT" panose="020B0502020104020203" pitchFamily="34" charset="0"/>
              </a:rPr>
              <a:t> TI (IT Service Management – ITSM) yang </a:t>
            </a:r>
            <a:r>
              <a:rPr lang="en-US" sz="2400" dirty="0" err="1" smtClean="0">
                <a:latin typeface="Gill Sans MT" panose="020B0502020104020203" pitchFamily="34" charset="0"/>
              </a:rPr>
              <a:t>sudah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diadopsi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sebagai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standar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industri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pengembangan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industri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perangkat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lunak</a:t>
            </a:r>
            <a:r>
              <a:rPr lang="en-US" sz="2400" dirty="0" smtClean="0">
                <a:latin typeface="Gill Sans MT" panose="020B0502020104020203" pitchFamily="34" charset="0"/>
              </a:rPr>
              <a:t> di </a:t>
            </a:r>
            <a:r>
              <a:rPr lang="en-US" sz="2400" dirty="0" err="1" smtClean="0">
                <a:latin typeface="Gill Sans MT" panose="020B0502020104020203" pitchFamily="34" charset="0"/>
              </a:rPr>
              <a:t>dunia</a:t>
            </a:r>
            <a:r>
              <a:rPr lang="en-US" sz="2400" dirty="0" smtClean="0">
                <a:latin typeface="Gill Sans MT" panose="020B0502020104020203" pitchFamily="34" charset="0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sz="2400" b="1" dirty="0" smtClean="0">
              <a:latin typeface="Gill Sans MT" panose="020B0502020104020203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914400"/>
          </a:xfrm>
        </p:spPr>
        <p:txBody>
          <a:bodyPr>
            <a:normAutofit/>
          </a:bodyPr>
          <a:lstStyle/>
          <a:p>
            <a:pPr algn="r"/>
            <a:r>
              <a:rPr lang="en-US" altLang="en-US" sz="3200" b="1" dirty="0" smtClean="0"/>
              <a:t>MODEL TATAKELOLA TEKNOLOGI INFORMASI (1a)</a:t>
            </a:r>
            <a:endParaRPr lang="en-US" alt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8001000" cy="54102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dirty="0" smtClean="0">
                <a:latin typeface="Gill Sans MT" panose="020B0502020104020203" pitchFamily="34" charset="0"/>
              </a:rPr>
              <a:t>ITSM </a:t>
            </a:r>
            <a:r>
              <a:rPr lang="en-US" sz="2800" dirty="0" err="1" smtClean="0">
                <a:latin typeface="Gill Sans MT" panose="020B0502020104020203" pitchFamily="34" charset="0"/>
              </a:rPr>
              <a:t>memfokuskan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diri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pada</a:t>
            </a:r>
            <a:r>
              <a:rPr lang="en-US" sz="2800" dirty="0" smtClean="0">
                <a:latin typeface="Gill Sans MT" panose="020B0502020104020203" pitchFamily="34" charset="0"/>
              </a:rPr>
              <a:t> 3 (</a:t>
            </a:r>
            <a:r>
              <a:rPr lang="en-US" sz="2800" dirty="0" err="1" smtClean="0">
                <a:latin typeface="Gill Sans MT" panose="020B0502020104020203" pitchFamily="34" charset="0"/>
              </a:rPr>
              <a:t>tiga</a:t>
            </a:r>
            <a:r>
              <a:rPr lang="en-US" sz="2800" dirty="0" smtClean="0">
                <a:latin typeface="Gill Sans MT" panose="020B0502020104020203" pitchFamily="34" charset="0"/>
              </a:rPr>
              <a:t>) </a:t>
            </a:r>
            <a:r>
              <a:rPr lang="en-US" sz="2800" dirty="0" err="1" smtClean="0">
                <a:latin typeface="Gill Sans MT" panose="020B0502020104020203" pitchFamily="34" charset="0"/>
              </a:rPr>
              <a:t>tujuan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utama</a:t>
            </a:r>
            <a:r>
              <a:rPr lang="en-US" sz="2800" dirty="0" smtClean="0"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latin typeface="Gill Sans MT" panose="020B0502020104020203" pitchFamily="34" charset="0"/>
              </a:rPr>
              <a:t>yaitu</a:t>
            </a:r>
            <a:r>
              <a:rPr lang="en-US" sz="2800" dirty="0" smtClean="0">
                <a:latin typeface="Gill Sans MT" panose="020B0502020104020203" pitchFamily="34" charset="0"/>
              </a:rPr>
              <a:t>:</a:t>
            </a:r>
          </a:p>
          <a:p>
            <a:pPr>
              <a:buFont typeface="Arial" charset="0"/>
              <a:buNone/>
              <a:defRPr/>
            </a:pPr>
            <a:r>
              <a:rPr lang="en-US" sz="2800" b="1" dirty="0" smtClean="0">
                <a:latin typeface="Gill Sans MT" panose="020B0502020104020203" pitchFamily="34" charset="0"/>
              </a:rPr>
              <a:t>1. </a:t>
            </a:r>
            <a:r>
              <a:rPr lang="en-US" sz="2800" b="1" dirty="0" err="1" smtClean="0">
                <a:latin typeface="Gill Sans MT" panose="020B0502020104020203" pitchFamily="34" charset="0"/>
              </a:rPr>
              <a:t>Menyelaraskan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layanan</a:t>
            </a:r>
            <a:r>
              <a:rPr lang="en-US" sz="2800" b="1" dirty="0" smtClean="0">
                <a:latin typeface="Gill Sans MT" panose="020B0502020104020203" pitchFamily="34" charset="0"/>
              </a:rPr>
              <a:t> TI </a:t>
            </a:r>
            <a:r>
              <a:rPr lang="en-US" sz="2800" b="1" dirty="0" err="1" smtClean="0">
                <a:latin typeface="Gill Sans MT" panose="020B0502020104020203" pitchFamily="34" charset="0"/>
              </a:rPr>
              <a:t>dengan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kebutuhan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nl-NL" sz="2800" b="1" dirty="0" smtClean="0">
                <a:latin typeface="Gill Sans MT" panose="020B0502020104020203" pitchFamily="34" charset="0"/>
              </a:rPr>
              <a:t>sekarang dan akan datang dari bisnis dan </a:t>
            </a:r>
            <a:r>
              <a:rPr lang="en-US" sz="2800" b="1" dirty="0" err="1" smtClean="0">
                <a:latin typeface="Gill Sans MT" panose="020B0502020104020203" pitchFamily="34" charset="0"/>
              </a:rPr>
              <a:t>pelanggannya</a:t>
            </a:r>
            <a:r>
              <a:rPr lang="en-US" sz="2800" b="1" dirty="0" smtClean="0">
                <a:latin typeface="Gill Sans MT" panose="020B0502020104020203" pitchFamily="34" charset="0"/>
              </a:rPr>
              <a:t>.</a:t>
            </a:r>
          </a:p>
          <a:p>
            <a:pPr>
              <a:buFont typeface="Arial" charset="0"/>
              <a:buNone/>
              <a:defRPr/>
            </a:pPr>
            <a:r>
              <a:rPr lang="fi-FI" sz="2800" b="1" dirty="0" smtClean="0">
                <a:latin typeface="Gill Sans MT" panose="020B0502020104020203" pitchFamily="34" charset="0"/>
              </a:rPr>
              <a:t>2. Memperbaiki kualitas layanan-layanan TI.</a:t>
            </a:r>
          </a:p>
          <a:p>
            <a:pPr>
              <a:buFont typeface="Arial" charset="0"/>
              <a:buNone/>
              <a:defRPr/>
            </a:pPr>
            <a:r>
              <a:rPr lang="en-US" sz="2800" b="1" dirty="0" smtClean="0">
                <a:latin typeface="Gill Sans MT" panose="020B0502020104020203" pitchFamily="34" charset="0"/>
              </a:rPr>
              <a:t>3. </a:t>
            </a:r>
            <a:r>
              <a:rPr lang="en-US" sz="2800" b="1" dirty="0" err="1" smtClean="0">
                <a:latin typeface="Gill Sans MT" panose="020B0502020104020203" pitchFamily="34" charset="0"/>
              </a:rPr>
              <a:t>Mengurangi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biaya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jangka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panjang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dari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pengelolaan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layanan-layanan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tersebut</a:t>
            </a:r>
            <a:endParaRPr lang="en-US" sz="2800" b="1" dirty="0" smtClean="0">
              <a:latin typeface="Gill Sans MT" panose="020B0502020104020203" pitchFamily="34" charset="0"/>
            </a:endParaRPr>
          </a:p>
          <a:p>
            <a:pPr>
              <a:buFont typeface="Arial" charset="0"/>
              <a:buNone/>
              <a:defRPr/>
            </a:pPr>
            <a:endParaRPr lang="en-US" sz="100" b="1" dirty="0" smtClean="0">
              <a:latin typeface="Gill Sans MT" panose="020B0502020104020203" pitchFamily="34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dirty="0" err="1" smtClean="0">
                <a:latin typeface="Gill Sans MT" panose="020B0502020104020203" pitchFamily="34" charset="0"/>
              </a:rPr>
              <a:t>Standar</a:t>
            </a:r>
            <a:r>
              <a:rPr lang="en-US" sz="2800" dirty="0" smtClean="0">
                <a:latin typeface="Gill Sans MT" panose="020B0502020104020203" pitchFamily="34" charset="0"/>
              </a:rPr>
              <a:t> ITIL </a:t>
            </a:r>
            <a:r>
              <a:rPr lang="en-US" sz="2800" dirty="0" err="1" smtClean="0">
                <a:latin typeface="Gill Sans MT" panose="020B0502020104020203" pitchFamily="34" charset="0"/>
              </a:rPr>
              <a:t>berfokus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kepada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pelayanan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fi-FI" sz="2800" i="1" dirty="0" smtClean="0">
                <a:latin typeface="Gill Sans MT" panose="020B0502020104020203" pitchFamily="34" charset="0"/>
              </a:rPr>
              <a:t>customer, dan sama sekali tidak menyertakan proses </a:t>
            </a:r>
            <a:r>
              <a:rPr lang="en-US" sz="2800" dirty="0" err="1" smtClean="0">
                <a:latin typeface="Gill Sans MT" panose="020B0502020104020203" pitchFamily="34" charset="0"/>
              </a:rPr>
              <a:t>penyelarasan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strategi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perusahaan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terhadap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strategi</a:t>
            </a:r>
            <a:r>
              <a:rPr lang="en-US" sz="2800" dirty="0" smtClean="0">
                <a:latin typeface="Gill Sans MT" panose="020B0502020104020203" pitchFamily="34" charset="0"/>
              </a:rPr>
              <a:t> TI yang </a:t>
            </a:r>
            <a:r>
              <a:rPr lang="en-US" sz="2800" dirty="0" err="1" smtClean="0">
                <a:latin typeface="Gill Sans MT" panose="020B0502020104020203" pitchFamily="34" charset="0"/>
              </a:rPr>
              <a:t>dikembangkan</a:t>
            </a:r>
            <a:r>
              <a:rPr lang="en-US" sz="2800" dirty="0" smtClean="0">
                <a:latin typeface="Gill Sans MT" panose="020B0502020104020203" pitchFamily="34" charset="0"/>
              </a:rPr>
              <a:t>.</a:t>
            </a:r>
            <a:endParaRPr lang="en-US" sz="2800" b="1" dirty="0" smtClean="0">
              <a:latin typeface="Gill Sans MT" panose="020B0502020104020203" pitchFamily="34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36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 smtClean="0"/>
              <a:t>MODEL TATAKELOLA TEKNOLOGI INFORMASI      (3)</a:t>
            </a:r>
            <a:endParaRPr lang="en-US" alt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382000" cy="57912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sz="2400" b="1" dirty="0" smtClean="0">
                <a:latin typeface="Gill Sans MT" panose="020B0502020104020203" pitchFamily="34" charset="0"/>
              </a:rPr>
              <a:t>2. ISO/IEC 17799 </a:t>
            </a:r>
          </a:p>
          <a:p>
            <a:pPr marL="58738" indent="0" algn="just">
              <a:buFont typeface="Arial" charset="0"/>
              <a:buNone/>
              <a:defRPr/>
            </a:pPr>
            <a:r>
              <a:rPr lang="en-US" sz="2400" dirty="0" smtClean="0">
                <a:latin typeface="Gill Sans MT" panose="020B0502020104020203" pitchFamily="34" charset="0"/>
              </a:rPr>
              <a:t>ISO/IEC 17799 </a:t>
            </a:r>
            <a:r>
              <a:rPr lang="en-US" sz="2400" dirty="0" err="1" smtClean="0">
                <a:latin typeface="Gill Sans MT" panose="020B0502020104020203" pitchFamily="34" charset="0"/>
              </a:rPr>
              <a:t>dikembangkan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oleh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i="1" dirty="0" smtClean="0">
                <a:latin typeface="Gill Sans MT" panose="020B0502020104020203" pitchFamily="34" charset="0"/>
              </a:rPr>
              <a:t>The International Organization for Standardization (ISO) </a:t>
            </a:r>
            <a:r>
              <a:rPr lang="en-US" sz="2400" i="1" dirty="0" err="1" smtClean="0">
                <a:latin typeface="Gill Sans MT" panose="020B0502020104020203" pitchFamily="34" charset="0"/>
              </a:rPr>
              <a:t>dan</a:t>
            </a:r>
            <a:endParaRPr lang="en-US" sz="2400" i="1" dirty="0" smtClean="0">
              <a:latin typeface="Gill Sans MT" panose="020B0502020104020203" pitchFamily="34" charset="0"/>
            </a:endParaRPr>
          </a:p>
          <a:p>
            <a:pPr marL="58738" indent="0" algn="just">
              <a:buFont typeface="Arial" charset="0"/>
              <a:buNone/>
              <a:defRPr/>
            </a:pPr>
            <a:r>
              <a:rPr lang="en-US" sz="2400" b="1" i="1" dirty="0" smtClean="0">
                <a:latin typeface="Gill Sans MT" panose="020B0502020104020203" pitchFamily="34" charset="0"/>
              </a:rPr>
              <a:t>The International </a:t>
            </a:r>
            <a:r>
              <a:rPr lang="en-US" sz="2400" b="1" i="1" dirty="0" err="1" smtClean="0">
                <a:latin typeface="Gill Sans MT" panose="020B0502020104020203" pitchFamily="34" charset="0"/>
              </a:rPr>
              <a:t>Electrotechnical</a:t>
            </a:r>
            <a:r>
              <a:rPr lang="en-US" sz="2400" b="1" i="1" dirty="0" smtClean="0">
                <a:latin typeface="Gill Sans MT" panose="020B0502020104020203" pitchFamily="34" charset="0"/>
              </a:rPr>
              <a:t> Commission (IEC) </a:t>
            </a:r>
            <a:r>
              <a:rPr lang="en-US" sz="2400" b="1" dirty="0" smtClean="0">
                <a:latin typeface="Gill Sans MT" panose="020B0502020104020203" pitchFamily="34" charset="0"/>
              </a:rPr>
              <a:t>ISO/IEC 17799 </a:t>
            </a:r>
            <a:r>
              <a:rPr lang="en-US" sz="2400" b="1" dirty="0" err="1" smtClean="0">
                <a:latin typeface="Gill Sans MT" panose="020B0502020104020203" pitchFamily="34" charset="0"/>
              </a:rPr>
              <a:t>bertujuan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memperkuat</a:t>
            </a:r>
            <a:r>
              <a:rPr lang="en-US" sz="2400" b="1" dirty="0" smtClean="0">
                <a:latin typeface="Gill Sans MT" panose="020B0502020104020203" pitchFamily="34" charset="0"/>
              </a:rPr>
              <a:t> 3 (</a:t>
            </a:r>
            <a:r>
              <a:rPr lang="en-US" sz="2400" b="1" dirty="0" err="1" smtClean="0">
                <a:latin typeface="Gill Sans MT" panose="020B0502020104020203" pitchFamily="34" charset="0"/>
              </a:rPr>
              <a:t>tiga</a:t>
            </a:r>
            <a:r>
              <a:rPr lang="en-US" sz="2400" b="1" dirty="0" smtClean="0">
                <a:latin typeface="Gill Sans MT" panose="020B0502020104020203" pitchFamily="34" charset="0"/>
              </a:rPr>
              <a:t>) element </a:t>
            </a:r>
            <a:r>
              <a:rPr lang="en-US" sz="2400" b="1" dirty="0" err="1" smtClean="0">
                <a:latin typeface="Gill Sans MT" panose="020B0502020104020203" pitchFamily="34" charset="0"/>
              </a:rPr>
              <a:t>dasar</a:t>
            </a:r>
            <a:r>
              <a:rPr lang="en-US" sz="2400" b="1" dirty="0" smtClean="0">
                <a:latin typeface="Gill Sans MT" panose="020B0502020104020203" pitchFamily="34" charset="0"/>
              </a:rPr>
              <a:t>  </a:t>
            </a:r>
            <a:r>
              <a:rPr lang="en-US" sz="2400" b="1" dirty="0" err="1" smtClean="0">
                <a:latin typeface="Gill Sans MT" panose="020B0502020104020203" pitchFamily="34" charset="0"/>
              </a:rPr>
              <a:t>keamanan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informasi</a:t>
            </a:r>
            <a:r>
              <a:rPr lang="en-US" sz="2400" b="1" dirty="0" smtClean="0">
                <a:latin typeface="Gill Sans MT" panose="020B0502020104020203" pitchFamily="34" charset="0"/>
              </a:rPr>
              <a:t>, </a:t>
            </a:r>
            <a:r>
              <a:rPr lang="en-US" sz="2400" b="1" dirty="0" err="1" smtClean="0">
                <a:latin typeface="Gill Sans MT" panose="020B0502020104020203" pitchFamily="34" charset="0"/>
              </a:rPr>
              <a:t>yaitu</a:t>
            </a:r>
            <a:r>
              <a:rPr lang="en-US" sz="2400" b="1" dirty="0" smtClean="0">
                <a:latin typeface="Gill Sans MT" panose="020B0502020104020203" pitchFamily="34" charset="0"/>
              </a:rPr>
              <a:t>:</a:t>
            </a:r>
          </a:p>
          <a:p>
            <a:pPr marL="398463" indent="-339725" algn="just">
              <a:buFont typeface="Arial" charset="0"/>
              <a:buNone/>
              <a:defRPr/>
            </a:pPr>
            <a:r>
              <a:rPr lang="en-US" sz="2400" dirty="0" smtClean="0">
                <a:latin typeface="Gill Sans MT" panose="020B0502020104020203" pitchFamily="34" charset="0"/>
              </a:rPr>
              <a:t>1. </a:t>
            </a:r>
            <a:r>
              <a:rPr lang="en-US" sz="2400" b="1" i="1" dirty="0" smtClean="0">
                <a:latin typeface="Gill Sans MT" panose="020B0502020104020203" pitchFamily="34" charset="0"/>
              </a:rPr>
              <a:t>Confidentiality </a:t>
            </a:r>
            <a:r>
              <a:rPr lang="en-US" sz="2400" i="1" dirty="0" smtClean="0">
                <a:latin typeface="Gill Sans MT" panose="020B0502020104020203" pitchFamily="34" charset="0"/>
              </a:rPr>
              <a:t>– </a:t>
            </a:r>
            <a:r>
              <a:rPr lang="en-US" sz="2400" i="1" dirty="0" err="1" smtClean="0">
                <a:latin typeface="Gill Sans MT" panose="020B0502020104020203" pitchFamily="34" charset="0"/>
              </a:rPr>
              <a:t>memastikan</a:t>
            </a:r>
            <a:r>
              <a:rPr lang="en-US" sz="2400" i="1" dirty="0" smtClean="0">
                <a:latin typeface="Gill Sans MT" panose="020B0502020104020203" pitchFamily="34" charset="0"/>
              </a:rPr>
              <a:t> </a:t>
            </a:r>
            <a:r>
              <a:rPr lang="en-US" sz="2400" i="1" dirty="0" err="1" smtClean="0">
                <a:latin typeface="Gill Sans MT" panose="020B0502020104020203" pitchFamily="34" charset="0"/>
              </a:rPr>
              <a:t>bahwa</a:t>
            </a:r>
            <a:r>
              <a:rPr lang="en-US" sz="2400" i="1" dirty="0" smtClean="0">
                <a:latin typeface="Gill Sans MT" panose="020B0502020104020203" pitchFamily="34" charset="0"/>
              </a:rPr>
              <a:t> </a:t>
            </a:r>
            <a:r>
              <a:rPr lang="en-US" sz="2400" i="1" dirty="0" err="1" smtClean="0">
                <a:latin typeface="Gill Sans MT" panose="020B0502020104020203" pitchFamily="34" charset="0"/>
              </a:rPr>
              <a:t>informasi</a:t>
            </a:r>
            <a:r>
              <a:rPr lang="en-US" sz="2400" i="1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hanya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dapat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diakses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oleh</a:t>
            </a:r>
            <a:r>
              <a:rPr lang="en-US" sz="2400" dirty="0" smtClean="0">
                <a:latin typeface="Gill Sans MT" panose="020B0502020104020203" pitchFamily="34" charset="0"/>
              </a:rPr>
              <a:t> yang </a:t>
            </a:r>
            <a:r>
              <a:rPr lang="en-US" sz="2400" dirty="0" err="1" smtClean="0">
                <a:latin typeface="Gill Sans MT" panose="020B0502020104020203" pitchFamily="34" charset="0"/>
              </a:rPr>
              <a:t>berhak</a:t>
            </a:r>
            <a:r>
              <a:rPr lang="en-US" sz="2400" dirty="0" smtClean="0">
                <a:latin typeface="Gill Sans MT" panose="020B0502020104020203" pitchFamily="34" charset="0"/>
              </a:rPr>
              <a:t>.</a:t>
            </a:r>
          </a:p>
          <a:p>
            <a:pPr marL="398463" indent="-339725" algn="just">
              <a:buFont typeface="Arial" charset="0"/>
              <a:buNone/>
              <a:defRPr/>
            </a:pPr>
            <a:r>
              <a:rPr lang="en-US" sz="2400" dirty="0" smtClean="0">
                <a:latin typeface="Gill Sans MT" panose="020B0502020104020203" pitchFamily="34" charset="0"/>
              </a:rPr>
              <a:t>2. </a:t>
            </a:r>
            <a:r>
              <a:rPr lang="en-US" sz="2400" b="1" i="1" dirty="0" smtClean="0">
                <a:latin typeface="Gill Sans MT" panose="020B0502020104020203" pitchFamily="34" charset="0"/>
              </a:rPr>
              <a:t>Integrity </a:t>
            </a:r>
            <a:r>
              <a:rPr lang="en-US" sz="2400" i="1" dirty="0" smtClean="0">
                <a:latin typeface="Gill Sans MT" panose="020B0502020104020203" pitchFamily="34" charset="0"/>
              </a:rPr>
              <a:t>– </a:t>
            </a:r>
            <a:r>
              <a:rPr lang="en-US" sz="2400" i="1" dirty="0" err="1" smtClean="0">
                <a:latin typeface="Gill Sans MT" panose="020B0502020104020203" pitchFamily="34" charset="0"/>
              </a:rPr>
              <a:t>menjaga</a:t>
            </a:r>
            <a:r>
              <a:rPr lang="en-US" sz="2400" i="1" dirty="0" smtClean="0">
                <a:latin typeface="Gill Sans MT" panose="020B0502020104020203" pitchFamily="34" charset="0"/>
              </a:rPr>
              <a:t> </a:t>
            </a:r>
            <a:r>
              <a:rPr lang="en-US" sz="2400" i="1" dirty="0" err="1" smtClean="0">
                <a:latin typeface="Gill Sans MT" panose="020B0502020104020203" pitchFamily="34" charset="0"/>
              </a:rPr>
              <a:t>akurasi</a:t>
            </a:r>
            <a:r>
              <a:rPr lang="en-US" sz="2400" i="1" dirty="0" smtClean="0">
                <a:latin typeface="Gill Sans MT" panose="020B0502020104020203" pitchFamily="34" charset="0"/>
              </a:rPr>
              <a:t> </a:t>
            </a:r>
            <a:r>
              <a:rPr lang="en-US" sz="2400" i="1" dirty="0" err="1" smtClean="0">
                <a:latin typeface="Gill Sans MT" panose="020B0502020104020203" pitchFamily="34" charset="0"/>
              </a:rPr>
              <a:t>dan</a:t>
            </a:r>
            <a:r>
              <a:rPr lang="en-US" sz="2400" i="1" dirty="0" smtClean="0">
                <a:latin typeface="Gill Sans MT" panose="020B0502020104020203" pitchFamily="34" charset="0"/>
              </a:rPr>
              <a:t> </a:t>
            </a:r>
            <a:r>
              <a:rPr lang="en-US" sz="2400" i="1" dirty="0" err="1" smtClean="0">
                <a:latin typeface="Gill Sans MT" panose="020B0502020104020203" pitchFamily="34" charset="0"/>
              </a:rPr>
              <a:t>selesainya</a:t>
            </a:r>
            <a:r>
              <a:rPr lang="en-US" sz="2400" i="1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informasi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dan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metode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pemrosesan</a:t>
            </a:r>
            <a:r>
              <a:rPr lang="en-US" sz="2400" dirty="0" smtClean="0">
                <a:latin typeface="Gill Sans MT" panose="020B0502020104020203" pitchFamily="34" charset="0"/>
              </a:rPr>
              <a:t>.</a:t>
            </a:r>
          </a:p>
          <a:p>
            <a:pPr marL="398463" indent="-339725" algn="just">
              <a:buFont typeface="Arial" charset="0"/>
              <a:buNone/>
              <a:defRPr/>
            </a:pPr>
            <a:r>
              <a:rPr lang="en-US" sz="2400" dirty="0" smtClean="0">
                <a:latin typeface="Gill Sans MT" panose="020B0502020104020203" pitchFamily="34" charset="0"/>
              </a:rPr>
              <a:t>3.	</a:t>
            </a:r>
            <a:r>
              <a:rPr lang="en-US" sz="2400" b="1" i="1" dirty="0" smtClean="0">
                <a:latin typeface="Gill Sans MT" panose="020B0502020104020203" pitchFamily="34" charset="0"/>
              </a:rPr>
              <a:t>Availability</a:t>
            </a:r>
            <a:r>
              <a:rPr lang="en-US" sz="2400" i="1" dirty="0" smtClean="0">
                <a:latin typeface="Gill Sans MT" panose="020B0502020104020203" pitchFamily="34" charset="0"/>
              </a:rPr>
              <a:t> – </a:t>
            </a:r>
            <a:r>
              <a:rPr lang="en-US" sz="2400" i="1" dirty="0" err="1" smtClean="0">
                <a:latin typeface="Gill Sans MT" panose="020B0502020104020203" pitchFamily="34" charset="0"/>
              </a:rPr>
              <a:t>memastikan</a:t>
            </a:r>
            <a:r>
              <a:rPr lang="en-US" sz="2400" i="1" dirty="0" smtClean="0">
                <a:latin typeface="Gill Sans MT" panose="020B0502020104020203" pitchFamily="34" charset="0"/>
              </a:rPr>
              <a:t> </a:t>
            </a:r>
            <a:r>
              <a:rPr lang="en-US" sz="2400" i="1" dirty="0" err="1" smtClean="0">
                <a:latin typeface="Gill Sans MT" panose="020B0502020104020203" pitchFamily="34" charset="0"/>
              </a:rPr>
              <a:t>bahwa</a:t>
            </a:r>
            <a:r>
              <a:rPr lang="en-US" sz="2400" i="1" dirty="0" smtClean="0">
                <a:latin typeface="Gill Sans MT" panose="020B0502020104020203" pitchFamily="34" charset="0"/>
              </a:rPr>
              <a:t> user yang </a:t>
            </a:r>
            <a:r>
              <a:rPr lang="fi-FI" sz="2400" dirty="0" smtClean="0">
                <a:latin typeface="Gill Sans MT" panose="020B0502020104020203" pitchFamily="34" charset="0"/>
              </a:rPr>
              <a:t>terotorisasi mendapatkan akses kepada informasi </a:t>
            </a:r>
            <a:r>
              <a:rPr lang="en-US" sz="2400" dirty="0" err="1" smtClean="0">
                <a:latin typeface="Gill Sans MT" panose="020B0502020104020203" pitchFamily="34" charset="0"/>
              </a:rPr>
              <a:t>dan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aset</a:t>
            </a:r>
            <a:r>
              <a:rPr lang="en-US" sz="2400" dirty="0" smtClean="0">
                <a:latin typeface="Gill Sans MT" panose="020B0502020104020203" pitchFamily="34" charset="0"/>
              </a:rPr>
              <a:t> yang </a:t>
            </a:r>
            <a:r>
              <a:rPr lang="en-US" sz="2400" dirty="0" err="1" smtClean="0">
                <a:latin typeface="Gill Sans MT" panose="020B0502020104020203" pitchFamily="34" charset="0"/>
              </a:rPr>
              <a:t>terhubung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dengannya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ketika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memerlukannya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838200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b="1" dirty="0" smtClean="0"/>
              <a:t>MODEL TATAKELOLA TEKNOLOGI INFORMASI(4)</a:t>
            </a:r>
            <a:endParaRPr lang="en-US" alt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82000" cy="54102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dirty="0" smtClean="0">
                <a:latin typeface="Gill Sans MT" panose="020B0502020104020203" pitchFamily="34" charset="0"/>
              </a:rPr>
              <a:t>3. COSO </a:t>
            </a:r>
          </a:p>
          <a:p>
            <a:pPr indent="-3175" algn="just">
              <a:buFont typeface="Arial" charset="0"/>
              <a:buNone/>
              <a:defRPr/>
            </a:pPr>
            <a:r>
              <a:rPr lang="en-US" sz="2800" dirty="0" smtClean="0">
                <a:latin typeface="Gill Sans MT" panose="020B0502020104020203" pitchFamily="34" charset="0"/>
              </a:rPr>
              <a:t>COSO </a:t>
            </a:r>
            <a:r>
              <a:rPr lang="en-US" sz="2800" dirty="0" err="1" smtClean="0">
                <a:latin typeface="Gill Sans MT" panose="020B0502020104020203" pitchFamily="34" charset="0"/>
              </a:rPr>
              <a:t>merupakan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kependekan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latin typeface="Gill Sans MT" panose="020B0502020104020203" pitchFamily="34" charset="0"/>
              </a:rPr>
              <a:t>dari</a:t>
            </a:r>
            <a:r>
              <a:rPr lang="en-US" sz="2800" i="1" dirty="0" smtClean="0">
                <a:latin typeface="Gill Sans MT" panose="020B0502020104020203" pitchFamily="34" charset="0"/>
              </a:rPr>
              <a:t> Committee of Sponsoring Organization of the </a:t>
            </a:r>
            <a:r>
              <a:rPr lang="en-US" sz="2800" i="1" dirty="0" err="1" smtClean="0">
                <a:latin typeface="Gill Sans MT" panose="020B0502020104020203" pitchFamily="34" charset="0"/>
              </a:rPr>
              <a:t>Treadway</a:t>
            </a:r>
            <a:r>
              <a:rPr lang="en-US" sz="2800" i="1" dirty="0" smtClean="0">
                <a:latin typeface="Gill Sans MT" panose="020B0502020104020203" pitchFamily="34" charset="0"/>
              </a:rPr>
              <a:t> </a:t>
            </a:r>
            <a:r>
              <a:rPr lang="it-IT" sz="2800" i="1" dirty="0" smtClean="0">
                <a:latin typeface="Gill Sans MT" panose="020B0502020104020203" pitchFamily="34" charset="0"/>
              </a:rPr>
              <a:t>Commission, sebuah organisasi di Amerika yang </a:t>
            </a:r>
            <a:r>
              <a:rPr lang="en-US" sz="2800" dirty="0" err="1" smtClean="0">
                <a:latin typeface="Gill Sans MT" panose="020B0502020104020203" pitchFamily="34" charset="0"/>
              </a:rPr>
              <a:t>berdedikasi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dalam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meningkatkan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kualitas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pelaporan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finansial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mencakup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etika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bisnis</a:t>
            </a:r>
            <a:r>
              <a:rPr lang="en-US" sz="2800" dirty="0" smtClean="0"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latin typeface="Gill Sans MT" panose="020B0502020104020203" pitchFamily="34" charset="0"/>
              </a:rPr>
              <a:t>kontrol</a:t>
            </a:r>
            <a:r>
              <a:rPr lang="en-US" sz="2800" dirty="0" smtClean="0">
                <a:latin typeface="Gill Sans MT" panose="020B0502020104020203" pitchFamily="34" charset="0"/>
              </a:rPr>
              <a:t> internal </a:t>
            </a:r>
            <a:r>
              <a:rPr lang="en-US" sz="2800" dirty="0" err="1" smtClean="0">
                <a:latin typeface="Gill Sans MT" panose="020B0502020104020203" pitchFamily="34" charset="0"/>
              </a:rPr>
              <a:t>dan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i="1" dirty="0" smtClean="0">
                <a:latin typeface="Gill Sans MT" panose="020B0502020104020203" pitchFamily="34" charset="0"/>
              </a:rPr>
              <a:t>corporate governance</a:t>
            </a:r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:</a:t>
            </a:r>
          </a:p>
          <a:p>
            <a:pPr lvl="0"/>
            <a:r>
              <a:rPr lang="en-US" dirty="0" err="1"/>
              <a:t>Kridanto</a:t>
            </a:r>
            <a:r>
              <a:rPr lang="en-US" dirty="0"/>
              <a:t> </a:t>
            </a:r>
            <a:r>
              <a:rPr lang="en-US" dirty="0" err="1"/>
              <a:t>Surendro</a:t>
            </a:r>
            <a:r>
              <a:rPr lang="en-US" dirty="0"/>
              <a:t>, </a:t>
            </a:r>
            <a:r>
              <a:rPr lang="en-US" dirty="0" err="1"/>
              <a:t>Implementasi</a:t>
            </a:r>
            <a:r>
              <a:rPr lang="en-US" dirty="0"/>
              <a:t> Tata </a:t>
            </a:r>
            <a:r>
              <a:rPr lang="en-US" dirty="0" err="1"/>
              <a:t>Kelola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Informatika</a:t>
            </a:r>
            <a:r>
              <a:rPr lang="en-US" dirty="0"/>
              <a:t> Bandung, 2009.</a:t>
            </a:r>
            <a:endParaRPr lang="en-US" b="1" dirty="0"/>
          </a:p>
          <a:p>
            <a:pPr lvl="0"/>
            <a:r>
              <a:rPr lang="en-US" dirty="0"/>
              <a:t>Defining IT Success Through The service Catalog, troy </a:t>
            </a:r>
            <a:r>
              <a:rPr lang="en-US" dirty="0" err="1"/>
              <a:t>dumoulin</a:t>
            </a:r>
            <a:r>
              <a:rPr lang="en-US" dirty="0"/>
              <a:t>, </a:t>
            </a:r>
            <a:r>
              <a:rPr lang="en-US" dirty="0" err="1"/>
              <a:t>rodrigo</a:t>
            </a:r>
            <a:r>
              <a:rPr lang="en-US" dirty="0"/>
              <a:t> </a:t>
            </a:r>
            <a:r>
              <a:rPr lang="en-US" dirty="0" err="1"/>
              <a:t>flores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bill fine, 2011</a:t>
            </a:r>
            <a:r>
              <a:rPr lang="en-US" dirty="0" smtClean="0"/>
              <a:t>. </a:t>
            </a:r>
            <a:endParaRPr lang="en-US" b="1" dirty="0"/>
          </a:p>
          <a:p>
            <a:pPr lvl="0"/>
            <a:r>
              <a:rPr lang="en-US" dirty="0"/>
              <a:t>Weill, P. and J. Ross, </a:t>
            </a:r>
            <a:r>
              <a:rPr lang="en-US"/>
              <a:t>IT </a:t>
            </a:r>
            <a:r>
              <a:rPr lang="en-US" smtClean="0"/>
              <a:t>Governance</a:t>
            </a:r>
            <a:r>
              <a:rPr lang="en-US" dirty="0"/>
              <a:t>: How Top Performers Manage IT Decision Rights for </a:t>
            </a:r>
            <a:r>
              <a:rPr lang="en-US" dirty="0" smtClean="0"/>
              <a:t>Superior  </a:t>
            </a:r>
            <a:endParaRPr lang="en-US" b="1" dirty="0"/>
          </a:p>
          <a:p>
            <a:r>
              <a:rPr lang="en-US" dirty="0"/>
              <a:t>Results, </a:t>
            </a:r>
            <a:r>
              <a:rPr lang="en-US" dirty="0" err="1"/>
              <a:t>Hardvard</a:t>
            </a:r>
            <a:r>
              <a:rPr lang="en-US" dirty="0"/>
              <a:t> Business School Press, Boston, 2004.</a:t>
            </a:r>
            <a:endParaRPr lang="en-US" b="1" dirty="0"/>
          </a:p>
          <a:p>
            <a:pPr lvl="0"/>
            <a:r>
              <a:rPr lang="en-US" dirty="0"/>
              <a:t>Michael D. Harris, David E. </a:t>
            </a:r>
            <a:r>
              <a:rPr lang="en-US" dirty="0" err="1"/>
              <a:t>Herro</a:t>
            </a:r>
            <a:r>
              <a:rPr lang="en-US" dirty="0"/>
              <a:t>, </a:t>
            </a:r>
            <a:r>
              <a:rPr lang="en-US" dirty="0" err="1"/>
              <a:t>Stasia</a:t>
            </a:r>
            <a:r>
              <a:rPr lang="en-US" dirty="0"/>
              <a:t> </a:t>
            </a:r>
            <a:r>
              <a:rPr lang="en-US" dirty="0" err="1"/>
              <a:t>Iwanicki</a:t>
            </a:r>
            <a:r>
              <a:rPr lang="en-US" dirty="0"/>
              <a:t>, The Business Value Of IT Managing Risks, Optimizing Performance and Measuring Results, CRC Press, 2008.</a:t>
            </a:r>
            <a:endParaRPr lang="en-US" b="1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9184667-246A-4687-BD10-6C5C3157A1E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00" cy="639762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b="1" dirty="0" smtClean="0"/>
              <a:t>MODEL TATAKELOLA TEKNOLOGI INFORMASI(5)</a:t>
            </a:r>
            <a:endParaRPr lang="en-US" alt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772400" cy="4983163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dirty="0" smtClean="0">
                <a:latin typeface="Gill Sans MT" panose="020B0502020104020203" pitchFamily="34" charset="0"/>
              </a:rPr>
              <a:t>COSO </a:t>
            </a:r>
            <a:r>
              <a:rPr lang="en-US" sz="2800" dirty="0" smtClean="0">
                <a:latin typeface="Gill Sans MT" panose="020B0502020104020203" pitchFamily="34" charset="0"/>
              </a:rPr>
              <a:t>framework </a:t>
            </a:r>
            <a:r>
              <a:rPr lang="en-US" sz="2800" dirty="0" err="1" smtClean="0">
                <a:latin typeface="Gill Sans MT" panose="020B0502020104020203" pitchFamily="34" charset="0"/>
              </a:rPr>
              <a:t>terdiri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dari</a:t>
            </a:r>
            <a:r>
              <a:rPr lang="en-US" sz="2800" dirty="0" smtClean="0">
                <a:latin typeface="Gill Sans MT" panose="020B0502020104020203" pitchFamily="34" charset="0"/>
              </a:rPr>
              <a:t> 3 </a:t>
            </a:r>
            <a:r>
              <a:rPr lang="en-US" sz="2800" dirty="0" err="1" smtClean="0">
                <a:latin typeface="Gill Sans MT" panose="020B0502020104020203" pitchFamily="34" charset="0"/>
              </a:rPr>
              <a:t>dimensi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yaitu</a:t>
            </a:r>
            <a:r>
              <a:rPr lang="en-US" sz="2800" dirty="0" smtClean="0">
                <a:latin typeface="Gill Sans MT" panose="020B0502020104020203" pitchFamily="34" charset="0"/>
              </a:rPr>
              <a:t>:</a:t>
            </a:r>
          </a:p>
          <a:p>
            <a:pPr>
              <a:buFont typeface="Arial" charset="0"/>
              <a:buNone/>
              <a:defRPr/>
            </a:pPr>
            <a:r>
              <a:rPr lang="en-US" sz="3000" b="1" dirty="0" smtClean="0">
                <a:latin typeface="Gill Sans MT" panose="020B0502020104020203" pitchFamily="34" charset="0"/>
              </a:rPr>
              <a:t>3. 1. </a:t>
            </a:r>
            <a:r>
              <a:rPr lang="en-US" sz="3000" b="1" dirty="0" err="1" smtClean="0">
                <a:latin typeface="Gill Sans MT" panose="020B0502020104020203" pitchFamily="34" charset="0"/>
              </a:rPr>
              <a:t>Komponen</a:t>
            </a:r>
            <a:r>
              <a:rPr lang="en-US" sz="3000" b="1" dirty="0" smtClean="0">
                <a:latin typeface="Gill Sans MT" panose="020B0502020104020203" pitchFamily="34" charset="0"/>
              </a:rPr>
              <a:t> </a:t>
            </a:r>
            <a:r>
              <a:rPr lang="en-US" sz="3000" b="1" dirty="0" err="1" smtClean="0">
                <a:latin typeface="Gill Sans MT" panose="020B0502020104020203" pitchFamily="34" charset="0"/>
              </a:rPr>
              <a:t>kontrol</a:t>
            </a:r>
            <a:r>
              <a:rPr lang="en-US" sz="3000" b="1" dirty="0" smtClean="0">
                <a:latin typeface="Gill Sans MT" panose="020B0502020104020203" pitchFamily="34" charset="0"/>
              </a:rPr>
              <a:t> </a:t>
            </a:r>
            <a:r>
              <a:rPr lang="en-US" sz="3000" b="1" dirty="0" smtClean="0">
                <a:latin typeface="Gill Sans MT" panose="020B0502020104020203" pitchFamily="34" charset="0"/>
              </a:rPr>
              <a:t>COSO</a:t>
            </a:r>
          </a:p>
          <a:p>
            <a:pPr>
              <a:buFont typeface="Arial" charset="0"/>
              <a:buNone/>
              <a:defRPr/>
            </a:pPr>
            <a:endParaRPr lang="en-US" sz="3000" b="1" dirty="0" smtClean="0">
              <a:latin typeface="Gill Sans MT" panose="020B0502020104020203" pitchFamily="34" charset="0"/>
            </a:endParaRP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>
                <a:latin typeface="Gill Sans MT" panose="020B0502020104020203" pitchFamily="34" charset="0"/>
              </a:rPr>
              <a:t>COSO </a:t>
            </a:r>
            <a:r>
              <a:rPr lang="en-US" sz="2800" dirty="0" err="1" smtClean="0">
                <a:latin typeface="Gill Sans MT" panose="020B0502020104020203" pitchFamily="34" charset="0"/>
              </a:rPr>
              <a:t>mengidentifikasi</a:t>
            </a:r>
            <a:r>
              <a:rPr lang="en-US" sz="2800" dirty="0" smtClean="0">
                <a:latin typeface="Gill Sans MT" panose="020B0502020104020203" pitchFamily="34" charset="0"/>
              </a:rPr>
              <a:t> 5 </a:t>
            </a:r>
            <a:r>
              <a:rPr lang="en-US" sz="2800" dirty="0" err="1" smtClean="0">
                <a:latin typeface="Gill Sans MT" panose="020B0502020104020203" pitchFamily="34" charset="0"/>
              </a:rPr>
              <a:t>komponen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kontrol</a:t>
            </a:r>
            <a:r>
              <a:rPr lang="en-US" sz="2800" dirty="0" smtClean="0">
                <a:latin typeface="Gill Sans MT" panose="020B0502020104020203" pitchFamily="34" charset="0"/>
              </a:rPr>
              <a:t> yang </a:t>
            </a:r>
            <a:r>
              <a:rPr lang="sv-SE" sz="2800" dirty="0" smtClean="0">
                <a:latin typeface="Gill Sans MT" panose="020B0502020104020203" pitchFamily="34" charset="0"/>
              </a:rPr>
              <a:t>diintegrasikan dan dijalankan dalam semua unit </a:t>
            </a:r>
            <a:r>
              <a:rPr lang="en-US" sz="2800" dirty="0" err="1" smtClean="0">
                <a:latin typeface="Gill Sans MT" panose="020B0502020104020203" pitchFamily="34" charset="0"/>
              </a:rPr>
              <a:t>bisnis</a:t>
            </a:r>
            <a:r>
              <a:rPr lang="en-US" sz="2800" dirty="0" smtClean="0"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latin typeface="Gill Sans MT" panose="020B0502020104020203" pitchFamily="34" charset="0"/>
              </a:rPr>
              <a:t>dan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akan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membantu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mencapai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sasaran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kontrol</a:t>
            </a:r>
            <a:r>
              <a:rPr lang="en-US" sz="2800" dirty="0" smtClean="0">
                <a:latin typeface="Gill Sans MT" panose="020B0502020104020203" pitchFamily="34" charset="0"/>
              </a:rPr>
              <a:t> internal: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i="1" dirty="0" smtClean="0">
                <a:latin typeface="Gill Sans MT" panose="020B0502020104020203" pitchFamily="34" charset="0"/>
              </a:rPr>
              <a:t>a. Monitoring.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i="1" dirty="0" smtClean="0">
                <a:latin typeface="Gill Sans MT" panose="020B0502020104020203" pitchFamily="34" charset="0"/>
              </a:rPr>
              <a:t>b. Information and communications.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i="1" dirty="0" smtClean="0">
                <a:latin typeface="Gill Sans MT" panose="020B0502020104020203" pitchFamily="34" charset="0"/>
              </a:rPr>
              <a:t>c. Control activities.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i="1" dirty="0" smtClean="0">
                <a:latin typeface="Gill Sans MT" panose="020B0502020104020203" pitchFamily="34" charset="0"/>
              </a:rPr>
              <a:t>d. Risk assessment.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i="1" dirty="0" smtClean="0">
                <a:latin typeface="Gill Sans MT" panose="020B0502020104020203" pitchFamily="34" charset="0"/>
              </a:rPr>
              <a:t>e. Control environment.</a:t>
            </a:r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algn="r"/>
            <a:r>
              <a:rPr lang="en-US" altLang="en-US" sz="3200" b="1" dirty="0" smtClean="0"/>
              <a:t>MODEL TATAKELOLA TEKNOLOGI INFORMASI   (6)</a:t>
            </a:r>
            <a:endParaRPr lang="en-US" alt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001000" cy="55626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3.2.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Sasaran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kontrol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internal </a:t>
            </a:r>
          </a:p>
          <a:p>
            <a:pPr marL="738188" indent="-738188">
              <a:buFont typeface="Arial" charset="0"/>
              <a:buNone/>
              <a:defRPr/>
            </a:pPr>
            <a:r>
              <a:rPr lang="en-US" sz="2800" dirty="0" smtClean="0">
                <a:latin typeface="Gill Sans MT" panose="020B0502020104020203" pitchFamily="34" charset="0"/>
              </a:rPr>
              <a:t>     	</a:t>
            </a:r>
            <a:r>
              <a:rPr lang="sv-SE" sz="2800" dirty="0" smtClean="0">
                <a:latin typeface="Gill Sans MT" panose="020B0502020104020203" pitchFamily="34" charset="0"/>
              </a:rPr>
              <a:t>Sasaran kontrol internal dikategorikan menjadi </a:t>
            </a:r>
            <a:r>
              <a:rPr lang="en-US" sz="2800" dirty="0" err="1" smtClean="0">
                <a:latin typeface="Gill Sans MT" panose="020B0502020104020203" pitchFamily="34" charset="0"/>
              </a:rPr>
              <a:t>beberapa</a:t>
            </a:r>
            <a:r>
              <a:rPr lang="en-US" sz="2800" dirty="0" smtClean="0">
                <a:latin typeface="Gill Sans MT" panose="020B0502020104020203" pitchFamily="34" charset="0"/>
              </a:rPr>
              <a:t> area </a:t>
            </a:r>
            <a:r>
              <a:rPr lang="en-US" sz="2800" dirty="0" err="1" smtClean="0">
                <a:latin typeface="Gill Sans MT" panose="020B0502020104020203" pitchFamily="34" charset="0"/>
              </a:rPr>
              <a:t>sebagai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berikut</a:t>
            </a:r>
            <a:r>
              <a:rPr lang="en-US" sz="2800" dirty="0" smtClean="0">
                <a:latin typeface="Gill Sans MT" panose="020B0502020104020203" pitchFamily="34" charset="0"/>
              </a:rPr>
              <a:t>:</a:t>
            </a:r>
          </a:p>
          <a:p>
            <a:pPr>
              <a:buFont typeface="Arial" charset="0"/>
              <a:buNone/>
              <a:defRPr/>
            </a:pPr>
            <a:endParaRPr lang="en-US" sz="1000" dirty="0" smtClean="0">
              <a:latin typeface="Gill Sans MT" panose="020B0502020104020203" pitchFamily="34" charset="0"/>
            </a:endParaRPr>
          </a:p>
          <a:p>
            <a:pPr marL="1150938" indent="-412750" algn="just">
              <a:buFont typeface="Arial" charset="0"/>
              <a:buNone/>
              <a:defRPr/>
            </a:pPr>
            <a:r>
              <a:rPr lang="sv-SE" sz="2800" dirty="0" smtClean="0">
                <a:latin typeface="Gill Sans MT" panose="020B0502020104020203" pitchFamily="34" charset="0"/>
              </a:rPr>
              <a:t>a.	</a:t>
            </a:r>
            <a:r>
              <a:rPr lang="sv-SE" sz="2800" b="1" i="1" dirty="0" smtClean="0">
                <a:latin typeface="Gill Sans MT" panose="020B0502020104020203" pitchFamily="34" charset="0"/>
              </a:rPr>
              <a:t>Operations</a:t>
            </a:r>
            <a:r>
              <a:rPr lang="sv-SE" sz="2800" i="1" dirty="0" smtClean="0">
                <a:latin typeface="Gill Sans MT" panose="020B0502020104020203" pitchFamily="34" charset="0"/>
              </a:rPr>
              <a:t> – efisisensi dan efektifitas operasi </a:t>
            </a:r>
            <a:r>
              <a:rPr lang="pt-BR" sz="2800" dirty="0" smtClean="0">
                <a:latin typeface="Gill Sans MT" panose="020B0502020104020203" pitchFamily="34" charset="0"/>
              </a:rPr>
              <a:t>dalam mencapai sasaran bisnis yang juga </a:t>
            </a:r>
            <a:r>
              <a:rPr lang="fi-FI" sz="2800" dirty="0" smtClean="0">
                <a:latin typeface="Gill Sans MT" panose="020B0502020104020203" pitchFamily="34" charset="0"/>
              </a:rPr>
              <a:t>meliputi tujuan performansi dan keuntungan.</a:t>
            </a:r>
          </a:p>
          <a:p>
            <a:pPr marL="1150938" indent="-412750" algn="just">
              <a:buFont typeface="Arial" charset="0"/>
              <a:buNone/>
              <a:defRPr/>
            </a:pPr>
            <a:r>
              <a:rPr lang="en-US" sz="2800" b="1" dirty="0" smtClean="0">
                <a:latin typeface="Gill Sans MT" panose="020B0502020104020203" pitchFamily="34" charset="0"/>
              </a:rPr>
              <a:t>b. </a:t>
            </a:r>
            <a:r>
              <a:rPr lang="en-US" sz="2800" b="1" i="1" dirty="0" smtClean="0">
                <a:latin typeface="Gill Sans MT" panose="020B0502020104020203" pitchFamily="34" charset="0"/>
              </a:rPr>
              <a:t>Financial reporting </a:t>
            </a:r>
            <a:r>
              <a:rPr lang="en-US" sz="2800" i="1" dirty="0" smtClean="0">
                <a:latin typeface="Gill Sans MT" panose="020B0502020104020203" pitchFamily="34" charset="0"/>
              </a:rPr>
              <a:t>– </a:t>
            </a:r>
            <a:r>
              <a:rPr lang="en-US" sz="2800" i="1" dirty="0" err="1" smtClean="0">
                <a:latin typeface="Gill Sans MT" panose="020B0502020104020203" pitchFamily="34" charset="0"/>
              </a:rPr>
              <a:t>persiapan</a:t>
            </a:r>
            <a:r>
              <a:rPr lang="en-US" sz="2800" i="1" dirty="0" smtClean="0"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latin typeface="Gill Sans MT" panose="020B0502020104020203" pitchFamily="34" charset="0"/>
              </a:rPr>
              <a:t>pelaporan</a:t>
            </a:r>
            <a:r>
              <a:rPr lang="en-US" sz="2800" i="1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anggaran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finansial</a:t>
            </a:r>
            <a:r>
              <a:rPr lang="en-US" sz="2800" dirty="0" smtClean="0">
                <a:latin typeface="Gill Sans MT" panose="020B0502020104020203" pitchFamily="34" charset="0"/>
              </a:rPr>
              <a:t> yang </a:t>
            </a:r>
            <a:r>
              <a:rPr lang="en-US" sz="2800" dirty="0" err="1" smtClean="0">
                <a:latin typeface="Gill Sans MT" panose="020B0502020104020203" pitchFamily="34" charset="0"/>
              </a:rPr>
              <a:t>dapat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dipercaya</a:t>
            </a:r>
            <a:r>
              <a:rPr lang="en-US" sz="2800" dirty="0" smtClean="0">
                <a:latin typeface="Gill Sans MT" panose="020B0502020104020203" pitchFamily="34" charset="0"/>
              </a:rPr>
              <a:t>.</a:t>
            </a:r>
          </a:p>
          <a:p>
            <a:pPr marL="1150938" indent="-412750" algn="just">
              <a:buFont typeface="Arial" charset="0"/>
              <a:buNone/>
              <a:defRPr/>
            </a:pPr>
            <a:r>
              <a:rPr lang="en-US" sz="2800" dirty="0" smtClean="0">
                <a:latin typeface="Gill Sans MT" panose="020B0502020104020203" pitchFamily="34" charset="0"/>
              </a:rPr>
              <a:t>c.	</a:t>
            </a:r>
            <a:r>
              <a:rPr lang="en-US" sz="2800" b="1" i="1" dirty="0" smtClean="0">
                <a:latin typeface="Gill Sans MT" panose="020B0502020104020203" pitchFamily="34" charset="0"/>
              </a:rPr>
              <a:t>Compliance </a:t>
            </a:r>
            <a:r>
              <a:rPr lang="en-US" sz="2800" i="1" dirty="0" smtClean="0">
                <a:latin typeface="Gill Sans MT" panose="020B0502020104020203" pitchFamily="34" charset="0"/>
              </a:rPr>
              <a:t>– </a:t>
            </a:r>
            <a:r>
              <a:rPr lang="en-US" sz="2800" i="1" dirty="0" err="1" smtClean="0">
                <a:latin typeface="Gill Sans MT" panose="020B0502020104020203" pitchFamily="34" charset="0"/>
              </a:rPr>
              <a:t>pemenuhan</a:t>
            </a:r>
            <a:r>
              <a:rPr lang="en-US" sz="2800" i="1" dirty="0" smtClean="0"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latin typeface="Gill Sans MT" panose="020B0502020104020203" pitchFamily="34" charset="0"/>
              </a:rPr>
              <a:t>hukum</a:t>
            </a:r>
            <a:r>
              <a:rPr lang="en-US" sz="2800" i="1" dirty="0" smtClean="0"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latin typeface="Gill Sans MT" panose="020B0502020104020203" pitchFamily="34" charset="0"/>
              </a:rPr>
              <a:t>dan</a:t>
            </a:r>
            <a:r>
              <a:rPr lang="en-US" sz="2800" i="1" dirty="0" smtClean="0"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latin typeface="Gill Sans MT" panose="020B0502020104020203" pitchFamily="34" charset="0"/>
              </a:rPr>
              <a:t>aturan</a:t>
            </a:r>
            <a:r>
              <a:rPr lang="en-US" sz="2800" i="1" dirty="0" smtClean="0">
                <a:latin typeface="Gill Sans MT" panose="020B0502020104020203" pitchFamily="34" charset="0"/>
              </a:rPr>
              <a:t> </a:t>
            </a:r>
            <a:r>
              <a:rPr lang="en-US" sz="2800" dirty="0" smtClean="0">
                <a:latin typeface="Gill Sans MT" panose="020B0502020104020203" pitchFamily="34" charset="0"/>
              </a:rPr>
              <a:t>yang </a:t>
            </a:r>
            <a:r>
              <a:rPr lang="en-US" sz="2800" dirty="0" err="1" smtClean="0">
                <a:latin typeface="Gill Sans MT" panose="020B0502020104020203" pitchFamily="34" charset="0"/>
              </a:rPr>
              <a:t>dapat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dipercaya</a:t>
            </a:r>
            <a:r>
              <a:rPr lang="en-US" sz="2800" dirty="0" smtClean="0">
                <a:latin typeface="Gill Sans MT" panose="020B0502020104020203" pitchFamily="34" charset="0"/>
              </a:rPr>
              <a:t>.</a:t>
            </a:r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-533400" y="152400"/>
            <a:ext cx="9144000" cy="609600"/>
          </a:xfrm>
        </p:spPr>
        <p:txBody>
          <a:bodyPr>
            <a:normAutofit/>
          </a:bodyPr>
          <a:lstStyle/>
          <a:p>
            <a:pPr algn="r"/>
            <a:r>
              <a:rPr lang="en-US" altLang="en-US" sz="2800" b="1" dirty="0" smtClean="0"/>
              <a:t>MODEL TATAKELOLA TEKNOLOGI INFORMAS(7)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15400" cy="4525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None/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  Unit/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Aktifitas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Terhadap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Organisasi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5663" indent="-855663" algn="just">
              <a:buFont typeface="Arial" charset="0"/>
              <a:buNone/>
              <a:defRPr/>
            </a:pPr>
            <a:r>
              <a:rPr lang="fi-FI" sz="2800" dirty="0" smtClean="0"/>
              <a:t>	Dimensi ini mengidentifikasikan unit/aktifitas pada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menghubungkan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kontrol</a:t>
            </a:r>
            <a:r>
              <a:rPr lang="en-US" sz="2800" dirty="0" smtClean="0"/>
              <a:t> internal.</a:t>
            </a:r>
          </a:p>
          <a:p>
            <a:pPr marL="855663" indent="-855663" algn="just">
              <a:buFont typeface="Arial" charset="0"/>
              <a:buNone/>
              <a:defRPr/>
            </a:pPr>
            <a:r>
              <a:rPr lang="en-US" sz="2800" dirty="0" smtClean="0"/>
              <a:t>	</a:t>
            </a:r>
            <a:r>
              <a:rPr lang="en-US" sz="2800" dirty="0" err="1" smtClean="0"/>
              <a:t>Kontrol</a:t>
            </a:r>
            <a:r>
              <a:rPr lang="en-US" sz="2800" dirty="0" smtClean="0"/>
              <a:t> internal </a:t>
            </a:r>
            <a:r>
              <a:rPr lang="en-US" sz="2800" dirty="0" err="1" smtClean="0"/>
              <a:t>menyangkut</a:t>
            </a:r>
            <a:r>
              <a:rPr lang="en-US" sz="2800" dirty="0" smtClean="0"/>
              <a:t> </a:t>
            </a:r>
            <a:r>
              <a:rPr lang="en-US" sz="2800" dirty="0" err="1" smtClean="0"/>
              <a:t>keseluruhan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sv-SE" sz="2800" dirty="0" smtClean="0"/>
              <a:t>dan semua bagian-bagiannya. Kontrol internal </a:t>
            </a:r>
            <a:r>
              <a:rPr lang="en-US" sz="2800" dirty="0" err="1" smtClean="0"/>
              <a:t>seharusnya</a:t>
            </a:r>
            <a:r>
              <a:rPr lang="en-US" sz="2800" dirty="0" smtClean="0"/>
              <a:t> </a:t>
            </a:r>
            <a:r>
              <a:rPr lang="en-US" sz="2800" dirty="0" err="1" smtClean="0"/>
              <a:t>diimplementasikan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unit-unit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aktifitas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0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algn="r"/>
            <a:r>
              <a:rPr lang="en-US" altLang="en-US" sz="3200" b="1" dirty="0" smtClean="0"/>
              <a:t>MODEL TATAKELOLA TEKNOLOGI INFORMASI (8)</a:t>
            </a:r>
            <a:endParaRPr lang="en-US" alt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848600" cy="57150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b="1" i="1" dirty="0" smtClean="0">
                <a:latin typeface="Gill Sans MT" panose="020B0502020104020203" pitchFamily="34" charset="0"/>
              </a:rPr>
              <a:t>4. </a:t>
            </a:r>
            <a:r>
              <a:rPr lang="en-U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Control Objectives for Information and related  Technology (COBIT)</a:t>
            </a:r>
          </a:p>
          <a:p>
            <a:pPr marL="398463" indent="-398463">
              <a:buFont typeface="Arial" charset="0"/>
              <a:buNone/>
              <a:defRPr/>
            </a:pPr>
            <a:r>
              <a:rPr lang="en-US" sz="2800" i="1" dirty="0" smtClean="0">
                <a:latin typeface="Gill Sans MT" panose="020B0502020104020203" pitchFamily="34" charset="0"/>
              </a:rPr>
              <a:t>	COBIT Framework </a:t>
            </a:r>
            <a:r>
              <a:rPr lang="en-US" sz="2800" i="1" dirty="0" err="1" smtClean="0">
                <a:latin typeface="Gill Sans MT" panose="020B0502020104020203" pitchFamily="34" charset="0"/>
              </a:rPr>
              <a:t>dikembangkan</a:t>
            </a:r>
            <a:r>
              <a:rPr lang="en-US" sz="2800" i="1" dirty="0" smtClean="0"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latin typeface="Gill Sans MT" panose="020B0502020104020203" pitchFamily="34" charset="0"/>
              </a:rPr>
              <a:t>oleh</a:t>
            </a:r>
            <a:r>
              <a:rPr lang="en-US" sz="2800" i="1" dirty="0" smtClean="0">
                <a:latin typeface="Gill Sans MT" panose="020B0502020104020203" pitchFamily="34" charset="0"/>
              </a:rPr>
              <a:t> IT Governance Institute, </a:t>
            </a:r>
            <a:r>
              <a:rPr lang="en-US" sz="2800" i="1" dirty="0" err="1" smtClean="0">
                <a:latin typeface="Gill Sans MT" panose="020B0502020104020203" pitchFamily="34" charset="0"/>
              </a:rPr>
              <a:t>sebuah</a:t>
            </a:r>
            <a:r>
              <a:rPr lang="en-US" sz="2800" i="1" dirty="0" smtClean="0"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latin typeface="Gill Sans MT" panose="020B0502020104020203" pitchFamily="34" charset="0"/>
              </a:rPr>
              <a:t>organisasi</a:t>
            </a:r>
            <a:r>
              <a:rPr lang="en-US" sz="2800" i="1" dirty="0" smtClean="0">
                <a:latin typeface="Gill Sans MT" panose="020B0502020104020203" pitchFamily="34" charset="0"/>
              </a:rPr>
              <a:t> yang </a:t>
            </a:r>
            <a:r>
              <a:rPr lang="en-US" sz="2800" i="1" dirty="0" err="1" smtClean="0">
                <a:latin typeface="Gill Sans MT" panose="020B0502020104020203" pitchFamily="34" charset="0"/>
              </a:rPr>
              <a:t>melakukan</a:t>
            </a:r>
            <a:r>
              <a:rPr lang="en-US" sz="2800" i="1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studi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tentang</a:t>
            </a:r>
            <a:r>
              <a:rPr lang="en-US" sz="2800" dirty="0" smtClean="0">
                <a:latin typeface="Gill Sans MT" panose="020B0502020104020203" pitchFamily="34" charset="0"/>
              </a:rPr>
              <a:t> model </a:t>
            </a:r>
            <a:r>
              <a:rPr lang="en-US" sz="2800" dirty="0" err="1" smtClean="0">
                <a:latin typeface="Gill Sans MT" panose="020B0502020104020203" pitchFamily="34" charset="0"/>
              </a:rPr>
              <a:t>pengelolaan</a:t>
            </a:r>
            <a:r>
              <a:rPr lang="en-US" sz="2800" dirty="0" smtClean="0">
                <a:latin typeface="Gill Sans MT" panose="020B0502020104020203" pitchFamily="34" charset="0"/>
              </a:rPr>
              <a:t> TI yang </a:t>
            </a:r>
            <a:r>
              <a:rPr lang="en-US" sz="2800" dirty="0" err="1" smtClean="0">
                <a:latin typeface="Gill Sans MT" panose="020B0502020104020203" pitchFamily="34" charset="0"/>
              </a:rPr>
              <a:t>berbasis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di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Amerika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Serikat</a:t>
            </a:r>
            <a:endParaRPr lang="en-US" sz="2800" dirty="0" smtClean="0">
              <a:latin typeface="Gill Sans MT" panose="020B0502020104020203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dirty="0" smtClean="0">
                <a:latin typeface="Gill Sans MT" panose="020B0502020104020203" pitchFamily="34" charset="0"/>
              </a:rPr>
              <a:t>     </a:t>
            </a:r>
            <a:r>
              <a:rPr lang="en-US" sz="2800" b="1" dirty="0" smtClean="0">
                <a:latin typeface="Gill Sans MT" panose="020B0502020104020203" pitchFamily="34" charset="0"/>
              </a:rPr>
              <a:t>COBIT </a:t>
            </a:r>
            <a:r>
              <a:rPr lang="en-US" sz="2800" b="1" i="1" dirty="0" smtClean="0">
                <a:latin typeface="Gill Sans MT" panose="020B0502020104020203" pitchFamily="34" charset="0"/>
              </a:rPr>
              <a:t>Framework </a:t>
            </a:r>
            <a:r>
              <a:rPr lang="en-US" sz="2800" b="1" i="1" dirty="0" err="1" smtClean="0">
                <a:latin typeface="Gill Sans MT" panose="020B0502020104020203" pitchFamily="34" charset="0"/>
              </a:rPr>
              <a:t>terdiri</a:t>
            </a:r>
            <a:r>
              <a:rPr lang="en-US" sz="2800" b="1" i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atas</a:t>
            </a:r>
            <a:r>
              <a:rPr lang="en-US" sz="2800" b="1" dirty="0" smtClean="0">
                <a:latin typeface="Gill Sans MT" panose="020B0502020104020203" pitchFamily="34" charset="0"/>
              </a:rPr>
              <a:t> 4 domain </a:t>
            </a:r>
            <a:r>
              <a:rPr lang="en-US" sz="2800" b="1" dirty="0" err="1" smtClean="0">
                <a:latin typeface="Gill Sans MT" panose="020B0502020104020203" pitchFamily="34" charset="0"/>
              </a:rPr>
              <a:t>utama</a:t>
            </a:r>
            <a:r>
              <a:rPr lang="en-US" sz="2800" b="1" dirty="0" smtClean="0">
                <a:latin typeface="Gill Sans MT" panose="020B0502020104020203" pitchFamily="34" charset="0"/>
              </a:rPr>
              <a:t>: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>
                <a:latin typeface="Gill Sans MT" panose="020B0502020104020203" pitchFamily="34" charset="0"/>
              </a:rPr>
              <a:t>1. </a:t>
            </a:r>
            <a:r>
              <a:rPr lang="en-US" sz="2800" i="1" dirty="0" smtClean="0">
                <a:latin typeface="Gill Sans MT" panose="020B0502020104020203" pitchFamily="34" charset="0"/>
              </a:rPr>
              <a:t>Planning &amp; </a:t>
            </a:r>
            <a:r>
              <a:rPr lang="en-US" sz="2800" i="1" dirty="0" err="1" smtClean="0">
                <a:latin typeface="Gill Sans MT" panose="020B0502020104020203" pitchFamily="34" charset="0"/>
              </a:rPr>
              <a:t>Organisation</a:t>
            </a:r>
            <a:r>
              <a:rPr lang="en-US" sz="2800" i="1" dirty="0" smtClean="0">
                <a:latin typeface="Gill Sans MT" panose="020B0502020104020203" pitchFamily="34" charset="0"/>
              </a:rPr>
              <a:t>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>
                <a:latin typeface="Gill Sans MT" panose="020B0502020104020203" pitchFamily="34" charset="0"/>
              </a:rPr>
              <a:t>2. </a:t>
            </a:r>
            <a:r>
              <a:rPr lang="en-US" sz="2800" i="1" dirty="0" smtClean="0">
                <a:latin typeface="Gill Sans MT" panose="020B0502020104020203" pitchFamily="34" charset="0"/>
              </a:rPr>
              <a:t>Acquisition &amp; Implementation.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>
                <a:latin typeface="Gill Sans MT" panose="020B0502020104020203" pitchFamily="34" charset="0"/>
              </a:rPr>
              <a:t>3. </a:t>
            </a:r>
            <a:r>
              <a:rPr lang="en-US" sz="2800" i="1" dirty="0" smtClean="0">
                <a:latin typeface="Gill Sans MT" panose="020B0502020104020203" pitchFamily="34" charset="0"/>
              </a:rPr>
              <a:t>Delivery &amp; Support.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>
                <a:latin typeface="Gill Sans MT" panose="020B0502020104020203" pitchFamily="34" charset="0"/>
              </a:rPr>
              <a:t>4. </a:t>
            </a:r>
            <a:r>
              <a:rPr lang="en-US" sz="2800" i="1" dirty="0" smtClean="0">
                <a:latin typeface="Gill Sans MT" panose="020B0502020104020203" pitchFamily="34" charset="0"/>
              </a:rPr>
              <a:t>Monitoring.</a:t>
            </a:r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b="1" smtClean="0"/>
              <a:t>MODEL TATAKELOLA TEKNOLOGI INFORMASI      (9)</a:t>
            </a:r>
            <a:endParaRPr lang="en-US" altLang="en-US" sz="320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marL="280988" indent="-280988">
              <a:buFont typeface="Arial" panose="020B0604020202020204" pitchFamily="34" charset="0"/>
              <a:buNone/>
            </a:pPr>
            <a:r>
              <a:rPr lang="en-US" altLang="en-US" sz="2400" b="1" smtClean="0"/>
              <a:t>1. </a:t>
            </a:r>
            <a:r>
              <a:rPr lang="en-US" altLang="en-US" sz="2400" b="1" i="1" smtClean="0"/>
              <a:t>Planning &amp; Organisation.</a:t>
            </a:r>
          </a:p>
          <a:p>
            <a:pPr marL="280988" indent="-280988">
              <a:buFont typeface="Arial" panose="020B0604020202020204" pitchFamily="34" charset="0"/>
              <a:buNone/>
            </a:pPr>
            <a:r>
              <a:rPr lang="fi-FI" altLang="en-US" sz="2400" smtClean="0"/>
              <a:t>  	Domain ini menitikberatkan pada proses perencanaan </a:t>
            </a:r>
            <a:r>
              <a:rPr lang="en-US" altLang="en-US" sz="2400" smtClean="0"/>
              <a:t>dan penyelarasan strategi TI dengan strategi perusahaan.</a:t>
            </a:r>
          </a:p>
          <a:p>
            <a:pPr marL="280988" indent="-280988">
              <a:buFont typeface="Arial" panose="020B0604020202020204" pitchFamily="34" charset="0"/>
              <a:buNone/>
            </a:pPr>
            <a:r>
              <a:rPr lang="en-US" altLang="en-US" sz="2400" b="1" smtClean="0"/>
              <a:t>2. </a:t>
            </a:r>
            <a:r>
              <a:rPr lang="en-US" altLang="en-US" sz="2400" b="1" i="1" smtClean="0"/>
              <a:t>Acquisition &amp; Implementation.</a:t>
            </a:r>
          </a:p>
          <a:p>
            <a:pPr marL="280988" indent="-280988">
              <a:buFont typeface="Arial" panose="020B0604020202020204" pitchFamily="34" charset="0"/>
              <a:buNone/>
            </a:pPr>
            <a:r>
              <a:rPr lang="fi-FI" altLang="en-US" sz="2400" smtClean="0"/>
              <a:t>	Domain ini menitikberatkan pada proses pemilihan, </a:t>
            </a:r>
            <a:r>
              <a:rPr lang="en-US" altLang="en-US" sz="2400" smtClean="0"/>
              <a:t>pengadaaan dan penerapan teknologi informasi yang digunakan.</a:t>
            </a:r>
          </a:p>
          <a:p>
            <a:pPr marL="280988" indent="-280988">
              <a:buFont typeface="Arial" panose="020B0604020202020204" pitchFamily="34" charset="0"/>
              <a:buNone/>
            </a:pPr>
            <a:r>
              <a:rPr lang="en-US" altLang="en-US" sz="2400" b="1" smtClean="0"/>
              <a:t>3. </a:t>
            </a:r>
            <a:r>
              <a:rPr lang="en-US" altLang="en-US" sz="2400" b="1" i="1" smtClean="0"/>
              <a:t>Delivery &amp; Support.</a:t>
            </a:r>
          </a:p>
          <a:p>
            <a:pPr marL="280988" indent="-280988">
              <a:buFont typeface="Arial" panose="020B0604020202020204" pitchFamily="34" charset="0"/>
              <a:buNone/>
            </a:pPr>
            <a:r>
              <a:rPr lang="fi-FI" altLang="en-US" sz="2400" smtClean="0"/>
              <a:t>	Domain ini menitikberatkan pada proses pelayanan </a:t>
            </a:r>
            <a:r>
              <a:rPr lang="en-US" altLang="en-US" sz="2400" smtClean="0"/>
              <a:t>TI dan dukungan teknisnya.</a:t>
            </a:r>
          </a:p>
          <a:p>
            <a:pPr marL="280988" indent="-280988">
              <a:buFont typeface="Arial" panose="020B0604020202020204" pitchFamily="34" charset="0"/>
              <a:buNone/>
            </a:pPr>
            <a:r>
              <a:rPr lang="en-US" altLang="en-US" sz="2400" b="1" smtClean="0"/>
              <a:t>4. </a:t>
            </a:r>
            <a:r>
              <a:rPr lang="en-US" altLang="en-US" sz="2400" b="1" i="1" smtClean="0"/>
              <a:t>Monitoring.</a:t>
            </a:r>
          </a:p>
          <a:p>
            <a:pPr marL="280988" indent="-280988">
              <a:buFont typeface="Arial" panose="020B0604020202020204" pitchFamily="34" charset="0"/>
              <a:buNone/>
            </a:pPr>
            <a:r>
              <a:rPr lang="fi-FI" altLang="en-US" sz="2400" smtClean="0"/>
              <a:t>	Domain ini menitikberatkan pada proses pengawasan </a:t>
            </a:r>
            <a:r>
              <a:rPr lang="en-US" altLang="en-US" sz="2400" smtClean="0"/>
              <a:t>pengelolaan TI pada organisasi.</a:t>
            </a:r>
          </a:p>
        </p:txBody>
      </p:sp>
    </p:spTree>
    <p:extLst>
      <p:ext uri="{BB962C8B-B14F-4D97-AF65-F5344CB8AC3E}">
        <p14:creationId xmlns:p14="http://schemas.microsoft.com/office/powerpoint/2010/main" val="40262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 smtClean="0"/>
              <a:t>MODEL TATAKELOLA TEKNOLOGI INFORMASI      (10)</a:t>
            </a:r>
            <a:endParaRPr lang="en-US" altLang="en-US" sz="320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3657600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b="1" dirty="0" smtClean="0"/>
              <a:t>COBIT </a:t>
            </a:r>
            <a:r>
              <a:rPr lang="en-US" altLang="en-US" dirty="0" err="1" smtClean="0"/>
              <a:t>mempunyai</a:t>
            </a:r>
            <a:r>
              <a:rPr lang="en-US" altLang="en-US" dirty="0" smtClean="0"/>
              <a:t> model </a:t>
            </a:r>
            <a:r>
              <a:rPr lang="en-US" altLang="en-US" dirty="0" err="1" smtClean="0"/>
              <a:t>kematangan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maturity </a:t>
            </a:r>
            <a:r>
              <a:rPr lang="nb-NO" altLang="en-US" i="1" dirty="0" smtClean="0"/>
              <a:t>models), untuk mengontrol proses-proses TI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menggunakan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metode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penilaian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scoring) </a:t>
            </a:r>
            <a:r>
              <a:rPr lang="en-US" altLang="en-US" dirty="0" err="1" smtClean="0"/>
              <a:t>sehingga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suatu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organisasi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menilai</a:t>
            </a:r>
            <a:r>
              <a:rPr lang="en-US" altLang="en-US" dirty="0" smtClean="0"/>
              <a:t> proses-proses </a:t>
            </a:r>
            <a:r>
              <a:rPr lang="sv-SE" altLang="en-US" dirty="0" smtClean="0"/>
              <a:t>TI yang dimilikinya dari skala </a:t>
            </a:r>
            <a:r>
              <a:rPr lang="sv-SE" altLang="en-US" i="1" dirty="0" smtClean="0"/>
              <a:t>non-existent sampai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optimised</a:t>
            </a:r>
            <a:r>
              <a:rPr lang="en-US" altLang="en-US" i="1" dirty="0" smtClean="0"/>
              <a:t> (</a:t>
            </a:r>
            <a:r>
              <a:rPr lang="en-US" altLang="en-US" i="1" dirty="0" err="1" smtClean="0"/>
              <a:t>dari</a:t>
            </a:r>
            <a:r>
              <a:rPr lang="en-US" altLang="en-US" i="1" dirty="0" smtClean="0"/>
              <a:t> 0 </a:t>
            </a:r>
            <a:r>
              <a:rPr lang="en-US" altLang="en-US" i="1" dirty="0" err="1" smtClean="0"/>
              <a:t>sampai</a:t>
            </a:r>
            <a:r>
              <a:rPr lang="en-US" altLang="en-US" i="1" dirty="0" smtClean="0"/>
              <a:t> 5).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9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b="1" smtClean="0"/>
              <a:t>MODEL TATAKELOLA TEKNOLOGI INFORMASI      (11)</a:t>
            </a:r>
            <a:endParaRPr lang="en-US" alt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COBIT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ukuran-ukuran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398463" indent="-398463">
              <a:buFont typeface="Arial" charset="0"/>
              <a:buNone/>
              <a:defRPr/>
            </a:pPr>
            <a:r>
              <a:rPr lang="en-US" dirty="0" smtClean="0"/>
              <a:t>1. </a:t>
            </a:r>
            <a:r>
              <a:rPr lang="en-US" i="1" dirty="0" smtClean="0"/>
              <a:t>Critical Success Factors (</a:t>
            </a:r>
            <a:r>
              <a:rPr lang="en-US" b="1" i="1" dirty="0" smtClean="0"/>
              <a:t>CSF) – </a:t>
            </a:r>
            <a:r>
              <a:rPr lang="en-US" b="1" i="1" dirty="0" err="1" smtClean="0"/>
              <a:t>mendefinisian</a:t>
            </a:r>
            <a:endParaRPr lang="en-US" b="1" i="1" dirty="0" smtClean="0"/>
          </a:p>
          <a:p>
            <a:pPr marL="398463" indent="-398463">
              <a:buFont typeface="Arial" charset="0"/>
              <a:buNone/>
              <a:defRPr/>
            </a:pPr>
            <a:r>
              <a:rPr lang="en-US" dirty="0" smtClean="0"/>
              <a:t>2. </a:t>
            </a:r>
            <a:r>
              <a:rPr lang="en-US" i="1" dirty="0" smtClean="0"/>
              <a:t>Key Goal Indicators (</a:t>
            </a:r>
            <a:r>
              <a:rPr lang="en-US" b="1" i="1" dirty="0" smtClean="0"/>
              <a:t>KGI) – </a:t>
            </a:r>
            <a:r>
              <a:rPr lang="en-US" b="1" i="1" dirty="0" err="1" smtClean="0"/>
              <a:t>mendefinisikan</a:t>
            </a:r>
            <a:endParaRPr lang="en-US" dirty="0" smtClean="0"/>
          </a:p>
          <a:p>
            <a:pPr marL="398463" indent="-398463">
              <a:buFont typeface="Arial" charset="0"/>
              <a:buNone/>
              <a:defRPr/>
            </a:pPr>
            <a:r>
              <a:rPr lang="en-US" i="1" dirty="0" smtClean="0"/>
              <a:t>3. Key Performance Indicators (</a:t>
            </a:r>
            <a:r>
              <a:rPr lang="en-US" b="1" i="1" dirty="0" smtClean="0"/>
              <a:t>KPI) – </a:t>
            </a:r>
            <a:r>
              <a:rPr lang="en-US" b="1" i="1" dirty="0" err="1" smtClean="0"/>
              <a:t>mendefinisikan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5796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800" i="1" smtClean="0"/>
              <a:t>Critical Success Factors (</a:t>
            </a:r>
            <a:r>
              <a:rPr lang="en-US" altLang="en-US" sz="2800" b="1" i="1" smtClean="0"/>
              <a:t>CSF) –</a:t>
            </a:r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en-US" altLang="en-US" sz="2800" b="1" i="1" smtClean="0"/>
              <a:t> 	mendefinisian </a:t>
            </a:r>
            <a:r>
              <a:rPr lang="en-US" altLang="en-US" sz="2800" smtClean="0"/>
              <a:t>hal-hal atau kegiatan penting yang dapat digunakan manajemen untuk dapat mengontrol proses-proses TI di organisasinya.</a:t>
            </a:r>
          </a:p>
          <a:p>
            <a:pPr marL="514350" indent="-514350"/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2330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589199" cy="74749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Fokus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Tata-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Kelola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Gill Sans MT" panose="020B0502020104020203" pitchFamily="34" charset="0"/>
              </a:rPr>
              <a:t>Artinya</a:t>
            </a:r>
            <a:r>
              <a:rPr lang="en-US" sz="2400" dirty="0" smtClean="0">
                <a:latin typeface="Gill Sans MT" panose="020B0502020104020203" pitchFamily="34" charset="0"/>
              </a:rPr>
              <a:t>… Tata-</a:t>
            </a:r>
            <a:r>
              <a:rPr lang="en-US" sz="2400" dirty="0" err="1" smtClean="0">
                <a:latin typeface="Gill Sans MT" panose="020B0502020104020203" pitchFamily="34" charset="0"/>
              </a:rPr>
              <a:t>Kelola</a:t>
            </a:r>
            <a:r>
              <a:rPr lang="en-US" sz="2400" dirty="0" smtClean="0">
                <a:latin typeface="Gill Sans MT" panose="020B0502020104020203" pitchFamily="34" charset="0"/>
              </a:rPr>
              <a:t> TI (</a:t>
            </a:r>
            <a:r>
              <a:rPr lang="en-US" sz="2400" i="1" dirty="0" smtClean="0">
                <a:latin typeface="Gill Sans MT" panose="020B0502020104020203" pitchFamily="34" charset="0"/>
              </a:rPr>
              <a:t>IT Governance</a:t>
            </a:r>
            <a:r>
              <a:rPr lang="en-US" sz="2400" dirty="0" smtClean="0">
                <a:latin typeface="Gill Sans MT" panose="020B0502020104020203" pitchFamily="34" charset="0"/>
              </a:rPr>
              <a:t>) </a:t>
            </a:r>
            <a:r>
              <a:rPr lang="en-US" sz="2400" dirty="0" err="1" smtClean="0">
                <a:latin typeface="Gill Sans MT" panose="020B0502020104020203" pitchFamily="34" charset="0"/>
              </a:rPr>
              <a:t>fokus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pada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B</a:t>
            </a:r>
            <a:r>
              <a:rPr lang="en-US" sz="2400" dirty="0" err="1" smtClean="0">
                <a:latin typeface="Gill Sans MT" panose="020B0502020104020203" pitchFamily="34" charset="0"/>
              </a:rPr>
              <a:t>agaimana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</a:t>
            </a:r>
            <a:r>
              <a:rPr lang="en-US" sz="2400" dirty="0" err="1" smtClean="0">
                <a:latin typeface="Gill Sans MT" panose="020B0502020104020203" pitchFamily="34" charset="0"/>
              </a:rPr>
              <a:t>engoptimalkan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Sumber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Daya</a:t>
            </a:r>
            <a:r>
              <a:rPr lang="en-US" sz="2400" dirty="0" smtClean="0">
                <a:latin typeface="Gill Sans MT" panose="020B0502020104020203" pitchFamily="34" charset="0"/>
              </a:rPr>
              <a:t> TI </a:t>
            </a:r>
            <a:br>
              <a:rPr lang="en-US" sz="2400" dirty="0" smtClean="0">
                <a:latin typeface="Gill Sans MT" panose="020B0502020104020203" pitchFamily="34" charset="0"/>
              </a:rPr>
            </a:br>
            <a:r>
              <a:rPr lang="en-US" sz="2400" dirty="0" smtClean="0">
                <a:latin typeface="Gill Sans MT" panose="020B0502020104020203" pitchFamily="34" charset="0"/>
              </a:rPr>
              <a:t>(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IT Resource Management</a:t>
            </a:r>
            <a:r>
              <a:rPr lang="en-US" sz="2400" dirty="0" smtClean="0">
                <a:latin typeface="Gill Sans MT" panose="020B0502020104020203" pitchFamily="34" charset="0"/>
              </a:rPr>
              <a:t>) </a:t>
            </a:r>
            <a:r>
              <a:rPr lang="en-US" sz="2400" dirty="0" err="1" smtClean="0">
                <a:latin typeface="Gill Sans MT" panose="020B0502020104020203" pitchFamily="34" charset="0"/>
              </a:rPr>
              <a:t>untuk</a:t>
            </a:r>
            <a:r>
              <a:rPr lang="en-US" sz="2400" dirty="0" smtClean="0">
                <a:latin typeface="Gill Sans MT" panose="020B0502020104020203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sz="2400" dirty="0" err="1" smtClean="0">
                <a:latin typeface="Gill Sans MT" panose="020B0502020104020203" pitchFamily="34" charset="0"/>
              </a:rPr>
              <a:t>Merumuskan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b="1" i="1" dirty="0" smtClean="0">
                <a:latin typeface="Gill Sans MT" panose="020B0502020104020203" pitchFamily="34" charset="0"/>
              </a:rPr>
              <a:t>alignment </a:t>
            </a:r>
            <a:r>
              <a:rPr lang="en-US" sz="2400" dirty="0" err="1" smtClean="0">
                <a:latin typeface="Gill Sans MT" panose="020B0502020104020203" pitchFamily="34" charset="0"/>
              </a:rPr>
              <a:t>antara</a:t>
            </a:r>
            <a:r>
              <a:rPr lang="en-US" sz="2400" dirty="0" smtClean="0">
                <a:latin typeface="Gill Sans MT" panose="020B0502020104020203" pitchFamily="34" charset="0"/>
              </a:rPr>
              <a:t> TI </a:t>
            </a:r>
            <a:r>
              <a:rPr lang="en-US" sz="2400" dirty="0" err="1" smtClean="0">
                <a:latin typeface="Gill Sans MT" panose="020B0502020104020203" pitchFamily="34" charset="0"/>
              </a:rPr>
              <a:t>dengan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Bisnis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br>
              <a:rPr lang="en-US" sz="2400" dirty="0" smtClean="0">
                <a:latin typeface="Gill Sans MT" panose="020B0502020104020203" pitchFamily="34" charset="0"/>
              </a:rPr>
            </a:br>
            <a:r>
              <a:rPr lang="en-US" sz="2400" dirty="0" smtClean="0">
                <a:latin typeface="Gill Sans MT" panose="020B0502020104020203" pitchFamily="34" charset="0"/>
              </a:rPr>
              <a:t>(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IT Strategic Alignment</a:t>
            </a:r>
            <a:r>
              <a:rPr lang="en-US" sz="2400" dirty="0" smtClean="0">
                <a:latin typeface="Gill Sans MT" panose="020B0502020104020203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sz="2400" b="1" dirty="0" err="1" smtClean="0">
                <a:latin typeface="Gill Sans MT" panose="020B0502020104020203" pitchFamily="34" charset="0"/>
              </a:rPr>
              <a:t>Mengimplementasikan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strategi</a:t>
            </a:r>
            <a:r>
              <a:rPr lang="en-US" sz="2400" b="1" dirty="0" smtClean="0">
                <a:latin typeface="Gill Sans MT" panose="020B0502020104020203" pitchFamily="34" charset="0"/>
              </a:rPr>
              <a:t> TI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hingga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manfaat</a:t>
            </a:r>
            <a:r>
              <a:rPr lang="en-US" sz="2400" dirty="0" smtClean="0">
                <a:latin typeface="Gill Sans MT" panose="020B0502020104020203" pitchFamily="34" charset="0"/>
              </a:rPr>
              <a:t> (value) </a:t>
            </a:r>
            <a:r>
              <a:rPr lang="en-US" sz="2400" dirty="0" err="1" smtClean="0">
                <a:latin typeface="Gill Sans MT" panose="020B0502020104020203" pitchFamily="34" charset="0"/>
              </a:rPr>
              <a:t>dari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investasi</a:t>
            </a:r>
            <a:r>
              <a:rPr lang="en-US" sz="2400" dirty="0" smtClean="0">
                <a:latin typeface="Gill Sans MT" panose="020B0502020104020203" pitchFamily="34" charset="0"/>
              </a:rPr>
              <a:t> TI </a:t>
            </a:r>
            <a:r>
              <a:rPr lang="en-US" sz="2400" dirty="0" err="1" smtClean="0">
                <a:latin typeface="Gill Sans MT" panose="020B0502020104020203" pitchFamily="34" charset="0"/>
              </a:rPr>
              <a:t>benar-benar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dapat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dirasakan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mendukung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tujuan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bisnis</a:t>
            </a:r>
            <a:r>
              <a:rPr lang="en-US" sz="2400" dirty="0" smtClean="0">
                <a:latin typeface="Gill Sans MT" panose="020B0502020104020203" pitchFamily="34" charset="0"/>
              </a:rPr>
              <a:t> (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IT value delivery</a:t>
            </a:r>
            <a:r>
              <a:rPr lang="en-US" sz="2400" dirty="0" smtClean="0">
                <a:latin typeface="Gill Sans MT" panose="020B0502020104020203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sz="2400" b="1" dirty="0" err="1" smtClean="0">
                <a:latin typeface="Gill Sans MT" panose="020B0502020104020203" pitchFamily="34" charset="0"/>
              </a:rPr>
              <a:t>Mengatasi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dan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menekan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b="1" dirty="0" err="1" smtClean="0">
                <a:latin typeface="Gill Sans MT" panose="020B0502020104020203" pitchFamily="34" charset="0"/>
              </a:rPr>
              <a:t>resiko</a:t>
            </a:r>
            <a:r>
              <a:rPr lang="en-US" sz="2400" dirty="0" smtClean="0">
                <a:latin typeface="Gill Sans MT" panose="020B0502020104020203" pitchFamily="34" charset="0"/>
              </a:rPr>
              <a:t> (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Risk management</a:t>
            </a:r>
            <a:r>
              <a:rPr lang="en-US" sz="2400" dirty="0" smtClean="0">
                <a:latin typeface="Gill Sans MT" panose="020B0502020104020203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sz="2400" b="1" dirty="0" err="1" smtClean="0">
                <a:latin typeface="Gill Sans MT" panose="020B0502020104020203" pitchFamily="34" charset="0"/>
              </a:rPr>
              <a:t>Memonitor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dirty="0" smtClean="0">
                <a:latin typeface="Gill Sans MT" panose="020B0502020104020203" pitchFamily="34" charset="0"/>
              </a:rPr>
              <a:t>(&amp; </a:t>
            </a:r>
            <a:r>
              <a:rPr lang="en-US" sz="2400" dirty="0" err="1" smtClean="0">
                <a:latin typeface="Gill Sans MT" panose="020B0502020104020203" pitchFamily="34" charset="0"/>
              </a:rPr>
              <a:t>mengevaluasi</a:t>
            </a:r>
            <a:r>
              <a:rPr lang="en-US" sz="2400" dirty="0" smtClean="0">
                <a:latin typeface="Gill Sans MT" panose="020B0502020104020203" pitchFamily="34" charset="0"/>
              </a:rPr>
              <a:t>) output proses </a:t>
            </a:r>
            <a:r>
              <a:rPr lang="en-US" sz="2400" dirty="0" err="1" smtClean="0">
                <a:latin typeface="Gill Sans MT" panose="020B0502020104020203" pitchFamily="34" charset="0"/>
              </a:rPr>
              <a:t>dan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</a:rPr>
              <a:t>strategi</a:t>
            </a:r>
            <a:r>
              <a:rPr lang="en-US" sz="2400" dirty="0" smtClean="0">
                <a:latin typeface="Gill Sans MT" panose="020B0502020104020203" pitchFamily="34" charset="0"/>
              </a:rPr>
              <a:t> (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Performance measurement</a:t>
            </a:r>
            <a:r>
              <a:rPr lang="en-US" sz="2400" dirty="0" smtClean="0">
                <a:latin typeface="Gill Sans MT" panose="020B0502020104020203" pitchFamily="34" charset="0"/>
              </a:rPr>
              <a:t>)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2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sz="2400" dirty="0" smtClean="0"/>
              <a:t>2. </a:t>
            </a:r>
            <a:r>
              <a:rPr lang="en-US" sz="2400" i="1" dirty="0" smtClean="0"/>
              <a:t>Key Goal Indicators (</a:t>
            </a:r>
            <a:r>
              <a:rPr lang="en-US" sz="2400" b="1" i="1" dirty="0" smtClean="0"/>
              <a:t>KGI) – </a:t>
            </a:r>
          </a:p>
          <a:p>
            <a:pPr>
              <a:buFont typeface="Arial" charset="0"/>
              <a:buNone/>
              <a:defRPr/>
            </a:pPr>
            <a:r>
              <a:rPr lang="en-US" sz="2400" b="1" i="1" dirty="0" smtClean="0"/>
              <a:t>	</a:t>
            </a:r>
            <a:r>
              <a:rPr lang="en-US" sz="2400" b="1" i="1" dirty="0" err="1" smtClean="0"/>
              <a:t>Mendefinisikan</a:t>
            </a:r>
            <a:r>
              <a:rPr lang="en-US" sz="2400" b="1" i="1" dirty="0" smtClean="0"/>
              <a:t> </a:t>
            </a:r>
            <a:r>
              <a:rPr lang="sv-SE" sz="2400" dirty="0" smtClean="0"/>
              <a:t>ukuran-ukuran yang akan memberikan gambaran </a:t>
            </a:r>
            <a:r>
              <a:rPr lang="nb-NO" sz="2400" dirty="0" smtClean="0"/>
              <a:t>kepada manajemen apakah proses-proses TI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. KGI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berbentuk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:</a:t>
            </a:r>
          </a:p>
          <a:p>
            <a:pPr indent="-61913">
              <a:buFont typeface="Arial" charset="0"/>
              <a:buNone/>
              <a:tabLst>
                <a:tab pos="574675" algn="l"/>
              </a:tabLst>
              <a:defRPr/>
            </a:pPr>
            <a:r>
              <a:rPr lang="en-US" sz="2400" dirty="0" smtClean="0"/>
              <a:t>a. </a:t>
            </a:r>
            <a:r>
              <a:rPr lang="en-US" sz="2400" dirty="0" err="1" smtClean="0"/>
              <a:t>Ketersediaan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  	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.</a:t>
            </a:r>
          </a:p>
          <a:p>
            <a:pPr indent="-61913">
              <a:buFont typeface="Arial" charset="0"/>
              <a:buNone/>
              <a:defRPr/>
            </a:pPr>
            <a:r>
              <a:rPr lang="en-US" sz="2400" dirty="0" smtClean="0"/>
              <a:t>b.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resiko</a:t>
            </a:r>
            <a:r>
              <a:rPr lang="en-US" sz="2400" dirty="0" smtClean="0"/>
              <a:t> </a:t>
            </a:r>
            <a:r>
              <a:rPr lang="en-US" sz="2400" dirty="0" err="1" smtClean="0"/>
              <a:t>integritas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kerahasiaandata</a:t>
            </a:r>
            <a:r>
              <a:rPr lang="en-US" sz="2400" dirty="0" smtClean="0"/>
              <a:t>.</a:t>
            </a:r>
          </a:p>
          <a:p>
            <a:pPr indent="-61913">
              <a:buFont typeface="Arial" charset="0"/>
              <a:buNone/>
              <a:defRPr/>
            </a:pPr>
            <a:r>
              <a:rPr lang="es-ES" sz="2400" dirty="0" smtClean="0"/>
              <a:t>c. </a:t>
            </a:r>
            <a:r>
              <a:rPr lang="es-ES" sz="2400" dirty="0" err="1" smtClean="0"/>
              <a:t>Efisiensi</a:t>
            </a:r>
            <a:r>
              <a:rPr lang="es-ES" sz="2400" dirty="0" smtClean="0"/>
              <a:t> </a:t>
            </a:r>
            <a:r>
              <a:rPr lang="es-ES" sz="2400" dirty="0" err="1" smtClean="0"/>
              <a:t>biaya</a:t>
            </a:r>
            <a:r>
              <a:rPr lang="es-ES" sz="2400" dirty="0" smtClean="0"/>
              <a:t> </a:t>
            </a:r>
            <a:r>
              <a:rPr lang="es-ES" sz="2400" dirty="0" err="1" smtClean="0"/>
              <a:t>dari</a:t>
            </a:r>
            <a:r>
              <a:rPr lang="es-ES" sz="2400" dirty="0" smtClean="0"/>
              <a:t> </a:t>
            </a:r>
            <a:r>
              <a:rPr lang="es-ES" sz="2400" dirty="0" err="1" smtClean="0"/>
              <a:t>proses</a:t>
            </a:r>
            <a:r>
              <a:rPr lang="es-ES" sz="2400" dirty="0" smtClean="0"/>
              <a:t> dan </a:t>
            </a:r>
            <a:r>
              <a:rPr lang="es-ES" sz="2400" dirty="0" err="1" smtClean="0"/>
              <a:t>operasi</a:t>
            </a:r>
            <a:r>
              <a:rPr lang="es-ES" sz="2400" dirty="0" smtClean="0"/>
              <a:t> yang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.</a:t>
            </a:r>
          </a:p>
          <a:p>
            <a:pPr indent="-61913">
              <a:buFont typeface="Arial" charset="0"/>
              <a:buNone/>
              <a:defRPr/>
            </a:pPr>
            <a:r>
              <a:rPr lang="en-US" sz="2400" dirty="0" smtClean="0"/>
              <a:t>d. </a:t>
            </a:r>
            <a:r>
              <a:rPr lang="en-US" sz="2400" dirty="0" err="1" smtClean="0"/>
              <a:t>Konfirmasi</a:t>
            </a:r>
            <a:r>
              <a:rPr lang="en-US" sz="2400" dirty="0" smtClean="0"/>
              <a:t> </a:t>
            </a:r>
            <a:r>
              <a:rPr lang="en-US" sz="2400" dirty="0" err="1" smtClean="0"/>
              <a:t>reliabilitas</a:t>
            </a:r>
            <a:r>
              <a:rPr lang="en-US" sz="2400" dirty="0" smtClean="0"/>
              <a:t>, </a:t>
            </a:r>
            <a:r>
              <a:rPr lang="en-US" sz="2400" dirty="0" err="1" smtClean="0"/>
              <a:t>efektifitas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compliance.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04800"/>
            <a:ext cx="7848600" cy="6477000"/>
          </a:xfrm>
        </p:spPr>
        <p:txBody>
          <a:bodyPr>
            <a:noAutofit/>
          </a:bodyPr>
          <a:lstStyle/>
          <a:p>
            <a:r>
              <a:rPr lang="en-US" sz="3200" b="1" i="1" dirty="0" smtClean="0">
                <a:latin typeface="Gill Sans MT" panose="020B0502020104020203" pitchFamily="34" charset="0"/>
              </a:rPr>
              <a:t>Governance</a:t>
            </a:r>
            <a:r>
              <a:rPr lang="en-US" sz="3200" i="1" dirty="0" smtClean="0">
                <a:latin typeface="Gill Sans MT" panose="020B0502020104020203" pitchFamily="34" charset="0"/>
              </a:rPr>
              <a:t> </a:t>
            </a:r>
            <a:r>
              <a:rPr lang="en-US" sz="3200" dirty="0" smtClean="0">
                <a:latin typeface="Gill Sans MT" panose="020B0502020104020203" pitchFamily="34" charset="0"/>
              </a:rPr>
              <a:t>= “Tata </a:t>
            </a:r>
            <a:r>
              <a:rPr lang="en-US" sz="3200" dirty="0" err="1" smtClean="0">
                <a:latin typeface="Gill Sans MT" panose="020B0502020104020203" pitchFamily="34" charset="0"/>
              </a:rPr>
              <a:t>Kelola</a:t>
            </a:r>
            <a:r>
              <a:rPr lang="en-US" sz="3200" dirty="0" smtClean="0">
                <a:latin typeface="Gill Sans MT" panose="020B0502020104020203" pitchFamily="34" charset="0"/>
              </a:rPr>
              <a:t>”</a:t>
            </a:r>
          </a:p>
          <a:p>
            <a:pPr marL="0" indent="0">
              <a:buNone/>
            </a:pPr>
            <a:r>
              <a:rPr lang="en-US" sz="3200" dirty="0" err="1" smtClean="0">
                <a:latin typeface="Gill Sans MT" panose="020B0502020104020203" pitchFamily="34" charset="0"/>
              </a:rPr>
              <a:t>Rangkaian</a:t>
            </a:r>
            <a:r>
              <a:rPr lang="en-US" sz="3200" dirty="0" smtClean="0">
                <a:latin typeface="Gill Sans MT" panose="020B0502020104020203" pitchFamily="34" charset="0"/>
              </a:rPr>
              <a:t> proses, </a:t>
            </a:r>
            <a:r>
              <a:rPr lang="en-US" sz="3200" dirty="0" err="1" smtClean="0">
                <a:latin typeface="Gill Sans MT" panose="020B0502020104020203" pitchFamily="34" charset="0"/>
              </a:rPr>
              <a:t>kebijakan</a:t>
            </a:r>
            <a:r>
              <a:rPr lang="en-US" sz="3200" dirty="0" smtClean="0">
                <a:latin typeface="Gill Sans MT" panose="020B0502020104020203" pitchFamily="34" charset="0"/>
              </a:rPr>
              <a:t>, </a:t>
            </a:r>
            <a:r>
              <a:rPr lang="en-US" sz="3200" dirty="0" err="1" smtClean="0">
                <a:latin typeface="Gill Sans MT" panose="020B0502020104020203" pitchFamily="34" charset="0"/>
              </a:rPr>
              <a:t>aturan</a:t>
            </a:r>
            <a:r>
              <a:rPr lang="en-US" sz="3200" dirty="0" smtClean="0">
                <a:latin typeface="Gill Sans MT" panose="020B0502020104020203" pitchFamily="34" charset="0"/>
              </a:rPr>
              <a:t>, </a:t>
            </a:r>
            <a:r>
              <a:rPr lang="en-US" sz="3200" dirty="0" err="1" smtClean="0">
                <a:latin typeface="Gill Sans MT" panose="020B0502020104020203" pitchFamily="34" charset="0"/>
              </a:rPr>
              <a:t>budaya</a:t>
            </a:r>
            <a:r>
              <a:rPr lang="en-US" sz="3200" dirty="0" smtClean="0">
                <a:latin typeface="Gill Sans MT" panose="020B0502020104020203" pitchFamily="34" charset="0"/>
              </a:rPr>
              <a:t>, </a:t>
            </a:r>
            <a:r>
              <a:rPr lang="en-US" sz="3200" dirty="0" err="1" smtClean="0">
                <a:latin typeface="Gill Sans MT" panose="020B0502020104020203" pitchFamily="34" charset="0"/>
              </a:rPr>
              <a:t>dan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 err="1" smtClean="0">
                <a:latin typeface="Gill Sans MT" panose="020B0502020104020203" pitchFamily="34" charset="0"/>
              </a:rPr>
              <a:t>organisasi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 err="1" smtClean="0">
                <a:latin typeface="Gill Sans MT" panose="020B0502020104020203" pitchFamily="34" charset="0"/>
              </a:rPr>
              <a:t>dalam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 err="1" smtClean="0">
                <a:latin typeface="Gill Sans MT" panose="020B0502020104020203" pitchFamily="34" charset="0"/>
              </a:rPr>
              <a:t>mengelola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 err="1" smtClean="0">
                <a:latin typeface="Gill Sans MT" panose="020B0502020104020203" pitchFamily="34" charset="0"/>
              </a:rPr>
              <a:t>sesuatu</a:t>
            </a:r>
            <a:endParaRPr lang="en-US" sz="32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700" dirty="0" smtClean="0">
              <a:latin typeface="Gill Sans MT" panose="020B0502020104020203" pitchFamily="34" charset="0"/>
            </a:endParaRPr>
          </a:p>
          <a:p>
            <a:r>
              <a:rPr lang="en-US" sz="3200" b="1" dirty="0" smtClean="0">
                <a:latin typeface="Gill Sans MT" panose="020B0502020104020203" pitchFamily="34" charset="0"/>
              </a:rPr>
              <a:t>Government</a:t>
            </a:r>
            <a:r>
              <a:rPr lang="en-US" sz="3200" dirty="0" smtClean="0">
                <a:latin typeface="Gill Sans MT" panose="020B0502020104020203" pitchFamily="34" charset="0"/>
              </a:rPr>
              <a:t> = “</a:t>
            </a:r>
            <a:r>
              <a:rPr lang="en-US" sz="3200" dirty="0" err="1" smtClean="0">
                <a:latin typeface="Gill Sans MT" panose="020B0502020104020203" pitchFamily="34" charset="0"/>
              </a:rPr>
              <a:t>Pemerintah</a:t>
            </a:r>
            <a:r>
              <a:rPr lang="en-US" sz="3200" dirty="0" smtClean="0">
                <a:latin typeface="Gill Sans MT" panose="020B0502020104020203" pitchFamily="34" charset="0"/>
              </a:rPr>
              <a:t>”  </a:t>
            </a:r>
            <a:r>
              <a:rPr lang="en-US" sz="3200" dirty="0" err="1" smtClean="0">
                <a:latin typeface="Gill Sans MT" panose="020B0502020104020203" pitchFamily="34" charset="0"/>
              </a:rPr>
              <a:t>Lembaga</a:t>
            </a:r>
            <a:r>
              <a:rPr lang="en-US" sz="3200" dirty="0" smtClean="0">
                <a:latin typeface="Gill Sans MT" panose="020B0502020104020203" pitchFamily="34" charset="0"/>
              </a:rPr>
              <a:t>/</a:t>
            </a:r>
            <a:r>
              <a:rPr lang="en-US" sz="3200" dirty="0" err="1" smtClean="0">
                <a:latin typeface="Gill Sans MT" panose="020B0502020104020203" pitchFamily="34" charset="0"/>
              </a:rPr>
              <a:t>organisasi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 err="1" smtClean="0">
                <a:latin typeface="Gill Sans MT" panose="020B0502020104020203" pitchFamily="34" charset="0"/>
              </a:rPr>
              <a:t>dan</a:t>
            </a:r>
            <a:r>
              <a:rPr lang="en-US" sz="3200" dirty="0" smtClean="0">
                <a:latin typeface="Gill Sans MT" panose="020B0502020104020203" pitchFamily="34" charset="0"/>
              </a:rPr>
              <a:t> orang yang </a:t>
            </a:r>
            <a:r>
              <a:rPr lang="en-US" sz="3200" dirty="0" err="1" smtClean="0">
                <a:latin typeface="Gill Sans MT" panose="020B0502020104020203" pitchFamily="34" charset="0"/>
              </a:rPr>
              <a:t>menjalankan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 err="1" smtClean="0">
                <a:latin typeface="Gill Sans MT" panose="020B0502020104020203" pitchFamily="34" charset="0"/>
              </a:rPr>
              <a:t>tata-kelola</a:t>
            </a:r>
            <a:r>
              <a:rPr lang="en-US" sz="3200" dirty="0" smtClean="0">
                <a:latin typeface="Gill Sans MT" panose="020B0502020104020203" pitchFamily="34" charset="0"/>
              </a:rPr>
              <a:t> (</a:t>
            </a:r>
            <a:r>
              <a:rPr lang="en-US" sz="3200" dirty="0" err="1" smtClean="0">
                <a:latin typeface="Gill Sans MT" panose="020B0502020104020203" pitchFamily="34" charset="0"/>
              </a:rPr>
              <a:t>sebuah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 err="1" smtClean="0">
                <a:latin typeface="Gill Sans MT" panose="020B0502020104020203" pitchFamily="34" charset="0"/>
              </a:rPr>
              <a:t>negara</a:t>
            </a:r>
            <a:r>
              <a:rPr lang="en-US" sz="3200" dirty="0" smtClean="0">
                <a:latin typeface="Gill Sans MT" panose="020B0502020104020203" pitchFamily="34" charset="0"/>
              </a:rPr>
              <a:t>)</a:t>
            </a:r>
          </a:p>
          <a:p>
            <a:pPr marL="0" indent="0">
              <a:buNone/>
            </a:pPr>
            <a:endParaRPr lang="en-US" sz="700" dirty="0" smtClean="0">
              <a:latin typeface="Gill Sans MT" panose="020B0502020104020203" pitchFamily="34" charset="0"/>
            </a:endParaRPr>
          </a:p>
          <a:p>
            <a:r>
              <a:rPr lang="en-US" sz="3200" b="1" i="1" dirty="0" smtClean="0">
                <a:latin typeface="Gill Sans MT" panose="020B0502020104020203" pitchFamily="34" charset="0"/>
              </a:rPr>
              <a:t>Management</a:t>
            </a:r>
            <a:r>
              <a:rPr lang="en-US" sz="3200" dirty="0" smtClean="0">
                <a:latin typeface="Gill Sans MT" panose="020B0502020104020203" pitchFamily="34" charset="0"/>
              </a:rPr>
              <a:t> = “ </a:t>
            </a:r>
            <a:r>
              <a:rPr lang="en-US" sz="3200" dirty="0" err="1" smtClean="0">
                <a:latin typeface="Gill Sans MT" panose="020B0502020104020203" pitchFamily="34" charset="0"/>
              </a:rPr>
              <a:t>Pimpinan</a:t>
            </a:r>
            <a:r>
              <a:rPr lang="en-US" sz="3200" dirty="0" smtClean="0">
                <a:latin typeface="Gill Sans MT" panose="020B0502020104020203" pitchFamily="34" charset="0"/>
              </a:rPr>
              <a:t> Perusahaan / </a:t>
            </a:r>
            <a:r>
              <a:rPr lang="en-US" sz="3200" dirty="0" err="1" smtClean="0">
                <a:latin typeface="Gill Sans MT" panose="020B0502020104020203" pitchFamily="34" charset="0"/>
              </a:rPr>
              <a:t>organisasi</a:t>
            </a:r>
            <a:r>
              <a:rPr lang="en-US" sz="3200" dirty="0" smtClean="0">
                <a:latin typeface="Gill Sans MT" panose="020B0502020104020203" pitchFamily="34" charset="0"/>
              </a:rPr>
              <a:t>” </a:t>
            </a:r>
            <a:r>
              <a:rPr lang="en-US" sz="3200" dirty="0" err="1" smtClean="0">
                <a:latin typeface="Gill Sans MT" panose="020B0502020104020203" pitchFamily="34" charset="0"/>
              </a:rPr>
              <a:t>atau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 err="1" smtClean="0">
                <a:latin typeface="Gill Sans MT" panose="020B0502020104020203" pitchFamily="34" charset="0"/>
              </a:rPr>
              <a:t>Tindakan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 err="1" smtClean="0">
                <a:latin typeface="Gill Sans MT" panose="020B0502020104020203" pitchFamily="34" charset="0"/>
              </a:rPr>
              <a:t>perencanaan</a:t>
            </a:r>
            <a:r>
              <a:rPr lang="en-US" sz="3200" dirty="0" smtClean="0">
                <a:latin typeface="Gill Sans MT" panose="020B0502020104020203" pitchFamily="34" charset="0"/>
              </a:rPr>
              <a:t>, </a:t>
            </a:r>
            <a:r>
              <a:rPr lang="en-US" sz="3200" dirty="0" err="1" smtClean="0">
                <a:latin typeface="Gill Sans MT" panose="020B0502020104020203" pitchFamily="34" charset="0"/>
              </a:rPr>
              <a:t>pengorganisasian</a:t>
            </a:r>
            <a:r>
              <a:rPr lang="en-US" sz="3200" dirty="0" smtClean="0">
                <a:latin typeface="Gill Sans MT" panose="020B0502020104020203" pitchFamily="34" charset="0"/>
              </a:rPr>
              <a:t>,  </a:t>
            </a:r>
            <a:r>
              <a:rPr lang="en-US" sz="3200" dirty="0" err="1" smtClean="0">
                <a:latin typeface="Gill Sans MT" panose="020B0502020104020203" pitchFamily="34" charset="0"/>
              </a:rPr>
              <a:t>pengambilan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 err="1" smtClean="0">
                <a:latin typeface="Gill Sans MT" panose="020B0502020104020203" pitchFamily="34" charset="0"/>
              </a:rPr>
              <a:t>keputusan</a:t>
            </a:r>
            <a:r>
              <a:rPr lang="en-US" sz="3200" dirty="0" smtClean="0">
                <a:latin typeface="Gill Sans MT" panose="020B0502020104020203" pitchFamily="34" charset="0"/>
              </a:rPr>
              <a:t>, </a:t>
            </a:r>
            <a:r>
              <a:rPr lang="en-US" sz="3200" dirty="0" err="1" smtClean="0">
                <a:latin typeface="Gill Sans MT" panose="020B0502020104020203" pitchFamily="34" charset="0"/>
              </a:rPr>
              <a:t>dan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 err="1" smtClean="0">
                <a:latin typeface="Gill Sans MT" panose="020B0502020104020203" pitchFamily="34" charset="0"/>
              </a:rPr>
              <a:t>kontrol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 err="1" smtClean="0">
                <a:latin typeface="Gill Sans MT" panose="020B0502020104020203" pitchFamily="34" charset="0"/>
              </a:rPr>
              <a:t>sebuah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 err="1" smtClean="0">
                <a:latin typeface="Gill Sans MT" panose="020B0502020104020203" pitchFamily="34" charset="0"/>
              </a:rPr>
              <a:t>perusahaan</a:t>
            </a:r>
            <a:r>
              <a:rPr lang="en-US" sz="3200" dirty="0" smtClean="0">
                <a:latin typeface="Gill Sans MT" panose="020B0502020104020203" pitchFamily="34" charset="0"/>
              </a:rPr>
              <a:t>/</a:t>
            </a:r>
            <a:r>
              <a:rPr lang="en-US" sz="3200" dirty="0" err="1" smtClean="0">
                <a:latin typeface="Gill Sans MT" panose="020B0502020104020203" pitchFamily="34" charset="0"/>
              </a:rPr>
              <a:t>organisasi</a:t>
            </a:r>
            <a:endParaRPr lang="en-US" sz="3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2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 i="1" smtClean="0"/>
              <a:t>3. Key Performance Indicators (</a:t>
            </a:r>
            <a:r>
              <a:rPr lang="en-US" altLang="en-US" sz="2800" b="1" i="1" smtClean="0"/>
              <a:t>KPI) –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b="1" i="1" smtClean="0"/>
              <a:t>   	mendefinisikan </a:t>
            </a:r>
            <a:r>
              <a:rPr lang="en-US" altLang="en-US" sz="2800" smtClean="0"/>
              <a:t>ukuran-ukuran untuk menentukan kinerja proses-proses TI dilakukan untuk mewujudkan </a:t>
            </a:r>
            <a:r>
              <a:rPr lang="sv-SE" altLang="en-US" sz="2800" smtClean="0"/>
              <a:t>tujuan yang telah ditentukan. KPI biasanya berupa </a:t>
            </a:r>
            <a:r>
              <a:rPr lang="fi-FI" altLang="en-US" sz="2800" smtClean="0"/>
              <a:t>indikator kapabilitas, pelaksanaan, dan kemampuan </a:t>
            </a:r>
            <a:r>
              <a:rPr lang="en-US" altLang="en-US" sz="2800" smtClean="0"/>
              <a:t>sumber daya TI.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408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Selesai</a:t>
            </a:r>
            <a:r>
              <a:rPr lang="en-US" dirty="0" smtClean="0"/>
              <a:t> Pertemuan-1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0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3035" y="1409700"/>
            <a:ext cx="4419600" cy="4038600"/>
          </a:xfrm>
        </p:spPr>
        <p:txBody>
          <a:bodyPr>
            <a:noAutofit/>
          </a:bodyPr>
          <a:lstStyle/>
          <a:p>
            <a:r>
              <a:rPr lang="en-US" sz="4000" b="1" i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Management</a:t>
            </a:r>
            <a:r>
              <a:rPr lang="en-US" sz="40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 ?</a:t>
            </a:r>
          </a:p>
          <a:p>
            <a:endParaRPr lang="en-US" sz="4000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r>
              <a:rPr lang="en-US" sz="4000" b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Government ?</a:t>
            </a:r>
            <a:endParaRPr lang="en-US" sz="4000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r>
              <a:rPr lang="en-US" sz="4000" b="1" i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Governance</a:t>
            </a:r>
            <a:r>
              <a:rPr lang="en-US" sz="4000" i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 ?</a:t>
            </a:r>
            <a:endParaRPr lang="en-US" sz="4000" i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745635"/>
            <a:ext cx="9144000" cy="111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5867399"/>
            <a:ext cx="9144000" cy="8382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Elephant" pitchFamily="18" charset="0"/>
              </a:rPr>
              <a:t>IT Governance</a:t>
            </a:r>
            <a:endParaRPr lang="en-US" sz="6000" dirty="0">
              <a:solidFill>
                <a:srgbClr val="FFFF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046399" cy="74749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</a:rPr>
              <a:t>Governance vs. Government</a:t>
            </a:r>
            <a:endParaRPr lang="en-US" sz="40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258" y="1480178"/>
            <a:ext cx="8005482" cy="3777622"/>
          </a:xfrm>
        </p:spPr>
        <p:txBody>
          <a:bodyPr>
            <a:noAutofit/>
          </a:bodyPr>
          <a:lstStyle/>
          <a:p>
            <a:r>
              <a:rPr lang="en-US" sz="2700" b="1" dirty="0" smtClean="0">
                <a:latin typeface="Gill Sans MT" panose="020B0502020104020203" pitchFamily="34" charset="0"/>
              </a:rPr>
              <a:t>Governance</a:t>
            </a:r>
            <a:r>
              <a:rPr lang="en-US" sz="2700" dirty="0" smtClean="0">
                <a:latin typeface="Gill Sans MT" panose="020B0502020104020203" pitchFamily="34" charset="0"/>
              </a:rPr>
              <a:t> = Tata </a:t>
            </a:r>
            <a:r>
              <a:rPr lang="en-US" sz="2700" dirty="0" err="1" smtClean="0">
                <a:latin typeface="Gill Sans MT" panose="020B0502020104020203" pitchFamily="34" charset="0"/>
              </a:rPr>
              <a:t>Kelola</a:t>
            </a:r>
            <a:endParaRPr lang="en-US" sz="2700" dirty="0" smtClean="0">
              <a:latin typeface="Gill Sans MT" panose="020B0502020104020203" pitchFamily="34" charset="0"/>
            </a:endParaRPr>
          </a:p>
          <a:p>
            <a:r>
              <a:rPr lang="en-US" sz="2700" b="1" dirty="0" smtClean="0">
                <a:latin typeface="Gill Sans MT" panose="020B0502020104020203" pitchFamily="34" charset="0"/>
              </a:rPr>
              <a:t>Government</a:t>
            </a:r>
            <a:r>
              <a:rPr lang="en-US" sz="2700" dirty="0" smtClean="0">
                <a:latin typeface="Gill Sans MT" panose="020B0502020104020203" pitchFamily="34" charset="0"/>
              </a:rPr>
              <a:t> = </a:t>
            </a:r>
            <a:r>
              <a:rPr lang="en-US" sz="2700" dirty="0" err="1" smtClean="0">
                <a:latin typeface="Gill Sans MT" panose="020B0502020104020203" pitchFamily="34" charset="0"/>
              </a:rPr>
              <a:t>Pemerintahan</a:t>
            </a:r>
            <a:endParaRPr lang="en-US" sz="2700" dirty="0">
              <a:latin typeface="Gill Sans MT" panose="020B0502020104020203" pitchFamily="34" charset="0"/>
            </a:endParaRPr>
          </a:p>
          <a:p>
            <a:r>
              <a:rPr lang="en-US" sz="2700" dirty="0" smtClean="0">
                <a:latin typeface="Gill Sans MT" panose="020B0502020104020203" pitchFamily="34" charset="0"/>
              </a:rPr>
              <a:t>Government </a:t>
            </a:r>
            <a:r>
              <a:rPr lang="en-US" sz="2700" dirty="0" err="1" smtClean="0">
                <a:latin typeface="Gill Sans MT" panose="020B0502020104020203" pitchFamily="34" charset="0"/>
              </a:rPr>
              <a:t>dibangun</a:t>
            </a:r>
            <a:r>
              <a:rPr lang="en-US" sz="2700" dirty="0" smtClean="0">
                <a:latin typeface="Gill Sans MT" panose="020B0502020104020203" pitchFamily="34" charset="0"/>
              </a:rPr>
              <a:t> </a:t>
            </a:r>
            <a:r>
              <a:rPr lang="en-US" sz="2700" dirty="0" err="1" smtClean="0">
                <a:latin typeface="Gill Sans MT" panose="020B0502020104020203" pitchFamily="34" charset="0"/>
              </a:rPr>
              <a:t>untuk</a:t>
            </a:r>
            <a:r>
              <a:rPr lang="en-US" sz="2700" dirty="0" smtClean="0">
                <a:latin typeface="Gill Sans MT" panose="020B0502020104020203" pitchFamily="34" charset="0"/>
              </a:rPr>
              <a:t> </a:t>
            </a:r>
            <a:r>
              <a:rPr lang="en-US" sz="2700" dirty="0" err="1" smtClean="0">
                <a:latin typeface="Gill Sans MT" panose="020B0502020104020203" pitchFamily="34" charset="0"/>
              </a:rPr>
              <a:t>menjalankan</a:t>
            </a:r>
            <a:r>
              <a:rPr lang="en-US" sz="2700" dirty="0" smtClean="0">
                <a:latin typeface="Gill Sans MT" panose="020B0502020104020203" pitchFamily="34" charset="0"/>
              </a:rPr>
              <a:t> Governance</a:t>
            </a:r>
          </a:p>
          <a:p>
            <a:r>
              <a:rPr lang="en-US" sz="2700" b="1" dirty="0" smtClean="0">
                <a:latin typeface="Gill Sans MT" panose="020B0502020104020203" pitchFamily="34" charset="0"/>
              </a:rPr>
              <a:t>Government</a:t>
            </a:r>
            <a:r>
              <a:rPr lang="en-US" sz="2700" dirty="0" smtClean="0">
                <a:latin typeface="Gill Sans MT" panose="020B0502020104020203" pitchFamily="34" charset="0"/>
              </a:rPr>
              <a:t>/</a:t>
            </a:r>
            <a:r>
              <a:rPr lang="en-US" sz="2700" dirty="0" err="1" smtClean="0">
                <a:latin typeface="Gill Sans MT" panose="020B0502020104020203" pitchFamily="34" charset="0"/>
              </a:rPr>
              <a:t>Pemerintahan</a:t>
            </a:r>
            <a:r>
              <a:rPr lang="en-US" sz="2700" dirty="0" smtClean="0">
                <a:latin typeface="Gill Sans MT" panose="020B0502020104020203" pitchFamily="34" charset="0"/>
              </a:rPr>
              <a:t> </a:t>
            </a:r>
            <a:r>
              <a:rPr lang="en-US" sz="2700" dirty="0" smtClean="0">
                <a:latin typeface="Gill Sans MT" panose="020B0502020104020203" pitchFamily="34" charset="0"/>
                <a:sym typeface="Wingdings" pitchFamily="2" charset="2"/>
              </a:rPr>
              <a:t> </a:t>
            </a:r>
            <a:r>
              <a:rPr lang="en-US" sz="2700" b="1" dirty="0" err="1" smtClean="0">
                <a:latin typeface="Gill Sans MT" panose="020B0502020104020203" pitchFamily="34" charset="0"/>
                <a:sym typeface="Wingdings" pitchFamily="2" charset="2"/>
              </a:rPr>
              <a:t>Organisasi</a:t>
            </a:r>
            <a:r>
              <a:rPr lang="en-US" sz="2700" b="1" dirty="0" smtClean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700" b="1" dirty="0" err="1" smtClean="0">
                <a:latin typeface="Gill Sans MT" panose="020B0502020104020203" pitchFamily="34" charset="0"/>
                <a:sym typeface="Wingdings" pitchFamily="2" charset="2"/>
              </a:rPr>
              <a:t>Politik</a:t>
            </a:r>
            <a:r>
              <a:rPr lang="en-US" sz="2700" dirty="0" smtClean="0">
                <a:latin typeface="Gill Sans MT" panose="020B0502020104020203" pitchFamily="34" charset="0"/>
                <a:sym typeface="Wingdings" pitchFamily="2" charset="2"/>
              </a:rPr>
              <a:t/>
            </a:r>
            <a:br>
              <a:rPr lang="en-US" sz="2700" dirty="0" smtClean="0">
                <a:latin typeface="Gill Sans MT" panose="020B0502020104020203" pitchFamily="34" charset="0"/>
                <a:sym typeface="Wingdings" pitchFamily="2" charset="2"/>
              </a:rPr>
            </a:br>
            <a:r>
              <a:rPr lang="en-US" sz="2700" b="1" dirty="0" err="1" smtClean="0">
                <a:latin typeface="Gill Sans MT" panose="020B0502020104020203" pitchFamily="34" charset="0"/>
                <a:sym typeface="Wingdings" pitchFamily="2" charset="2"/>
              </a:rPr>
              <a:t>Organisasi</a:t>
            </a:r>
            <a:r>
              <a:rPr lang="en-US" sz="2700" b="1" dirty="0" smtClean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700" b="1" dirty="0" err="1" smtClean="0">
                <a:latin typeface="Gill Sans MT" panose="020B0502020104020203" pitchFamily="34" charset="0"/>
                <a:sym typeface="Wingdings" pitchFamily="2" charset="2"/>
              </a:rPr>
              <a:t>Bisnis</a:t>
            </a:r>
            <a:r>
              <a:rPr lang="en-US" sz="2700" b="1" dirty="0" smtClean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sz="2700" dirty="0" smtClean="0">
                <a:latin typeface="Gill Sans MT" panose="020B0502020104020203" pitchFamily="34" charset="0"/>
                <a:sym typeface="Wingdings" pitchFamily="2" charset="2"/>
              </a:rPr>
              <a:t> “</a:t>
            </a:r>
            <a:r>
              <a:rPr lang="en-US" sz="2700" b="1" dirty="0" smtClean="0">
                <a:latin typeface="Gill Sans MT" panose="020B0502020104020203" pitchFamily="34" charset="0"/>
                <a:sym typeface="Wingdings" pitchFamily="2" charset="2"/>
              </a:rPr>
              <a:t>Corporation</a:t>
            </a:r>
            <a:r>
              <a:rPr lang="en-US" sz="2700" dirty="0" smtClean="0">
                <a:latin typeface="Gill Sans MT" panose="020B0502020104020203" pitchFamily="34" charset="0"/>
                <a:sym typeface="Wingdings" pitchFamily="2" charset="2"/>
              </a:rPr>
              <a:t>” / </a:t>
            </a:r>
            <a:r>
              <a:rPr lang="en-US" sz="2700" dirty="0" err="1" smtClean="0">
                <a:latin typeface="Gill Sans MT" panose="020B0502020104020203" pitchFamily="34" charset="0"/>
                <a:sym typeface="Wingdings" pitchFamily="2" charset="2"/>
              </a:rPr>
              <a:t>Korporat</a:t>
            </a:r>
            <a:endParaRPr lang="en-US" sz="2700" dirty="0" smtClean="0">
              <a:latin typeface="Gill Sans MT" panose="020B0502020104020203" pitchFamily="34" charset="0"/>
              <a:sym typeface="Wingdings" pitchFamily="2" charset="2"/>
            </a:endParaRPr>
          </a:p>
          <a:p>
            <a:endParaRPr lang="en-US" sz="800" dirty="0" smtClean="0">
              <a:latin typeface="Gill Sans MT" panose="020B0502020104020203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600" b="1" dirty="0" smtClean="0">
                <a:latin typeface="Gill Sans MT" panose="020B0502020104020203" pitchFamily="34" charset="0"/>
              </a:rPr>
              <a:t>Tata </a:t>
            </a:r>
            <a:r>
              <a:rPr lang="en-US" sz="2600" b="1" dirty="0" err="1" smtClean="0">
                <a:latin typeface="Gill Sans MT" panose="020B0502020104020203" pitchFamily="34" charset="0"/>
              </a:rPr>
              <a:t>Kelola</a:t>
            </a:r>
            <a:r>
              <a:rPr lang="en-US" sz="2600" b="1" dirty="0" smtClean="0">
                <a:latin typeface="Gill Sans MT" panose="020B0502020104020203" pitchFamily="34" charset="0"/>
              </a:rPr>
              <a:t> </a:t>
            </a:r>
            <a:r>
              <a:rPr lang="en-US" sz="2600" b="1" dirty="0" err="1" smtClean="0">
                <a:latin typeface="Gill Sans MT" panose="020B0502020104020203" pitchFamily="34" charset="0"/>
              </a:rPr>
              <a:t>Korporat</a:t>
            </a:r>
            <a:r>
              <a:rPr lang="en-US" sz="2600" b="1" dirty="0" smtClean="0">
                <a:latin typeface="Gill Sans MT" panose="020B0502020104020203" pitchFamily="34" charset="0"/>
              </a:rPr>
              <a:t> </a:t>
            </a:r>
            <a:r>
              <a:rPr lang="en-US" sz="2600" dirty="0" smtClean="0">
                <a:latin typeface="Gill Sans MT" panose="020B0502020104020203" pitchFamily="34" charset="0"/>
              </a:rPr>
              <a:t>(</a:t>
            </a:r>
            <a:r>
              <a:rPr lang="en-US" sz="2600" b="1" i="1" dirty="0" smtClean="0">
                <a:latin typeface="Gill Sans MT" panose="020B0502020104020203" pitchFamily="34" charset="0"/>
              </a:rPr>
              <a:t>Corporate Governance</a:t>
            </a:r>
            <a:r>
              <a:rPr lang="en-US" sz="2600" dirty="0" smtClean="0">
                <a:latin typeface="Gill Sans MT" panose="020B0502020104020203" pitchFamily="34" charset="0"/>
              </a:rPr>
              <a:t>) = </a:t>
            </a:r>
            <a:r>
              <a:rPr lang="en-US" sz="2600" dirty="0" err="1" smtClean="0">
                <a:latin typeface="Gill Sans MT" panose="020B0502020104020203" pitchFamily="34" charset="0"/>
              </a:rPr>
              <a:t>struktur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dan</a:t>
            </a:r>
            <a:r>
              <a:rPr lang="en-US" sz="2600" dirty="0" smtClean="0">
                <a:latin typeface="Gill Sans MT" panose="020B0502020104020203" pitchFamily="34" charset="0"/>
              </a:rPr>
              <a:t> proses </a:t>
            </a:r>
            <a:r>
              <a:rPr lang="en-US" sz="2600" dirty="0" err="1" smtClean="0">
                <a:latin typeface="Gill Sans MT" panose="020B0502020104020203" pitchFamily="34" charset="0"/>
              </a:rPr>
              <a:t>untuk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merencanakan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arah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pengelolaan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organisasi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sehingga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mencapai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tujuan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secara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</a:rPr>
              <a:t>efektif</a:t>
            </a:r>
            <a:r>
              <a:rPr lang="en-US" sz="2600" dirty="0" smtClean="0"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589199" cy="671290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Governance vs. Government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740" cy="3777622"/>
          </a:xfrm>
        </p:spPr>
        <p:txBody>
          <a:bodyPr>
            <a:no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Good Corporate Governance </a:t>
            </a:r>
            <a:r>
              <a:rPr lang="en-US" sz="2800" dirty="0" smtClean="0">
                <a:latin typeface="Gill Sans MT" panose="020B0502020104020203" pitchFamily="34" charset="0"/>
              </a:rPr>
              <a:t>= </a:t>
            </a:r>
          </a:p>
          <a:p>
            <a:pPr marL="0" indent="0">
              <a:buNone/>
            </a:pPr>
            <a:r>
              <a:rPr lang="en-US" sz="2800" dirty="0" err="1" smtClean="0">
                <a:latin typeface="Gill Sans MT" panose="020B0502020104020203" pitchFamily="34" charset="0"/>
              </a:rPr>
              <a:t>Penataan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organisasi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bisnis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melalui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penerapan</a:t>
            </a:r>
            <a:r>
              <a:rPr lang="en-US" sz="2800" dirty="0" smtClean="0">
                <a:latin typeface="Gill Sans MT" panose="020B0502020104020203" pitchFamily="34" charset="0"/>
              </a:rPr>
              <a:t> model </a:t>
            </a:r>
            <a:r>
              <a:rPr lang="en-US" sz="2800" dirty="0" err="1" smtClean="0">
                <a:latin typeface="Gill Sans MT" panose="020B0502020104020203" pitchFamily="34" charset="0"/>
              </a:rPr>
              <a:t>dan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prinsip-prinsip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tatakelola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organisasi</a:t>
            </a:r>
            <a:r>
              <a:rPr lang="en-US" sz="2800" dirty="0" smtClean="0">
                <a:latin typeface="Gill Sans MT" panose="020B0502020104020203" pitchFamily="34" charset="0"/>
              </a:rPr>
              <a:t> yang </a:t>
            </a:r>
            <a:r>
              <a:rPr lang="en-US" sz="2800" dirty="0" err="1" smtClean="0">
                <a:latin typeface="Gill Sans MT" panose="020B0502020104020203" pitchFamily="34" charset="0"/>
              </a:rPr>
              <a:t>baik</a:t>
            </a:r>
            <a:r>
              <a:rPr lang="en-US" sz="2800" dirty="0" smtClean="0">
                <a:latin typeface="Gill Sans MT" panose="020B0502020104020203" pitchFamily="34" charset="0"/>
              </a:rPr>
              <a:t>.</a:t>
            </a:r>
          </a:p>
          <a:p>
            <a:endParaRPr lang="en-US" sz="2800" dirty="0" smtClean="0">
              <a:latin typeface="Gill Sans MT" panose="020B0502020104020203" pitchFamily="34" charset="0"/>
            </a:endParaRP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Good Government Governance </a:t>
            </a:r>
            <a:r>
              <a:rPr lang="en-US" sz="2800" dirty="0" smtClean="0">
                <a:latin typeface="Gill Sans MT" panose="020B0502020104020203" pitchFamily="34" charset="0"/>
              </a:rPr>
              <a:t>=</a:t>
            </a:r>
          </a:p>
          <a:p>
            <a:pPr marL="0" indent="0">
              <a:buNone/>
            </a:pP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Penataan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latin typeface="Gill Sans MT" panose="020B0502020104020203" pitchFamily="34" charset="0"/>
              </a:rPr>
              <a:t>organisasi</a:t>
            </a:r>
            <a:r>
              <a:rPr lang="en-US" sz="2800" b="1" dirty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pemerintah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melalui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penerapan</a:t>
            </a:r>
            <a:r>
              <a:rPr lang="en-US" sz="2800" dirty="0">
                <a:latin typeface="Gill Sans MT" panose="020B0502020104020203" pitchFamily="34" charset="0"/>
              </a:rPr>
              <a:t> model </a:t>
            </a:r>
            <a:r>
              <a:rPr lang="en-US" sz="2800" dirty="0" err="1">
                <a:latin typeface="Gill Sans MT" panose="020B0502020104020203" pitchFamily="34" charset="0"/>
              </a:rPr>
              <a:t>dan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prinsip-prinsip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tatakelola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organisasi</a:t>
            </a:r>
            <a:r>
              <a:rPr lang="en-US" sz="2800" dirty="0">
                <a:latin typeface="Gill Sans MT" panose="020B0502020104020203" pitchFamily="34" charset="0"/>
              </a:rPr>
              <a:t> yang </a:t>
            </a:r>
            <a:r>
              <a:rPr lang="en-US" sz="2800" dirty="0" err="1">
                <a:latin typeface="Gill Sans MT" panose="020B0502020104020203" pitchFamily="34" charset="0"/>
              </a:rPr>
              <a:t>baik</a:t>
            </a:r>
            <a:r>
              <a:rPr lang="en-US" sz="2800" dirty="0">
                <a:latin typeface="Gill Sans MT" panose="020B0502020104020203" pitchFamily="34" charset="0"/>
              </a:rPr>
              <a:t>. </a:t>
            </a:r>
            <a:endParaRPr lang="en-US" sz="28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4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6589199" cy="67129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</a:rPr>
              <a:t>IT Governance?</a:t>
            </a:r>
            <a:endParaRPr lang="en-US" sz="40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415" y="990600"/>
            <a:ext cx="7963585" cy="54102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Gill Sans MT" panose="020B0502020104020203" pitchFamily="34" charset="0"/>
              </a:rPr>
              <a:t>“is the responsibility of executives and the board of directors, and consists of the </a:t>
            </a:r>
            <a:r>
              <a:rPr lang="en-US" sz="2200" b="1" dirty="0" smtClean="0">
                <a:latin typeface="Gill Sans MT" panose="020B0502020104020203" pitchFamily="34" charset="0"/>
              </a:rPr>
              <a:t>leadership</a:t>
            </a:r>
            <a:r>
              <a:rPr lang="en-US" sz="2200" dirty="0" smtClean="0">
                <a:latin typeface="Gill Sans MT" panose="020B0502020104020203" pitchFamily="34" charset="0"/>
              </a:rPr>
              <a:t>, organizational </a:t>
            </a:r>
            <a:r>
              <a:rPr lang="en-US" sz="2200" b="1" dirty="0" smtClean="0">
                <a:latin typeface="Gill Sans MT" panose="020B0502020104020203" pitchFamily="34" charset="0"/>
              </a:rPr>
              <a:t>structures </a:t>
            </a:r>
            <a:r>
              <a:rPr lang="en-US" sz="2200" dirty="0" smtClean="0">
                <a:latin typeface="Gill Sans MT" panose="020B0502020104020203" pitchFamily="34" charset="0"/>
              </a:rPr>
              <a:t>and </a:t>
            </a:r>
            <a:r>
              <a:rPr lang="en-US" sz="2200" b="1" dirty="0" smtClean="0">
                <a:latin typeface="Gill Sans MT" panose="020B0502020104020203" pitchFamily="34" charset="0"/>
              </a:rPr>
              <a:t>processes </a:t>
            </a:r>
            <a:r>
              <a:rPr lang="en-US" sz="2200" dirty="0" smtClean="0">
                <a:latin typeface="Gill Sans MT" panose="020B0502020104020203" pitchFamily="34" charset="0"/>
              </a:rPr>
              <a:t>that ensure that the enterprise’s IT sustains and extends the organization’s strategy and objectives.”  (ITGI, 2005)</a:t>
            </a:r>
          </a:p>
          <a:p>
            <a:pPr marL="0" indent="0">
              <a:buNone/>
            </a:pPr>
            <a:endParaRPr lang="en-US" sz="700" dirty="0" smtClean="0">
              <a:latin typeface="Gill Sans MT" panose="020B0502020104020203" pitchFamily="34" charset="0"/>
            </a:endParaRPr>
          </a:p>
          <a:p>
            <a:r>
              <a:rPr lang="en-US" sz="2300" dirty="0" smtClean="0">
                <a:latin typeface="Gill Sans MT" panose="020B0502020104020203" pitchFamily="34" charset="0"/>
              </a:rPr>
              <a:t>“is the </a:t>
            </a:r>
            <a:r>
              <a:rPr lang="en-US" sz="2300" b="1" dirty="0" smtClean="0">
                <a:latin typeface="Gill Sans MT" panose="020B0502020104020203" pitchFamily="34" charset="0"/>
              </a:rPr>
              <a:t>organizational capacity </a:t>
            </a:r>
            <a:r>
              <a:rPr lang="en-US" sz="2300" dirty="0" smtClean="0">
                <a:latin typeface="Gill Sans MT" panose="020B0502020104020203" pitchFamily="34" charset="0"/>
              </a:rPr>
              <a:t>exercised by the board, executive management and IT management </a:t>
            </a:r>
            <a:r>
              <a:rPr lang="en-US" sz="2300" b="1" dirty="0" smtClean="0">
                <a:latin typeface="Gill Sans MT" panose="020B0502020104020203" pitchFamily="34" charset="0"/>
              </a:rPr>
              <a:t>to control the formulation and implementation of IT strategy </a:t>
            </a:r>
            <a:r>
              <a:rPr lang="en-US" sz="2300" dirty="0" smtClean="0">
                <a:latin typeface="Gill Sans MT" panose="020B0502020104020203" pitchFamily="34" charset="0"/>
              </a:rPr>
              <a:t>and in this way </a:t>
            </a:r>
            <a:r>
              <a:rPr lang="en-US" sz="2300" b="1" dirty="0" smtClean="0">
                <a:latin typeface="Gill Sans MT" panose="020B0502020104020203" pitchFamily="34" charset="0"/>
              </a:rPr>
              <a:t>ensure the fusion of business and IT</a:t>
            </a:r>
            <a:r>
              <a:rPr lang="en-US" sz="2300" dirty="0" smtClean="0">
                <a:latin typeface="Gill Sans MT" panose="020B0502020104020203" pitchFamily="34" charset="0"/>
              </a:rPr>
              <a:t>“(Van </a:t>
            </a:r>
            <a:r>
              <a:rPr lang="en-US" sz="2300" dirty="0" err="1" smtClean="0">
                <a:latin typeface="Gill Sans MT" panose="020B0502020104020203" pitchFamily="34" charset="0"/>
              </a:rPr>
              <a:t>Grembergen</a:t>
            </a:r>
            <a:r>
              <a:rPr lang="en-US" sz="2300" dirty="0" smtClean="0">
                <a:latin typeface="Gill Sans MT" panose="020B0502020104020203" pitchFamily="34" charset="0"/>
              </a:rPr>
              <a:t>, 2000)</a:t>
            </a:r>
            <a:endParaRPr lang="en-US" sz="10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Gill Sans MT" panose="020B0502020104020203" pitchFamily="34" charset="0"/>
              </a:rPr>
              <a:t> </a:t>
            </a:r>
            <a:endParaRPr lang="en-US" sz="100" dirty="0" smtClean="0">
              <a:latin typeface="Gill Sans MT" panose="020B0502020104020203" pitchFamily="34" charset="0"/>
            </a:endParaRPr>
          </a:p>
          <a:p>
            <a:r>
              <a:rPr lang="en-US" sz="2300" dirty="0" smtClean="0">
                <a:latin typeface="Gill Sans MT" panose="020B0502020104020203" pitchFamily="34" charset="0"/>
              </a:rPr>
              <a:t>“is specifying </a:t>
            </a:r>
            <a:r>
              <a:rPr lang="en-US" sz="2300" b="1" dirty="0" smtClean="0">
                <a:latin typeface="Gill Sans MT" panose="020B0502020104020203" pitchFamily="34" charset="0"/>
              </a:rPr>
              <a:t>the decision rights and accountability framework </a:t>
            </a:r>
            <a:r>
              <a:rPr lang="en-US" sz="2300" dirty="0" smtClean="0">
                <a:latin typeface="Gill Sans MT" panose="020B0502020104020203" pitchFamily="34" charset="0"/>
              </a:rPr>
              <a:t>to encourage desirable </a:t>
            </a:r>
            <a:r>
              <a:rPr lang="en-US" sz="2300" dirty="0" err="1" smtClean="0">
                <a:latin typeface="Gill Sans MT" panose="020B0502020104020203" pitchFamily="34" charset="0"/>
              </a:rPr>
              <a:t>behaviour</a:t>
            </a:r>
            <a:r>
              <a:rPr lang="en-US" sz="2300" dirty="0" smtClean="0">
                <a:latin typeface="Gill Sans MT" panose="020B0502020104020203" pitchFamily="34" charset="0"/>
              </a:rPr>
              <a:t> in the use of IT” (Well &amp; </a:t>
            </a:r>
            <a:r>
              <a:rPr lang="en-US" sz="2300" dirty="0" err="1" smtClean="0">
                <a:latin typeface="Gill Sans MT" panose="020B0502020104020203" pitchFamily="34" charset="0"/>
              </a:rPr>
              <a:t>Woodham</a:t>
            </a:r>
            <a:r>
              <a:rPr lang="en-US" sz="2300" dirty="0" smtClean="0">
                <a:latin typeface="Gill Sans MT" panose="020B0502020104020203" pitchFamily="34" charset="0"/>
              </a:rPr>
              <a:t>, 2002)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15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317" y="228600"/>
            <a:ext cx="7086600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Tata-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kelola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 </a:t>
            </a: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&gt;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Manajemen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</a:t>
            </a:r>
            <a:r>
              <a:rPr lang="en-US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governance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 (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management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071" y="1752600"/>
            <a:ext cx="8153399" cy="301562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Gill Sans MT" panose="020B0502020104020203" pitchFamily="34" charset="0"/>
              </a:rPr>
              <a:t>Manajemen</a:t>
            </a:r>
            <a:r>
              <a:rPr lang="en-US" sz="2800" b="1" dirty="0" smtClean="0">
                <a:latin typeface="Gill Sans MT" panose="020B0502020104020203" pitchFamily="34" charset="0"/>
              </a:rPr>
              <a:t> TI </a:t>
            </a:r>
            <a:r>
              <a:rPr lang="en-US" sz="2800" i="1" dirty="0" smtClean="0">
                <a:latin typeface="Gill Sans MT" panose="020B0502020104020203" pitchFamily="34" charset="0"/>
              </a:rPr>
              <a:t>(IT management) </a:t>
            </a:r>
            <a:r>
              <a:rPr lang="en-US" sz="2800" dirty="0" err="1" smtClean="0">
                <a:latin typeface="Gill Sans MT" panose="020B0502020104020203" pitchFamily="34" charset="0"/>
              </a:rPr>
              <a:t>lebih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fokus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pada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bagaimana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menyediakan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layanan</a:t>
            </a:r>
            <a:r>
              <a:rPr lang="en-US" sz="2800" dirty="0" smtClean="0">
                <a:latin typeface="Gill Sans MT" panose="020B0502020104020203" pitchFamily="34" charset="0"/>
              </a:rPr>
              <a:t> &amp; </a:t>
            </a:r>
            <a:r>
              <a:rPr lang="en-US" sz="2800" dirty="0" err="1" smtClean="0">
                <a:latin typeface="Gill Sans MT" panose="020B0502020104020203" pitchFamily="34" charset="0"/>
              </a:rPr>
              <a:t>produk</a:t>
            </a:r>
            <a:r>
              <a:rPr lang="en-US" sz="2800" dirty="0" smtClean="0">
                <a:latin typeface="Gill Sans MT" panose="020B0502020104020203" pitchFamily="34" charset="0"/>
              </a:rPr>
              <a:t> TI </a:t>
            </a:r>
            <a:r>
              <a:rPr lang="en-US" sz="2800" dirty="0" err="1" smtClean="0">
                <a:latin typeface="Gill Sans MT" panose="020B0502020104020203" pitchFamily="34" charset="0"/>
              </a:rPr>
              <a:t>bagi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smtClean="0">
                <a:latin typeface="Gill Sans MT" panose="020B0502020104020203" pitchFamily="34" charset="0"/>
              </a:rPr>
              <a:t>internal </a:t>
            </a:r>
            <a:r>
              <a:rPr lang="en-US" sz="2800" dirty="0" err="1" smtClean="0">
                <a:latin typeface="Gill Sans MT" panose="020B0502020104020203" pitchFamily="34" charset="0"/>
              </a:rPr>
              <a:t>perusahaan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saat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ini</a:t>
            </a:r>
            <a:r>
              <a:rPr lang="en-US" sz="2800" dirty="0" smtClean="0">
                <a:latin typeface="Gill Sans MT" panose="020B0502020104020203" pitchFamily="34" charset="0"/>
              </a:rPr>
              <a:t>.</a:t>
            </a:r>
          </a:p>
          <a:p>
            <a:pPr marL="0" indent="0">
              <a:buNone/>
            </a:pPr>
            <a:endParaRPr lang="en-US" sz="1100" dirty="0" smtClean="0">
              <a:latin typeface="Gill Sans MT" panose="020B0502020104020203" pitchFamily="34" charset="0"/>
            </a:endParaRPr>
          </a:p>
          <a:p>
            <a:r>
              <a:rPr lang="en-US" sz="2800" b="1" dirty="0" smtClean="0">
                <a:latin typeface="Gill Sans MT" panose="020B0502020104020203" pitchFamily="34" charset="0"/>
              </a:rPr>
              <a:t>Tata-</a:t>
            </a:r>
            <a:r>
              <a:rPr lang="en-US" sz="2800" b="1" dirty="0" err="1" smtClean="0">
                <a:latin typeface="Gill Sans MT" panose="020B0502020104020203" pitchFamily="34" charset="0"/>
              </a:rPr>
              <a:t>kelola</a:t>
            </a:r>
            <a:r>
              <a:rPr lang="en-US" sz="2800" b="1" dirty="0" smtClean="0">
                <a:latin typeface="Gill Sans MT" panose="020B0502020104020203" pitchFamily="34" charset="0"/>
              </a:rPr>
              <a:t> TI </a:t>
            </a:r>
            <a:r>
              <a:rPr lang="en-US" sz="2800" i="1" dirty="0" smtClean="0">
                <a:latin typeface="Gill Sans MT" panose="020B0502020104020203" pitchFamily="34" charset="0"/>
              </a:rPr>
              <a:t>(IT governance)</a:t>
            </a:r>
            <a:r>
              <a:rPr lang="en-US" sz="2800" dirty="0" smtClean="0"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latin typeface="Gill Sans MT" panose="020B0502020104020203" pitchFamily="34" charset="0"/>
              </a:rPr>
              <a:t>lebih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luas</a:t>
            </a:r>
            <a:r>
              <a:rPr lang="en-US" sz="2800" dirty="0" smtClean="0"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latin typeface="Gill Sans MT" panose="020B0502020104020203" pitchFamily="34" charset="0"/>
              </a:rPr>
              <a:t>fokus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pada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bagaimana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merencanakan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dan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mengimplementasikan</a:t>
            </a:r>
            <a:r>
              <a:rPr lang="en-US" sz="2800" dirty="0" smtClean="0">
                <a:latin typeface="Gill Sans MT" panose="020B0502020104020203" pitchFamily="34" charset="0"/>
              </a:rPr>
              <a:t> TI </a:t>
            </a:r>
            <a:r>
              <a:rPr lang="en-US" sz="2800" dirty="0" err="1" smtClean="0">
                <a:latin typeface="Gill Sans MT" panose="020B0502020104020203" pitchFamily="34" charset="0"/>
              </a:rPr>
              <a:t>untuk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memenuhi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kebutuhan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bisnis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saat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ini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dan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masa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datang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dirty="0" smtClean="0">
                <a:latin typeface="Gill Sans MT" panose="020B0502020104020203" pitchFamily="34" charset="0"/>
              </a:rPr>
              <a:t>(</a:t>
            </a:r>
            <a:r>
              <a:rPr lang="en-US" sz="2800" b="1" dirty="0" err="1" smtClean="0">
                <a:latin typeface="Gill Sans MT" panose="020B0502020104020203" pitchFamily="34" charset="0"/>
              </a:rPr>
              <a:t>fokus</a:t>
            </a:r>
            <a:r>
              <a:rPr lang="en-US" sz="2800" b="1" dirty="0" smtClean="0">
                <a:latin typeface="Gill Sans MT" panose="020B0502020104020203" pitchFamily="34" charset="0"/>
              </a:rPr>
              <a:t> internal</a:t>
            </a:r>
            <a:r>
              <a:rPr lang="en-US" sz="2800" dirty="0" smtClean="0">
                <a:latin typeface="Gill Sans MT" panose="020B0502020104020203" pitchFamily="34" charset="0"/>
              </a:rPr>
              <a:t>) </a:t>
            </a:r>
            <a:r>
              <a:rPr lang="en-US" sz="2800" dirty="0" err="1" smtClean="0">
                <a:latin typeface="Gill Sans MT" panose="020B0502020104020203" pitchFamily="34" charset="0"/>
              </a:rPr>
              <a:t>dan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kebutuhan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pelanggan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dirty="0" smtClean="0">
                <a:latin typeface="Gill Sans MT" panose="020B0502020104020203" pitchFamily="34" charset="0"/>
              </a:rPr>
              <a:t>(</a:t>
            </a:r>
            <a:r>
              <a:rPr lang="en-US" sz="2800" b="1" dirty="0" err="1" smtClean="0">
                <a:latin typeface="Gill Sans MT" panose="020B0502020104020203" pitchFamily="34" charset="0"/>
              </a:rPr>
              <a:t>fokus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latin typeface="Gill Sans MT" panose="020B0502020104020203" pitchFamily="34" charset="0"/>
              </a:rPr>
              <a:t>eksternal</a:t>
            </a:r>
            <a:r>
              <a:rPr lang="en-US" sz="2800" dirty="0" smtClean="0">
                <a:latin typeface="Gill Sans MT" panose="020B0502020104020203" pitchFamily="34" charset="0"/>
              </a:rPr>
              <a:t>)</a:t>
            </a:r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688</TotalTime>
  <Words>1647</Words>
  <Application>Microsoft Office PowerPoint</Application>
  <PresentationFormat>On-screen Show (4:3)</PresentationFormat>
  <Paragraphs>246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Angles</vt:lpstr>
      <vt:lpstr>PowerPoint Presentation</vt:lpstr>
      <vt:lpstr>Deskripsi Isi</vt:lpstr>
      <vt:lpstr>PowerPoint Presentation</vt:lpstr>
      <vt:lpstr>PowerPoint Presentation</vt:lpstr>
      <vt:lpstr>PowerPoint Presentation</vt:lpstr>
      <vt:lpstr>Governance vs. Government</vt:lpstr>
      <vt:lpstr>Governance vs. Government</vt:lpstr>
      <vt:lpstr>IT Governance?</vt:lpstr>
      <vt:lpstr>Tata-kelola TI &gt; Manajemen TI (IT governance)   (IT management)</vt:lpstr>
      <vt:lpstr>PowerPoint Presentation</vt:lpstr>
      <vt:lpstr>IT Management adalah Bagian dari  IT Governance</vt:lpstr>
      <vt:lpstr>Mengapa Butuh Tata-Kelola TI?</vt:lpstr>
      <vt:lpstr>Pentingnya Tata Kelola TI</vt:lpstr>
      <vt:lpstr>Pengabaian Tata Kelola TI</vt:lpstr>
      <vt:lpstr>Manfaat Tata kelola TI</vt:lpstr>
      <vt:lpstr>Contoh bisnis dengan ketergantungan TI sangat tinggi</vt:lpstr>
      <vt:lpstr>Prinsip-prinsip Tata-Kelola TI</vt:lpstr>
      <vt:lpstr>Prinsip-prinsip Tata-Kelola TI</vt:lpstr>
      <vt:lpstr>Area Fokus Tata-Kelola TI</vt:lpstr>
      <vt:lpstr>Strategic alignment</vt:lpstr>
      <vt:lpstr>Value delivery</vt:lpstr>
      <vt:lpstr>Resource management</vt:lpstr>
      <vt:lpstr>Risk management</vt:lpstr>
      <vt:lpstr>Performance measurement </vt:lpstr>
      <vt:lpstr>MODEL TATA KELOLA IT</vt:lpstr>
      <vt:lpstr>MODEL TATAKELOLA TEKNOLOGI INFORMASI (1a)</vt:lpstr>
      <vt:lpstr>MODEL TATAKELOLA TEKNOLOGI INFORMASI (1a)</vt:lpstr>
      <vt:lpstr>MODEL TATAKELOLA TEKNOLOGI INFORMASI      (3)</vt:lpstr>
      <vt:lpstr>MODEL TATAKELOLA TEKNOLOGI INFORMASI(4)</vt:lpstr>
      <vt:lpstr>MODEL TATAKELOLA TEKNOLOGI INFORMASI(5)</vt:lpstr>
      <vt:lpstr>MODEL TATAKELOLA TEKNOLOGI INFORMASI   (6)</vt:lpstr>
      <vt:lpstr>MODEL TATAKELOLA TEKNOLOGI INFORMAS(7)</vt:lpstr>
      <vt:lpstr>MODEL TATAKELOLA TEKNOLOGI INFORMASI (8)</vt:lpstr>
      <vt:lpstr>MODEL TATAKELOLA TEKNOLOGI INFORMASI      (9)</vt:lpstr>
      <vt:lpstr>MODEL TATAKELOLA TEKNOLOGI INFORMASI      (10)</vt:lpstr>
      <vt:lpstr>MODEL TATAKELOLA TEKNOLOGI INFORMASI      (11)</vt:lpstr>
      <vt:lpstr>PowerPoint Presentation</vt:lpstr>
      <vt:lpstr>Area Fokus Tata-Kelola TI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suhendi</cp:lastModifiedBy>
  <cp:revision>52</cp:revision>
  <dcterms:created xsi:type="dcterms:W3CDTF">2013-02-19T00:40:27Z</dcterms:created>
  <dcterms:modified xsi:type="dcterms:W3CDTF">2019-09-09T02:18:40Z</dcterms:modified>
</cp:coreProperties>
</file>