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72" r:id="rId12"/>
    <p:sldId id="273" r:id="rId13"/>
    <p:sldId id="274" r:id="rId14"/>
    <p:sldId id="275" r:id="rId15"/>
    <p:sldId id="279" r:id="rId16"/>
    <p:sldId id="276" r:id="rId17"/>
    <p:sldId id="277" r:id="rId18"/>
    <p:sldId id="281" r:id="rId19"/>
    <p:sldId id="286" r:id="rId20"/>
    <p:sldId id="288" r:id="rId21"/>
    <p:sldId id="289" r:id="rId22"/>
    <p:sldId id="264" r:id="rId23"/>
    <p:sldId id="282" r:id="rId24"/>
    <p:sldId id="293" r:id="rId25"/>
    <p:sldId id="294" r:id="rId26"/>
    <p:sldId id="295" r:id="rId27"/>
    <p:sldId id="296" r:id="rId28"/>
    <p:sldId id="297" r:id="rId29"/>
    <p:sldId id="302" r:id="rId30"/>
    <p:sldId id="283" r:id="rId31"/>
    <p:sldId id="290" r:id="rId32"/>
    <p:sldId id="303" r:id="rId33"/>
    <p:sldId id="304" r:id="rId34"/>
    <p:sldId id="305" r:id="rId35"/>
    <p:sldId id="291" r:id="rId36"/>
    <p:sldId id="306" r:id="rId37"/>
    <p:sldId id="292" r:id="rId38"/>
    <p:sldId id="307" r:id="rId39"/>
    <p:sldId id="308" r:id="rId40"/>
    <p:sldId id="299" r:id="rId41"/>
    <p:sldId id="323" r:id="rId42"/>
    <p:sldId id="265" r:id="rId43"/>
    <p:sldId id="300" r:id="rId44"/>
    <p:sldId id="285" r:id="rId45"/>
    <p:sldId id="298" r:id="rId46"/>
    <p:sldId id="301" r:id="rId47"/>
    <p:sldId id="309" r:id="rId48"/>
    <p:sldId id="310" r:id="rId49"/>
    <p:sldId id="311" r:id="rId50"/>
    <p:sldId id="312" r:id="rId51"/>
    <p:sldId id="315" r:id="rId52"/>
    <p:sldId id="313" r:id="rId53"/>
    <p:sldId id="314" r:id="rId54"/>
    <p:sldId id="316" r:id="rId55"/>
    <p:sldId id="278" r:id="rId56"/>
    <p:sldId id="322" r:id="rId57"/>
    <p:sldId id="266" r:id="rId58"/>
    <p:sldId id="318" r:id="rId59"/>
    <p:sldId id="319" r:id="rId60"/>
    <p:sldId id="320" r:id="rId61"/>
    <p:sldId id="321" r:id="rId62"/>
    <p:sldId id="267" r:id="rId63"/>
    <p:sldId id="271" r:id="rId64"/>
    <p:sldId id="268" r:id="rId6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713"/>
    <a:srgbClr val="012FFF"/>
    <a:srgbClr val="FAA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60" autoAdjust="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57318-C75A-461D-9018-3E3742999562}" type="datetimeFigureOut">
              <a:rPr lang="id-ID" smtClean="0"/>
              <a:t>03/03/2018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154A-4D6D-4668-BD56-43EE57B8C3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869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Esensi utama tesis:</a:t>
            </a:r>
          </a:p>
          <a:p>
            <a:r>
              <a:rPr lang="id-ID" dirty="0" smtClean="0"/>
              <a:t>Bagaimana</a:t>
            </a:r>
            <a:r>
              <a:rPr lang="id-ID" baseline="0" dirty="0" smtClean="0"/>
              <a:t> pengguna dapat </a:t>
            </a:r>
            <a:r>
              <a:rPr lang="id-ID" b="1" baseline="0" dirty="0" smtClean="0"/>
              <a:t>memahami eksekusi graf kode program</a:t>
            </a:r>
            <a:r>
              <a:rPr lang="id-ID" baseline="0" dirty="0" smtClean="0"/>
              <a:t> melalui </a:t>
            </a:r>
            <a:r>
              <a:rPr lang="id-ID" b="1" baseline="0" dirty="0" smtClean="0"/>
              <a:t>visualisasi</a:t>
            </a:r>
            <a:r>
              <a:rPr lang="id-ID" baseline="0" dirty="0" smtClean="0"/>
              <a:t>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018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years are approximations based on</a:t>
            </a:r>
            <a:r>
              <a:rPr lang="id-ID" baseline="0" dirty="0" smtClean="0"/>
              <a:t> </a:t>
            </a:r>
            <a:r>
              <a:rPr lang="en-US" dirty="0" smtClean="0"/>
              <a:t>the the first publications and system versions that we are aware of.</a:t>
            </a:r>
            <a:endParaRPr lang="id-ID" dirty="0" smtClean="0"/>
          </a:p>
          <a:p>
            <a:r>
              <a:rPr lang="en-US" dirty="0" smtClean="0"/>
              <a:t>The names in bold face indicate currently</a:t>
            </a:r>
            <a:r>
              <a:rPr lang="id-ID" baseline="0" dirty="0" smtClean="0"/>
              <a:t> </a:t>
            </a:r>
            <a:r>
              <a:rPr lang="en-US" dirty="0" smtClean="0"/>
              <a:t>active systems, that is, projects whose recent activity we have found evidence of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82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Perkembangan kakas yang mendukung visual struktur data atau yang berbasis web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438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VisMod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belum terdapat fitur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execution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yaitu kembali ke langkah eksekusi program sebelumnya.</a:t>
            </a:r>
          </a:p>
          <a:p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VisMod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hanya memiliki tiga cara dalam mengeksekusi program: pertama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step-by-step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kedua dengan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breakpoint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ketiga proses eksekusi secara lengkap.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68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Nielsen, J. dan Loranger, H. (2006): Prioritizing Web Usability, New Riders,</a:t>
            </a:r>
            <a:r>
              <a:rPr lang="id-ID" baseline="0" dirty="0" smtClean="0"/>
              <a:t> </a:t>
            </a:r>
            <a:r>
              <a:rPr lang="id-ID" dirty="0" smtClean="0"/>
              <a:t>Barkeley, CA.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34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id-ID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berbentuk string, yang berisi kode program dari pengguna.</a:t>
            </a:r>
          </a:p>
          <a:p>
            <a:pPr lvl="0"/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id-ID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berbentuk objek-objek larik, yang setiap objek merepresentasikan posisi eksekusi kode program sebagai berikut: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ordered_globals: [],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sebuah larik yang merepresen-tasikan urutan visual untuk atribut global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stdout: “”,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standar output dari kode program pada posisi eksekusi saat ini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func_name: “&lt;module&gt;”,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 saat ini yang sedang diekseskusi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stack_to_render: [],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merupakan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dari objek-objek, setiap objek direpresentasikan sebagai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frame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globals: {},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global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frame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heap: {},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objek-objek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line: 1,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indikasi baris kode program yang sedang dieksekusi</a:t>
            </a:r>
          </a:p>
          <a:p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event: “step_line” 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sebuah parameter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dapat berisi: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user_call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user_return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user_exception</a:t>
            </a: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atau </a:t>
            </a:r>
            <a:r>
              <a:rPr lang="id-ID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user_line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9154A-4D6D-4668-BD56-43EE57B8C359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03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10A7-8FEE-4D58-ADFB-4822B38611DA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54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C0C-788F-4C27-B097-9E854DDE588C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65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4968-5F2D-41BD-B762-9801D1334B48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94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2992-23A7-4815-A26C-E5DC4846C67A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331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0EE0-FE81-4D10-9AE8-CFA7C07E7B1A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496D-2596-4B79-AA8A-26F8B5B9F0C6}" type="datetime1">
              <a:rPr lang="id-ID" smtClean="0"/>
              <a:t>03/03/2018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1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BB30-3C11-49BC-BCF1-93826E65E2C1}" type="datetime1">
              <a:rPr lang="id-ID" smtClean="0"/>
              <a:t>03/03/2018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A9E0-AD6D-4440-A8FC-D55387C909C7}" type="datetime1">
              <a:rPr lang="id-ID" smtClean="0"/>
              <a:t>03/03/2018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8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E0E5-2759-4423-97C6-976AA6B40128}" type="datetime1">
              <a:rPr lang="id-ID" smtClean="0"/>
              <a:t>03/03/2018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744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B8B-1233-414D-BA82-35B8565D206A}" type="datetime1">
              <a:rPr lang="id-ID" smtClean="0"/>
              <a:t>03/03/2018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18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CC47-7846-4D29-9476-BA67D7AC1741}" type="datetime1">
              <a:rPr lang="id-ID" smtClean="0"/>
              <a:t>03/03/2018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30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1F96-74BB-4897-B33D-046579F9C418}" type="datetime1">
              <a:rPr lang="id-ID" smtClean="0"/>
              <a:t>03/03/2018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ED25-4F24-46F2-8D44-6EDF164598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0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nvaka.github.io/graph-drawing-librarie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3498"/>
            <a:ext cx="7772400" cy="1538950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id-ID" sz="2400" b="1" dirty="0">
                <a:latin typeface="+mn-lt"/>
                <a:cs typeface="Times New Roman" panose="02020603050405020304" pitchFamily="18" charset="0"/>
              </a:rPr>
              <a:t>PENGEMBANGAN KAKAS VISUALISASI</a:t>
            </a:r>
            <a:r>
              <a:rPr lang="id-ID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id-ID" sz="2400" dirty="0">
                <a:latin typeface="+mn-lt"/>
                <a:cs typeface="Times New Roman" panose="02020603050405020304" pitchFamily="18" charset="0"/>
              </a:rPr>
            </a:br>
            <a:r>
              <a:rPr lang="id-ID" sz="2400" b="1" dirty="0">
                <a:latin typeface="+mn-lt"/>
                <a:cs typeface="Times New Roman" panose="02020603050405020304" pitchFamily="18" charset="0"/>
              </a:rPr>
              <a:t>DARI GRAF KODE PROGRAM UNTUK</a:t>
            </a:r>
            <a:r>
              <a:rPr lang="id-ID" sz="2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id-ID" sz="2400" dirty="0">
                <a:latin typeface="+mn-lt"/>
                <a:cs typeface="Times New Roman" panose="02020603050405020304" pitchFamily="18" charset="0"/>
              </a:rPr>
            </a:br>
            <a:r>
              <a:rPr lang="id-ID" sz="2400" b="1" dirty="0">
                <a:latin typeface="+mn-lt"/>
                <a:cs typeface="Times New Roman" panose="02020603050405020304" pitchFamily="18" charset="0"/>
              </a:rPr>
              <a:t>MEMAHAMI EKSEKUSI KODE PROGRAM</a:t>
            </a:r>
            <a:endParaRPr lang="id-ID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92322"/>
            <a:ext cx="6858000" cy="22416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b="1" dirty="0" smtClean="0"/>
              <a:t>Seminar Tesis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id-ID" sz="15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Oleh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HABIBIE ED DIEN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NIM: 23515043</a:t>
            </a:r>
            <a:endParaRPr lang="id-ID" sz="1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/>
              <a:t>(Program Studi Magister Informatika</a:t>
            </a:r>
            <a:r>
              <a:rPr lang="id-ID" sz="1900" b="1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id-ID" sz="1900" b="1" dirty="0" smtClean="0"/>
              <a:t>(Opsi: Teknologi Media dan Piranti Bergerak)</a:t>
            </a:r>
            <a:endParaRPr lang="id-ID" sz="1900" dirty="0"/>
          </a:p>
        </p:txBody>
      </p:sp>
      <p:pic>
        <p:nvPicPr>
          <p:cNvPr id="4" name="Picture 3" descr="C:\Users\HABIBI~1\AppData\Local\Temp\1958711b.tmp\img2733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33967"/>
            <a:ext cx="9144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485900" y="5472919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 TEKNOLOGI BANDUNG</a:t>
            </a:r>
            <a:endParaRPr lang="id-ID" sz="2000" dirty="0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id-ID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Maret </a:t>
            </a:r>
            <a:r>
              <a:rPr lang="id-ID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6643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VII. Studi </a:t>
            </a:r>
            <a:r>
              <a:rPr lang="id-ID" sz="3600" b="1" dirty="0"/>
              <a:t>Literatur dan Eksplorasi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865" y="1393406"/>
            <a:ext cx="8683700" cy="42294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429906" y="5622878"/>
            <a:ext cx="428418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i="1" dirty="0" smtClean="0"/>
              <a:t>Timeline</a:t>
            </a:r>
            <a:r>
              <a:rPr lang="id-ID" dirty="0" smtClean="0"/>
              <a:t> </a:t>
            </a:r>
            <a:r>
              <a:rPr lang="id-ID" dirty="0"/>
              <a:t>P</a:t>
            </a:r>
            <a:r>
              <a:rPr lang="id-ID" dirty="0" smtClean="0"/>
              <a:t>erkembangan Visualisasi Program</a:t>
            </a:r>
            <a:endParaRPr lang="id-ID" sz="1600" dirty="0" smtClean="0"/>
          </a:p>
          <a:p>
            <a:pPr algn="ctr"/>
            <a:r>
              <a:rPr lang="id-ID" sz="1600" dirty="0" smtClean="0"/>
              <a:t>Sorva</a:t>
            </a:r>
            <a:r>
              <a:rPr lang="id-ID" sz="1600" dirty="0"/>
              <a:t>, J., Karavirta, V. dan Malmi, L. (2013)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865" y="6356351"/>
            <a:ext cx="236367" cy="45719"/>
          </a:xfrm>
          <a:prstGeom prst="rect">
            <a:avLst/>
          </a:prstGeom>
          <a:solidFill>
            <a:srgbClr val="FAA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32864" y="6516053"/>
            <a:ext cx="236367" cy="45719"/>
          </a:xfrm>
          <a:prstGeom prst="rect">
            <a:avLst/>
          </a:prstGeom>
          <a:solidFill>
            <a:srgbClr val="012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32863" y="6675755"/>
            <a:ext cx="236367" cy="45719"/>
          </a:xfrm>
          <a:prstGeom prst="rect">
            <a:avLst/>
          </a:prstGeom>
          <a:solidFill>
            <a:srgbClr val="11C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69230" y="6239054"/>
            <a:ext cx="2390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The </a:t>
            </a:r>
            <a:r>
              <a:rPr lang="id-ID" sz="1200" dirty="0"/>
              <a:t>controlled viewing of examples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9229" y="6398756"/>
            <a:ext cx="994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Own content</a:t>
            </a:r>
            <a:endParaRPr lang="id-ID" sz="1200" dirty="0"/>
          </a:p>
        </p:txBody>
      </p:sp>
      <p:sp>
        <p:nvSpPr>
          <p:cNvPr id="12" name="Rectangle 11"/>
          <p:cNvSpPr/>
          <p:nvPr/>
        </p:nvSpPr>
        <p:spPr>
          <a:xfrm>
            <a:off x="469228" y="65625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200" dirty="0" smtClean="0"/>
              <a:t>Support </a:t>
            </a:r>
            <a:r>
              <a:rPr lang="id-ID" sz="1200" dirty="0"/>
              <a:t>some form of </a:t>
            </a:r>
            <a:r>
              <a:rPr lang="id-ID" sz="1200" dirty="0" smtClean="0"/>
              <a:t>applying a </a:t>
            </a:r>
            <a:r>
              <a:rPr lang="id-ID" sz="120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505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422172"/>
              </p:ext>
            </p:extLst>
          </p:nvPr>
        </p:nvGraphicFramePr>
        <p:xfrm>
          <a:off x="256672" y="96252"/>
          <a:ext cx="8646696" cy="6638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873">
                  <a:extLst>
                    <a:ext uri="{9D8B030D-6E8A-4147-A177-3AD203B41FA5}">
                      <a16:colId xmlns:a16="http://schemas.microsoft.com/office/drawing/2014/main" val="2966606431"/>
                    </a:ext>
                  </a:extLst>
                </a:gridCol>
                <a:gridCol w="1141364">
                  <a:extLst>
                    <a:ext uri="{9D8B030D-6E8A-4147-A177-3AD203B41FA5}">
                      <a16:colId xmlns:a16="http://schemas.microsoft.com/office/drawing/2014/main" val="3898215409"/>
                    </a:ext>
                  </a:extLst>
                </a:gridCol>
                <a:gridCol w="1347155">
                  <a:extLst>
                    <a:ext uri="{9D8B030D-6E8A-4147-A177-3AD203B41FA5}">
                      <a16:colId xmlns:a16="http://schemas.microsoft.com/office/drawing/2014/main" val="749919502"/>
                    </a:ext>
                  </a:extLst>
                </a:gridCol>
                <a:gridCol w="1390389">
                  <a:extLst>
                    <a:ext uri="{9D8B030D-6E8A-4147-A177-3AD203B41FA5}">
                      <a16:colId xmlns:a16="http://schemas.microsoft.com/office/drawing/2014/main" val="1425723383"/>
                    </a:ext>
                  </a:extLst>
                </a:gridCol>
                <a:gridCol w="1516630">
                  <a:extLst>
                    <a:ext uri="{9D8B030D-6E8A-4147-A177-3AD203B41FA5}">
                      <a16:colId xmlns:a16="http://schemas.microsoft.com/office/drawing/2014/main" val="323073844"/>
                    </a:ext>
                  </a:extLst>
                </a:gridCol>
                <a:gridCol w="1608285">
                  <a:extLst>
                    <a:ext uri="{9D8B030D-6E8A-4147-A177-3AD203B41FA5}">
                      <a16:colId xmlns:a16="http://schemas.microsoft.com/office/drawing/2014/main" val="3212757536"/>
                    </a:ext>
                  </a:extLst>
                </a:gridCol>
              </a:tblGrid>
              <a:tr h="28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 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Swan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VisMod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jGRASP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Jype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OPT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434663509"/>
                  </a:ext>
                </a:extLst>
              </a:tr>
              <a:tr h="28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Tahun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effectLst/>
                        </a:rPr>
                        <a:t>1996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1999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2004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</a:rPr>
                        <a:t>2009</a:t>
                      </a:r>
                      <a:endParaRPr lang="id-ID" sz="1800" b="1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effectLst/>
                        </a:rPr>
                        <a:t>2010</a:t>
                      </a:r>
                      <a:endParaRPr lang="id-ID" sz="18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172197534"/>
                  </a:ext>
                </a:extLst>
              </a:tr>
              <a:tr h="14057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Metode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Anotasi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Pointer dan reference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Pointer, reference, Identifikasi nama variabel dan struktur kelas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Matrix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Data </a:t>
                      </a:r>
                      <a:r>
                        <a:rPr lang="id-ID" sz="1800" dirty="0">
                          <a:effectLst/>
                        </a:rPr>
                        <a:t>trace JSON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99635071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Fitur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Custom visualisasi, pan, dan zoom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Pengecekan kesalahan sintaks, pretty printer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Extensible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Automatic assessment tool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Embeddable, kolaborasi, chat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2520936070"/>
                  </a:ext>
                </a:extLst>
              </a:tr>
              <a:tr h="562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Platform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Komputer desktop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Komputer desktop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JVM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JVM, web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web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3344198287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Eksekusi Kode Program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C/C++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Modula-2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Java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Python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Python, C/C++, JavaScript, Typescript, Java, Ruby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1390369611"/>
                  </a:ext>
                </a:extLst>
              </a:tr>
              <a:tr h="11246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Visual Struktur Data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Graf, pohon, list, dan array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List, pohon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Tumpukan, antrian, Binary Tree, linked list, hash table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Binary search tree</a:t>
                      </a:r>
                      <a:endParaRPr lang="id-ID" sz="18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-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/>
                </a:tc>
                <a:extLst>
                  <a:ext uri="{0D108BD9-81ED-4DB2-BD59-A6C34878D82A}">
                    <a16:rowId xmlns:a16="http://schemas.microsoft.com/office/drawing/2014/main" val="686064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8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76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Swan (1996)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1075"/>
            <a:ext cx="4219575" cy="33718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199650"/>
            <a:ext cx="4200525" cy="3343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45571" y="491102"/>
            <a:ext cx="2469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Shaffer dkk., 1996</a:t>
            </a:r>
            <a:endParaRPr lang="id-ID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8376"/>
              </p:ext>
            </p:extLst>
          </p:nvPr>
        </p:nvGraphicFramePr>
        <p:xfrm>
          <a:off x="442159" y="4761233"/>
          <a:ext cx="7787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336">
                  <a:extLst>
                    <a:ext uri="{9D8B030D-6E8A-4147-A177-3AD203B41FA5}">
                      <a16:colId xmlns:a16="http://schemas.microsoft.com/office/drawing/2014/main" val="898734603"/>
                    </a:ext>
                  </a:extLst>
                </a:gridCol>
                <a:gridCol w="5374104">
                  <a:extLst>
                    <a:ext uri="{9D8B030D-6E8A-4147-A177-3AD203B41FA5}">
                      <a16:colId xmlns:a16="http://schemas.microsoft.com/office/drawing/2014/main" val="113257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Metode Visualisasi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Anotasi</a:t>
                      </a:r>
                      <a:r>
                        <a:rPr lang="id-ID" baseline="0" dirty="0" smtClean="0"/>
                        <a:t> (SAIL / Swan Annotation Interface Library)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9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Fitur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Custom visualisasi, pan, dan zoom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54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Platform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Komputer</a:t>
                      </a:r>
                      <a:r>
                        <a:rPr lang="id-ID" baseline="0" dirty="0" smtClean="0"/>
                        <a:t> Desktop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78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Eksekusi Kode Program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C/C++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60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Visual Struktur Data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effectLst/>
                        </a:rPr>
                        <a:t>Graf, pohon, list, dan array</a:t>
                      </a:r>
                      <a:endParaRPr lang="id-ID" sz="1800" dirty="0" smtClean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70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8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4" y="331910"/>
            <a:ext cx="7886700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VisMod (1999)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004" y="1054784"/>
            <a:ext cx="5495925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72716" y="457459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Jiménez-Peris dkk., 1999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6787" y="5207684"/>
            <a:ext cx="42904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membaca 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data variabel </a:t>
            </a:r>
            <a:r>
              <a:rPr lang="id-ID" sz="20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pointer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dan referensinya</a:t>
            </a:r>
            <a:endParaRPr lang="id-ID" sz="2000" dirty="0"/>
          </a:p>
        </p:txBody>
      </p:sp>
      <p:sp>
        <p:nvSpPr>
          <p:cNvPr id="7" name="Rectangle 6"/>
          <p:cNvSpPr/>
          <p:nvPr/>
        </p:nvSpPr>
        <p:spPr>
          <a:xfrm>
            <a:off x="4676787" y="5892378"/>
            <a:ext cx="3031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Modula-2</a:t>
            </a:r>
            <a:endParaRPr lang="id-ID" sz="2000" dirty="0"/>
          </a:p>
        </p:txBody>
      </p:sp>
      <p:sp>
        <p:nvSpPr>
          <p:cNvPr id="8" name="Rectangle 7"/>
          <p:cNvSpPr/>
          <p:nvPr/>
        </p:nvSpPr>
        <p:spPr>
          <a:xfrm>
            <a:off x="213396" y="4874680"/>
            <a:ext cx="2963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Pengecekan </a:t>
            </a:r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kesalahan sintaks, </a:t>
            </a:r>
            <a:r>
              <a:rPr lang="id-ID" sz="20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pretty printer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96" y="5890343"/>
            <a:ext cx="3456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Komputer Desktop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96" y="6290453"/>
            <a:ext cx="4290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List dan Pohon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2086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34" y="224672"/>
            <a:ext cx="7886700" cy="741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jGRASP (2004)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14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4" y="992863"/>
            <a:ext cx="3077548" cy="43513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33481" y="966451"/>
            <a:ext cx="3095655" cy="4407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1109" y="388449"/>
            <a:ext cx="2553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Cross II dkk., 2007</a:t>
            </a:r>
          </a:p>
        </p:txBody>
      </p:sp>
      <p:sp>
        <p:nvSpPr>
          <p:cNvPr id="7" name="Rectangle 6"/>
          <p:cNvSpPr/>
          <p:nvPr/>
        </p:nvSpPr>
        <p:spPr>
          <a:xfrm>
            <a:off x="6642908" y="1867218"/>
            <a:ext cx="23406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/>
              <a:t>Pointer, reference, Identifikasi nama variabel dan struktur kelas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9284" y="5532641"/>
            <a:ext cx="3565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/>
              <a:t>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908" y="992863"/>
            <a:ext cx="2963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/>
              <a:t>Extensible framework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42908" y="3616695"/>
            <a:ext cx="3456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JVM</a:t>
            </a:r>
            <a:endParaRPr lang="id-ID" sz="2000" dirty="0"/>
          </a:p>
        </p:txBody>
      </p:sp>
      <p:sp>
        <p:nvSpPr>
          <p:cNvPr id="11" name="Rectangle 10"/>
          <p:cNvSpPr/>
          <p:nvPr/>
        </p:nvSpPr>
        <p:spPr>
          <a:xfrm>
            <a:off x="355934" y="5531608"/>
            <a:ext cx="42904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</a:t>
            </a:r>
            <a:r>
              <a:rPr lang="id-ID" sz="2000" dirty="0"/>
              <a:t>Tumpukan, antrian, Binary Tree, linked list, hash table</a:t>
            </a:r>
          </a:p>
        </p:txBody>
      </p:sp>
    </p:spTree>
    <p:extLst>
      <p:ext uri="{BB962C8B-B14F-4D97-AF65-F5344CB8AC3E}">
        <p14:creationId xmlns:p14="http://schemas.microsoft.com/office/powerpoint/2010/main" val="4136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15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4" y="0"/>
            <a:ext cx="8237323" cy="6477019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254214" y="2967790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Kode </a:t>
            </a:r>
            <a:r>
              <a:rPr lang="id-ID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yang sedang dieksekusi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38750" y="2967790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epresentasi </a:t>
            </a:r>
            <a:r>
              <a:rPr lang="nn-NO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 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variabel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54214" y="5281531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isualisasi pohon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48250" y="5231475"/>
            <a:ext cx="2438400" cy="1074820"/>
          </a:xfrm>
          <a:prstGeom prst="wedgeRoundRectCallout">
            <a:avLst>
              <a:gd name="adj1" fmla="val 41666"/>
              <a:gd name="adj2" fmla="val -12154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id-ID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epresentasi tekstual</a:t>
            </a:r>
            <a:endParaRPr lang="id-ID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Jype (2009)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16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90863"/>
            <a:ext cx="7791450" cy="3600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8860"/>
              </p:ext>
            </p:extLst>
          </p:nvPr>
        </p:nvGraphicFramePr>
        <p:xfrm>
          <a:off x="678280" y="4842210"/>
          <a:ext cx="7787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336">
                  <a:extLst>
                    <a:ext uri="{9D8B030D-6E8A-4147-A177-3AD203B41FA5}">
                      <a16:colId xmlns:a16="http://schemas.microsoft.com/office/drawing/2014/main" val="898734603"/>
                    </a:ext>
                  </a:extLst>
                </a:gridCol>
                <a:gridCol w="5374104">
                  <a:extLst>
                    <a:ext uri="{9D8B030D-6E8A-4147-A177-3AD203B41FA5}">
                      <a16:colId xmlns:a16="http://schemas.microsoft.com/office/drawing/2014/main" val="113257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Metode Visualisasi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Matrix Framework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988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Fitur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Automatic assessment tool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54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Platform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JVM, web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788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Eksekusi Kode Program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>
                          <a:effectLst/>
                        </a:rPr>
                        <a:t>Python</a:t>
                      </a:r>
                      <a:endParaRPr lang="id-I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60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 smtClean="0"/>
                        <a:t>Visual Struktur Data</a:t>
                      </a:r>
                      <a:endParaRPr lang="id-ID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>
                          <a:effectLst/>
                        </a:rPr>
                        <a:t>Binary search tree</a:t>
                      </a:r>
                      <a:endParaRPr lang="id-ID" sz="1800" dirty="0" smtClean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7081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37068" y="49716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Helminen dan Malmi, 2010</a:t>
            </a:r>
          </a:p>
        </p:txBody>
      </p:sp>
    </p:spTree>
    <p:extLst>
      <p:ext uri="{BB962C8B-B14F-4D97-AF65-F5344CB8AC3E}">
        <p14:creationId xmlns:p14="http://schemas.microsoft.com/office/powerpoint/2010/main" val="31122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14" y="190710"/>
            <a:ext cx="7886700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/>
              <a:t>Online Python Tutor (2010)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17</a:t>
            </a:fld>
            <a:endParaRPr lang="id-ID"/>
          </a:p>
        </p:txBody>
      </p:sp>
      <p:pic>
        <p:nvPicPr>
          <p:cNvPr id="5" name="Content Placeholder 4" descr="D:\WORKS\PROJECTS\TESIS\excode-viz\TESIS-23515043-TMPB\docs\fitur_op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" y="836237"/>
            <a:ext cx="758417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30648" y="282641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Guo, 2013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1585" y="5291643"/>
            <a:ext cx="3533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Metode : </a:t>
            </a:r>
            <a:r>
              <a:rPr lang="id-ID" sz="2000" dirty="0"/>
              <a:t>Data trace JSON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1585" y="5625603"/>
            <a:ext cx="303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Eksekusi Kode Program: </a:t>
            </a:r>
            <a:r>
              <a:rPr lang="id-ID" sz="2000" dirty="0"/>
              <a:t>Python, C/C++, JavaScript, Typescript, Java, Ruby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94" y="5291643"/>
            <a:ext cx="4463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Fitur: </a:t>
            </a:r>
            <a:r>
              <a:rPr lang="id-ID" sz="2000" dirty="0" smtClean="0"/>
              <a:t>Embeddable web, </a:t>
            </a:r>
            <a:r>
              <a:rPr lang="id-ID" sz="2000" dirty="0"/>
              <a:t>kolaborasi, chat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94" y="5697753"/>
            <a:ext cx="3781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Platform: </a:t>
            </a:r>
            <a:r>
              <a:rPr lang="id-ID" sz="20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Web (HTML, CSS, JS)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518194" y="6097863"/>
            <a:ext cx="4290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Visual Struktur Data: -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96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18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62" y="-7866"/>
            <a:ext cx="6906885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9162"/>
          <a:stretch/>
        </p:blipFill>
        <p:spPr>
          <a:xfrm>
            <a:off x="384630" y="4331358"/>
            <a:ext cx="6553278" cy="39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19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09019"/>
              </p:ext>
            </p:extLst>
          </p:nvPr>
        </p:nvGraphicFramePr>
        <p:xfrm>
          <a:off x="1147010" y="0"/>
          <a:ext cx="6849979" cy="672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3" imgW="4216623" imgH="4146830" progId="Visio.Drawing.11">
                  <p:embed/>
                </p:oleObj>
              </mc:Choice>
              <mc:Fallback>
                <p:oleObj name="Visio" r:id="rId3" imgW="4216623" imgH="41468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10" y="0"/>
                        <a:ext cx="6849979" cy="6726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1977" y="447384"/>
            <a:ext cx="4585033" cy="64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b="1" dirty="0" smtClean="0"/>
              <a:t>Arsitektur OPT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4734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1729"/>
            <a:ext cx="7886700" cy="8085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Kerangka Pembahasan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0" y="1746913"/>
            <a:ext cx="3929702" cy="364395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Latar Belakang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Rumusan Masalah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Tujuan Penelitian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Kontribusi Utama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Batasan Masalah</a:t>
            </a:r>
          </a:p>
          <a:p>
            <a:pPr marL="571500" indent="-571500">
              <a:buFont typeface="+mj-lt"/>
              <a:buAutoNum type="romanUcPeriod"/>
            </a:pPr>
            <a:r>
              <a:rPr lang="id-ID" dirty="0" smtClean="0"/>
              <a:t>Metodologi Penelitian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032914" y="1746913"/>
            <a:ext cx="5111086" cy="364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/>
              <a:t>Studi Literatur dan </a:t>
            </a:r>
            <a:r>
              <a:rPr lang="id-ID" sz="2800" dirty="0" smtClean="0"/>
              <a:t>Eksplorasi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Analisis Masalah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Perancangan </a:t>
            </a:r>
            <a:r>
              <a:rPr lang="id-ID" sz="2800" dirty="0"/>
              <a:t>dan </a:t>
            </a:r>
            <a:r>
              <a:rPr lang="id-ID" sz="2800" dirty="0" smtClean="0"/>
              <a:t>Implementasi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Batasan Implementasi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Pengujian</a:t>
            </a:r>
            <a:endParaRPr lang="id-ID" sz="2800" dirty="0"/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 typeface="+mj-lt"/>
              <a:buAutoNum type="romanUcPeriod" startAt="7"/>
            </a:pPr>
            <a:r>
              <a:rPr lang="id-ID" sz="2800" dirty="0" smtClean="0"/>
              <a:t>Survei Pengguna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170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Execution Trace JSON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20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14175"/>
              </p:ext>
            </p:extLst>
          </p:nvPr>
        </p:nvGraphicFramePr>
        <p:xfrm>
          <a:off x="628650" y="1501861"/>
          <a:ext cx="7343184" cy="485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3" imgW="4555166" imgH="3011917" progId="Visio.Drawing.11">
                  <p:embed/>
                </p:oleObj>
              </mc:Choice>
              <mc:Fallback>
                <p:oleObj name="Visio" r:id="rId3" imgW="4555166" imgH="30119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501861"/>
                        <a:ext cx="7343184" cy="4854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Visualizer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21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39136"/>
              </p:ext>
            </p:extLst>
          </p:nvPr>
        </p:nvGraphicFramePr>
        <p:xfrm>
          <a:off x="320842" y="2772236"/>
          <a:ext cx="8448266" cy="250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Visio" r:id="rId3" imgW="4792651" imgH="1414836" progId="Visio.Drawing.11">
                  <p:embed/>
                </p:oleObj>
              </mc:Choice>
              <mc:Fallback>
                <p:oleObj name="Visio" r:id="rId3" imgW="4792651" imgH="14148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42" y="2772236"/>
                        <a:ext cx="8448266" cy="2502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4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VIII. Analisis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2890"/>
            <a:ext cx="7886700" cy="48940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VIII.1 Analisis Desain Interaksi Visualisasi Graf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VIII.2 Analisis Deteksi Graf dalam Kode Program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VIII.3 Analisis Kebutuhan Perangkat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43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9906"/>
          </a:xfrm>
        </p:spPr>
        <p:txBody>
          <a:bodyPr>
            <a:normAutofit/>
          </a:bodyPr>
          <a:lstStyle/>
          <a:p>
            <a:r>
              <a:rPr lang="id-ID" sz="2800" b="1" dirty="0"/>
              <a:t>VIII.1 Analisis Desain Interaksi Visualisasi </a:t>
            </a:r>
            <a:r>
              <a:rPr lang="id-ID" sz="2800" b="1" dirty="0" smtClean="0"/>
              <a:t>Graf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Analisis spesifikasi kebutuhan pengguna</a:t>
            </a:r>
          </a:p>
          <a:p>
            <a:r>
              <a:rPr lang="id-ID" dirty="0" smtClean="0"/>
              <a:t>Analisis perancangan antarmuka pengguna</a:t>
            </a:r>
          </a:p>
          <a:p>
            <a:r>
              <a:rPr lang="id-ID" dirty="0" smtClean="0"/>
              <a:t>Membangun purwarupa</a:t>
            </a:r>
          </a:p>
          <a:p>
            <a:r>
              <a:rPr lang="id-ID" dirty="0" smtClean="0"/>
              <a:t>Evaluasi desain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23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93467" y="1495198"/>
            <a:ext cx="2029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Preece dkk., 2015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072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b="1" dirty="0"/>
              <a:t>Analisis </a:t>
            </a:r>
            <a:r>
              <a:rPr lang="id-ID" sz="3200" b="1" dirty="0" smtClean="0"/>
              <a:t>Spesifikasi Kebutuhan Pengguna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dirty="0" smtClean="0"/>
              <a:t>Asumsi:</a:t>
            </a:r>
          </a:p>
          <a:p>
            <a:r>
              <a:rPr lang="id-ID" dirty="0" smtClean="0"/>
              <a:t>Pengguna biasa menggunakan aplikasi web</a:t>
            </a:r>
          </a:p>
          <a:p>
            <a:r>
              <a:rPr lang="id-ID" dirty="0" smtClean="0"/>
              <a:t>Pengguna telah memahami </a:t>
            </a:r>
            <a:r>
              <a:rPr lang="id-ID" dirty="0"/>
              <a:t>teori </a:t>
            </a:r>
            <a:r>
              <a:rPr lang="id-ID" dirty="0" smtClean="0"/>
              <a:t>graf</a:t>
            </a:r>
          </a:p>
          <a:p>
            <a:r>
              <a:rPr lang="id-ID" dirty="0" smtClean="0"/>
              <a:t>Pengguna memiliki </a:t>
            </a:r>
            <a:r>
              <a:rPr lang="id-ID" dirty="0"/>
              <a:t>dasar pemrograman struktur data dengan bahasa C/C</a:t>
            </a:r>
            <a:r>
              <a:rPr lang="id-ID" dirty="0" smtClean="0"/>
              <a:t>++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Spesifikasi kebutuhan:</a:t>
            </a:r>
            <a:endParaRPr lang="id-ID" dirty="0"/>
          </a:p>
          <a:p>
            <a:r>
              <a:rPr lang="id-ID" dirty="0"/>
              <a:t>Eksekusi graf kode program dapat menampilkan visual </a:t>
            </a:r>
            <a:r>
              <a:rPr lang="id-ID" dirty="0" smtClean="0"/>
              <a:t>graf</a:t>
            </a:r>
          </a:p>
          <a:p>
            <a:r>
              <a:rPr lang="id-ID" dirty="0"/>
              <a:t>Operasi tambah dan hapus </a:t>
            </a:r>
            <a:r>
              <a:rPr lang="id-ID" i="1" dirty="0"/>
              <a:t>node</a:t>
            </a:r>
            <a:r>
              <a:rPr lang="id-ID" dirty="0"/>
              <a:t> dapat dilakukan dari eksekusi kode </a:t>
            </a:r>
            <a:r>
              <a:rPr lang="id-ID" dirty="0" smtClean="0"/>
              <a:t>program</a:t>
            </a:r>
          </a:p>
          <a:p>
            <a:r>
              <a:rPr lang="id-ID" dirty="0"/>
              <a:t>Animasi pencarian </a:t>
            </a:r>
            <a:r>
              <a:rPr lang="id-ID" i="1" dirty="0"/>
              <a:t>node</a:t>
            </a:r>
            <a:r>
              <a:rPr lang="id-ID" dirty="0"/>
              <a:t> dapat divisualisasi sesuai dari eksekusi kode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05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787"/>
            <a:ext cx="7886700" cy="757821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/>
              <a:t>Analisis </a:t>
            </a:r>
            <a:r>
              <a:rPr lang="id-ID" sz="3200" b="1" dirty="0" smtClean="0"/>
              <a:t>Perancangan Antarmuka Pengguna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930608"/>
            <a:ext cx="8114297" cy="540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200" dirty="0" smtClean="0"/>
              <a:t>10 aturan </a:t>
            </a:r>
            <a:r>
              <a:rPr lang="id-ID" sz="2200" i="1" dirty="0" smtClean="0"/>
              <a:t>usability</a:t>
            </a:r>
            <a:r>
              <a:rPr lang="id-ID" sz="2200" dirty="0" smtClean="0"/>
              <a:t> untuk berbagai perangkat (Jakob Nielsen*):</a:t>
            </a:r>
          </a:p>
          <a:p>
            <a:r>
              <a:rPr lang="id-ID" sz="2200" dirty="0"/>
              <a:t>Status visibilitas </a:t>
            </a:r>
            <a:r>
              <a:rPr lang="id-ID" sz="2200" dirty="0" smtClean="0"/>
              <a:t>sistem</a:t>
            </a:r>
          </a:p>
          <a:p>
            <a:r>
              <a:rPr lang="id-ID" sz="2200" dirty="0"/>
              <a:t>Sistem harus menyesuaikan dengan keadaan seperti di dunia </a:t>
            </a:r>
            <a:r>
              <a:rPr lang="id-ID" sz="2200" dirty="0" smtClean="0"/>
              <a:t>nyata</a:t>
            </a:r>
          </a:p>
          <a:p>
            <a:r>
              <a:rPr lang="id-ID" sz="2200" dirty="0"/>
              <a:t>Kebebasan berinteraksi dan kemudahan dalam kontrol </a:t>
            </a:r>
            <a:r>
              <a:rPr lang="id-ID" sz="2200" dirty="0" smtClean="0"/>
              <a:t>pengguna</a:t>
            </a:r>
          </a:p>
          <a:p>
            <a:r>
              <a:rPr lang="id-ID" sz="2200" dirty="0"/>
              <a:t>Memiliki standar dan </a:t>
            </a:r>
            <a:r>
              <a:rPr lang="id-ID" sz="2200" dirty="0" smtClean="0"/>
              <a:t>konsistensi</a:t>
            </a:r>
          </a:p>
          <a:p>
            <a:r>
              <a:rPr lang="id-ID" sz="2200" dirty="0"/>
              <a:t>Penanganan kesalahan pengguna yang dapat menyebabkan </a:t>
            </a:r>
            <a:r>
              <a:rPr lang="id-ID" sz="2200" i="1" dirty="0" smtClean="0"/>
              <a:t>error</a:t>
            </a:r>
          </a:p>
          <a:p>
            <a:r>
              <a:rPr lang="id-ID" sz="2200" dirty="0"/>
              <a:t>Komponen mudah </a:t>
            </a:r>
            <a:r>
              <a:rPr lang="id-ID" sz="2200" dirty="0" smtClean="0"/>
              <a:t>dikenali</a:t>
            </a:r>
          </a:p>
          <a:p>
            <a:r>
              <a:rPr lang="id-ID" sz="2200" dirty="0"/>
              <a:t>Fleksibel dan efisien dalam </a:t>
            </a:r>
            <a:r>
              <a:rPr lang="id-ID" sz="2200" dirty="0" smtClean="0"/>
              <a:t>penggunaan</a:t>
            </a:r>
          </a:p>
          <a:p>
            <a:r>
              <a:rPr lang="id-ID" sz="2200" dirty="0"/>
              <a:t>Desain estetis dan </a:t>
            </a:r>
            <a:r>
              <a:rPr lang="id-ID" sz="2200" dirty="0" smtClean="0"/>
              <a:t>minimalis</a:t>
            </a:r>
          </a:p>
          <a:p>
            <a:r>
              <a:rPr lang="id-ID" sz="2200" dirty="0"/>
              <a:t>Beri kemudahan kepada pengguna untuk mengenali, mendiagnosa, dan pemulihan jika terjadi error atau kesalahan </a:t>
            </a:r>
            <a:r>
              <a:rPr lang="id-ID" sz="2200" dirty="0" smtClean="0"/>
              <a:t>sistem</a:t>
            </a:r>
          </a:p>
          <a:p>
            <a:r>
              <a:rPr lang="id-ID" sz="2200" dirty="0"/>
              <a:t>Menyediakan dokumentasi dan bantuan alternatif kepada pengguna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336798"/>
            <a:ext cx="79889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/>
              <a:t>*) Nielsen</a:t>
            </a:r>
            <a:r>
              <a:rPr lang="id-ID" sz="1600" dirty="0"/>
              <a:t>, J. dan Loranger, H. (2006): Prioritizing Web Usability, New Riders, Barkeley, CA</a:t>
            </a:r>
            <a:r>
              <a:rPr lang="id-ID" sz="1600" dirty="0" smtClean="0"/>
              <a:t>.</a:t>
            </a:r>
            <a:endParaRPr lang="id-ID" sz="1600" dirty="0" smtClean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r>
              <a:rPr lang="id-ID" sz="16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http</a:t>
            </a:r>
            <a:r>
              <a:rPr lang="id-ID" sz="16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://www.usabilityfirst.com/usability-methods/heuristic-evaluation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6279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226"/>
            <a:ext cx="7886700" cy="1325563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Spesifikasi Kebutuhan </a:t>
            </a:r>
            <a:r>
              <a:rPr lang="id-ID" sz="2800" b="1" dirty="0"/>
              <a:t>untuk </a:t>
            </a:r>
            <a:r>
              <a:rPr lang="id-ID" sz="2800" b="1" dirty="0" smtClean="0"/>
              <a:t>Rancangan </a:t>
            </a:r>
            <a:r>
              <a:rPr lang="id-ID" sz="2800" b="1" dirty="0"/>
              <a:t>A</a:t>
            </a:r>
            <a:r>
              <a:rPr lang="id-ID" sz="2800" b="1" dirty="0" smtClean="0"/>
              <a:t>ntarmuka </a:t>
            </a:r>
            <a:r>
              <a:rPr lang="id-ID" sz="2800" b="1" dirty="0"/>
              <a:t>P</a:t>
            </a:r>
            <a:r>
              <a:rPr lang="id-ID" sz="2800" b="1" dirty="0" smtClean="0"/>
              <a:t>engguna</a:t>
            </a:r>
            <a:endParaRPr lang="id-ID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3789"/>
            <a:ext cx="7886700" cy="473317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dirty="0" smtClean="0"/>
              <a:t>Dapat menampilkan </a:t>
            </a:r>
            <a:r>
              <a:rPr lang="id-ID" dirty="0"/>
              <a:t>status proses sistem yang sedang berjalan, seperti saat proses kompilasi kode program, proses ekstraksi data, dan proses animasi </a:t>
            </a:r>
            <a:r>
              <a:rPr lang="id-ID" dirty="0" smtClean="0"/>
              <a:t>graf</a:t>
            </a:r>
          </a:p>
          <a:p>
            <a:pPr algn="just"/>
            <a:r>
              <a:rPr lang="id-ID" dirty="0"/>
              <a:t>Menggunakan istilah dan bahasa yang mudah dipahami oleh </a:t>
            </a:r>
            <a:r>
              <a:rPr lang="id-ID" dirty="0" smtClean="0"/>
              <a:t>pengguna</a:t>
            </a:r>
          </a:p>
          <a:p>
            <a:pPr algn="just"/>
            <a:r>
              <a:rPr lang="id-ID" dirty="0"/>
              <a:t>Meletakkan navigasi kontrol dan </a:t>
            </a:r>
            <a:r>
              <a:rPr lang="id-ID" i="1" dirty="0"/>
              <a:t>slider</a:t>
            </a:r>
            <a:r>
              <a:rPr lang="id-ID" dirty="0"/>
              <a:t> yang mudah terlihat untuk kontrol </a:t>
            </a:r>
            <a:r>
              <a:rPr lang="id-ID" dirty="0" smtClean="0"/>
              <a:t>visualisasi</a:t>
            </a:r>
          </a:p>
          <a:p>
            <a:pPr algn="just"/>
            <a:r>
              <a:rPr lang="id-ID" dirty="0"/>
              <a:t>Pesan </a:t>
            </a:r>
            <a:r>
              <a:rPr lang="id-ID" i="1" dirty="0"/>
              <a:t>error</a:t>
            </a:r>
            <a:r>
              <a:rPr lang="id-ID" dirty="0"/>
              <a:t> karena kesalahan kode program harus diposisikan sedekat mungkin dengan kode program yang terindikasi kesalahan dan memberikan instruksi yang jelas untuk diperbaiki oleh </a:t>
            </a:r>
            <a:r>
              <a:rPr lang="id-ID" dirty="0" smtClean="0"/>
              <a:t>pengguna</a:t>
            </a:r>
          </a:p>
          <a:p>
            <a:pPr algn="just"/>
            <a:r>
              <a:rPr lang="id-ID" dirty="0"/>
              <a:t>Menampilkan animasi pada visualisasi graf yang menandakan terjadinya proses penambahan node, penghapusan, atau perubahan nilai variabel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4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Membangun Purwarupa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27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752" y="1690689"/>
            <a:ext cx="3885198" cy="39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Desain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Skenario yang dikontrol dan melibatkan </a:t>
            </a:r>
            <a:r>
              <a:rPr lang="id-ID" dirty="0" smtClean="0"/>
              <a:t>pengguna</a:t>
            </a:r>
          </a:p>
          <a:p>
            <a:r>
              <a:rPr lang="id-ID" dirty="0"/>
              <a:t>Skenario secara alami dan melibatkan </a:t>
            </a:r>
            <a:r>
              <a:rPr lang="id-ID" dirty="0" smtClean="0"/>
              <a:t>pengguna</a:t>
            </a:r>
          </a:p>
          <a:p>
            <a:r>
              <a:rPr lang="id-ID" dirty="0"/>
              <a:t>Skenario tanpa melibatkan pengguna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921370" y="1296492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(Preece dkk., 2015)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680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1" y="612525"/>
            <a:ext cx="8098255" cy="5743826"/>
          </a:xfrm>
        </p:spPr>
        <p:txBody>
          <a:bodyPr>
            <a:normAutofit/>
          </a:bodyPr>
          <a:lstStyle/>
          <a:p>
            <a:pPr lvl="0"/>
            <a:r>
              <a:rPr lang="id-ID" dirty="0"/>
              <a:t>Bagaimana tujuan visualisasi dapat tercapai?</a:t>
            </a:r>
          </a:p>
          <a:p>
            <a:pPr lvl="0"/>
            <a:r>
              <a:rPr lang="id-ID" dirty="0"/>
              <a:t>Apa yang ingin dipengaruhi melalui visualisasi kepada pengguna?</a:t>
            </a:r>
          </a:p>
          <a:p>
            <a:pPr lvl="0"/>
            <a:r>
              <a:rPr lang="id-ID" dirty="0"/>
              <a:t>Apakah pengguna akan lebih cepat memahami eksekusi graf kode program dengan visualisasi dibanding tanpa visualisasi?</a:t>
            </a:r>
          </a:p>
          <a:p>
            <a:pPr lvl="0"/>
            <a:r>
              <a:rPr lang="id-ID" dirty="0"/>
              <a:t>Bagaimana dengan data yang tidak bisa divisualisasi? Misalnya karena ada duplikasi </a:t>
            </a:r>
            <a:r>
              <a:rPr lang="id-ID" i="1" dirty="0"/>
              <a:t>node</a:t>
            </a:r>
            <a:r>
              <a:rPr lang="id-ID" dirty="0"/>
              <a:t>, nama </a:t>
            </a:r>
            <a:r>
              <a:rPr lang="id-ID" i="1" dirty="0"/>
              <a:t>node</a:t>
            </a:r>
            <a:r>
              <a:rPr lang="id-ID" dirty="0"/>
              <a:t> dengan label karakter yang panjang.</a:t>
            </a:r>
          </a:p>
          <a:p>
            <a:r>
              <a:rPr lang="id-ID" dirty="0"/>
              <a:t>Bagaimana dengan graf berarah yang memiliki dua </a:t>
            </a:r>
            <a:r>
              <a:rPr lang="id-ID" i="1" dirty="0"/>
              <a:t>node</a:t>
            </a:r>
            <a:r>
              <a:rPr lang="id-ID" dirty="0"/>
              <a:t> yang tersusun melingkar (siklik)? Apakah garis </a:t>
            </a:r>
            <a:r>
              <a:rPr lang="id-ID" i="1" dirty="0"/>
              <a:t>edge</a:t>
            </a:r>
            <a:r>
              <a:rPr lang="id-ID" dirty="0"/>
              <a:t> harus menyesuaikan agar tidak saling menindih?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96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-18446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d-ID" sz="3600" b="1" dirty="0"/>
              <a:t>Daftar Istilah dan Singkatan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482"/>
              </p:ext>
            </p:extLst>
          </p:nvPr>
        </p:nvGraphicFramePr>
        <p:xfrm>
          <a:off x="382136" y="694600"/>
          <a:ext cx="8379725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52">
                  <a:extLst>
                    <a:ext uri="{9D8B030D-6E8A-4147-A177-3AD203B41FA5}">
                      <a16:colId xmlns:a16="http://schemas.microsoft.com/office/drawing/2014/main" val="3017553524"/>
                    </a:ext>
                  </a:extLst>
                </a:gridCol>
                <a:gridCol w="5915473">
                  <a:extLst>
                    <a:ext uri="{9D8B030D-6E8A-4147-A177-3AD203B41FA5}">
                      <a16:colId xmlns:a16="http://schemas.microsoft.com/office/drawing/2014/main" val="379181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Istilah atau Singkatan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Visualisasi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dirty="0" smtClean="0"/>
                        <a:t>Pengungkapan gagasan atau perasaan dengan menggunakan bentuk gambar, tulisan (kata dan angka), peta,</a:t>
                      </a:r>
                      <a:r>
                        <a:rPr lang="id-ID" baseline="0" dirty="0" smtClean="0"/>
                        <a:t> grafik, dan sebagainya.*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VP (Sorva, 2012)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dirty="0" smtClean="0"/>
                        <a:t>Visualisasi Program</a:t>
                      </a:r>
                      <a:r>
                        <a:rPr lang="id-ID" baseline="0" dirty="0" smtClean="0"/>
                        <a:t> / visualisasi eksekusi kode program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4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OPT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Online Python Tutor</a:t>
                      </a:r>
                      <a:r>
                        <a:rPr lang="id-ID" dirty="0" smtClean="0"/>
                        <a:t> (www.pythontutor.com)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2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Backend server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pendukung yang diintegrasikan dengan </a:t>
                      </a:r>
                      <a:r>
                        <a:rPr lang="id-ID" i="1" dirty="0" smtClean="0"/>
                        <a:t>NodeJS</a:t>
                      </a:r>
                      <a:r>
                        <a:rPr lang="id-ID" dirty="0" smtClean="0"/>
                        <a:t>, </a:t>
                      </a:r>
                      <a:r>
                        <a:rPr lang="id-ID" i="1" dirty="0" smtClean="0"/>
                        <a:t>Docker engine</a:t>
                      </a:r>
                      <a:r>
                        <a:rPr lang="id-ID" dirty="0" smtClean="0"/>
                        <a:t>, dan </a:t>
                      </a:r>
                      <a:r>
                        <a:rPr lang="id-ID" i="1" dirty="0" smtClean="0"/>
                        <a:t>Valgrind Framework</a:t>
                      </a:r>
                      <a:r>
                        <a:rPr lang="id-ID" dirty="0" smtClean="0"/>
                        <a:t>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Frontend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Antarmuka aplikasi web yang tampil di </a:t>
                      </a:r>
                      <a:r>
                        <a:rPr lang="id-ID" i="1" dirty="0" smtClean="0"/>
                        <a:t>browser</a:t>
                      </a:r>
                      <a:r>
                        <a:rPr lang="id-ID" dirty="0" smtClean="0"/>
                        <a:t> pengguna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61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D3JS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</a:t>
                      </a:r>
                      <a:r>
                        <a:rPr lang="id-ID" i="1" dirty="0" smtClean="0"/>
                        <a:t>Data Driven Document JavaScript</a:t>
                      </a:r>
                      <a:r>
                        <a:rPr lang="id-ID" dirty="0" smtClean="0"/>
                        <a:t>) </a:t>
                      </a:r>
                      <a:r>
                        <a:rPr lang="id-ID" i="1" dirty="0" smtClean="0"/>
                        <a:t>Library</a:t>
                      </a:r>
                      <a:r>
                        <a:rPr lang="id-ID" dirty="0" smtClean="0"/>
                        <a:t> pendukung untuk visualisasi pada platform web.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SVG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Scala Vector Graphics</a:t>
                      </a:r>
                      <a:endParaRPr lang="id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2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i="1" dirty="0" smtClean="0"/>
                        <a:t>Valgrind Framework</a:t>
                      </a:r>
                      <a:endParaRPr lang="id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</a:t>
                      </a:r>
                      <a:r>
                        <a:rPr lang="id-ID" i="1" dirty="0" smtClean="0"/>
                        <a:t>debugging</a:t>
                      </a:r>
                      <a:r>
                        <a:rPr lang="id-ID" baseline="0" dirty="0" smtClean="0"/>
                        <a:t> dengan teknik analisis dinamis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6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Docker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Aplikasi untuk</a:t>
                      </a:r>
                      <a:r>
                        <a:rPr lang="id-ID" baseline="0" dirty="0" smtClean="0"/>
                        <a:t> virtualisasi sistem operasi linux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7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NodeJS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perangkat lunak pada sisi-server dengan JavaScript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JVM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Java Virtual Machine</a:t>
                      </a:r>
                      <a:endParaRPr lang="id-ID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612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-32800" y="6374718"/>
            <a:ext cx="5813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id-ID" sz="12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*) Berdasarkan aplikasi berbasis Android resmi dari Badan Pengembangan dan Pembinaan Bahasa, Kemdikbud RI – KBBI edisi 5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8062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3500"/>
            <a:ext cx="7886700" cy="789906"/>
          </a:xfrm>
        </p:spPr>
        <p:txBody>
          <a:bodyPr>
            <a:normAutofit/>
          </a:bodyPr>
          <a:lstStyle/>
          <a:p>
            <a:r>
              <a:rPr lang="id-ID" sz="2800" b="1" dirty="0"/>
              <a:t>VIII.2 Analisis Deteksi Graf dalam Kode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Representasi data graf dalam kode program</a:t>
            </a:r>
          </a:p>
          <a:p>
            <a:r>
              <a:rPr lang="id-ID" dirty="0" smtClean="0"/>
              <a:t>Analisis kakas pendukung untuk deteksi graf</a:t>
            </a:r>
          </a:p>
          <a:p>
            <a:r>
              <a:rPr lang="id-ID" dirty="0" smtClean="0"/>
              <a:t>Analisis proses deteksi graf</a:t>
            </a:r>
          </a:p>
          <a:p>
            <a:r>
              <a:rPr lang="id-ID" dirty="0" smtClean="0"/>
              <a:t>Analisis kakas pendukung untuk visualisasi graf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9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Representasi </a:t>
            </a:r>
            <a:r>
              <a:rPr lang="id-ID" sz="3200" b="1" dirty="0" smtClean="0"/>
              <a:t>Data Graf </a:t>
            </a:r>
            <a:r>
              <a:rPr lang="id-ID" sz="3200" b="1" dirty="0"/>
              <a:t>dalam </a:t>
            </a:r>
            <a:r>
              <a:rPr lang="id-ID" sz="3200" b="1" dirty="0" smtClean="0"/>
              <a:t>Kode Program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3389"/>
            <a:ext cx="7886700" cy="4123574"/>
          </a:xfrm>
        </p:spPr>
        <p:txBody>
          <a:bodyPr/>
          <a:lstStyle/>
          <a:p>
            <a:r>
              <a:rPr lang="id-ID" dirty="0"/>
              <a:t>Representasi </a:t>
            </a:r>
            <a:r>
              <a:rPr lang="id-ID" i="1" dirty="0"/>
              <a:t>adjacency </a:t>
            </a:r>
            <a:r>
              <a:rPr lang="id-ID" i="1" dirty="0" smtClean="0"/>
              <a:t>matrix</a:t>
            </a:r>
          </a:p>
          <a:p>
            <a:r>
              <a:rPr lang="id-ID" dirty="0"/>
              <a:t>Representasi </a:t>
            </a:r>
            <a:r>
              <a:rPr lang="id-ID" i="1" dirty="0"/>
              <a:t>array of </a:t>
            </a:r>
            <a:r>
              <a:rPr lang="id-ID" i="1" dirty="0" smtClean="0"/>
              <a:t>edges</a:t>
            </a:r>
          </a:p>
          <a:p>
            <a:r>
              <a:rPr lang="id-ID" dirty="0"/>
              <a:t>Representasi </a:t>
            </a:r>
            <a:r>
              <a:rPr lang="id-ID" i="1" dirty="0"/>
              <a:t>array of adjacency lists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31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245260" y="1408412"/>
            <a:ext cx="373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Sedgewick dan Wayne, 2011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73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Representasi </a:t>
            </a:r>
            <a:r>
              <a:rPr lang="id-ID" dirty="0" smtClean="0"/>
              <a:t>A</a:t>
            </a:r>
            <a:r>
              <a:rPr lang="id-ID" i="1" dirty="0" smtClean="0"/>
              <a:t>djacency Matrix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20" y="1690689"/>
            <a:ext cx="5735340" cy="44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Representasi </a:t>
            </a:r>
            <a:r>
              <a:rPr lang="id-ID" i="1" dirty="0"/>
              <a:t>A</a:t>
            </a:r>
            <a:r>
              <a:rPr lang="id-ID" i="1" dirty="0" smtClean="0"/>
              <a:t>rray </a:t>
            </a:r>
            <a:r>
              <a:rPr lang="id-ID" i="1" dirty="0"/>
              <a:t>of </a:t>
            </a:r>
            <a:r>
              <a:rPr lang="id-ID" i="1" dirty="0" smtClean="0"/>
              <a:t>Edges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49" y="2128345"/>
            <a:ext cx="7839701" cy="10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Representasi </a:t>
            </a:r>
            <a:r>
              <a:rPr lang="id-ID" sz="4000" i="1" dirty="0" smtClean="0"/>
              <a:t>Array </a:t>
            </a:r>
            <a:r>
              <a:rPr lang="id-ID" sz="4000" i="1" dirty="0"/>
              <a:t>of </a:t>
            </a:r>
            <a:r>
              <a:rPr lang="id-ID" sz="4000" i="1" dirty="0" smtClean="0"/>
              <a:t>Adjacency Lists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34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26" y="2106069"/>
            <a:ext cx="3056888" cy="369564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29618" y="2228381"/>
            <a:ext cx="2456664" cy="35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Analisis </a:t>
            </a:r>
            <a:r>
              <a:rPr lang="id-ID" sz="3200" b="1" dirty="0" smtClean="0"/>
              <a:t>Kakas Pendukung Untuk Deteksi Graf</a:t>
            </a:r>
            <a:endParaRPr lang="id-ID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Valgrind</a:t>
            </a:r>
          </a:p>
          <a:p>
            <a:r>
              <a:rPr lang="id-ID" i="1" dirty="0"/>
              <a:t>Dr. </a:t>
            </a:r>
            <a:r>
              <a:rPr lang="id-ID" i="1" dirty="0" smtClean="0"/>
              <a:t>memory</a:t>
            </a:r>
            <a:endParaRPr lang="id-ID" dirty="0"/>
          </a:p>
          <a:p>
            <a:r>
              <a:rPr lang="id-ID" i="1" dirty="0" smtClean="0"/>
              <a:t>Purify</a:t>
            </a:r>
            <a:r>
              <a:rPr lang="id-ID" dirty="0" smtClean="0"/>
              <a:t>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Intel </a:t>
            </a:r>
            <a:r>
              <a:rPr lang="id-ID" i="1" dirty="0"/>
              <a:t>Parallel Inspector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BoundsChecker</a:t>
            </a:r>
            <a:r>
              <a:rPr lang="id-ID" dirty="0" smtClean="0"/>
              <a:t> </a:t>
            </a:r>
            <a:r>
              <a:rPr lang="id-ID" dirty="0"/>
              <a:t>(</a:t>
            </a:r>
            <a:r>
              <a:rPr lang="id-ID" dirty="0" smtClean="0"/>
              <a:t>komersial)</a:t>
            </a:r>
          </a:p>
          <a:p>
            <a:r>
              <a:rPr lang="id-ID" i="1" dirty="0" smtClean="0"/>
              <a:t>LeakTracer</a:t>
            </a:r>
            <a:endParaRPr lang="id-ID" dirty="0"/>
          </a:p>
          <a:p>
            <a:r>
              <a:rPr lang="id-ID" i="1" dirty="0" smtClean="0"/>
              <a:t>Mprof</a:t>
            </a:r>
            <a:endParaRPr lang="id-ID" dirty="0"/>
          </a:p>
          <a:p>
            <a:r>
              <a:rPr lang="id-ID" i="1" dirty="0" smtClean="0"/>
              <a:t>Third </a:t>
            </a:r>
            <a:r>
              <a:rPr lang="id-ID" i="1" dirty="0"/>
              <a:t>Degree </a:t>
            </a:r>
            <a:r>
              <a:rPr lang="id-ID" dirty="0" smtClean="0"/>
              <a:t>(komersial)</a:t>
            </a:r>
          </a:p>
          <a:p>
            <a:r>
              <a:rPr lang="id-ID" i="1" dirty="0" smtClean="0"/>
              <a:t>Insure</a:t>
            </a:r>
            <a:r>
              <a:rPr lang="id-ID" dirty="0"/>
              <a:t>++ (komersial)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35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434224" y="1459856"/>
            <a:ext cx="3316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Bruening dan Zhao, 2011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865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747"/>
            <a:ext cx="7886700" cy="1325563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Keunggulan Valgrind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3579"/>
            <a:ext cx="7886700" cy="4781300"/>
          </a:xfrm>
        </p:spPr>
        <p:txBody>
          <a:bodyPr>
            <a:normAutofit/>
          </a:bodyPr>
          <a:lstStyle/>
          <a:p>
            <a:pPr lvl="0" algn="just"/>
            <a:r>
              <a:rPr lang="id-ID" i="1" dirty="0"/>
              <a:t>Memcheck</a:t>
            </a:r>
            <a:r>
              <a:rPr lang="id-ID" dirty="0"/>
              <a:t> dapat melacak posisi alamat memori pada setiap </a:t>
            </a:r>
            <a:r>
              <a:rPr lang="id-ID" i="1" dirty="0"/>
              <a:t>byte</a:t>
            </a:r>
            <a:r>
              <a:rPr lang="id-ID" dirty="0" smtClean="0"/>
              <a:t>.</a:t>
            </a:r>
            <a:endParaRPr lang="id-ID" dirty="0"/>
          </a:p>
          <a:p>
            <a:pPr lvl="0" algn="just"/>
            <a:r>
              <a:rPr lang="id-ID" i="1" dirty="0"/>
              <a:t>Memcheck</a:t>
            </a:r>
            <a:r>
              <a:rPr lang="id-ID" dirty="0"/>
              <a:t> dapat melacak semua blok </a:t>
            </a:r>
            <a:r>
              <a:rPr lang="id-ID" i="1" dirty="0"/>
              <a:t>heap</a:t>
            </a:r>
            <a:r>
              <a:rPr lang="id-ID" dirty="0"/>
              <a:t> yang dialokasikan dengan fungsi </a:t>
            </a:r>
            <a:r>
              <a:rPr lang="id-ID" i="1" dirty="0"/>
              <a:t>malloc()</a:t>
            </a:r>
            <a:r>
              <a:rPr lang="id-ID" dirty="0"/>
              <a:t>, objek </a:t>
            </a:r>
            <a:r>
              <a:rPr lang="id-ID" i="1" dirty="0"/>
              <a:t>new</a:t>
            </a:r>
            <a:r>
              <a:rPr lang="id-ID" dirty="0"/>
              <a:t>, dan objek </a:t>
            </a:r>
            <a:r>
              <a:rPr lang="id-ID" i="1" dirty="0"/>
              <a:t>array</a:t>
            </a:r>
            <a:r>
              <a:rPr lang="id-ID" dirty="0" smtClean="0"/>
              <a:t>.</a:t>
            </a:r>
            <a:endParaRPr lang="id-ID" dirty="0"/>
          </a:p>
          <a:p>
            <a:pPr lvl="0" algn="just"/>
            <a:r>
              <a:rPr lang="id-ID" i="1" dirty="0"/>
              <a:t>Memcheck</a:t>
            </a:r>
            <a:r>
              <a:rPr lang="id-ID" dirty="0"/>
              <a:t> dapat mengecek memori yang </a:t>
            </a:r>
            <a:r>
              <a:rPr lang="id-ID" i="1" dirty="0"/>
              <a:t>overlap</a:t>
            </a:r>
            <a:r>
              <a:rPr lang="id-ID" dirty="0"/>
              <a:t>, seperti penggunaan fungsi </a:t>
            </a:r>
            <a:r>
              <a:rPr lang="id-ID" i="1" dirty="0"/>
              <a:t>strcpy()</a:t>
            </a:r>
            <a:r>
              <a:rPr lang="id-ID" dirty="0"/>
              <a:t> dan </a:t>
            </a:r>
            <a:r>
              <a:rPr lang="id-ID" i="1" dirty="0"/>
              <a:t>memcpy()</a:t>
            </a:r>
            <a:r>
              <a:rPr lang="id-ID" dirty="0"/>
              <a:t>.</a:t>
            </a:r>
          </a:p>
          <a:p>
            <a:pPr algn="just"/>
            <a:r>
              <a:rPr lang="id-ID" i="1" dirty="0"/>
              <a:t>Memcheck</a:t>
            </a:r>
            <a:r>
              <a:rPr lang="id-ID" dirty="0"/>
              <a:t> dapat melakukan pengecekan secara detail pada setiap </a:t>
            </a:r>
            <a:r>
              <a:rPr lang="id-ID" i="1" dirty="0"/>
              <a:t>bit</a:t>
            </a:r>
            <a:r>
              <a:rPr lang="id-ID" dirty="0"/>
              <a:t> data dengan menelusurinya di register </a:t>
            </a:r>
            <a:r>
              <a:rPr lang="id-ID" i="1" dirty="0"/>
              <a:t>CPU</a:t>
            </a:r>
            <a:r>
              <a:rPr lang="id-ID" dirty="0"/>
              <a:t> dan memori.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24287" y="6332167"/>
            <a:ext cx="253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Bruening dan Zhao, 2011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24287" y="6082744"/>
            <a:ext cx="256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http://www.valgrind.org/</a:t>
            </a:r>
          </a:p>
        </p:txBody>
      </p:sp>
    </p:spTree>
    <p:extLst>
      <p:ext uri="{BB962C8B-B14F-4D97-AF65-F5344CB8AC3E}">
        <p14:creationId xmlns:p14="http://schemas.microsoft.com/office/powerpoint/2010/main" val="41358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61" y="930671"/>
            <a:ext cx="4151897" cy="773863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Analisis </a:t>
            </a:r>
            <a:r>
              <a:rPr lang="id-ID" b="1" dirty="0" smtClean="0"/>
              <a:t>Proses Deteksi Graf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37</a:t>
            </a:fld>
            <a:endParaRPr lang="id-ID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32168"/>
              </p:ext>
            </p:extLst>
          </p:nvPr>
        </p:nvGraphicFramePr>
        <p:xfrm>
          <a:off x="822872" y="168092"/>
          <a:ext cx="6663778" cy="65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4216623" imgH="4146830" progId="Visio.Drawing.11">
                  <p:embed/>
                </p:oleObj>
              </mc:Choice>
              <mc:Fallback>
                <p:oleObj name="Visio" r:id="rId3" imgW="4216623" imgH="414683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72" y="168092"/>
                        <a:ext cx="6663778" cy="6553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Brace 5"/>
          <p:cNvSpPr/>
          <p:nvPr/>
        </p:nvSpPr>
        <p:spPr>
          <a:xfrm>
            <a:off x="7240342" y="1404185"/>
            <a:ext cx="216247" cy="5194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7" name="Text Box 34"/>
          <p:cNvSpPr txBox="1"/>
          <p:nvPr/>
        </p:nvSpPr>
        <p:spPr>
          <a:xfrm>
            <a:off x="7572297" y="1404185"/>
            <a:ext cx="1307671" cy="7702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id-ID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Ekstraksi</a:t>
            </a:r>
          </a:p>
          <a:p>
            <a:pPr>
              <a:spcAft>
                <a:spcPts val="0"/>
              </a:spcAft>
            </a:pPr>
            <a:r>
              <a:rPr lang="id-ID" sz="16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 graf</a:t>
            </a:r>
          </a:p>
        </p:txBody>
      </p:sp>
    </p:spTree>
    <p:extLst>
      <p:ext uri="{BB962C8B-B14F-4D97-AF65-F5344CB8AC3E}">
        <p14:creationId xmlns:p14="http://schemas.microsoft.com/office/powerpoint/2010/main" val="10239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74" y="409308"/>
            <a:ext cx="7886700" cy="565316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Contoh Data Eksekusi </a:t>
            </a:r>
            <a:r>
              <a:rPr lang="id-ID" sz="2800" b="1" i="1" dirty="0" smtClean="0"/>
              <a:t>Trace JSON</a:t>
            </a:r>
            <a:endParaRPr lang="id-ID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2947"/>
            <a:ext cx="7886700" cy="50540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"x = 5\ny = 10\nz = x + y\n\n",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ordered_globals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[],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"&lt;module&gt;",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stack_to_render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[],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{},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1, 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d-ID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": "step_line"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{ ... }</a:t>
            </a: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165177" y="2323075"/>
            <a:ext cx="7551683" cy="64479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"a":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"C_MULTIDIMENSIONAL_ARRAY",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"0x601100",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7,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7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"0x601100",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0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"0x601104",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0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[...]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40924" y="2522483"/>
            <a:ext cx="924253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19396" y="260984"/>
            <a:ext cx="4572000" cy="74481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"0x5402210":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"C_ARRAY",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"0x5402210",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"C_STRUCT",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"0x5402210",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"node",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"vertex",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"0x5402210",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"int",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2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"next", [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"C_DATA",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"0x5402218",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"pointer",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"0x5402170"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39614" y="3985080"/>
            <a:ext cx="37344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12066 -0.0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C_MULTIDIMENSIONAL_ARRAY“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C_STRUCT“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"pointer"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6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I. Latar </a:t>
            </a:r>
            <a:r>
              <a:rPr lang="id-ID" sz="3600" b="1" dirty="0"/>
              <a:t>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1002"/>
            <a:ext cx="7886700" cy="4872251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Pemrograman struktur data seperti graf memiliki tingkat kesulitan yang tinggi bagi sebagian besar peserta didik (Piteira dan Costa, 2013)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Saat </a:t>
            </a:r>
            <a:r>
              <a:rPr lang="id-ID" dirty="0"/>
              <a:t>ini teknologi internet dan web memberikan kemudahan akses untuk berbagi informasi (Bonk, </a:t>
            </a:r>
            <a:r>
              <a:rPr lang="id-ID" dirty="0" smtClean="0"/>
              <a:t>2009)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Perkembangan </a:t>
            </a:r>
            <a:r>
              <a:rPr lang="id-ID" dirty="0"/>
              <a:t>kakas visualisasi eksekusi kode program atau dengan istilah visualisasi program (VP) berbasis web untuk graf masih sangat langka (Sorva, 2012; Sorva dkk., </a:t>
            </a:r>
            <a:r>
              <a:rPr lang="id-ID" dirty="0" smtClean="0"/>
              <a:t>2013)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Philip </a:t>
            </a:r>
            <a:r>
              <a:rPr lang="id-ID" dirty="0"/>
              <a:t>Guo (</a:t>
            </a:r>
            <a:r>
              <a:rPr lang="id-ID" dirty="0" smtClean="0"/>
              <a:t>2013) </a:t>
            </a:r>
            <a:r>
              <a:rPr lang="id-ID" dirty="0"/>
              <a:t>telah mengembangkan kakas VP </a:t>
            </a:r>
            <a:r>
              <a:rPr lang="id-ID" dirty="0" smtClean="0"/>
              <a:t>berbasis web bernama </a:t>
            </a:r>
            <a:r>
              <a:rPr lang="id-ID" i="1" dirty="0"/>
              <a:t>Online Python Tutor</a:t>
            </a:r>
            <a:r>
              <a:rPr lang="id-ID" dirty="0"/>
              <a:t> (OPT)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08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852"/>
            <a:ext cx="7886700" cy="783507"/>
          </a:xfrm>
        </p:spPr>
        <p:txBody>
          <a:bodyPr>
            <a:normAutofit/>
          </a:bodyPr>
          <a:lstStyle/>
          <a:p>
            <a:r>
              <a:rPr lang="id-ID" sz="2800" b="1" dirty="0"/>
              <a:t>Analisis </a:t>
            </a:r>
            <a:r>
              <a:rPr lang="id-ID" sz="2800" b="1" dirty="0" smtClean="0"/>
              <a:t>Kakas Pendukung </a:t>
            </a:r>
            <a:r>
              <a:rPr lang="id-ID" sz="2800" b="1" dirty="0"/>
              <a:t>untuk </a:t>
            </a:r>
            <a:r>
              <a:rPr lang="id-ID" sz="2800" b="1" dirty="0" smtClean="0"/>
              <a:t>Visualisasi Graf</a:t>
            </a:r>
            <a:endParaRPr lang="id-ID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200951"/>
              </p:ext>
            </p:extLst>
          </p:nvPr>
        </p:nvGraphicFramePr>
        <p:xfrm>
          <a:off x="754776" y="1101667"/>
          <a:ext cx="6731874" cy="5029200"/>
        </p:xfrm>
        <a:graphic>
          <a:graphicData uri="http://schemas.openxmlformats.org/drawingml/2006/table">
            <a:tbl>
              <a:tblPr firstRow="1" firstCol="1" bandRow="1"/>
              <a:tblGrid>
                <a:gridCol w="740978">
                  <a:extLst>
                    <a:ext uri="{9D8B030D-6E8A-4147-A177-3AD203B41FA5}">
                      <a16:colId xmlns:a16="http://schemas.microsoft.com/office/drawing/2014/main" val="227264567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3320746848"/>
                    </a:ext>
                  </a:extLst>
                </a:gridCol>
                <a:gridCol w="1946763">
                  <a:extLst>
                    <a:ext uri="{9D8B030D-6E8A-4147-A177-3AD203B41FA5}">
                      <a16:colId xmlns:a16="http://schemas.microsoft.com/office/drawing/2014/main" val="703996782"/>
                    </a:ext>
                  </a:extLst>
                </a:gridCol>
                <a:gridCol w="1742368">
                  <a:extLst>
                    <a:ext uri="{9D8B030D-6E8A-4147-A177-3AD203B41FA5}">
                      <a16:colId xmlns:a16="http://schemas.microsoft.com/office/drawing/2014/main" val="4251680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No.</a:t>
                      </a:r>
                      <a:endParaRPr lang="id-ID" sz="2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Nama </a:t>
                      </a:r>
                      <a:r>
                        <a:rPr lang="id-ID" sz="2200" b="1" i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Library</a:t>
                      </a:r>
                      <a:endParaRPr lang="id-ID" sz="2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Jumlah Pengguna Favorit*</a:t>
                      </a:r>
                      <a:endParaRPr lang="id-ID" sz="2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Lisensi</a:t>
                      </a:r>
                      <a:endParaRPr lang="id-ID" sz="2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3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D3.js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72.691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71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Sigma.js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7.791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4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Vis.js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6.270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Apache 2.0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2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Cytoscape.js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3.935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LGPL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8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VivaGraphJS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53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Arbor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2.461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74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Springy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1.539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Dagre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1.483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Ngraph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37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Dracula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05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JSNetworkX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BSD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3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Alchemy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AGPLv3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3963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40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0" y="6222307"/>
            <a:ext cx="7803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*Berdasarkan jumlah </a:t>
            </a:r>
            <a:r>
              <a:rPr lang="id-ID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stars</a:t>
            </a:r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dari </a:t>
            </a:r>
            <a:r>
              <a:rPr lang="id-ID" u="sng" dirty="0">
                <a:hlinkClick r:id="rId2"/>
              </a:rPr>
              <a:t>http://anvaka.github.io/graph-drawing-libraries/</a:t>
            </a:r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(diakses tanggal 22 Februari 2018)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1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Analisis </a:t>
            </a:r>
            <a:r>
              <a:rPr lang="id-ID" sz="3200" b="1" dirty="0" smtClean="0"/>
              <a:t>Kebutuhan Perangkat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7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IX. Perancangan </a:t>
            </a:r>
            <a:r>
              <a:rPr lang="id-ID" sz="3600" b="1" dirty="0"/>
              <a:t>dan Implementasi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42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5242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89062"/>
              </p:ext>
            </p:extLst>
          </p:nvPr>
        </p:nvGraphicFramePr>
        <p:xfrm>
          <a:off x="628650" y="1834959"/>
          <a:ext cx="7269289" cy="1332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Visio" r:id="rId3" imgW="5695852" imgH="1042733" progId="Visio.Drawing.11">
                  <p:embed/>
                </p:oleObj>
              </mc:Choice>
              <mc:Fallback>
                <p:oleObj name="Visio" r:id="rId3" imgW="5695852" imgH="10427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834959"/>
                        <a:ext cx="7269289" cy="1332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7355" y="4464485"/>
            <a:ext cx="118943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978864"/>
              </p:ext>
            </p:extLst>
          </p:nvPr>
        </p:nvGraphicFramePr>
        <p:xfrm>
          <a:off x="517962" y="3897380"/>
          <a:ext cx="8108069" cy="113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isio" r:id="rId5" imgW="5344677" imgH="747588" progId="Visio.Drawing.11">
                  <p:embed/>
                </p:oleObj>
              </mc:Choice>
              <mc:Fallback>
                <p:oleObj name="Visio" r:id="rId5" imgW="5344677" imgH="7475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62" y="3897380"/>
                        <a:ext cx="8108069" cy="1134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Antarmuka Pengguna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43</a:t>
            </a:fld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" y="2011217"/>
            <a:ext cx="8541028" cy="37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00652"/>
              </p:ext>
            </p:extLst>
          </p:nvPr>
        </p:nvGraphicFramePr>
        <p:xfrm>
          <a:off x="141894" y="189188"/>
          <a:ext cx="8571689" cy="6385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4662960" imgH="3476200" progId="Visio.Drawing.11">
                  <p:embed/>
                </p:oleObj>
              </mc:Choice>
              <mc:Fallback>
                <p:oleObj name="Visio" r:id="rId3" imgW="4662960" imgH="3476200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4" y="189188"/>
                        <a:ext cx="8571689" cy="6385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44</a:t>
            </a:fld>
            <a:endParaRPr lang="id-ID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95823" y="-139076"/>
            <a:ext cx="2981654" cy="1325563"/>
          </a:xfrm>
        </p:spPr>
        <p:txBody>
          <a:bodyPr>
            <a:normAutofit/>
          </a:bodyPr>
          <a:lstStyle/>
          <a:p>
            <a:pPr algn="r"/>
            <a:r>
              <a:rPr lang="id-ID" sz="3600" b="1" dirty="0" smtClean="0"/>
              <a:t>Diagram Kelas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7120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Konstruksi Visualisasi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45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24278"/>
            <a:ext cx="7886700" cy="17924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53246" y="1415403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Fry, 2008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594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1: </a:t>
            </a:r>
            <a:r>
              <a:rPr lang="id-ID" sz="2800" dirty="0" smtClean="0"/>
              <a:t>Menentukan </a:t>
            </a:r>
            <a:r>
              <a:rPr lang="id-ID" sz="2800" dirty="0"/>
              <a:t>sumber data </a:t>
            </a:r>
            <a:r>
              <a:rPr lang="id-ID" sz="2800" dirty="0" smtClean="0"/>
              <a:t>(</a:t>
            </a:r>
            <a:r>
              <a:rPr lang="id-ID" sz="2800" i="1" dirty="0" smtClean="0"/>
              <a:t>Acquire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2527"/>
            <a:ext cx="7886700" cy="521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Sumber data berupa </a:t>
            </a:r>
            <a:r>
              <a:rPr lang="id-ID" sz="2400" i="1" dirty="0"/>
              <a:t>JSON</a:t>
            </a:r>
            <a:r>
              <a:rPr lang="id-ID" sz="2400" dirty="0"/>
              <a:t> yang diperoleh dari proses </a:t>
            </a:r>
            <a:r>
              <a:rPr lang="id-ID" sz="2400" i="1" dirty="0"/>
              <a:t>ajax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46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28650" y="1427461"/>
            <a:ext cx="10830910" cy="1395766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"code"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"#include &lt;stdlib.h&gt;\n\nint a[10][10] ...”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"trace"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"event"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"step_line",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"func_name":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"main",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"globals":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"a": ["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C_MULTIDIMENSIONAL_ARRAY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", "0x6010E0", [10, 10],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"0x601268",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"0x60126C", "int", 0], ...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"f": ["C_DATA", "0x601064",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"i": ["C_DATA", "0x601270",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"j": ["C_DATA", "0x601084",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"n": ["C_DATA", "0x601080",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"q": ["C_ARRAY", "0x601280", ["C_DATA", "0x601280",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"0x601284", "int", 0], ... 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"r": ["C_DATA", "0x601050", "int", -1],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"visited": ["C_ARRAY", "0x6010A0", ["C_DATA", "0x6010A0",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"0x6010A4", "int", 0],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["C_DATA", "0x6010A8", "int", 0], ...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"heap":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"line":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28,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"ordered_globals":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["a", "q", "visited", "n", "i", "j", "f", "r"],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"stack_to_render":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"encoded_locals":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{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"v": ["C_DATA", "0xFFF000BDC", "int", "&lt;UNINITIALIZED&gt;"]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},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"frame_id":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"0xFFF000BF0",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"func_name":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"main",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"is_highlighted":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true,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"is_parent":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false,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"is_zombie":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false,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"line":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28,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"ordered_varnames":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["v"],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"parent_frame_id_list"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"unique_hash"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"main_0xFFF000BF0"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}],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</a:t>
            </a:r>
            <a:r>
              <a:rPr lang="id-ID" sz="14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"stdout"</a:t>
            </a: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""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}, { ... }</a:t>
            </a:r>
            <a:endParaRPr lang="id-ID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id-ID" sz="1400" dirty="0">
                <a:latin typeface="Courier New" panose="02070309020205020404" pitchFamily="49" charset="0"/>
                <a:ea typeface="Malgun Gothic" panose="020B0503020000020004" pitchFamily="34" charset="-127"/>
              </a:rPr>
              <a:t>]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812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2: </a:t>
            </a:r>
            <a:r>
              <a:rPr lang="id-ID" sz="2800" dirty="0" smtClean="0"/>
              <a:t>Mengurai dan Klasifikasi Data (</a:t>
            </a:r>
            <a:r>
              <a:rPr lang="id-ID" sz="2800" i="1" dirty="0" smtClean="0"/>
              <a:t>Parse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47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07487"/>
              </p:ext>
            </p:extLst>
          </p:nvPr>
        </p:nvGraphicFramePr>
        <p:xfrm>
          <a:off x="628650" y="1244162"/>
          <a:ext cx="7788166" cy="346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3" imgW="5731643" imgH="2556514" progId="Visio.Drawing.11">
                  <p:embed/>
                </p:oleObj>
              </mc:Choice>
              <mc:Fallback>
                <p:oleObj name="Visio" r:id="rId3" imgW="5731643" imgH="25565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244162"/>
                        <a:ext cx="7788166" cy="3468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1086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3: </a:t>
            </a:r>
            <a:r>
              <a:rPr lang="id-ID" sz="2800" dirty="0" smtClean="0"/>
              <a:t>Penyaringan Data (</a:t>
            </a:r>
            <a:r>
              <a:rPr lang="id-ID" sz="2800" i="1" dirty="0" smtClean="0"/>
              <a:t>Filter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48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60" y="1646154"/>
            <a:ext cx="8343837" cy="37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4: </a:t>
            </a:r>
            <a:r>
              <a:rPr lang="id-ID" sz="2800" dirty="0" smtClean="0"/>
              <a:t>Menggali Informasi (</a:t>
            </a:r>
            <a:r>
              <a:rPr lang="id-ID" sz="2800" i="1" dirty="0" smtClean="0"/>
              <a:t>Mine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49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95998"/>
              </p:ext>
            </p:extLst>
          </p:nvPr>
        </p:nvGraphicFramePr>
        <p:xfrm>
          <a:off x="2002221" y="1103586"/>
          <a:ext cx="3720662" cy="556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Visio" r:id="rId3" imgW="3508800" imgH="5269058" progId="Visio.Drawing.11">
                  <p:embed/>
                </p:oleObj>
              </mc:Choice>
              <mc:Fallback>
                <p:oleObj name="Visio" r:id="rId3" imgW="3508800" imgH="52690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221" y="1103586"/>
                        <a:ext cx="3720662" cy="5562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6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812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II. Rumusan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249"/>
            <a:ext cx="7886700" cy="4351338"/>
          </a:xfrm>
        </p:spPr>
        <p:txBody>
          <a:bodyPr/>
          <a:lstStyle/>
          <a:p>
            <a:pPr marL="514350" indent="-514350" algn="just">
              <a:buFont typeface="+mj-lt"/>
              <a:buAutoNum type="alphaLcPeriod"/>
            </a:pPr>
            <a:r>
              <a:rPr lang="id-ID" dirty="0"/>
              <a:t>Desain interaksi apa yang sesuai untuk visualisasi graf sehingga dapat digunakan untuk memahami eksekusi graf kode program </a:t>
            </a:r>
            <a:r>
              <a:rPr lang="id-ID" dirty="0" smtClean="0"/>
              <a:t>?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dirty="0" smtClean="0"/>
              <a:t>Apa </a:t>
            </a:r>
            <a:r>
              <a:rPr lang="id-ID" dirty="0"/>
              <a:t>strategi pengembangan kakas untuk mendeteksi graf di dalam eksekusi kode program sehingga dapat divisualisasi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1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5321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5: </a:t>
            </a:r>
            <a:r>
              <a:rPr lang="id-ID" sz="2800" dirty="0" smtClean="0"/>
              <a:t>Representasi (</a:t>
            </a:r>
            <a:r>
              <a:rPr lang="id-ID" sz="2800" i="1" dirty="0" smtClean="0"/>
              <a:t>Represent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5" y="1699500"/>
            <a:ext cx="11225048" cy="16629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{ </a:t>
            </a:r>
            <a:r>
              <a:rPr lang="id-ID" sz="1800" b="1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nodes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[{ name: 1 }, { name: 2 }],</a:t>
            </a:r>
            <a:endParaRPr lang="id-ID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d-ID" sz="1800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  edges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: [{ source: 0, target: 1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	   { </a:t>
            </a: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source: 2, target: 1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d-ID" sz="1800" dirty="0">
                <a:latin typeface="Courier New" panose="02070309020205020404" pitchFamily="49" charset="0"/>
                <a:ea typeface="Malgun Gothic" panose="020B0503020000020004" pitchFamily="34" charset="-127"/>
              </a:rPr>
              <a:t>	 </a:t>
            </a:r>
            <a:r>
              <a:rPr lang="id-ID" sz="1800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 ]}</a:t>
            </a:r>
            <a:endParaRPr lang="id-ID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50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268015" y="3362461"/>
            <a:ext cx="6495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edges</a:t>
            </a:r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: [{ source: 0, target: 1, </a:t>
            </a:r>
            <a:r>
              <a:rPr lang="id-ID" b="1" dirty="0">
                <a:latin typeface="Courier New" panose="02070309020205020404" pitchFamily="49" charset="0"/>
                <a:ea typeface="Malgun Gothic" panose="020B0503020000020004" pitchFamily="34" charset="-127"/>
              </a:rPr>
              <a:t>weight: 18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},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	 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{...}</a:t>
            </a:r>
          </a:p>
          <a:p>
            <a:r>
              <a:rPr lang="id-ID" dirty="0">
                <a:latin typeface="Courier New" panose="02070309020205020404" pitchFamily="49" charset="0"/>
                <a:ea typeface="Malgun Gothic" panose="020B0503020000020004" pitchFamily="34" charset="-127"/>
              </a:rPr>
              <a:t>	</a:t>
            </a:r>
            <a:r>
              <a:rPr lang="id-ID" dirty="0" smtClean="0">
                <a:latin typeface="Courier New" panose="02070309020205020404" pitchFamily="49" charset="0"/>
                <a:ea typeface="Malgun Gothic" panose="020B0503020000020004" pitchFamily="34" charset="-127"/>
              </a:rPr>
              <a:t> ]</a:t>
            </a: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15690"/>
              </p:ext>
            </p:extLst>
          </p:nvPr>
        </p:nvGraphicFramePr>
        <p:xfrm>
          <a:off x="6622472" y="1515738"/>
          <a:ext cx="1892878" cy="461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Visio" r:id="rId3" imgW="1042576" imgH="2536641" progId="Visio.Drawing.11">
                  <p:embed/>
                </p:oleObj>
              </mc:Choice>
              <mc:Fallback>
                <p:oleObj name="Visio" r:id="rId3" imgW="1042576" imgH="25366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472" y="1515738"/>
                        <a:ext cx="1892878" cy="4616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8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616" y="2722374"/>
            <a:ext cx="2761594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Proses</a:t>
            </a:r>
            <a:br>
              <a:rPr lang="id-ID" dirty="0" smtClean="0"/>
            </a:br>
            <a:r>
              <a:rPr lang="id-ID" dirty="0" smtClean="0"/>
              <a:t>Rendering</a:t>
            </a:r>
            <a:br>
              <a:rPr lang="id-ID" dirty="0" smtClean="0"/>
            </a:br>
            <a:r>
              <a:rPr lang="id-ID" dirty="0" smtClean="0"/>
              <a:t>Graf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51</a:t>
            </a:fld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06049"/>
              </p:ext>
            </p:extLst>
          </p:nvPr>
        </p:nvGraphicFramePr>
        <p:xfrm>
          <a:off x="4418944" y="178749"/>
          <a:ext cx="3067706" cy="641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Visio" r:id="rId3" imgW="2473803" imgH="5137554" progId="Visio.Drawing.11">
                  <p:embed/>
                </p:oleObj>
              </mc:Choice>
              <mc:Fallback>
                <p:oleObj name="Visio" r:id="rId3" imgW="2473803" imgH="51375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944" y="178749"/>
                        <a:ext cx="3067706" cy="6412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2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6: </a:t>
            </a:r>
            <a:r>
              <a:rPr lang="id-ID" sz="2800" dirty="0" smtClean="0"/>
              <a:t>Perbaikan Visual (</a:t>
            </a:r>
            <a:r>
              <a:rPr lang="id-ID" sz="2800" i="1" dirty="0" smtClean="0"/>
              <a:t>Refine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52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91" y="1998580"/>
            <a:ext cx="2628900" cy="24288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55588" y="1676298"/>
            <a:ext cx="3004724" cy="30734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36427" y="2976533"/>
            <a:ext cx="756745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67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Langkah 7: </a:t>
            </a:r>
            <a:r>
              <a:rPr lang="id-ID" sz="2800" dirty="0" smtClean="0"/>
              <a:t>Interaksi (</a:t>
            </a:r>
            <a:r>
              <a:rPr lang="id-ID" sz="2800" i="1" dirty="0" smtClean="0"/>
              <a:t>Interact</a:t>
            </a:r>
            <a:r>
              <a:rPr lang="id-ID" sz="2800" dirty="0" smtClean="0"/>
              <a:t>)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53</a:t>
            </a:fld>
            <a:endParaRPr lang="id-ID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646" y="1466002"/>
            <a:ext cx="3029278" cy="339926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04064" y="1616276"/>
            <a:ext cx="2782586" cy="3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&lt;tambah big picture kerja sistem&gt;</a:t>
            </a:r>
          </a:p>
          <a:p>
            <a:pPr marL="0" indent="0">
              <a:buNone/>
            </a:pPr>
            <a:r>
              <a:rPr lang="id-ID" dirty="0" smtClean="0"/>
              <a:t>Demo Aplikasi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6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0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X. Batasan </a:t>
            </a:r>
            <a:r>
              <a:rPr lang="id-ID" sz="3600" b="1" dirty="0"/>
              <a:t>Implementasi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5453"/>
            <a:ext cx="7886700" cy="4861510"/>
          </a:xfrm>
        </p:spPr>
        <p:txBody>
          <a:bodyPr>
            <a:normAutofit lnSpcReduction="10000"/>
          </a:bodyPr>
          <a:lstStyle/>
          <a:p>
            <a:r>
              <a:rPr lang="id-ID" i="1" dirty="0" smtClean="0"/>
              <a:t>Step rendering</a:t>
            </a:r>
            <a:r>
              <a:rPr lang="id-ID" dirty="0" smtClean="0"/>
              <a:t> maksimal 1000</a:t>
            </a:r>
          </a:p>
          <a:p>
            <a:r>
              <a:rPr lang="id-ID" i="1" dirty="0" smtClean="0"/>
              <a:t>Backend </a:t>
            </a:r>
            <a:r>
              <a:rPr lang="id-ID" i="1" dirty="0"/>
              <a:t>server</a:t>
            </a:r>
            <a:r>
              <a:rPr lang="id-ID" dirty="0"/>
              <a:t> dapat melayani setiap permintaan (</a:t>
            </a:r>
            <a:r>
              <a:rPr lang="id-ID" i="1" dirty="0"/>
              <a:t>Ajax Request</a:t>
            </a:r>
            <a:r>
              <a:rPr lang="id-ID" dirty="0"/>
              <a:t>) dengan waktu tunggu kompilasi selama maksimal 1 (satu) menit</a:t>
            </a:r>
          </a:p>
          <a:p>
            <a:r>
              <a:rPr lang="id-ID" i="1" dirty="0"/>
              <a:t>Backend server</a:t>
            </a:r>
            <a:r>
              <a:rPr lang="id-ID" dirty="0"/>
              <a:t> dibatasi penggunaan </a:t>
            </a:r>
            <a:r>
              <a:rPr lang="id-ID" i="1" dirty="0"/>
              <a:t>RAM</a:t>
            </a:r>
            <a:r>
              <a:rPr lang="id-ID" dirty="0"/>
              <a:t> di </a:t>
            </a:r>
            <a:r>
              <a:rPr lang="id-ID" i="1" dirty="0"/>
              <a:t>docker engine</a:t>
            </a:r>
            <a:r>
              <a:rPr lang="id-ID" dirty="0"/>
              <a:t> sebesar 1 GB (satu </a:t>
            </a:r>
            <a:r>
              <a:rPr lang="id-ID" i="1" dirty="0"/>
              <a:t>giga bytes</a:t>
            </a:r>
            <a:r>
              <a:rPr lang="id-ID" dirty="0" smtClean="0"/>
              <a:t>)</a:t>
            </a:r>
          </a:p>
          <a:p>
            <a:r>
              <a:rPr lang="id-ID" dirty="0"/>
              <a:t>Graf yang dapat divisualisasi maksimal 50 </a:t>
            </a:r>
            <a:r>
              <a:rPr lang="id-ID" i="1" dirty="0" smtClean="0"/>
              <a:t>node</a:t>
            </a:r>
          </a:p>
          <a:p>
            <a:r>
              <a:rPr lang="id-ID" dirty="0"/>
              <a:t>Representasi graf dalam kode program hanya dapat ditampilkan dari satu variabel </a:t>
            </a:r>
            <a:r>
              <a:rPr lang="id-ID" dirty="0" smtClean="0"/>
              <a:t>saja</a:t>
            </a:r>
          </a:p>
          <a:p>
            <a:r>
              <a:rPr lang="id-ID" dirty="0"/>
              <a:t>Graf yang dapat divisualisasi masih terbatas yang berlabel angka, bukan huruf (</a:t>
            </a:r>
            <a:r>
              <a:rPr lang="id-ID" i="1" dirty="0"/>
              <a:t>string</a:t>
            </a:r>
            <a:r>
              <a:rPr lang="id-ID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08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2510"/>
            <a:ext cx="7886700" cy="5404453"/>
          </a:xfrm>
        </p:spPr>
        <p:txBody>
          <a:bodyPr/>
          <a:lstStyle/>
          <a:p>
            <a:pPr algn="just"/>
            <a:r>
              <a:rPr lang="id-ID" dirty="0"/>
              <a:t>Platform yang digunakan adalah web adaptif dengan ukuran layar minimal 800 × 600 </a:t>
            </a:r>
            <a:r>
              <a:rPr lang="id-ID" i="1" dirty="0" smtClean="0"/>
              <a:t>pixels</a:t>
            </a:r>
          </a:p>
          <a:p>
            <a:pPr algn="just"/>
            <a:r>
              <a:rPr lang="id-ID" i="1" dirty="0"/>
              <a:t>Input</a:t>
            </a:r>
            <a:r>
              <a:rPr lang="id-ID" dirty="0"/>
              <a:t> bahasa pemrograman yang dapat divisualisasi adalah C dan C</a:t>
            </a:r>
            <a:r>
              <a:rPr lang="id-ID" dirty="0" smtClean="0"/>
              <a:t>++</a:t>
            </a:r>
          </a:p>
          <a:p>
            <a:pPr algn="just"/>
            <a:r>
              <a:rPr lang="id-ID" dirty="0"/>
              <a:t>Kakas tidak menerima </a:t>
            </a:r>
            <a:r>
              <a:rPr lang="id-ID" i="1" dirty="0"/>
              <a:t>standard input</a:t>
            </a:r>
            <a:r>
              <a:rPr lang="id-ID" dirty="0"/>
              <a:t> (</a:t>
            </a:r>
            <a:r>
              <a:rPr lang="id-ID" i="1" dirty="0"/>
              <a:t>stdin</a:t>
            </a:r>
            <a:r>
              <a:rPr lang="id-ID" dirty="0"/>
              <a:t>) dan tidak menerima deklarasi </a:t>
            </a:r>
            <a:r>
              <a:rPr lang="id-ID" i="1" dirty="0"/>
              <a:t>header file</a:t>
            </a:r>
            <a:r>
              <a:rPr lang="id-ID" dirty="0"/>
              <a:t> dari pengguna, artinya hanya </a:t>
            </a:r>
            <a:r>
              <a:rPr lang="id-ID" i="1" dirty="0"/>
              <a:t>standard library C/C++</a:t>
            </a:r>
            <a:r>
              <a:rPr lang="id-ID" dirty="0"/>
              <a:t> yang telah tersedia di </a:t>
            </a:r>
            <a:r>
              <a:rPr lang="id-ID" i="1" dirty="0"/>
              <a:t>compiler server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7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9639"/>
            <a:ext cx="7886700" cy="75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XI. Pengujian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318"/>
            <a:ext cx="7886700" cy="4406645"/>
          </a:xfrm>
        </p:spPr>
        <p:txBody>
          <a:bodyPr/>
          <a:lstStyle/>
          <a:p>
            <a:r>
              <a:rPr lang="id-ID" dirty="0" smtClean="0"/>
              <a:t>Pengujian antarmuka pengguna</a:t>
            </a:r>
          </a:p>
          <a:p>
            <a:r>
              <a:rPr lang="id-ID" dirty="0" smtClean="0"/>
              <a:t>Pengujian fungsional</a:t>
            </a:r>
          </a:p>
          <a:p>
            <a:r>
              <a:rPr lang="id-ID" dirty="0" smtClean="0"/>
              <a:t>Pengujian data</a:t>
            </a:r>
          </a:p>
          <a:p>
            <a:r>
              <a:rPr lang="id-ID" dirty="0" smtClean="0"/>
              <a:t>Pengujian proses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57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4978804" y="1134648"/>
            <a:ext cx="3536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(Diehl, 2007; Preece dkk., 2015)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903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XII. Survei Pengguna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657"/>
            <a:ext cx="7886700" cy="4853130"/>
          </a:xfrm>
        </p:spPr>
        <p:txBody>
          <a:bodyPr/>
          <a:lstStyle/>
          <a:p>
            <a:pPr marL="0" indent="0" algn="just">
              <a:buNone/>
            </a:pPr>
            <a:r>
              <a:rPr lang="id-ID" dirty="0"/>
              <a:t>Pengumpulan data pengguna dapat dilakukan dengan tiga metode (Preece dkk., 2015), yaitu </a:t>
            </a:r>
            <a:endParaRPr lang="id-ID" dirty="0" smtClean="0"/>
          </a:p>
          <a:p>
            <a:pPr algn="just"/>
            <a:r>
              <a:rPr lang="id-ID" dirty="0" smtClean="0"/>
              <a:t>melalui wawancara,</a:t>
            </a:r>
          </a:p>
          <a:p>
            <a:pPr algn="just"/>
            <a:r>
              <a:rPr lang="id-ID" dirty="0" smtClean="0"/>
              <a:t>kuesioner</a:t>
            </a:r>
            <a:r>
              <a:rPr lang="id-ID" dirty="0"/>
              <a:t>, dan </a:t>
            </a:r>
            <a:endParaRPr lang="id-ID" dirty="0" smtClean="0"/>
          </a:p>
          <a:p>
            <a:pPr algn="just"/>
            <a:r>
              <a:rPr lang="id-ID" dirty="0" smtClean="0"/>
              <a:t>pengamatan </a:t>
            </a:r>
            <a:r>
              <a:rPr lang="id-ID" dirty="0"/>
              <a:t>atau </a:t>
            </a:r>
            <a:r>
              <a:rPr lang="id-ID" dirty="0" smtClean="0"/>
              <a:t>observasi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628650" y="3736043"/>
            <a:ext cx="78867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Metode kuesioner secara </a:t>
            </a:r>
            <a:r>
              <a:rPr lang="id-ID" sz="2400" i="1" dirty="0">
                <a:latin typeface="Times New Roman" panose="02020603050405020304" pitchFamily="18" charset="0"/>
                <a:ea typeface="Malgun Gothic" panose="020B0503020000020004" pitchFamily="34" charset="-127"/>
              </a:rPr>
              <a:t>online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 dipilih karena memiliki kecepatan respon data yang cepat dan kualitas datanya yang dapat langsung disimpan ke basis data (Sue dan Ritter, 2007</a:t>
            </a: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Kuesioner 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online dapat merekam perilaku pengguna dalam menggunakan kakas secara </a:t>
            </a:r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akurat.</a:t>
            </a:r>
            <a:endParaRPr lang="id-ID" sz="2400" dirty="0"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Pertanyaan </a:t>
            </a:r>
            <a:r>
              <a:rPr lang="id-ID" sz="2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kontingensi dapat diprogram dengan efektif sehingga objektivitas permasalahan dapat tercapai.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400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536027"/>
            <a:ext cx="7695543" cy="564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Pengukuran secara kuantitatif dapat dilakukan dengan beberapa metode yang ditulis oleh Wixon dan Wilson (Preece dkk., 2015) </a:t>
            </a:r>
            <a:r>
              <a:rPr lang="id-ID" dirty="0" smtClean="0"/>
              <a:t>sebagai </a:t>
            </a:r>
            <a:r>
              <a:rPr lang="id-ID" dirty="0"/>
              <a:t>berikut:</a:t>
            </a:r>
          </a:p>
          <a:p>
            <a:pPr lvl="0"/>
            <a:r>
              <a:rPr lang="id-ID" dirty="0"/>
              <a:t>Lama waktu pengguna dalam menyelesaikan sebuah tugas;</a:t>
            </a:r>
          </a:p>
          <a:p>
            <a:pPr lvl="0"/>
            <a:r>
              <a:rPr lang="id-ID" dirty="0"/>
              <a:t>Lama waktu pengguna dalam menyelesaikan sebuah tugas ketika batas waktu ditentukan;</a:t>
            </a:r>
          </a:p>
          <a:p>
            <a:pPr lvl="0"/>
            <a:r>
              <a:rPr lang="id-ID" dirty="0"/>
              <a:t>Jumlah dan jenis kesalahan yang terjadi setiap tugas yang diberikan;</a:t>
            </a:r>
          </a:p>
          <a:p>
            <a:pPr lvl="0"/>
            <a:r>
              <a:rPr lang="id-ID" dirty="0"/>
              <a:t>Jumlah kesalahan per unit dalam satuan waktu;</a:t>
            </a:r>
          </a:p>
          <a:p>
            <a:pPr lvl="0"/>
            <a:r>
              <a:rPr lang="id-ID" dirty="0"/>
              <a:t>Jumlah pengguna yang mengakses bantuan atau pedoman produk;</a:t>
            </a:r>
          </a:p>
          <a:p>
            <a:pPr lvl="0"/>
            <a:r>
              <a:rPr lang="id-ID" dirty="0"/>
              <a:t>Banyaknya pengguna yang melakukan kesalahan;</a:t>
            </a:r>
          </a:p>
          <a:p>
            <a:r>
              <a:rPr lang="id-ID" dirty="0"/>
              <a:t>Banyaknya pengguna yang menyelesaikan tugas.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59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99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III. Tujuan </a:t>
            </a:r>
            <a:r>
              <a:rPr lang="id-ID" sz="3600" b="1" dirty="0"/>
              <a:t>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/>
              <a:t>Tujuan dari penelitian tesis ini adalah untuk menghasilkan modifikasi kakas OPT yang dapat melakukan visualisasi graf dari eksekusi kode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26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97" y="788276"/>
            <a:ext cx="8010853" cy="538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Pedoman </a:t>
            </a:r>
            <a:r>
              <a:rPr lang="id-ID" dirty="0"/>
              <a:t>penulisan survei yang perlu diperhatikan (Sue dan Ritter, 2007), yaitu:</a:t>
            </a:r>
          </a:p>
          <a:p>
            <a:pPr lvl="0"/>
            <a:r>
              <a:rPr lang="id-ID" dirty="0"/>
              <a:t>Menentukan objektivitas secara rinci setiap pertanyaan yang akan diajukan;</a:t>
            </a:r>
          </a:p>
          <a:p>
            <a:pPr lvl="0"/>
            <a:r>
              <a:rPr lang="id-ID" dirty="0"/>
              <a:t>Menentukan pengukuran keobjektivitasan berdasarkan apa dapat diukur;</a:t>
            </a:r>
          </a:p>
          <a:p>
            <a:pPr lvl="0"/>
            <a:r>
              <a:rPr lang="id-ID" dirty="0"/>
              <a:t>Spesifikasi survei perlu ditinjau oleh para ahli. Ada dua bagian utama yang perlu dipertimbangkan, yaitu (a) isi survei dan (b) metodologi;</a:t>
            </a:r>
          </a:p>
          <a:p>
            <a:r>
              <a:rPr lang="id-ID" dirty="0"/>
              <a:t>Studi literatur terkait topik yang disurvei.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12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482107"/>
            <a:ext cx="7947791" cy="6056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Tahapan untuk melakukan survei pada dasarnya ada </a:t>
            </a:r>
            <a:r>
              <a:rPr lang="id-ID" b="1" dirty="0"/>
              <a:t>delapan langkah</a:t>
            </a:r>
            <a:r>
              <a:rPr lang="id-ID" dirty="0"/>
              <a:t> (Sue and Ritter, 2007), yaitu sebagai berikut:</a:t>
            </a:r>
          </a:p>
          <a:p>
            <a:pPr lvl="0"/>
            <a:r>
              <a:rPr lang="id-ID" dirty="0"/>
              <a:t>Mendefinisikan </a:t>
            </a:r>
            <a:r>
              <a:rPr lang="id-ID" dirty="0" smtClean="0"/>
              <a:t>objektivitas</a:t>
            </a:r>
            <a:endParaRPr lang="id-ID" dirty="0"/>
          </a:p>
          <a:p>
            <a:pPr lvl="0"/>
            <a:r>
              <a:rPr lang="id-ID" dirty="0"/>
              <a:t>Menentukan populasi dan </a:t>
            </a:r>
            <a:r>
              <a:rPr lang="id-ID" dirty="0" smtClean="0"/>
              <a:t>sampel</a:t>
            </a:r>
            <a:endParaRPr lang="id-ID" dirty="0"/>
          </a:p>
          <a:p>
            <a:pPr lvl="0"/>
            <a:r>
              <a:rPr lang="id-ID" dirty="0"/>
              <a:t>Merencanakan jadwal dan batasan waktu serta sumber daya yang </a:t>
            </a:r>
            <a:r>
              <a:rPr lang="id-ID" dirty="0" smtClean="0"/>
              <a:t>tersedia</a:t>
            </a:r>
            <a:endParaRPr lang="id-ID" dirty="0"/>
          </a:p>
          <a:p>
            <a:pPr lvl="0"/>
            <a:r>
              <a:rPr lang="id-ID" dirty="0"/>
              <a:t>Mendesain pertanyaan survei dan melakukan pretes </a:t>
            </a:r>
            <a:r>
              <a:rPr lang="id-ID" dirty="0" smtClean="0"/>
              <a:t>survei</a:t>
            </a:r>
            <a:endParaRPr lang="id-ID" dirty="0"/>
          </a:p>
          <a:p>
            <a:pPr lvl="0"/>
            <a:r>
              <a:rPr lang="id-ID" dirty="0"/>
              <a:t>Mulai pengumpulan </a:t>
            </a:r>
            <a:r>
              <a:rPr lang="id-ID" dirty="0" smtClean="0"/>
              <a:t>data</a:t>
            </a:r>
            <a:endParaRPr lang="id-ID" dirty="0"/>
          </a:p>
          <a:p>
            <a:pPr lvl="0"/>
            <a:r>
              <a:rPr lang="id-ID" dirty="0"/>
              <a:t>Memanajemen hasil </a:t>
            </a:r>
            <a:r>
              <a:rPr lang="id-ID" dirty="0" smtClean="0"/>
              <a:t>survei</a:t>
            </a:r>
            <a:endParaRPr lang="id-ID" dirty="0"/>
          </a:p>
          <a:p>
            <a:pPr lvl="0"/>
            <a:r>
              <a:rPr lang="id-ID" dirty="0"/>
              <a:t>Menganalisis data hasil </a:t>
            </a:r>
            <a:r>
              <a:rPr lang="id-ID" dirty="0" smtClean="0"/>
              <a:t>survei</a:t>
            </a:r>
            <a:endParaRPr lang="id-ID" dirty="0"/>
          </a:p>
          <a:p>
            <a:r>
              <a:rPr lang="id-ID" dirty="0" smtClean="0"/>
              <a:t>Desiminasi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1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Kuesioner Online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834"/>
            <a:ext cx="7886700" cy="4853130"/>
          </a:xfrm>
        </p:spPr>
        <p:txBody>
          <a:bodyPr/>
          <a:lstStyle/>
          <a:p>
            <a:r>
              <a:rPr lang="id-ID" dirty="0" smtClean="0"/>
              <a:t>Data Pribadi</a:t>
            </a:r>
          </a:p>
          <a:p>
            <a:r>
              <a:rPr lang="id-ID" dirty="0" smtClean="0"/>
              <a:t>Pre-Test</a:t>
            </a:r>
          </a:p>
          <a:p>
            <a:r>
              <a:rPr lang="id-ID" dirty="0" smtClean="0"/>
              <a:t>Simulasi</a:t>
            </a:r>
          </a:p>
          <a:p>
            <a:r>
              <a:rPr lang="id-ID" dirty="0" smtClean="0"/>
              <a:t>Post-Test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9116"/>
            <a:ext cx="7886700" cy="505784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dirty="0" smtClean="0"/>
              <a:t>Sorva</a:t>
            </a:r>
            <a:r>
              <a:rPr lang="id-ID" dirty="0"/>
              <a:t>, J., Karavirta, V. dan Malmi, L. (2013): A review of generic program visualization systems for introductory programming education, ACM Trans. Comput. Educ. TOCE, 13, 15</a:t>
            </a:r>
            <a:r>
              <a:rPr lang="id-ID" dirty="0" smtClean="0"/>
              <a:t>.</a:t>
            </a:r>
          </a:p>
          <a:p>
            <a:pPr algn="just"/>
            <a:r>
              <a:rPr lang="en-US" dirty="0"/>
              <a:t>Bonk, C.J. (2009): The world is open: how Web technology is revolutionizing education, 1st </a:t>
            </a:r>
            <a:r>
              <a:rPr lang="en-US" dirty="0" err="1"/>
              <a:t>ed</a:t>
            </a:r>
            <a:r>
              <a:rPr lang="en-US" dirty="0"/>
              <a:t>, San Francisco, </a:t>
            </a:r>
            <a:r>
              <a:rPr lang="en-US" dirty="0" err="1"/>
              <a:t>Calif</a:t>
            </a:r>
            <a:r>
              <a:rPr lang="en-US" dirty="0"/>
              <a:t>, </a:t>
            </a:r>
            <a:r>
              <a:rPr lang="en-US" dirty="0" err="1"/>
              <a:t>Jossey</a:t>
            </a:r>
            <a:r>
              <a:rPr lang="en-US" dirty="0"/>
              <a:t>-Bass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/>
              <a:t>Diehl, S. (2007): </a:t>
            </a:r>
            <a:r>
              <a:rPr lang="id-ID" i="1" dirty="0"/>
              <a:t>Software visualization: visualizing the structure, behaviour, and evolution of software ; with 5 tables</a:t>
            </a:r>
            <a:r>
              <a:rPr lang="id-ID" dirty="0"/>
              <a:t>, Berlin, Springer.</a:t>
            </a:r>
          </a:p>
          <a:p>
            <a:pPr algn="just"/>
            <a:r>
              <a:rPr lang="id-ID" dirty="0"/>
              <a:t>Piteira, M. and Costa, C. (2013): Learning computer programming: study of difficulties in learning programming, </a:t>
            </a:r>
            <a:r>
              <a:rPr lang="id-ID" i="1" dirty="0"/>
              <a:t>Proceedings of the 2013 International Conference on Information Systems and Design of Communication</a:t>
            </a:r>
            <a:r>
              <a:rPr lang="id-ID" dirty="0"/>
              <a:t>, ACM, 75–80,  diperoleh melalui situs internet: http://</a:t>
            </a:r>
            <a:r>
              <a:rPr lang="id-ID" dirty="0" smtClean="0"/>
              <a:t>dl.acm.org/ citation.cfm?id=2503871 (diakses </a:t>
            </a:r>
            <a:r>
              <a:rPr lang="id-ID" dirty="0"/>
              <a:t>8 September 2016</a:t>
            </a:r>
            <a:r>
              <a:rPr lang="id-ID" dirty="0" smtClean="0"/>
              <a:t>).</a:t>
            </a:r>
            <a:endParaRPr lang="id-ID" dirty="0"/>
          </a:p>
          <a:p>
            <a:pPr algn="just"/>
            <a:r>
              <a:rPr lang="id-ID" dirty="0"/>
              <a:t>Preece, J. (2002): </a:t>
            </a:r>
            <a:r>
              <a:rPr lang="id-ID" i="1" dirty="0"/>
              <a:t>Interaction Design: Beyond Human-Computer Interaction, First Edition</a:t>
            </a:r>
            <a:r>
              <a:rPr lang="id-ID" dirty="0"/>
              <a:t>, First Edition, USA, John Wiley &amp; Sons, Inc.</a:t>
            </a: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71254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/>
              <a:t>Terima Kasih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64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5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IV. Kontribusi </a:t>
            </a:r>
            <a:r>
              <a:rPr lang="id-ID" sz="3600" b="1" dirty="0"/>
              <a:t>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Visualisasi eksekusi graf kode </a:t>
            </a:r>
            <a:r>
              <a:rPr lang="id-ID" dirty="0" smtClean="0"/>
              <a:t>program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3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V. Batasan </a:t>
            </a:r>
            <a:r>
              <a:rPr lang="id-ID" sz="3600" b="1" dirty="0"/>
              <a:t>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3015"/>
            <a:ext cx="7886700" cy="4743948"/>
          </a:xfrm>
        </p:spPr>
        <p:txBody>
          <a:bodyPr>
            <a:normAutofit fontScale="92500" lnSpcReduction="1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id-ID" dirty="0"/>
              <a:t>Permasalahan yang dikaji lebih fokus terhadap desain interaksi dan visualisasi untuk memahami eksekusi kode graf, tidak terkait pedagogi </a:t>
            </a:r>
            <a:r>
              <a:rPr lang="id-ID" dirty="0" smtClean="0"/>
              <a:t>pemrograman.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dirty="0" smtClean="0"/>
              <a:t>Fokus terhadap pemutakhiran teknologi web dan </a:t>
            </a:r>
            <a:r>
              <a:rPr lang="id-ID" i="1" dirty="0" smtClean="0"/>
              <a:t>usability</a:t>
            </a:r>
            <a:r>
              <a:rPr lang="id-ID" dirty="0" smtClean="0"/>
              <a:t> untuk pengembangan kakas.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dirty="0" smtClean="0"/>
              <a:t>Tidak melakukan analisis mendalam untuk sistem </a:t>
            </a:r>
            <a:r>
              <a:rPr lang="id-ID" i="1" dirty="0" smtClean="0"/>
              <a:t>backend</a:t>
            </a:r>
            <a:r>
              <a:rPr lang="id-ID" dirty="0" smtClean="0"/>
              <a:t> terkait kinerja manajemen memori dan penggunaan kakas pendukungnya.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dirty="0" smtClean="0"/>
              <a:t>Kakas tidak diperuntukan </a:t>
            </a:r>
            <a:r>
              <a:rPr lang="id-ID" i="1" dirty="0" smtClean="0"/>
              <a:t>debugging</a:t>
            </a:r>
            <a:r>
              <a:rPr lang="id-ID" dirty="0" smtClean="0"/>
              <a:t> kode program berskala besar.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id-ID" dirty="0" smtClean="0"/>
              <a:t>Permasalahan yang dikaji tidak mencangkup algoritma pembangkit model graf, seperti </a:t>
            </a:r>
            <a:r>
              <a:rPr lang="id-ID" dirty="0"/>
              <a:t>model </a:t>
            </a:r>
            <a:r>
              <a:rPr lang="id-ID" dirty="0" smtClean="0"/>
              <a:t>Barabási–Albert*.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8</a:t>
            </a:fld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0" y="6519446"/>
            <a:ext cx="6537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/>
              <a:t>*) https</a:t>
            </a:r>
            <a:r>
              <a:rPr lang="id-ID" sz="1600" dirty="0"/>
              <a:t>://en.wikipedia.org/wiki/Barab%C3%A1si%E2%80%93Albert_model</a:t>
            </a:r>
          </a:p>
        </p:txBody>
      </p:sp>
    </p:spTree>
    <p:extLst>
      <p:ext uri="{BB962C8B-B14F-4D97-AF65-F5344CB8AC3E}">
        <p14:creationId xmlns:p14="http://schemas.microsoft.com/office/powerpoint/2010/main" val="2512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10" y="317680"/>
            <a:ext cx="7886700" cy="7676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3600" b="1" dirty="0" smtClean="0"/>
              <a:t>VI. Metodologi </a:t>
            </a:r>
            <a:r>
              <a:rPr lang="id-ID" sz="3600" b="1" dirty="0"/>
              <a:t>Penelitian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ED25-4F24-46F2-8D44-6EDF164598BB}" type="slidenum">
              <a:rPr lang="id-ID" smtClean="0"/>
              <a:t>9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628650" y="1515976"/>
            <a:ext cx="2280679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Tinjauan Pustaka dan </a:t>
            </a:r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Eksplorasi Kakas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722696" y="1515975"/>
            <a:ext cx="139521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Merumuskan Hipotesis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931277" y="1515974"/>
            <a:ext cx="191855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Pengumpulan Graf Kode Program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756631" y="2861855"/>
            <a:ext cx="2093200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Analisis Desain Interaksi Visualisasi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858875" y="2861855"/>
            <a:ext cx="2259035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Analisis Deteksi Graf dalam Kode Program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28650" y="2861854"/>
            <a:ext cx="1480649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Perancangan Kakas</a:t>
            </a:r>
            <a:endParaRPr lang="id-ID" dirty="0"/>
          </a:p>
        </p:txBody>
      </p:sp>
      <p:sp>
        <p:nvSpPr>
          <p:cNvPr id="12" name="Right Arrow 11"/>
          <p:cNvSpPr/>
          <p:nvPr/>
        </p:nvSpPr>
        <p:spPr>
          <a:xfrm>
            <a:off x="3077176" y="167755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38309" y="4256983"/>
            <a:ext cx="1287532" cy="369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Eksperimen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2825871" y="4139702"/>
            <a:ext cx="1457954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Implementasi Kakas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4959658" y="4139701"/>
            <a:ext cx="1160720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>
                <a:latin typeface="Times New Roman" panose="02020603050405020304" pitchFamily="18" charset="0"/>
                <a:ea typeface="Malgun Gothic" panose="020B0503020000020004" pitchFamily="34" charset="-127"/>
              </a:rPr>
              <a:t>Pengujian Kakas</a:t>
            </a:r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6796211" y="4118483"/>
            <a:ext cx="1162991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>
                <a:latin typeface="Times New Roman" panose="02020603050405020304" pitchFamily="18" charset="0"/>
                <a:ea typeface="Malgun Gothic" panose="020B0503020000020004" pitchFamily="34" charset="-127"/>
              </a:rPr>
              <a:t>Evaluasi Kakas</a:t>
            </a:r>
            <a:endParaRPr lang="id-ID" dirty="0"/>
          </a:p>
        </p:txBody>
      </p:sp>
      <p:sp>
        <p:nvSpPr>
          <p:cNvPr id="17" name="Right Arrow 16"/>
          <p:cNvSpPr/>
          <p:nvPr/>
        </p:nvSpPr>
        <p:spPr>
          <a:xfrm>
            <a:off x="5294250" y="167755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ight Arrow 17"/>
          <p:cNvSpPr/>
          <p:nvPr/>
        </p:nvSpPr>
        <p:spPr>
          <a:xfrm rot="5400000">
            <a:off x="6651718" y="2363872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ight Arrow 18"/>
          <p:cNvSpPr/>
          <p:nvPr/>
        </p:nvSpPr>
        <p:spPr>
          <a:xfrm>
            <a:off x="2208399" y="430128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ight Arrow 19"/>
          <p:cNvSpPr/>
          <p:nvPr/>
        </p:nvSpPr>
        <p:spPr>
          <a:xfrm>
            <a:off x="4409324" y="430128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ight Arrow 20"/>
          <p:cNvSpPr/>
          <p:nvPr/>
        </p:nvSpPr>
        <p:spPr>
          <a:xfrm>
            <a:off x="6268828" y="4301285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ight Arrow 21"/>
          <p:cNvSpPr/>
          <p:nvPr/>
        </p:nvSpPr>
        <p:spPr>
          <a:xfrm flipH="1">
            <a:off x="5198434" y="302343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ight Arrow 22"/>
          <p:cNvSpPr/>
          <p:nvPr/>
        </p:nvSpPr>
        <p:spPr>
          <a:xfrm flipH="1">
            <a:off x="2245251" y="3023619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ight Arrow 23"/>
          <p:cNvSpPr/>
          <p:nvPr/>
        </p:nvSpPr>
        <p:spPr>
          <a:xfrm rot="5400000">
            <a:off x="1130138" y="3714608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760503" y="5501405"/>
            <a:ext cx="1295506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Kesimpulan dan Saran</a:t>
            </a:r>
            <a:endParaRPr lang="id-ID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7164355" y="4955436"/>
            <a:ext cx="477672" cy="323166"/>
          </a:xfrm>
          <a:prstGeom prst="rightArrow">
            <a:avLst>
              <a:gd name="adj1" fmla="val 35238"/>
              <a:gd name="adj2" fmla="val 69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6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3196</Words>
  <Application>Microsoft Office PowerPoint</Application>
  <PresentationFormat>On-screen Show (4:3)</PresentationFormat>
  <Paragraphs>596</Paragraphs>
  <Slides>64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Malgun Gothic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Visio</vt:lpstr>
      <vt:lpstr>PENGEMBANGAN KAKAS VISUALISASI DARI GRAF KODE PROGRAM UNTUK MEMAHAMI EKSEKUSI KODE PROGRAM</vt:lpstr>
      <vt:lpstr>Kerangka Pembahasan</vt:lpstr>
      <vt:lpstr>Daftar Istilah dan Singkatan</vt:lpstr>
      <vt:lpstr>I. Latar Belakang</vt:lpstr>
      <vt:lpstr>II. Rumusan Masalah</vt:lpstr>
      <vt:lpstr>III. Tujuan Penelitian</vt:lpstr>
      <vt:lpstr>IV. Kontribusi Utama</vt:lpstr>
      <vt:lpstr>V. Batasan Masalah</vt:lpstr>
      <vt:lpstr>VI. Metodologi Penelitian</vt:lpstr>
      <vt:lpstr>VII. Studi Literatur dan Eksplorasi</vt:lpstr>
      <vt:lpstr>PowerPoint Presentation</vt:lpstr>
      <vt:lpstr>Swan (1996)</vt:lpstr>
      <vt:lpstr>VisMod (1999)</vt:lpstr>
      <vt:lpstr>jGRASP (2004)</vt:lpstr>
      <vt:lpstr>PowerPoint Presentation</vt:lpstr>
      <vt:lpstr>Jype (2009)</vt:lpstr>
      <vt:lpstr>Online Python Tutor (2010)</vt:lpstr>
      <vt:lpstr>PowerPoint Presentation</vt:lpstr>
      <vt:lpstr>Arsitektur OPT</vt:lpstr>
      <vt:lpstr>Format Execution Trace JSON</vt:lpstr>
      <vt:lpstr>Visualizer</vt:lpstr>
      <vt:lpstr>VIII. Analisis Masalah</vt:lpstr>
      <vt:lpstr>VIII.1 Analisis Desain Interaksi Visualisasi Graf</vt:lpstr>
      <vt:lpstr>Analisis Spesifikasi Kebutuhan Pengguna</vt:lpstr>
      <vt:lpstr>Analisis Perancangan Antarmuka Pengguna</vt:lpstr>
      <vt:lpstr>Spesifikasi Kebutuhan untuk Rancangan Antarmuka Pengguna</vt:lpstr>
      <vt:lpstr>Membangun Purwarupa</vt:lpstr>
      <vt:lpstr>Evaluasi Desain</vt:lpstr>
      <vt:lpstr>PowerPoint Presentation</vt:lpstr>
      <vt:lpstr>VIII.2 Analisis Deteksi Graf dalam Kode Program</vt:lpstr>
      <vt:lpstr>Representasi Data Graf dalam Kode Program</vt:lpstr>
      <vt:lpstr>Representasi Adjacency Matrix</vt:lpstr>
      <vt:lpstr>Representasi Array of Edges</vt:lpstr>
      <vt:lpstr>Representasi Array of Adjacency Lists</vt:lpstr>
      <vt:lpstr>Analisis Kakas Pendukung Untuk Deteksi Graf</vt:lpstr>
      <vt:lpstr>Keunggulan Valgrind</vt:lpstr>
      <vt:lpstr>Analisis Proses Deteksi Graf</vt:lpstr>
      <vt:lpstr>Contoh Data Eksekusi Trace JSON</vt:lpstr>
      <vt:lpstr>Data Fitur</vt:lpstr>
      <vt:lpstr>Analisis Kakas Pendukung untuk Visualisasi Graf</vt:lpstr>
      <vt:lpstr>Analisis Kebutuhan Perangkat</vt:lpstr>
      <vt:lpstr>IX. Perancangan dan Implementasi</vt:lpstr>
      <vt:lpstr>Rancangan Antarmuka Pengguna</vt:lpstr>
      <vt:lpstr>Diagram Kelas</vt:lpstr>
      <vt:lpstr>Proses Konstruksi Visualisasi</vt:lpstr>
      <vt:lpstr>Langkah 1: Menentukan sumber data (Acquire)</vt:lpstr>
      <vt:lpstr>Langkah 2: Mengurai dan Klasifikasi Data (Parse)</vt:lpstr>
      <vt:lpstr>Langkah 3: Penyaringan Data (Filter)</vt:lpstr>
      <vt:lpstr>Langkah 4: Menggali Informasi (Mine)</vt:lpstr>
      <vt:lpstr>Langkah 5: Representasi (Represent)</vt:lpstr>
      <vt:lpstr>Proses Rendering Graf</vt:lpstr>
      <vt:lpstr>Langkah 6: Perbaikan Visual (Refine)</vt:lpstr>
      <vt:lpstr>Langkah 7: Interaksi (Interact)</vt:lpstr>
      <vt:lpstr>Implementasi</vt:lpstr>
      <vt:lpstr>X. Batasan Implementasi</vt:lpstr>
      <vt:lpstr>PowerPoint Presentation</vt:lpstr>
      <vt:lpstr>XI. Pengujian</vt:lpstr>
      <vt:lpstr>XII. Survei Pengguna</vt:lpstr>
      <vt:lpstr>PowerPoint Presentation</vt:lpstr>
      <vt:lpstr>PowerPoint Presentation</vt:lpstr>
      <vt:lpstr>PowerPoint Presentation</vt:lpstr>
      <vt:lpstr>Kuesioner Online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KAKAS VISUALISASI DARI GRAF KODE PROGRAM UNTUK MEMAHAMI EKSEKUSI KODE PROGRAM</dc:title>
  <dc:creator>Habibie Ed Dien</dc:creator>
  <cp:lastModifiedBy>Habibie Ed Dien</cp:lastModifiedBy>
  <cp:revision>103</cp:revision>
  <dcterms:created xsi:type="dcterms:W3CDTF">2018-02-10T22:30:45Z</dcterms:created>
  <dcterms:modified xsi:type="dcterms:W3CDTF">2018-03-03T06:17:15Z</dcterms:modified>
</cp:coreProperties>
</file>