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53" r:id="rId2"/>
  </p:sldMasterIdLst>
  <p:notesMasterIdLst>
    <p:notesMasterId r:id="rId49"/>
  </p:notesMasterIdLst>
  <p:handoutMasterIdLst>
    <p:handoutMasterId r:id="rId50"/>
  </p:handoutMasterIdLst>
  <p:sldIdLst>
    <p:sldId id="712" r:id="rId3"/>
    <p:sldId id="795" r:id="rId4"/>
    <p:sldId id="799" r:id="rId5"/>
    <p:sldId id="784" r:id="rId6"/>
    <p:sldId id="800" r:id="rId7"/>
    <p:sldId id="776" r:id="rId8"/>
    <p:sldId id="803" r:id="rId9"/>
    <p:sldId id="788" r:id="rId10"/>
    <p:sldId id="796" r:id="rId11"/>
    <p:sldId id="797" r:id="rId12"/>
    <p:sldId id="806" r:id="rId13"/>
    <p:sldId id="807" r:id="rId14"/>
    <p:sldId id="808" r:id="rId15"/>
    <p:sldId id="809" r:id="rId16"/>
    <p:sldId id="810" r:id="rId17"/>
    <p:sldId id="786" r:id="rId18"/>
    <p:sldId id="793" r:id="rId19"/>
    <p:sldId id="816" r:id="rId20"/>
    <p:sldId id="780" r:id="rId21"/>
    <p:sldId id="781" r:id="rId22"/>
    <p:sldId id="817" r:id="rId23"/>
    <p:sldId id="825" r:id="rId24"/>
    <p:sldId id="819" r:id="rId25"/>
    <p:sldId id="820" r:id="rId26"/>
    <p:sldId id="821" r:id="rId27"/>
    <p:sldId id="822" r:id="rId28"/>
    <p:sldId id="827" r:id="rId29"/>
    <p:sldId id="829" r:id="rId30"/>
    <p:sldId id="823" r:id="rId31"/>
    <p:sldId id="824" r:id="rId32"/>
    <p:sldId id="828" r:id="rId33"/>
    <p:sldId id="792" r:id="rId34"/>
    <p:sldId id="834" r:id="rId35"/>
    <p:sldId id="831" r:id="rId36"/>
    <p:sldId id="830" r:id="rId37"/>
    <p:sldId id="832" r:id="rId38"/>
    <p:sldId id="833" r:id="rId39"/>
    <p:sldId id="837" r:id="rId40"/>
    <p:sldId id="836" r:id="rId41"/>
    <p:sldId id="838" r:id="rId42"/>
    <p:sldId id="839" r:id="rId43"/>
    <p:sldId id="840" r:id="rId44"/>
    <p:sldId id="841" r:id="rId45"/>
    <p:sldId id="842" r:id="rId46"/>
    <p:sldId id="843" r:id="rId47"/>
    <p:sldId id="756" r:id="rId48"/>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712"/>
            <p14:sldId id="795"/>
            <p14:sldId id="799"/>
            <p14:sldId id="784"/>
            <p14:sldId id="800"/>
            <p14:sldId id="776"/>
            <p14:sldId id="803"/>
            <p14:sldId id="788"/>
            <p14:sldId id="796"/>
            <p14:sldId id="797"/>
            <p14:sldId id="806"/>
            <p14:sldId id="807"/>
            <p14:sldId id="808"/>
            <p14:sldId id="809"/>
            <p14:sldId id="810"/>
            <p14:sldId id="786"/>
            <p14:sldId id="793"/>
            <p14:sldId id="816"/>
            <p14:sldId id="780"/>
            <p14:sldId id="781"/>
            <p14:sldId id="817"/>
            <p14:sldId id="825"/>
            <p14:sldId id="819"/>
            <p14:sldId id="820"/>
            <p14:sldId id="821"/>
            <p14:sldId id="822"/>
            <p14:sldId id="827"/>
            <p14:sldId id="829"/>
            <p14:sldId id="823"/>
            <p14:sldId id="824"/>
            <p14:sldId id="828"/>
            <p14:sldId id="792"/>
            <p14:sldId id="834"/>
            <p14:sldId id="831"/>
            <p14:sldId id="830"/>
            <p14:sldId id="832"/>
            <p14:sldId id="833"/>
            <p14:sldId id="837"/>
            <p14:sldId id="836"/>
            <p14:sldId id="838"/>
            <p14:sldId id="839"/>
            <p14:sldId id="840"/>
            <p14:sldId id="841"/>
            <p14:sldId id="842"/>
            <p14:sldId id="843"/>
          </p14:sldIdLst>
        </p14:section>
        <p14:section name="CREDITS &amp; COPYRIGHTS" id="{96A22112-93F8-4FC4-92DC-51B794962ED1}">
          <p14:sldIdLst>
            <p14:sldId id="756"/>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ibie Ed Dien" initials="HBB" lastIdx="1" clrIdx="0">
    <p:extLst>
      <p:ext uri="{19B8F6BF-5375-455C-9EA6-DF929625EA0E}">
        <p15:presenceInfo xmlns:p15="http://schemas.microsoft.com/office/powerpoint/2012/main" userId="Habibie Ed Di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EB1"/>
    <a:srgbClr val="222A35"/>
    <a:srgbClr val="C8C9CC"/>
    <a:srgbClr val="CACBCD"/>
    <a:srgbClr val="F2C232"/>
    <a:srgbClr val="45B0DC"/>
    <a:srgbClr val="DBDBDB"/>
    <a:srgbClr val="63BB46"/>
    <a:srgbClr val="000000"/>
    <a:srgbClr val="2F3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7" autoAdjust="0"/>
    <p:restoredTop sz="92441" autoAdjust="0"/>
  </p:normalViewPr>
  <p:slideViewPr>
    <p:cSldViewPr>
      <p:cViewPr varScale="1">
        <p:scale>
          <a:sx n="75" d="100"/>
          <a:sy n="75" d="100"/>
        </p:scale>
        <p:origin x="210" y="66"/>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706"/>
    </p:cViewPr>
  </p:outlineViewPr>
  <p:notesTextViewPr>
    <p:cViewPr>
      <p:scale>
        <a:sx n="150" d="100"/>
        <a:sy n="150" d="100"/>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B4A33-9F13-404B-BFD7-DDB0D6F1A332}" type="doc">
      <dgm:prSet loTypeId="urn:microsoft.com/office/officeart/2005/8/layout/gear1" loCatId="process" qsTypeId="urn:microsoft.com/office/officeart/2005/8/quickstyle/simple1" qsCatId="simple" csTypeId="urn:microsoft.com/office/officeart/2005/8/colors/accent1_2" csCatId="accent1" phldr="1"/>
      <dgm:spPr/>
    </dgm:pt>
    <dgm:pt modelId="{5E278431-32AD-4690-ADB2-ADE52F8D5638}">
      <dgm:prSet phldrT="[Text]"/>
      <dgm:spPr>
        <a:solidFill>
          <a:schemeClr val="accent5"/>
        </a:solidFill>
      </dgm:spPr>
      <dgm:t>
        <a:bodyPr/>
        <a:lstStyle/>
        <a:p>
          <a:endParaRPr lang="en-US"/>
        </a:p>
      </dgm:t>
    </dgm:pt>
    <dgm:pt modelId="{A7E8F920-0BC6-4606-8C42-B0C8CD8AFF1B}" type="parTrans" cxnId="{0094F92C-66C1-4B3B-9525-4DD09D2CC0B4}">
      <dgm:prSet/>
      <dgm:spPr/>
      <dgm:t>
        <a:bodyPr/>
        <a:lstStyle/>
        <a:p>
          <a:endParaRPr lang="en-US"/>
        </a:p>
      </dgm:t>
    </dgm:pt>
    <dgm:pt modelId="{6CD74433-6FA6-45FB-B011-0E5258F17C2D}" type="sibTrans" cxnId="{0094F92C-66C1-4B3B-9525-4DD09D2CC0B4}">
      <dgm:prSet/>
      <dgm:spPr/>
      <dgm:t>
        <a:bodyPr/>
        <a:lstStyle/>
        <a:p>
          <a:endParaRPr lang="en-US"/>
        </a:p>
      </dgm:t>
    </dgm:pt>
    <dgm:pt modelId="{31971CC0-0BE8-4A51-92FF-F68F5D2C7778}">
      <dgm:prSet phldrT="[Text]"/>
      <dgm:spPr>
        <a:solidFill>
          <a:schemeClr val="accent4"/>
        </a:solidFill>
      </dgm:spPr>
      <dgm:t>
        <a:bodyPr/>
        <a:lstStyle/>
        <a:p>
          <a:endParaRPr lang="en-US"/>
        </a:p>
      </dgm:t>
    </dgm:pt>
    <dgm:pt modelId="{77562F0E-0D87-48F6-BEB3-2AB44471E0FF}" type="parTrans" cxnId="{39CD0026-4FFE-48A7-BC8D-732FA6183A43}">
      <dgm:prSet/>
      <dgm:spPr/>
      <dgm:t>
        <a:bodyPr/>
        <a:lstStyle/>
        <a:p>
          <a:endParaRPr lang="en-US"/>
        </a:p>
      </dgm:t>
    </dgm:pt>
    <dgm:pt modelId="{955B212E-6BE9-46B5-9357-C17DFF2785CD}" type="sibTrans" cxnId="{39CD0026-4FFE-48A7-BC8D-732FA6183A43}">
      <dgm:prSet/>
      <dgm:spPr/>
      <dgm:t>
        <a:bodyPr/>
        <a:lstStyle/>
        <a:p>
          <a:endParaRPr lang="en-US"/>
        </a:p>
      </dgm:t>
    </dgm:pt>
    <dgm:pt modelId="{BFDB9099-A9EE-43B6-822C-5EDE33AD966F}">
      <dgm:prSet phldrT="[Text]"/>
      <dgm:spPr>
        <a:solidFill>
          <a:schemeClr val="accent2"/>
        </a:solidFill>
      </dgm:spPr>
      <dgm:t>
        <a:bodyPr/>
        <a:lstStyle/>
        <a:p>
          <a:endParaRPr lang="en-US"/>
        </a:p>
      </dgm:t>
    </dgm:pt>
    <dgm:pt modelId="{170C034A-EA66-4A98-A94E-3E76916AADD4}" type="parTrans" cxnId="{2CFEFB2B-A5B4-4393-A04B-2D0BF71FFA08}">
      <dgm:prSet/>
      <dgm:spPr/>
      <dgm:t>
        <a:bodyPr/>
        <a:lstStyle/>
        <a:p>
          <a:endParaRPr lang="en-US"/>
        </a:p>
      </dgm:t>
    </dgm:pt>
    <dgm:pt modelId="{7C343F2C-B043-44F0-8676-7B2D9752CCF6}" type="sibTrans" cxnId="{2CFEFB2B-A5B4-4393-A04B-2D0BF71FFA08}">
      <dgm:prSet/>
      <dgm:spPr/>
      <dgm:t>
        <a:bodyPr/>
        <a:lstStyle/>
        <a:p>
          <a:endParaRPr lang="en-US"/>
        </a:p>
      </dgm:t>
    </dgm:pt>
    <dgm:pt modelId="{FB88371B-3D40-4BDA-B382-78819BE1B1C2}" type="pres">
      <dgm:prSet presAssocID="{618B4A33-9F13-404B-BFD7-DDB0D6F1A332}" presName="composite" presStyleCnt="0">
        <dgm:presLayoutVars>
          <dgm:chMax val="3"/>
          <dgm:animLvl val="lvl"/>
          <dgm:resizeHandles val="exact"/>
        </dgm:presLayoutVars>
      </dgm:prSet>
      <dgm:spPr/>
    </dgm:pt>
    <dgm:pt modelId="{3D9E1567-658D-41D2-9E6B-9D8CCEE12BBC}" type="pres">
      <dgm:prSet presAssocID="{5E278431-32AD-4690-ADB2-ADE52F8D5638}" presName="gear1" presStyleLbl="node1" presStyleIdx="0" presStyleCnt="3">
        <dgm:presLayoutVars>
          <dgm:chMax val="1"/>
          <dgm:bulletEnabled val="1"/>
        </dgm:presLayoutVars>
      </dgm:prSet>
      <dgm:spPr/>
      <dgm:t>
        <a:bodyPr/>
        <a:lstStyle/>
        <a:p>
          <a:endParaRPr lang="en-US"/>
        </a:p>
      </dgm:t>
    </dgm:pt>
    <dgm:pt modelId="{3548F530-A615-450E-A567-205C8BDEC36C}" type="pres">
      <dgm:prSet presAssocID="{5E278431-32AD-4690-ADB2-ADE52F8D5638}" presName="gear1srcNode" presStyleLbl="node1" presStyleIdx="0" presStyleCnt="3"/>
      <dgm:spPr/>
      <dgm:t>
        <a:bodyPr/>
        <a:lstStyle/>
        <a:p>
          <a:endParaRPr lang="en-US"/>
        </a:p>
      </dgm:t>
    </dgm:pt>
    <dgm:pt modelId="{B1F09AB1-25E1-4517-8817-5ED601C12E99}" type="pres">
      <dgm:prSet presAssocID="{5E278431-32AD-4690-ADB2-ADE52F8D5638}" presName="gear1dstNode" presStyleLbl="node1" presStyleIdx="0" presStyleCnt="3"/>
      <dgm:spPr/>
      <dgm:t>
        <a:bodyPr/>
        <a:lstStyle/>
        <a:p>
          <a:endParaRPr lang="en-US"/>
        </a:p>
      </dgm:t>
    </dgm:pt>
    <dgm:pt modelId="{63F2F425-4921-420C-A1A0-121C513A27E9}" type="pres">
      <dgm:prSet presAssocID="{31971CC0-0BE8-4A51-92FF-F68F5D2C7778}" presName="gear2" presStyleLbl="node1" presStyleIdx="1" presStyleCnt="3">
        <dgm:presLayoutVars>
          <dgm:chMax val="1"/>
          <dgm:bulletEnabled val="1"/>
        </dgm:presLayoutVars>
      </dgm:prSet>
      <dgm:spPr/>
      <dgm:t>
        <a:bodyPr/>
        <a:lstStyle/>
        <a:p>
          <a:endParaRPr lang="en-US"/>
        </a:p>
      </dgm:t>
    </dgm:pt>
    <dgm:pt modelId="{10423B5F-0287-453A-BDCF-9BD802F119B0}" type="pres">
      <dgm:prSet presAssocID="{31971CC0-0BE8-4A51-92FF-F68F5D2C7778}" presName="gear2srcNode" presStyleLbl="node1" presStyleIdx="1" presStyleCnt="3"/>
      <dgm:spPr/>
      <dgm:t>
        <a:bodyPr/>
        <a:lstStyle/>
        <a:p>
          <a:endParaRPr lang="en-US"/>
        </a:p>
      </dgm:t>
    </dgm:pt>
    <dgm:pt modelId="{EAFC5A6E-9658-4043-908B-20C435474A5F}" type="pres">
      <dgm:prSet presAssocID="{31971CC0-0BE8-4A51-92FF-F68F5D2C7778}" presName="gear2dstNode" presStyleLbl="node1" presStyleIdx="1" presStyleCnt="3"/>
      <dgm:spPr/>
      <dgm:t>
        <a:bodyPr/>
        <a:lstStyle/>
        <a:p>
          <a:endParaRPr lang="en-US"/>
        </a:p>
      </dgm:t>
    </dgm:pt>
    <dgm:pt modelId="{5D909D5B-A7BC-488C-85B2-335A7B4F0543}" type="pres">
      <dgm:prSet presAssocID="{BFDB9099-A9EE-43B6-822C-5EDE33AD966F}" presName="gear3" presStyleLbl="node1" presStyleIdx="2" presStyleCnt="3"/>
      <dgm:spPr/>
      <dgm:t>
        <a:bodyPr/>
        <a:lstStyle/>
        <a:p>
          <a:endParaRPr lang="en-US"/>
        </a:p>
      </dgm:t>
    </dgm:pt>
    <dgm:pt modelId="{ED43CBA5-31C8-4DF8-AA72-122A072F7727}" type="pres">
      <dgm:prSet presAssocID="{BFDB9099-A9EE-43B6-822C-5EDE33AD966F}" presName="gear3tx" presStyleLbl="node1" presStyleIdx="2" presStyleCnt="3">
        <dgm:presLayoutVars>
          <dgm:chMax val="1"/>
          <dgm:bulletEnabled val="1"/>
        </dgm:presLayoutVars>
      </dgm:prSet>
      <dgm:spPr/>
      <dgm:t>
        <a:bodyPr/>
        <a:lstStyle/>
        <a:p>
          <a:endParaRPr lang="en-US"/>
        </a:p>
      </dgm:t>
    </dgm:pt>
    <dgm:pt modelId="{42280051-3193-48FF-82E6-AF0C669CE486}" type="pres">
      <dgm:prSet presAssocID="{BFDB9099-A9EE-43B6-822C-5EDE33AD966F}" presName="gear3srcNode" presStyleLbl="node1" presStyleIdx="2" presStyleCnt="3"/>
      <dgm:spPr/>
      <dgm:t>
        <a:bodyPr/>
        <a:lstStyle/>
        <a:p>
          <a:endParaRPr lang="en-US"/>
        </a:p>
      </dgm:t>
    </dgm:pt>
    <dgm:pt modelId="{26FB5920-6586-4A57-A269-57AFA4BC2157}" type="pres">
      <dgm:prSet presAssocID="{BFDB9099-A9EE-43B6-822C-5EDE33AD966F}" presName="gear3dstNode" presStyleLbl="node1" presStyleIdx="2" presStyleCnt="3"/>
      <dgm:spPr/>
      <dgm:t>
        <a:bodyPr/>
        <a:lstStyle/>
        <a:p>
          <a:endParaRPr lang="en-US"/>
        </a:p>
      </dgm:t>
    </dgm:pt>
    <dgm:pt modelId="{F807C2FE-2F33-4DE3-9FAA-42D049545FCE}" type="pres">
      <dgm:prSet presAssocID="{6CD74433-6FA6-45FB-B011-0E5258F17C2D}" presName="connector1" presStyleLbl="sibTrans2D1" presStyleIdx="0" presStyleCnt="3"/>
      <dgm:spPr/>
      <dgm:t>
        <a:bodyPr/>
        <a:lstStyle/>
        <a:p>
          <a:endParaRPr lang="en-US"/>
        </a:p>
      </dgm:t>
    </dgm:pt>
    <dgm:pt modelId="{E005B5C5-8938-4DDC-9509-48D6CDE287C1}" type="pres">
      <dgm:prSet presAssocID="{955B212E-6BE9-46B5-9357-C17DFF2785CD}" presName="connector2" presStyleLbl="sibTrans2D1" presStyleIdx="1" presStyleCnt="3"/>
      <dgm:spPr/>
      <dgm:t>
        <a:bodyPr/>
        <a:lstStyle/>
        <a:p>
          <a:endParaRPr lang="en-US"/>
        </a:p>
      </dgm:t>
    </dgm:pt>
    <dgm:pt modelId="{63B6108D-F6CE-4F4C-9330-FCFA34F2F5D6}" type="pres">
      <dgm:prSet presAssocID="{7C343F2C-B043-44F0-8676-7B2D9752CCF6}" presName="connector3" presStyleLbl="sibTrans2D1" presStyleIdx="2" presStyleCnt="3"/>
      <dgm:spPr/>
      <dgm:t>
        <a:bodyPr/>
        <a:lstStyle/>
        <a:p>
          <a:endParaRPr lang="en-US"/>
        </a:p>
      </dgm:t>
    </dgm:pt>
  </dgm:ptLst>
  <dgm:cxnLst>
    <dgm:cxn modelId="{53AFF820-443A-4FF0-A425-A1A7D831AF7D}" type="presOf" srcId="{5E278431-32AD-4690-ADB2-ADE52F8D5638}" destId="{B1F09AB1-25E1-4517-8817-5ED601C12E99}" srcOrd="2" destOrd="0" presId="urn:microsoft.com/office/officeart/2005/8/layout/gear1"/>
    <dgm:cxn modelId="{5FFB8647-0A5A-494D-911A-DEEE34C7C3B6}" type="presOf" srcId="{6CD74433-6FA6-45FB-B011-0E5258F17C2D}" destId="{F807C2FE-2F33-4DE3-9FAA-42D049545FCE}" srcOrd="0" destOrd="0" presId="urn:microsoft.com/office/officeart/2005/8/layout/gear1"/>
    <dgm:cxn modelId="{AFAAB9C1-FBA0-401D-8EFD-CD9CF9079056}" type="presOf" srcId="{31971CC0-0BE8-4A51-92FF-F68F5D2C7778}" destId="{EAFC5A6E-9658-4043-908B-20C435474A5F}" srcOrd="2" destOrd="0" presId="urn:microsoft.com/office/officeart/2005/8/layout/gear1"/>
    <dgm:cxn modelId="{ACB55ECB-02A5-4375-B875-FF820B29980E}" type="presOf" srcId="{7C343F2C-B043-44F0-8676-7B2D9752CCF6}" destId="{63B6108D-F6CE-4F4C-9330-FCFA34F2F5D6}" srcOrd="0" destOrd="0" presId="urn:microsoft.com/office/officeart/2005/8/layout/gear1"/>
    <dgm:cxn modelId="{0094F92C-66C1-4B3B-9525-4DD09D2CC0B4}" srcId="{618B4A33-9F13-404B-BFD7-DDB0D6F1A332}" destId="{5E278431-32AD-4690-ADB2-ADE52F8D5638}" srcOrd="0" destOrd="0" parTransId="{A7E8F920-0BC6-4606-8C42-B0C8CD8AFF1B}" sibTransId="{6CD74433-6FA6-45FB-B011-0E5258F17C2D}"/>
    <dgm:cxn modelId="{E83D8EEA-F471-48E6-AD37-39424B39BE0D}" type="presOf" srcId="{618B4A33-9F13-404B-BFD7-DDB0D6F1A332}" destId="{FB88371B-3D40-4BDA-B382-78819BE1B1C2}" srcOrd="0" destOrd="0" presId="urn:microsoft.com/office/officeart/2005/8/layout/gear1"/>
    <dgm:cxn modelId="{D0800668-A6A1-4045-85FB-23866F419226}" type="presOf" srcId="{BFDB9099-A9EE-43B6-822C-5EDE33AD966F}" destId="{42280051-3193-48FF-82E6-AF0C669CE486}" srcOrd="2" destOrd="0" presId="urn:microsoft.com/office/officeart/2005/8/layout/gear1"/>
    <dgm:cxn modelId="{39CD0026-4FFE-48A7-BC8D-732FA6183A43}" srcId="{618B4A33-9F13-404B-BFD7-DDB0D6F1A332}" destId="{31971CC0-0BE8-4A51-92FF-F68F5D2C7778}" srcOrd="1" destOrd="0" parTransId="{77562F0E-0D87-48F6-BEB3-2AB44471E0FF}" sibTransId="{955B212E-6BE9-46B5-9357-C17DFF2785CD}"/>
    <dgm:cxn modelId="{0165A4CF-9596-4B79-BC46-0C2FC73CD797}" type="presOf" srcId="{BFDB9099-A9EE-43B6-822C-5EDE33AD966F}" destId="{ED43CBA5-31C8-4DF8-AA72-122A072F7727}" srcOrd="1" destOrd="0" presId="urn:microsoft.com/office/officeart/2005/8/layout/gear1"/>
    <dgm:cxn modelId="{07D277FD-C789-4187-8067-F22B2089CE74}" type="presOf" srcId="{BFDB9099-A9EE-43B6-822C-5EDE33AD966F}" destId="{26FB5920-6586-4A57-A269-57AFA4BC2157}" srcOrd="3" destOrd="0" presId="urn:microsoft.com/office/officeart/2005/8/layout/gear1"/>
    <dgm:cxn modelId="{BF6C9501-C626-457F-9994-9AE906D09333}" type="presOf" srcId="{31971CC0-0BE8-4A51-92FF-F68F5D2C7778}" destId="{10423B5F-0287-453A-BDCF-9BD802F119B0}" srcOrd="1" destOrd="0" presId="urn:microsoft.com/office/officeart/2005/8/layout/gear1"/>
    <dgm:cxn modelId="{2B354F0F-5DA6-49D5-B78D-8C5EF0B6197F}" type="presOf" srcId="{5E278431-32AD-4690-ADB2-ADE52F8D5638}" destId="{3548F530-A615-450E-A567-205C8BDEC36C}" srcOrd="1" destOrd="0" presId="urn:microsoft.com/office/officeart/2005/8/layout/gear1"/>
    <dgm:cxn modelId="{E73B2B5B-2AC0-49A8-8D27-996D9D0A83E5}" type="presOf" srcId="{31971CC0-0BE8-4A51-92FF-F68F5D2C7778}" destId="{63F2F425-4921-420C-A1A0-121C513A27E9}" srcOrd="0" destOrd="0" presId="urn:microsoft.com/office/officeart/2005/8/layout/gear1"/>
    <dgm:cxn modelId="{19BE2BC8-E65D-423B-A1BB-1EE6B4819973}" type="presOf" srcId="{BFDB9099-A9EE-43B6-822C-5EDE33AD966F}" destId="{5D909D5B-A7BC-488C-85B2-335A7B4F0543}" srcOrd="0" destOrd="0" presId="urn:microsoft.com/office/officeart/2005/8/layout/gear1"/>
    <dgm:cxn modelId="{2CFEFB2B-A5B4-4393-A04B-2D0BF71FFA08}" srcId="{618B4A33-9F13-404B-BFD7-DDB0D6F1A332}" destId="{BFDB9099-A9EE-43B6-822C-5EDE33AD966F}" srcOrd="2" destOrd="0" parTransId="{170C034A-EA66-4A98-A94E-3E76916AADD4}" sibTransId="{7C343F2C-B043-44F0-8676-7B2D9752CCF6}"/>
    <dgm:cxn modelId="{AB92D24D-2DB7-41D8-AB9B-2D60A4AF6FAC}" type="presOf" srcId="{955B212E-6BE9-46B5-9357-C17DFF2785CD}" destId="{E005B5C5-8938-4DDC-9509-48D6CDE287C1}" srcOrd="0" destOrd="0" presId="urn:microsoft.com/office/officeart/2005/8/layout/gear1"/>
    <dgm:cxn modelId="{35C84FD2-68D5-4D25-83C5-35736C2E71F3}" type="presOf" srcId="{5E278431-32AD-4690-ADB2-ADE52F8D5638}" destId="{3D9E1567-658D-41D2-9E6B-9D8CCEE12BBC}" srcOrd="0" destOrd="0" presId="urn:microsoft.com/office/officeart/2005/8/layout/gear1"/>
    <dgm:cxn modelId="{9B67AE58-88C8-4A16-A7B8-F14F51071B21}" type="presParOf" srcId="{FB88371B-3D40-4BDA-B382-78819BE1B1C2}" destId="{3D9E1567-658D-41D2-9E6B-9D8CCEE12BBC}" srcOrd="0" destOrd="0" presId="urn:microsoft.com/office/officeart/2005/8/layout/gear1"/>
    <dgm:cxn modelId="{173017E6-1A07-4371-84C5-01EC19E4B062}" type="presParOf" srcId="{FB88371B-3D40-4BDA-B382-78819BE1B1C2}" destId="{3548F530-A615-450E-A567-205C8BDEC36C}" srcOrd="1" destOrd="0" presId="urn:microsoft.com/office/officeart/2005/8/layout/gear1"/>
    <dgm:cxn modelId="{CED71689-C84F-403A-85D4-82708DE3D560}" type="presParOf" srcId="{FB88371B-3D40-4BDA-B382-78819BE1B1C2}" destId="{B1F09AB1-25E1-4517-8817-5ED601C12E99}" srcOrd="2" destOrd="0" presId="urn:microsoft.com/office/officeart/2005/8/layout/gear1"/>
    <dgm:cxn modelId="{945F4E43-12A0-400C-B5AC-1247A98A5E37}" type="presParOf" srcId="{FB88371B-3D40-4BDA-B382-78819BE1B1C2}" destId="{63F2F425-4921-420C-A1A0-121C513A27E9}" srcOrd="3" destOrd="0" presId="urn:microsoft.com/office/officeart/2005/8/layout/gear1"/>
    <dgm:cxn modelId="{1611F04F-E04A-445A-B085-0089C768CC9B}" type="presParOf" srcId="{FB88371B-3D40-4BDA-B382-78819BE1B1C2}" destId="{10423B5F-0287-453A-BDCF-9BD802F119B0}" srcOrd="4" destOrd="0" presId="urn:microsoft.com/office/officeart/2005/8/layout/gear1"/>
    <dgm:cxn modelId="{D7717177-5171-476A-B3F6-C8DAE733B127}" type="presParOf" srcId="{FB88371B-3D40-4BDA-B382-78819BE1B1C2}" destId="{EAFC5A6E-9658-4043-908B-20C435474A5F}" srcOrd="5" destOrd="0" presId="urn:microsoft.com/office/officeart/2005/8/layout/gear1"/>
    <dgm:cxn modelId="{12BFC60F-D9CB-4B05-A636-C0580703D630}" type="presParOf" srcId="{FB88371B-3D40-4BDA-B382-78819BE1B1C2}" destId="{5D909D5B-A7BC-488C-85B2-335A7B4F0543}" srcOrd="6" destOrd="0" presId="urn:microsoft.com/office/officeart/2005/8/layout/gear1"/>
    <dgm:cxn modelId="{2B42355C-2C96-40E1-82F8-ECFF24F14DA7}" type="presParOf" srcId="{FB88371B-3D40-4BDA-B382-78819BE1B1C2}" destId="{ED43CBA5-31C8-4DF8-AA72-122A072F7727}" srcOrd="7" destOrd="0" presId="urn:microsoft.com/office/officeart/2005/8/layout/gear1"/>
    <dgm:cxn modelId="{51B7EFE9-C655-4A72-B488-40E4964B7F1E}" type="presParOf" srcId="{FB88371B-3D40-4BDA-B382-78819BE1B1C2}" destId="{42280051-3193-48FF-82E6-AF0C669CE486}" srcOrd="8" destOrd="0" presId="urn:microsoft.com/office/officeart/2005/8/layout/gear1"/>
    <dgm:cxn modelId="{FCA5AEDF-9CE0-4E03-A5D0-0CFC12D632B1}" type="presParOf" srcId="{FB88371B-3D40-4BDA-B382-78819BE1B1C2}" destId="{26FB5920-6586-4A57-A269-57AFA4BC2157}" srcOrd="9" destOrd="0" presId="urn:microsoft.com/office/officeart/2005/8/layout/gear1"/>
    <dgm:cxn modelId="{F3C224E6-C895-4EDC-83E1-7E4042ACDAF6}" type="presParOf" srcId="{FB88371B-3D40-4BDA-B382-78819BE1B1C2}" destId="{F807C2FE-2F33-4DE3-9FAA-42D049545FCE}" srcOrd="10" destOrd="0" presId="urn:microsoft.com/office/officeart/2005/8/layout/gear1"/>
    <dgm:cxn modelId="{B8853797-38E9-4D3A-94DA-9D7A2E485A92}" type="presParOf" srcId="{FB88371B-3D40-4BDA-B382-78819BE1B1C2}" destId="{E005B5C5-8938-4DDC-9509-48D6CDE287C1}" srcOrd="11" destOrd="0" presId="urn:microsoft.com/office/officeart/2005/8/layout/gear1"/>
    <dgm:cxn modelId="{731C6AF7-EB80-4BB6-9517-78C6012846CF}" type="presParOf" srcId="{FB88371B-3D40-4BDA-B382-78819BE1B1C2}" destId="{63B6108D-F6CE-4F4C-9330-FCFA34F2F5D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B4A33-9F13-404B-BFD7-DDB0D6F1A332}" type="doc">
      <dgm:prSet loTypeId="urn:microsoft.com/office/officeart/2005/8/layout/gear1" loCatId="process" qsTypeId="urn:microsoft.com/office/officeart/2005/8/quickstyle/simple1" qsCatId="simple" csTypeId="urn:microsoft.com/office/officeart/2005/8/colors/accent1_2" csCatId="accent1" phldr="1"/>
      <dgm:spPr/>
    </dgm:pt>
    <dgm:pt modelId="{5E278431-32AD-4690-ADB2-ADE52F8D5638}">
      <dgm:prSet phldrT="[Text]"/>
      <dgm:spPr>
        <a:solidFill>
          <a:schemeClr val="accent5"/>
        </a:solidFill>
      </dgm:spPr>
      <dgm:t>
        <a:bodyPr/>
        <a:lstStyle/>
        <a:p>
          <a:endParaRPr lang="en-US"/>
        </a:p>
      </dgm:t>
    </dgm:pt>
    <dgm:pt modelId="{A7E8F920-0BC6-4606-8C42-B0C8CD8AFF1B}" type="parTrans" cxnId="{0094F92C-66C1-4B3B-9525-4DD09D2CC0B4}">
      <dgm:prSet/>
      <dgm:spPr/>
      <dgm:t>
        <a:bodyPr/>
        <a:lstStyle/>
        <a:p>
          <a:endParaRPr lang="en-US"/>
        </a:p>
      </dgm:t>
    </dgm:pt>
    <dgm:pt modelId="{6CD74433-6FA6-45FB-B011-0E5258F17C2D}" type="sibTrans" cxnId="{0094F92C-66C1-4B3B-9525-4DD09D2CC0B4}">
      <dgm:prSet/>
      <dgm:spPr/>
      <dgm:t>
        <a:bodyPr/>
        <a:lstStyle/>
        <a:p>
          <a:endParaRPr lang="en-US"/>
        </a:p>
      </dgm:t>
    </dgm:pt>
    <dgm:pt modelId="{31971CC0-0BE8-4A51-92FF-F68F5D2C7778}">
      <dgm:prSet phldrT="[Text]"/>
      <dgm:spPr>
        <a:solidFill>
          <a:schemeClr val="accent4"/>
        </a:solidFill>
      </dgm:spPr>
      <dgm:t>
        <a:bodyPr/>
        <a:lstStyle/>
        <a:p>
          <a:endParaRPr lang="en-US"/>
        </a:p>
      </dgm:t>
    </dgm:pt>
    <dgm:pt modelId="{77562F0E-0D87-48F6-BEB3-2AB44471E0FF}" type="parTrans" cxnId="{39CD0026-4FFE-48A7-BC8D-732FA6183A43}">
      <dgm:prSet/>
      <dgm:spPr/>
      <dgm:t>
        <a:bodyPr/>
        <a:lstStyle/>
        <a:p>
          <a:endParaRPr lang="en-US"/>
        </a:p>
      </dgm:t>
    </dgm:pt>
    <dgm:pt modelId="{955B212E-6BE9-46B5-9357-C17DFF2785CD}" type="sibTrans" cxnId="{39CD0026-4FFE-48A7-BC8D-732FA6183A43}">
      <dgm:prSet/>
      <dgm:spPr/>
      <dgm:t>
        <a:bodyPr/>
        <a:lstStyle/>
        <a:p>
          <a:endParaRPr lang="en-US"/>
        </a:p>
      </dgm:t>
    </dgm:pt>
    <dgm:pt modelId="{FB88371B-3D40-4BDA-B382-78819BE1B1C2}" type="pres">
      <dgm:prSet presAssocID="{618B4A33-9F13-404B-BFD7-DDB0D6F1A332}" presName="composite" presStyleCnt="0">
        <dgm:presLayoutVars>
          <dgm:chMax val="3"/>
          <dgm:animLvl val="lvl"/>
          <dgm:resizeHandles val="exact"/>
        </dgm:presLayoutVars>
      </dgm:prSet>
      <dgm:spPr/>
    </dgm:pt>
    <dgm:pt modelId="{3D9E1567-658D-41D2-9E6B-9D8CCEE12BBC}" type="pres">
      <dgm:prSet presAssocID="{5E278431-32AD-4690-ADB2-ADE52F8D5638}" presName="gear1" presStyleLbl="node1" presStyleIdx="0" presStyleCnt="2">
        <dgm:presLayoutVars>
          <dgm:chMax val="1"/>
          <dgm:bulletEnabled val="1"/>
        </dgm:presLayoutVars>
      </dgm:prSet>
      <dgm:spPr/>
      <dgm:t>
        <a:bodyPr/>
        <a:lstStyle/>
        <a:p>
          <a:endParaRPr lang="en-US"/>
        </a:p>
      </dgm:t>
    </dgm:pt>
    <dgm:pt modelId="{3548F530-A615-450E-A567-205C8BDEC36C}" type="pres">
      <dgm:prSet presAssocID="{5E278431-32AD-4690-ADB2-ADE52F8D5638}" presName="gear1srcNode" presStyleLbl="node1" presStyleIdx="0" presStyleCnt="2"/>
      <dgm:spPr/>
      <dgm:t>
        <a:bodyPr/>
        <a:lstStyle/>
        <a:p>
          <a:endParaRPr lang="en-US"/>
        </a:p>
      </dgm:t>
    </dgm:pt>
    <dgm:pt modelId="{B1F09AB1-25E1-4517-8817-5ED601C12E99}" type="pres">
      <dgm:prSet presAssocID="{5E278431-32AD-4690-ADB2-ADE52F8D5638}" presName="gear1dstNode" presStyleLbl="node1" presStyleIdx="0" presStyleCnt="2"/>
      <dgm:spPr/>
      <dgm:t>
        <a:bodyPr/>
        <a:lstStyle/>
        <a:p>
          <a:endParaRPr lang="en-US"/>
        </a:p>
      </dgm:t>
    </dgm:pt>
    <dgm:pt modelId="{63F2F425-4921-420C-A1A0-121C513A27E9}" type="pres">
      <dgm:prSet presAssocID="{31971CC0-0BE8-4A51-92FF-F68F5D2C7778}" presName="gear2" presStyleLbl="node1" presStyleIdx="1" presStyleCnt="2">
        <dgm:presLayoutVars>
          <dgm:chMax val="1"/>
          <dgm:bulletEnabled val="1"/>
        </dgm:presLayoutVars>
      </dgm:prSet>
      <dgm:spPr/>
      <dgm:t>
        <a:bodyPr/>
        <a:lstStyle/>
        <a:p>
          <a:endParaRPr lang="en-US"/>
        </a:p>
      </dgm:t>
    </dgm:pt>
    <dgm:pt modelId="{10423B5F-0287-453A-BDCF-9BD802F119B0}" type="pres">
      <dgm:prSet presAssocID="{31971CC0-0BE8-4A51-92FF-F68F5D2C7778}" presName="gear2srcNode" presStyleLbl="node1" presStyleIdx="1" presStyleCnt="2"/>
      <dgm:spPr/>
      <dgm:t>
        <a:bodyPr/>
        <a:lstStyle/>
        <a:p>
          <a:endParaRPr lang="en-US"/>
        </a:p>
      </dgm:t>
    </dgm:pt>
    <dgm:pt modelId="{EAFC5A6E-9658-4043-908B-20C435474A5F}" type="pres">
      <dgm:prSet presAssocID="{31971CC0-0BE8-4A51-92FF-F68F5D2C7778}" presName="gear2dstNode" presStyleLbl="node1" presStyleIdx="1" presStyleCnt="2"/>
      <dgm:spPr/>
      <dgm:t>
        <a:bodyPr/>
        <a:lstStyle/>
        <a:p>
          <a:endParaRPr lang="en-US"/>
        </a:p>
      </dgm:t>
    </dgm:pt>
    <dgm:pt modelId="{F807C2FE-2F33-4DE3-9FAA-42D049545FCE}" type="pres">
      <dgm:prSet presAssocID="{6CD74433-6FA6-45FB-B011-0E5258F17C2D}" presName="connector1" presStyleLbl="sibTrans2D1" presStyleIdx="0" presStyleCnt="2"/>
      <dgm:spPr/>
      <dgm:t>
        <a:bodyPr/>
        <a:lstStyle/>
        <a:p>
          <a:endParaRPr lang="en-US"/>
        </a:p>
      </dgm:t>
    </dgm:pt>
    <dgm:pt modelId="{E005B5C5-8938-4DDC-9509-48D6CDE287C1}" type="pres">
      <dgm:prSet presAssocID="{955B212E-6BE9-46B5-9357-C17DFF2785CD}" presName="connector2" presStyleLbl="sibTrans2D1" presStyleIdx="1" presStyleCnt="2"/>
      <dgm:spPr/>
      <dgm:t>
        <a:bodyPr/>
        <a:lstStyle/>
        <a:p>
          <a:endParaRPr lang="en-US"/>
        </a:p>
      </dgm:t>
    </dgm:pt>
  </dgm:ptLst>
  <dgm:cxnLst>
    <dgm:cxn modelId="{AFAAB9C1-FBA0-401D-8EFD-CD9CF9079056}" type="presOf" srcId="{31971CC0-0BE8-4A51-92FF-F68F5D2C7778}" destId="{EAFC5A6E-9658-4043-908B-20C435474A5F}" srcOrd="2" destOrd="0" presId="urn:microsoft.com/office/officeart/2005/8/layout/gear1"/>
    <dgm:cxn modelId="{E83D8EEA-F471-48E6-AD37-39424B39BE0D}" type="presOf" srcId="{618B4A33-9F13-404B-BFD7-DDB0D6F1A332}" destId="{FB88371B-3D40-4BDA-B382-78819BE1B1C2}" srcOrd="0" destOrd="0" presId="urn:microsoft.com/office/officeart/2005/8/layout/gear1"/>
    <dgm:cxn modelId="{0094F92C-66C1-4B3B-9525-4DD09D2CC0B4}" srcId="{618B4A33-9F13-404B-BFD7-DDB0D6F1A332}" destId="{5E278431-32AD-4690-ADB2-ADE52F8D5638}" srcOrd="0" destOrd="0" parTransId="{A7E8F920-0BC6-4606-8C42-B0C8CD8AFF1B}" sibTransId="{6CD74433-6FA6-45FB-B011-0E5258F17C2D}"/>
    <dgm:cxn modelId="{BF6C9501-C626-457F-9994-9AE906D09333}" type="presOf" srcId="{31971CC0-0BE8-4A51-92FF-F68F5D2C7778}" destId="{10423B5F-0287-453A-BDCF-9BD802F119B0}" srcOrd="1" destOrd="0" presId="urn:microsoft.com/office/officeart/2005/8/layout/gear1"/>
    <dgm:cxn modelId="{5FFB8647-0A5A-494D-911A-DEEE34C7C3B6}" type="presOf" srcId="{6CD74433-6FA6-45FB-B011-0E5258F17C2D}" destId="{F807C2FE-2F33-4DE3-9FAA-42D049545FCE}" srcOrd="0" destOrd="0" presId="urn:microsoft.com/office/officeart/2005/8/layout/gear1"/>
    <dgm:cxn modelId="{2B354F0F-5DA6-49D5-B78D-8C5EF0B6197F}" type="presOf" srcId="{5E278431-32AD-4690-ADB2-ADE52F8D5638}" destId="{3548F530-A615-450E-A567-205C8BDEC36C}" srcOrd="1" destOrd="0" presId="urn:microsoft.com/office/officeart/2005/8/layout/gear1"/>
    <dgm:cxn modelId="{AB92D24D-2DB7-41D8-AB9B-2D60A4AF6FAC}" type="presOf" srcId="{955B212E-6BE9-46B5-9357-C17DFF2785CD}" destId="{E005B5C5-8938-4DDC-9509-48D6CDE287C1}" srcOrd="0" destOrd="0" presId="urn:microsoft.com/office/officeart/2005/8/layout/gear1"/>
    <dgm:cxn modelId="{39CD0026-4FFE-48A7-BC8D-732FA6183A43}" srcId="{618B4A33-9F13-404B-BFD7-DDB0D6F1A332}" destId="{31971CC0-0BE8-4A51-92FF-F68F5D2C7778}" srcOrd="1" destOrd="0" parTransId="{77562F0E-0D87-48F6-BEB3-2AB44471E0FF}" sibTransId="{955B212E-6BE9-46B5-9357-C17DFF2785CD}"/>
    <dgm:cxn modelId="{53AFF820-443A-4FF0-A425-A1A7D831AF7D}" type="presOf" srcId="{5E278431-32AD-4690-ADB2-ADE52F8D5638}" destId="{B1F09AB1-25E1-4517-8817-5ED601C12E99}" srcOrd="2" destOrd="0" presId="urn:microsoft.com/office/officeart/2005/8/layout/gear1"/>
    <dgm:cxn modelId="{35C84FD2-68D5-4D25-83C5-35736C2E71F3}" type="presOf" srcId="{5E278431-32AD-4690-ADB2-ADE52F8D5638}" destId="{3D9E1567-658D-41D2-9E6B-9D8CCEE12BBC}" srcOrd="0" destOrd="0" presId="urn:microsoft.com/office/officeart/2005/8/layout/gear1"/>
    <dgm:cxn modelId="{E73B2B5B-2AC0-49A8-8D27-996D9D0A83E5}" type="presOf" srcId="{31971CC0-0BE8-4A51-92FF-F68F5D2C7778}" destId="{63F2F425-4921-420C-A1A0-121C513A27E9}" srcOrd="0" destOrd="0" presId="urn:microsoft.com/office/officeart/2005/8/layout/gear1"/>
    <dgm:cxn modelId="{9B67AE58-88C8-4A16-A7B8-F14F51071B21}" type="presParOf" srcId="{FB88371B-3D40-4BDA-B382-78819BE1B1C2}" destId="{3D9E1567-658D-41D2-9E6B-9D8CCEE12BBC}" srcOrd="0" destOrd="0" presId="urn:microsoft.com/office/officeart/2005/8/layout/gear1"/>
    <dgm:cxn modelId="{173017E6-1A07-4371-84C5-01EC19E4B062}" type="presParOf" srcId="{FB88371B-3D40-4BDA-B382-78819BE1B1C2}" destId="{3548F530-A615-450E-A567-205C8BDEC36C}" srcOrd="1" destOrd="0" presId="urn:microsoft.com/office/officeart/2005/8/layout/gear1"/>
    <dgm:cxn modelId="{CED71689-C84F-403A-85D4-82708DE3D560}" type="presParOf" srcId="{FB88371B-3D40-4BDA-B382-78819BE1B1C2}" destId="{B1F09AB1-25E1-4517-8817-5ED601C12E99}" srcOrd="2" destOrd="0" presId="urn:microsoft.com/office/officeart/2005/8/layout/gear1"/>
    <dgm:cxn modelId="{945F4E43-12A0-400C-B5AC-1247A98A5E37}" type="presParOf" srcId="{FB88371B-3D40-4BDA-B382-78819BE1B1C2}" destId="{63F2F425-4921-420C-A1A0-121C513A27E9}" srcOrd="3" destOrd="0" presId="urn:microsoft.com/office/officeart/2005/8/layout/gear1"/>
    <dgm:cxn modelId="{1611F04F-E04A-445A-B085-0089C768CC9B}" type="presParOf" srcId="{FB88371B-3D40-4BDA-B382-78819BE1B1C2}" destId="{10423B5F-0287-453A-BDCF-9BD802F119B0}" srcOrd="4" destOrd="0" presId="urn:microsoft.com/office/officeart/2005/8/layout/gear1"/>
    <dgm:cxn modelId="{D7717177-5171-476A-B3F6-C8DAE733B127}" type="presParOf" srcId="{FB88371B-3D40-4BDA-B382-78819BE1B1C2}" destId="{EAFC5A6E-9658-4043-908B-20C435474A5F}" srcOrd="5" destOrd="0" presId="urn:microsoft.com/office/officeart/2005/8/layout/gear1"/>
    <dgm:cxn modelId="{F3C224E6-C895-4EDC-83E1-7E4042ACDAF6}" type="presParOf" srcId="{FB88371B-3D40-4BDA-B382-78819BE1B1C2}" destId="{F807C2FE-2F33-4DE3-9FAA-42D049545FCE}" srcOrd="6" destOrd="0" presId="urn:microsoft.com/office/officeart/2005/8/layout/gear1"/>
    <dgm:cxn modelId="{B8853797-38E9-4D3A-94DA-9D7A2E485A92}" type="presParOf" srcId="{FB88371B-3D40-4BDA-B382-78819BE1B1C2}" destId="{E005B5C5-8938-4DDC-9509-48D6CDE287C1}"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39BD1-19C5-432D-BD56-C2943155ACFC}"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551012F5-E6FF-43FE-8C04-0497EB1CC790}">
      <dgm:prSet phldrT="[Text]"/>
      <dgm:spPr/>
      <dgm:t>
        <a:bodyPr/>
        <a:lstStyle/>
        <a:p>
          <a:r>
            <a:rPr lang="en-US"/>
            <a:t>1</a:t>
          </a:r>
        </a:p>
      </dgm:t>
    </dgm:pt>
    <dgm:pt modelId="{09048788-B1D6-4F63-B54C-20367F573D3B}" type="parTrans" cxnId="{96D556C4-FED0-488B-9304-DF9CFCA69A54}">
      <dgm:prSet/>
      <dgm:spPr/>
      <dgm:t>
        <a:bodyPr/>
        <a:lstStyle/>
        <a:p>
          <a:endParaRPr lang="en-US"/>
        </a:p>
      </dgm:t>
    </dgm:pt>
    <dgm:pt modelId="{E9FBFB22-E143-426B-8E9F-6BFB795D6516}" type="sibTrans" cxnId="{96D556C4-FED0-488B-9304-DF9CFCA69A54}">
      <dgm:prSet/>
      <dgm:spPr/>
      <dgm:t>
        <a:bodyPr/>
        <a:lstStyle/>
        <a:p>
          <a:endParaRPr lang="en-US"/>
        </a:p>
      </dgm:t>
    </dgm:pt>
    <dgm:pt modelId="{A2C3F1C6-EB00-47B1-8920-A1AE2DB116C4}">
      <dgm:prSet phldrT="[Text]"/>
      <dgm:spPr/>
      <dgm:t>
        <a:bodyPr/>
        <a:lstStyle/>
        <a:p>
          <a:r>
            <a:rPr lang="en-US"/>
            <a:t>2</a:t>
          </a:r>
        </a:p>
      </dgm:t>
    </dgm:pt>
    <dgm:pt modelId="{D007E367-5829-4177-AD13-05BA74B73112}" type="parTrans" cxnId="{5B0A1B59-BF4E-49A9-B323-A0D373619593}">
      <dgm:prSet/>
      <dgm:spPr/>
      <dgm:t>
        <a:bodyPr/>
        <a:lstStyle/>
        <a:p>
          <a:endParaRPr lang="en-US"/>
        </a:p>
      </dgm:t>
    </dgm:pt>
    <dgm:pt modelId="{C38AB29B-B6BD-40F2-BE05-74146DFDF3EA}" type="sibTrans" cxnId="{5B0A1B59-BF4E-49A9-B323-A0D373619593}">
      <dgm:prSet/>
      <dgm:spPr/>
      <dgm:t>
        <a:bodyPr/>
        <a:lstStyle/>
        <a:p>
          <a:endParaRPr lang="en-US"/>
        </a:p>
      </dgm:t>
    </dgm:pt>
    <dgm:pt modelId="{1712356C-290B-4166-97A0-BF9B55893675}">
      <dgm:prSet phldrT="[Text]"/>
      <dgm:spPr/>
      <dgm:t>
        <a:bodyPr/>
        <a:lstStyle/>
        <a:p>
          <a:r>
            <a:rPr lang="en-US"/>
            <a:t>3</a:t>
          </a:r>
        </a:p>
      </dgm:t>
    </dgm:pt>
    <dgm:pt modelId="{CA30DB1A-CE2E-4DD8-998C-1911490C1BD7}" type="parTrans" cxnId="{AF047504-1047-41F1-9B09-667FF16FB4A8}">
      <dgm:prSet/>
      <dgm:spPr/>
      <dgm:t>
        <a:bodyPr/>
        <a:lstStyle/>
        <a:p>
          <a:endParaRPr lang="en-US"/>
        </a:p>
      </dgm:t>
    </dgm:pt>
    <dgm:pt modelId="{D89A2301-46F6-49B9-97EE-1CC0539073BA}" type="sibTrans" cxnId="{AF047504-1047-41F1-9B09-667FF16FB4A8}">
      <dgm:prSet/>
      <dgm:spPr/>
      <dgm:t>
        <a:bodyPr/>
        <a:lstStyle/>
        <a:p>
          <a:endParaRPr lang="en-US"/>
        </a:p>
      </dgm:t>
    </dgm:pt>
    <dgm:pt modelId="{6A3D7EB4-A4F5-42DA-88ED-57C7D75EC18C}">
      <dgm:prSet phldrT="[Text]"/>
      <dgm:spPr/>
      <dgm:t>
        <a:bodyPr/>
        <a:lstStyle/>
        <a:p>
          <a:r>
            <a:rPr lang="en-US"/>
            <a:t>4</a:t>
          </a:r>
        </a:p>
      </dgm:t>
    </dgm:pt>
    <dgm:pt modelId="{32B1A176-E21F-445A-9CB9-F9E56121952F}" type="parTrans" cxnId="{C5E21207-7D70-46D8-B8AD-189EB4911EEB}">
      <dgm:prSet/>
      <dgm:spPr/>
      <dgm:t>
        <a:bodyPr/>
        <a:lstStyle/>
        <a:p>
          <a:endParaRPr lang="en-US"/>
        </a:p>
      </dgm:t>
    </dgm:pt>
    <dgm:pt modelId="{4CD0EEB8-9F36-4005-88F1-68B34E9FACED}" type="sibTrans" cxnId="{C5E21207-7D70-46D8-B8AD-189EB4911EEB}">
      <dgm:prSet/>
      <dgm:spPr/>
      <dgm:t>
        <a:bodyPr/>
        <a:lstStyle/>
        <a:p>
          <a:endParaRPr lang="en-US"/>
        </a:p>
      </dgm:t>
    </dgm:pt>
    <dgm:pt modelId="{CD3151DA-D853-4A18-A3C7-C8A6175A8796}">
      <dgm:prSet phldrT="[Text]"/>
      <dgm:spPr/>
      <dgm:t>
        <a:bodyPr/>
        <a:lstStyle/>
        <a:p>
          <a:r>
            <a:rPr lang="en-US"/>
            <a:t>5</a:t>
          </a:r>
        </a:p>
      </dgm:t>
    </dgm:pt>
    <dgm:pt modelId="{5A28DA3F-53A2-49AB-83FC-6AB1E2FE05FD}" type="parTrans" cxnId="{96B9CA31-53C3-4BBF-A17C-6019CCAE1C22}">
      <dgm:prSet/>
      <dgm:spPr/>
      <dgm:t>
        <a:bodyPr/>
        <a:lstStyle/>
        <a:p>
          <a:endParaRPr lang="en-US"/>
        </a:p>
      </dgm:t>
    </dgm:pt>
    <dgm:pt modelId="{D5A0870D-B643-4A6A-8A9D-448B8EAB1E9E}" type="sibTrans" cxnId="{96B9CA31-53C3-4BBF-A17C-6019CCAE1C22}">
      <dgm:prSet/>
      <dgm:spPr/>
      <dgm:t>
        <a:bodyPr/>
        <a:lstStyle/>
        <a:p>
          <a:endParaRPr lang="en-US"/>
        </a:p>
      </dgm:t>
    </dgm:pt>
    <dgm:pt modelId="{BAB6F80B-4A17-47D7-AA40-1A929158095A}">
      <dgm:prSet phldrT="[Text]"/>
      <dgm:spPr/>
      <dgm:t>
        <a:bodyPr/>
        <a:lstStyle/>
        <a:p>
          <a:r>
            <a:rPr lang="en-US"/>
            <a:t>6</a:t>
          </a:r>
        </a:p>
      </dgm:t>
    </dgm:pt>
    <dgm:pt modelId="{C3467474-8910-42DF-88A3-106D6170FE2B}" type="parTrans" cxnId="{3679706C-22C1-4918-A5B7-8F40350E2431}">
      <dgm:prSet/>
      <dgm:spPr/>
      <dgm:t>
        <a:bodyPr/>
        <a:lstStyle/>
        <a:p>
          <a:endParaRPr lang="en-US"/>
        </a:p>
      </dgm:t>
    </dgm:pt>
    <dgm:pt modelId="{E2331911-9E20-47DC-A16E-D217026A51D9}" type="sibTrans" cxnId="{3679706C-22C1-4918-A5B7-8F40350E2431}">
      <dgm:prSet/>
      <dgm:spPr/>
      <dgm:t>
        <a:bodyPr/>
        <a:lstStyle/>
        <a:p>
          <a:endParaRPr lang="en-US"/>
        </a:p>
      </dgm:t>
    </dgm:pt>
    <dgm:pt modelId="{271961DD-FFA8-482C-A6F7-892AF6A96539}">
      <dgm:prSet phldrT="[Text]"/>
      <dgm:spPr/>
      <dgm:t>
        <a:bodyPr/>
        <a:lstStyle/>
        <a:p>
          <a:r>
            <a:rPr lang="en-US"/>
            <a:t>7</a:t>
          </a:r>
        </a:p>
      </dgm:t>
    </dgm:pt>
    <dgm:pt modelId="{85FC7EA2-57BA-41FE-A6C1-0633BA449619}" type="parTrans" cxnId="{32B41AB5-5250-4A8E-98F2-7BF29D0B0B32}">
      <dgm:prSet/>
      <dgm:spPr/>
      <dgm:t>
        <a:bodyPr/>
        <a:lstStyle/>
        <a:p>
          <a:endParaRPr lang="en-US"/>
        </a:p>
      </dgm:t>
    </dgm:pt>
    <dgm:pt modelId="{CE83B084-D8CA-4E1E-B308-ADEC930175A4}" type="sibTrans" cxnId="{32B41AB5-5250-4A8E-98F2-7BF29D0B0B32}">
      <dgm:prSet/>
      <dgm:spPr/>
      <dgm:t>
        <a:bodyPr/>
        <a:lstStyle/>
        <a:p>
          <a:endParaRPr lang="en-US"/>
        </a:p>
      </dgm:t>
    </dgm:pt>
    <dgm:pt modelId="{FBD3C55E-3EC4-4D5C-AE73-BF8946FDD444}">
      <dgm:prSet phldrT="[Text]"/>
      <dgm:spPr/>
      <dgm:t>
        <a:bodyPr/>
        <a:lstStyle/>
        <a:p>
          <a:r>
            <a:rPr lang="en-US"/>
            <a:t>8</a:t>
          </a:r>
        </a:p>
      </dgm:t>
    </dgm:pt>
    <dgm:pt modelId="{3E89F8E7-57BE-4B93-9D2C-16B44F9478FD}" type="parTrans" cxnId="{FD66EDFC-6513-4F7F-9500-73882847EF0E}">
      <dgm:prSet/>
      <dgm:spPr/>
      <dgm:t>
        <a:bodyPr/>
        <a:lstStyle/>
        <a:p>
          <a:endParaRPr lang="en-US"/>
        </a:p>
      </dgm:t>
    </dgm:pt>
    <dgm:pt modelId="{2700B140-6513-4F50-B561-C89B3DC6393E}" type="sibTrans" cxnId="{FD66EDFC-6513-4F7F-9500-73882847EF0E}">
      <dgm:prSet/>
      <dgm:spPr>
        <a:noFill/>
      </dgm:spPr>
      <dgm:t>
        <a:bodyPr/>
        <a:lstStyle/>
        <a:p>
          <a:endParaRPr lang="en-US"/>
        </a:p>
      </dgm:t>
    </dgm:pt>
    <dgm:pt modelId="{191479D2-1B91-4364-91CA-87ADB0336768}" type="pres">
      <dgm:prSet presAssocID="{48139BD1-19C5-432D-BD56-C2943155ACFC}" presName="cycle" presStyleCnt="0">
        <dgm:presLayoutVars>
          <dgm:dir/>
          <dgm:resizeHandles val="exact"/>
        </dgm:presLayoutVars>
      </dgm:prSet>
      <dgm:spPr/>
      <dgm:t>
        <a:bodyPr/>
        <a:lstStyle/>
        <a:p>
          <a:endParaRPr lang="en-US"/>
        </a:p>
      </dgm:t>
    </dgm:pt>
    <dgm:pt modelId="{8CCB0799-DA2E-4325-8CF5-2558C49673C8}" type="pres">
      <dgm:prSet presAssocID="{551012F5-E6FF-43FE-8C04-0497EB1CC790}" presName="node" presStyleLbl="node1" presStyleIdx="0" presStyleCnt="8">
        <dgm:presLayoutVars>
          <dgm:bulletEnabled val="1"/>
        </dgm:presLayoutVars>
      </dgm:prSet>
      <dgm:spPr/>
      <dgm:t>
        <a:bodyPr/>
        <a:lstStyle/>
        <a:p>
          <a:endParaRPr lang="en-US"/>
        </a:p>
      </dgm:t>
    </dgm:pt>
    <dgm:pt modelId="{9836CC64-BFC5-49F3-ACB5-1A129FF2FEE1}" type="pres">
      <dgm:prSet presAssocID="{E9FBFB22-E143-426B-8E9F-6BFB795D6516}" presName="sibTrans" presStyleLbl="sibTrans2D1" presStyleIdx="0" presStyleCnt="8"/>
      <dgm:spPr/>
      <dgm:t>
        <a:bodyPr/>
        <a:lstStyle/>
        <a:p>
          <a:endParaRPr lang="en-US"/>
        </a:p>
      </dgm:t>
    </dgm:pt>
    <dgm:pt modelId="{CA8A774C-2F45-4586-95D7-4EB6D7A52F7E}" type="pres">
      <dgm:prSet presAssocID="{E9FBFB22-E143-426B-8E9F-6BFB795D6516}" presName="connectorText" presStyleLbl="sibTrans2D1" presStyleIdx="0" presStyleCnt="8"/>
      <dgm:spPr/>
      <dgm:t>
        <a:bodyPr/>
        <a:lstStyle/>
        <a:p>
          <a:endParaRPr lang="en-US"/>
        </a:p>
      </dgm:t>
    </dgm:pt>
    <dgm:pt modelId="{2F82CC43-4517-40E6-A497-1FC4CEC91AB5}" type="pres">
      <dgm:prSet presAssocID="{A2C3F1C6-EB00-47B1-8920-A1AE2DB116C4}" presName="node" presStyleLbl="node1" presStyleIdx="1" presStyleCnt="8">
        <dgm:presLayoutVars>
          <dgm:bulletEnabled val="1"/>
        </dgm:presLayoutVars>
      </dgm:prSet>
      <dgm:spPr/>
      <dgm:t>
        <a:bodyPr/>
        <a:lstStyle/>
        <a:p>
          <a:endParaRPr lang="en-US"/>
        </a:p>
      </dgm:t>
    </dgm:pt>
    <dgm:pt modelId="{E68F02A8-8DDD-438F-9A2D-DB065F756BBC}" type="pres">
      <dgm:prSet presAssocID="{C38AB29B-B6BD-40F2-BE05-74146DFDF3EA}" presName="sibTrans" presStyleLbl="sibTrans2D1" presStyleIdx="1" presStyleCnt="8"/>
      <dgm:spPr/>
      <dgm:t>
        <a:bodyPr/>
        <a:lstStyle/>
        <a:p>
          <a:endParaRPr lang="en-US"/>
        </a:p>
      </dgm:t>
    </dgm:pt>
    <dgm:pt modelId="{1EF33A91-E60B-4E6D-B63A-291A863EB7CB}" type="pres">
      <dgm:prSet presAssocID="{C38AB29B-B6BD-40F2-BE05-74146DFDF3EA}" presName="connectorText" presStyleLbl="sibTrans2D1" presStyleIdx="1" presStyleCnt="8"/>
      <dgm:spPr/>
      <dgm:t>
        <a:bodyPr/>
        <a:lstStyle/>
        <a:p>
          <a:endParaRPr lang="en-US"/>
        </a:p>
      </dgm:t>
    </dgm:pt>
    <dgm:pt modelId="{233CED7E-CA45-402A-8712-FB5C2E00A6DB}" type="pres">
      <dgm:prSet presAssocID="{1712356C-290B-4166-97A0-BF9B55893675}" presName="node" presStyleLbl="node1" presStyleIdx="2" presStyleCnt="8">
        <dgm:presLayoutVars>
          <dgm:bulletEnabled val="1"/>
        </dgm:presLayoutVars>
      </dgm:prSet>
      <dgm:spPr/>
      <dgm:t>
        <a:bodyPr/>
        <a:lstStyle/>
        <a:p>
          <a:endParaRPr lang="en-US"/>
        </a:p>
      </dgm:t>
    </dgm:pt>
    <dgm:pt modelId="{66B27E8C-EA07-47B9-8275-B513C55569C3}" type="pres">
      <dgm:prSet presAssocID="{D89A2301-46F6-49B9-97EE-1CC0539073BA}" presName="sibTrans" presStyleLbl="sibTrans2D1" presStyleIdx="2" presStyleCnt="8"/>
      <dgm:spPr/>
      <dgm:t>
        <a:bodyPr/>
        <a:lstStyle/>
        <a:p>
          <a:endParaRPr lang="en-US"/>
        </a:p>
      </dgm:t>
    </dgm:pt>
    <dgm:pt modelId="{68FCFC62-E71E-4B6A-A7D6-694905B00B40}" type="pres">
      <dgm:prSet presAssocID="{D89A2301-46F6-49B9-97EE-1CC0539073BA}" presName="connectorText" presStyleLbl="sibTrans2D1" presStyleIdx="2" presStyleCnt="8"/>
      <dgm:spPr/>
      <dgm:t>
        <a:bodyPr/>
        <a:lstStyle/>
        <a:p>
          <a:endParaRPr lang="en-US"/>
        </a:p>
      </dgm:t>
    </dgm:pt>
    <dgm:pt modelId="{8238A8FE-FA54-4602-90CA-83D79C2E0CB4}" type="pres">
      <dgm:prSet presAssocID="{6A3D7EB4-A4F5-42DA-88ED-57C7D75EC18C}" presName="node" presStyleLbl="node1" presStyleIdx="3" presStyleCnt="8">
        <dgm:presLayoutVars>
          <dgm:bulletEnabled val="1"/>
        </dgm:presLayoutVars>
      </dgm:prSet>
      <dgm:spPr/>
      <dgm:t>
        <a:bodyPr/>
        <a:lstStyle/>
        <a:p>
          <a:endParaRPr lang="en-US"/>
        </a:p>
      </dgm:t>
    </dgm:pt>
    <dgm:pt modelId="{9C383B07-9AA2-42A7-87DE-2268F4DDDE65}" type="pres">
      <dgm:prSet presAssocID="{4CD0EEB8-9F36-4005-88F1-68B34E9FACED}" presName="sibTrans" presStyleLbl="sibTrans2D1" presStyleIdx="3" presStyleCnt="8"/>
      <dgm:spPr/>
      <dgm:t>
        <a:bodyPr/>
        <a:lstStyle/>
        <a:p>
          <a:endParaRPr lang="en-US"/>
        </a:p>
      </dgm:t>
    </dgm:pt>
    <dgm:pt modelId="{23E20795-04EF-4B11-8CC5-F94D7438F033}" type="pres">
      <dgm:prSet presAssocID="{4CD0EEB8-9F36-4005-88F1-68B34E9FACED}" presName="connectorText" presStyleLbl="sibTrans2D1" presStyleIdx="3" presStyleCnt="8"/>
      <dgm:spPr/>
      <dgm:t>
        <a:bodyPr/>
        <a:lstStyle/>
        <a:p>
          <a:endParaRPr lang="en-US"/>
        </a:p>
      </dgm:t>
    </dgm:pt>
    <dgm:pt modelId="{930BD294-E1F2-4134-B5B8-C224654B8DE3}" type="pres">
      <dgm:prSet presAssocID="{CD3151DA-D853-4A18-A3C7-C8A6175A8796}" presName="node" presStyleLbl="node1" presStyleIdx="4" presStyleCnt="8">
        <dgm:presLayoutVars>
          <dgm:bulletEnabled val="1"/>
        </dgm:presLayoutVars>
      </dgm:prSet>
      <dgm:spPr/>
      <dgm:t>
        <a:bodyPr/>
        <a:lstStyle/>
        <a:p>
          <a:endParaRPr lang="en-US"/>
        </a:p>
      </dgm:t>
    </dgm:pt>
    <dgm:pt modelId="{ED98B2A2-FDE7-4051-B1ED-5159F7C4EFFB}" type="pres">
      <dgm:prSet presAssocID="{D5A0870D-B643-4A6A-8A9D-448B8EAB1E9E}" presName="sibTrans" presStyleLbl="sibTrans2D1" presStyleIdx="4" presStyleCnt="8"/>
      <dgm:spPr/>
      <dgm:t>
        <a:bodyPr/>
        <a:lstStyle/>
        <a:p>
          <a:endParaRPr lang="en-US"/>
        </a:p>
      </dgm:t>
    </dgm:pt>
    <dgm:pt modelId="{7DDB0913-BB41-4929-8F3A-7BF337B4ADD7}" type="pres">
      <dgm:prSet presAssocID="{D5A0870D-B643-4A6A-8A9D-448B8EAB1E9E}" presName="connectorText" presStyleLbl="sibTrans2D1" presStyleIdx="4" presStyleCnt="8"/>
      <dgm:spPr/>
      <dgm:t>
        <a:bodyPr/>
        <a:lstStyle/>
        <a:p>
          <a:endParaRPr lang="en-US"/>
        </a:p>
      </dgm:t>
    </dgm:pt>
    <dgm:pt modelId="{28773CDD-8D89-43F9-A771-1377BF7CC791}" type="pres">
      <dgm:prSet presAssocID="{BAB6F80B-4A17-47D7-AA40-1A929158095A}" presName="node" presStyleLbl="node1" presStyleIdx="5" presStyleCnt="8">
        <dgm:presLayoutVars>
          <dgm:bulletEnabled val="1"/>
        </dgm:presLayoutVars>
      </dgm:prSet>
      <dgm:spPr/>
      <dgm:t>
        <a:bodyPr/>
        <a:lstStyle/>
        <a:p>
          <a:endParaRPr lang="en-US"/>
        </a:p>
      </dgm:t>
    </dgm:pt>
    <dgm:pt modelId="{5E735B7F-A8BD-477D-8F5B-0A794E9B25E3}" type="pres">
      <dgm:prSet presAssocID="{E2331911-9E20-47DC-A16E-D217026A51D9}" presName="sibTrans" presStyleLbl="sibTrans2D1" presStyleIdx="5" presStyleCnt="8"/>
      <dgm:spPr/>
      <dgm:t>
        <a:bodyPr/>
        <a:lstStyle/>
        <a:p>
          <a:endParaRPr lang="en-US"/>
        </a:p>
      </dgm:t>
    </dgm:pt>
    <dgm:pt modelId="{8DA70A3E-0ABA-4D28-916C-AF1ABA7C4267}" type="pres">
      <dgm:prSet presAssocID="{E2331911-9E20-47DC-A16E-D217026A51D9}" presName="connectorText" presStyleLbl="sibTrans2D1" presStyleIdx="5" presStyleCnt="8"/>
      <dgm:spPr/>
      <dgm:t>
        <a:bodyPr/>
        <a:lstStyle/>
        <a:p>
          <a:endParaRPr lang="en-US"/>
        </a:p>
      </dgm:t>
    </dgm:pt>
    <dgm:pt modelId="{C44406F5-C3ED-4001-96C5-840209EA51E6}" type="pres">
      <dgm:prSet presAssocID="{271961DD-FFA8-482C-A6F7-892AF6A96539}" presName="node" presStyleLbl="node1" presStyleIdx="6" presStyleCnt="8">
        <dgm:presLayoutVars>
          <dgm:bulletEnabled val="1"/>
        </dgm:presLayoutVars>
      </dgm:prSet>
      <dgm:spPr/>
      <dgm:t>
        <a:bodyPr/>
        <a:lstStyle/>
        <a:p>
          <a:endParaRPr lang="en-US"/>
        </a:p>
      </dgm:t>
    </dgm:pt>
    <dgm:pt modelId="{077AECEE-E4C6-4675-BCCC-19734A3CDE73}" type="pres">
      <dgm:prSet presAssocID="{CE83B084-D8CA-4E1E-B308-ADEC930175A4}" presName="sibTrans" presStyleLbl="sibTrans2D1" presStyleIdx="6" presStyleCnt="8"/>
      <dgm:spPr/>
      <dgm:t>
        <a:bodyPr/>
        <a:lstStyle/>
        <a:p>
          <a:endParaRPr lang="en-US"/>
        </a:p>
      </dgm:t>
    </dgm:pt>
    <dgm:pt modelId="{E5896320-5F48-4383-BA85-B04D7739A23E}" type="pres">
      <dgm:prSet presAssocID="{CE83B084-D8CA-4E1E-B308-ADEC930175A4}" presName="connectorText" presStyleLbl="sibTrans2D1" presStyleIdx="6" presStyleCnt="8"/>
      <dgm:spPr/>
      <dgm:t>
        <a:bodyPr/>
        <a:lstStyle/>
        <a:p>
          <a:endParaRPr lang="en-US"/>
        </a:p>
      </dgm:t>
    </dgm:pt>
    <dgm:pt modelId="{D4F2B99E-FB9D-489A-8069-34C98327769E}" type="pres">
      <dgm:prSet presAssocID="{FBD3C55E-3EC4-4D5C-AE73-BF8946FDD444}" presName="node" presStyleLbl="node1" presStyleIdx="7" presStyleCnt="8">
        <dgm:presLayoutVars>
          <dgm:bulletEnabled val="1"/>
        </dgm:presLayoutVars>
      </dgm:prSet>
      <dgm:spPr/>
      <dgm:t>
        <a:bodyPr/>
        <a:lstStyle/>
        <a:p>
          <a:endParaRPr lang="en-US"/>
        </a:p>
      </dgm:t>
    </dgm:pt>
    <dgm:pt modelId="{71C5BC69-28B3-4EE5-9985-72BA747BF117}" type="pres">
      <dgm:prSet presAssocID="{2700B140-6513-4F50-B561-C89B3DC6393E}" presName="sibTrans" presStyleLbl="sibTrans2D1" presStyleIdx="7" presStyleCnt="8"/>
      <dgm:spPr/>
      <dgm:t>
        <a:bodyPr/>
        <a:lstStyle/>
        <a:p>
          <a:endParaRPr lang="en-US"/>
        </a:p>
      </dgm:t>
    </dgm:pt>
    <dgm:pt modelId="{1FF9B7B0-055C-4FE9-BC1E-3B964B50E57E}" type="pres">
      <dgm:prSet presAssocID="{2700B140-6513-4F50-B561-C89B3DC6393E}" presName="connectorText" presStyleLbl="sibTrans2D1" presStyleIdx="7" presStyleCnt="8"/>
      <dgm:spPr/>
      <dgm:t>
        <a:bodyPr/>
        <a:lstStyle/>
        <a:p>
          <a:endParaRPr lang="en-US"/>
        </a:p>
      </dgm:t>
    </dgm:pt>
  </dgm:ptLst>
  <dgm:cxnLst>
    <dgm:cxn modelId="{96B9CA31-53C3-4BBF-A17C-6019CCAE1C22}" srcId="{48139BD1-19C5-432D-BD56-C2943155ACFC}" destId="{CD3151DA-D853-4A18-A3C7-C8A6175A8796}" srcOrd="4" destOrd="0" parTransId="{5A28DA3F-53A2-49AB-83FC-6AB1E2FE05FD}" sibTransId="{D5A0870D-B643-4A6A-8A9D-448B8EAB1E9E}"/>
    <dgm:cxn modelId="{53CEE0C6-40B3-41F1-A569-7A2CE8126B06}" type="presOf" srcId="{2700B140-6513-4F50-B561-C89B3DC6393E}" destId="{1FF9B7B0-055C-4FE9-BC1E-3B964B50E57E}" srcOrd="1" destOrd="0" presId="urn:microsoft.com/office/officeart/2005/8/layout/cycle2"/>
    <dgm:cxn modelId="{FDD1F010-D495-4F9B-BC1B-218CE15185EF}" type="presOf" srcId="{2700B140-6513-4F50-B561-C89B3DC6393E}" destId="{71C5BC69-28B3-4EE5-9985-72BA747BF117}" srcOrd="0" destOrd="0" presId="urn:microsoft.com/office/officeart/2005/8/layout/cycle2"/>
    <dgm:cxn modelId="{5122CAC9-60C4-4D05-B948-94DF20917540}" type="presOf" srcId="{E9FBFB22-E143-426B-8E9F-6BFB795D6516}" destId="{CA8A774C-2F45-4586-95D7-4EB6D7A52F7E}" srcOrd="1" destOrd="0" presId="urn:microsoft.com/office/officeart/2005/8/layout/cycle2"/>
    <dgm:cxn modelId="{5B0A1B59-BF4E-49A9-B323-A0D373619593}" srcId="{48139BD1-19C5-432D-BD56-C2943155ACFC}" destId="{A2C3F1C6-EB00-47B1-8920-A1AE2DB116C4}" srcOrd="1" destOrd="0" parTransId="{D007E367-5829-4177-AD13-05BA74B73112}" sibTransId="{C38AB29B-B6BD-40F2-BE05-74146DFDF3EA}"/>
    <dgm:cxn modelId="{32B41AB5-5250-4A8E-98F2-7BF29D0B0B32}" srcId="{48139BD1-19C5-432D-BD56-C2943155ACFC}" destId="{271961DD-FFA8-482C-A6F7-892AF6A96539}" srcOrd="6" destOrd="0" parTransId="{85FC7EA2-57BA-41FE-A6C1-0633BA449619}" sibTransId="{CE83B084-D8CA-4E1E-B308-ADEC930175A4}"/>
    <dgm:cxn modelId="{C5E21207-7D70-46D8-B8AD-189EB4911EEB}" srcId="{48139BD1-19C5-432D-BD56-C2943155ACFC}" destId="{6A3D7EB4-A4F5-42DA-88ED-57C7D75EC18C}" srcOrd="3" destOrd="0" parTransId="{32B1A176-E21F-445A-9CB9-F9E56121952F}" sibTransId="{4CD0EEB8-9F36-4005-88F1-68B34E9FACED}"/>
    <dgm:cxn modelId="{2F19FAFE-73CD-45F6-A1B2-9258BE9F57A6}" type="presOf" srcId="{D5A0870D-B643-4A6A-8A9D-448B8EAB1E9E}" destId="{7DDB0913-BB41-4929-8F3A-7BF337B4ADD7}" srcOrd="1" destOrd="0" presId="urn:microsoft.com/office/officeart/2005/8/layout/cycle2"/>
    <dgm:cxn modelId="{43098F89-3A9F-41DE-BEF2-B124425420D7}" type="presOf" srcId="{4CD0EEB8-9F36-4005-88F1-68B34E9FACED}" destId="{23E20795-04EF-4B11-8CC5-F94D7438F033}" srcOrd="1" destOrd="0" presId="urn:microsoft.com/office/officeart/2005/8/layout/cycle2"/>
    <dgm:cxn modelId="{94A67ED9-BDCB-4AD1-BE18-DCAD038B2A43}" type="presOf" srcId="{4CD0EEB8-9F36-4005-88F1-68B34E9FACED}" destId="{9C383B07-9AA2-42A7-87DE-2268F4DDDE65}" srcOrd="0" destOrd="0" presId="urn:microsoft.com/office/officeart/2005/8/layout/cycle2"/>
    <dgm:cxn modelId="{84961653-C5A0-4C4B-AF3E-21DC02A4F629}" type="presOf" srcId="{48139BD1-19C5-432D-BD56-C2943155ACFC}" destId="{191479D2-1B91-4364-91CA-87ADB0336768}" srcOrd="0" destOrd="0" presId="urn:microsoft.com/office/officeart/2005/8/layout/cycle2"/>
    <dgm:cxn modelId="{2D1C8034-F241-4129-AABC-7E5D9D7595E9}" type="presOf" srcId="{D89A2301-46F6-49B9-97EE-1CC0539073BA}" destId="{68FCFC62-E71E-4B6A-A7D6-694905B00B40}" srcOrd="1" destOrd="0" presId="urn:microsoft.com/office/officeart/2005/8/layout/cycle2"/>
    <dgm:cxn modelId="{AF047504-1047-41F1-9B09-667FF16FB4A8}" srcId="{48139BD1-19C5-432D-BD56-C2943155ACFC}" destId="{1712356C-290B-4166-97A0-BF9B55893675}" srcOrd="2" destOrd="0" parTransId="{CA30DB1A-CE2E-4DD8-998C-1911490C1BD7}" sibTransId="{D89A2301-46F6-49B9-97EE-1CC0539073BA}"/>
    <dgm:cxn modelId="{0F4A59CA-BD8D-4D83-9952-9D9890BCCC20}" type="presOf" srcId="{A2C3F1C6-EB00-47B1-8920-A1AE2DB116C4}" destId="{2F82CC43-4517-40E6-A497-1FC4CEC91AB5}" srcOrd="0" destOrd="0" presId="urn:microsoft.com/office/officeart/2005/8/layout/cycle2"/>
    <dgm:cxn modelId="{FD66EDFC-6513-4F7F-9500-73882847EF0E}" srcId="{48139BD1-19C5-432D-BD56-C2943155ACFC}" destId="{FBD3C55E-3EC4-4D5C-AE73-BF8946FDD444}" srcOrd="7" destOrd="0" parTransId="{3E89F8E7-57BE-4B93-9D2C-16B44F9478FD}" sibTransId="{2700B140-6513-4F50-B561-C89B3DC6393E}"/>
    <dgm:cxn modelId="{94649C5F-4E99-48D6-9ABE-D28D6E69A209}" type="presOf" srcId="{E9FBFB22-E143-426B-8E9F-6BFB795D6516}" destId="{9836CC64-BFC5-49F3-ACB5-1A129FF2FEE1}" srcOrd="0" destOrd="0" presId="urn:microsoft.com/office/officeart/2005/8/layout/cycle2"/>
    <dgm:cxn modelId="{DA722111-3BD1-42AE-89D0-EB9DE81DE5CD}" type="presOf" srcId="{E2331911-9E20-47DC-A16E-D217026A51D9}" destId="{5E735B7F-A8BD-477D-8F5B-0A794E9B25E3}" srcOrd="0" destOrd="0" presId="urn:microsoft.com/office/officeart/2005/8/layout/cycle2"/>
    <dgm:cxn modelId="{FECA0964-07C0-4A58-A499-E37BE4BB8925}" type="presOf" srcId="{CE83B084-D8CA-4E1E-B308-ADEC930175A4}" destId="{077AECEE-E4C6-4675-BCCC-19734A3CDE73}" srcOrd="0" destOrd="0" presId="urn:microsoft.com/office/officeart/2005/8/layout/cycle2"/>
    <dgm:cxn modelId="{8CBC69EA-D547-4DCB-A36C-87C80A153AD2}" type="presOf" srcId="{CE83B084-D8CA-4E1E-B308-ADEC930175A4}" destId="{E5896320-5F48-4383-BA85-B04D7739A23E}" srcOrd="1" destOrd="0" presId="urn:microsoft.com/office/officeart/2005/8/layout/cycle2"/>
    <dgm:cxn modelId="{AADE92A7-228D-4CB8-823C-7F903A12FBBF}" type="presOf" srcId="{CD3151DA-D853-4A18-A3C7-C8A6175A8796}" destId="{930BD294-E1F2-4134-B5B8-C224654B8DE3}" srcOrd="0" destOrd="0" presId="urn:microsoft.com/office/officeart/2005/8/layout/cycle2"/>
    <dgm:cxn modelId="{84F465DA-7A1F-44A6-B4E8-7A2299A5A97C}" type="presOf" srcId="{C38AB29B-B6BD-40F2-BE05-74146DFDF3EA}" destId="{E68F02A8-8DDD-438F-9A2D-DB065F756BBC}" srcOrd="0" destOrd="0" presId="urn:microsoft.com/office/officeart/2005/8/layout/cycle2"/>
    <dgm:cxn modelId="{3679706C-22C1-4918-A5B7-8F40350E2431}" srcId="{48139BD1-19C5-432D-BD56-C2943155ACFC}" destId="{BAB6F80B-4A17-47D7-AA40-1A929158095A}" srcOrd="5" destOrd="0" parTransId="{C3467474-8910-42DF-88A3-106D6170FE2B}" sibTransId="{E2331911-9E20-47DC-A16E-D217026A51D9}"/>
    <dgm:cxn modelId="{320DC4EC-500C-444D-919F-EDE4CB00C676}" type="presOf" srcId="{551012F5-E6FF-43FE-8C04-0497EB1CC790}" destId="{8CCB0799-DA2E-4325-8CF5-2558C49673C8}" srcOrd="0" destOrd="0" presId="urn:microsoft.com/office/officeart/2005/8/layout/cycle2"/>
    <dgm:cxn modelId="{1D96B4A4-1D7F-49B6-9A28-268044C83428}" type="presOf" srcId="{BAB6F80B-4A17-47D7-AA40-1A929158095A}" destId="{28773CDD-8D89-43F9-A771-1377BF7CC791}" srcOrd="0" destOrd="0" presId="urn:microsoft.com/office/officeart/2005/8/layout/cycle2"/>
    <dgm:cxn modelId="{A21FB7D8-7059-4583-B06F-3FE9D28497B5}" type="presOf" srcId="{FBD3C55E-3EC4-4D5C-AE73-BF8946FDD444}" destId="{D4F2B99E-FB9D-489A-8069-34C98327769E}" srcOrd="0" destOrd="0" presId="urn:microsoft.com/office/officeart/2005/8/layout/cycle2"/>
    <dgm:cxn modelId="{842AD14A-C461-40FE-BF7F-B98BBA9535EB}" type="presOf" srcId="{D89A2301-46F6-49B9-97EE-1CC0539073BA}" destId="{66B27E8C-EA07-47B9-8275-B513C55569C3}" srcOrd="0" destOrd="0" presId="urn:microsoft.com/office/officeart/2005/8/layout/cycle2"/>
    <dgm:cxn modelId="{96D556C4-FED0-488B-9304-DF9CFCA69A54}" srcId="{48139BD1-19C5-432D-BD56-C2943155ACFC}" destId="{551012F5-E6FF-43FE-8C04-0497EB1CC790}" srcOrd="0" destOrd="0" parTransId="{09048788-B1D6-4F63-B54C-20367F573D3B}" sibTransId="{E9FBFB22-E143-426B-8E9F-6BFB795D6516}"/>
    <dgm:cxn modelId="{FAEC78EA-5DDD-41AF-A85E-B432F8FB95CF}" type="presOf" srcId="{271961DD-FFA8-482C-A6F7-892AF6A96539}" destId="{C44406F5-C3ED-4001-96C5-840209EA51E6}" srcOrd="0" destOrd="0" presId="urn:microsoft.com/office/officeart/2005/8/layout/cycle2"/>
    <dgm:cxn modelId="{719722DC-5692-446E-AD74-52B3F4166D06}" type="presOf" srcId="{C38AB29B-B6BD-40F2-BE05-74146DFDF3EA}" destId="{1EF33A91-E60B-4E6D-B63A-291A863EB7CB}" srcOrd="1" destOrd="0" presId="urn:microsoft.com/office/officeart/2005/8/layout/cycle2"/>
    <dgm:cxn modelId="{3DF90AC7-CD9E-47AC-85A0-DE7765B51098}" type="presOf" srcId="{1712356C-290B-4166-97A0-BF9B55893675}" destId="{233CED7E-CA45-402A-8712-FB5C2E00A6DB}" srcOrd="0" destOrd="0" presId="urn:microsoft.com/office/officeart/2005/8/layout/cycle2"/>
    <dgm:cxn modelId="{83BD2BFA-07EF-4778-A24B-158008E9FB16}" type="presOf" srcId="{6A3D7EB4-A4F5-42DA-88ED-57C7D75EC18C}" destId="{8238A8FE-FA54-4602-90CA-83D79C2E0CB4}" srcOrd="0" destOrd="0" presId="urn:microsoft.com/office/officeart/2005/8/layout/cycle2"/>
    <dgm:cxn modelId="{32D7F74B-BA0A-4E9B-A4CE-6B72E4545058}" type="presOf" srcId="{E2331911-9E20-47DC-A16E-D217026A51D9}" destId="{8DA70A3E-0ABA-4D28-916C-AF1ABA7C4267}" srcOrd="1" destOrd="0" presId="urn:microsoft.com/office/officeart/2005/8/layout/cycle2"/>
    <dgm:cxn modelId="{332819B0-31C9-455A-9C8F-5E821ECAA91F}" type="presOf" srcId="{D5A0870D-B643-4A6A-8A9D-448B8EAB1E9E}" destId="{ED98B2A2-FDE7-4051-B1ED-5159F7C4EFFB}" srcOrd="0" destOrd="0" presId="urn:microsoft.com/office/officeart/2005/8/layout/cycle2"/>
    <dgm:cxn modelId="{DC1BC517-89DF-4758-90C1-7A4AE5EF9392}" type="presParOf" srcId="{191479D2-1B91-4364-91CA-87ADB0336768}" destId="{8CCB0799-DA2E-4325-8CF5-2558C49673C8}" srcOrd="0" destOrd="0" presId="urn:microsoft.com/office/officeart/2005/8/layout/cycle2"/>
    <dgm:cxn modelId="{87B65D2B-4696-4003-B2D9-15CE5D81AA32}" type="presParOf" srcId="{191479D2-1B91-4364-91CA-87ADB0336768}" destId="{9836CC64-BFC5-49F3-ACB5-1A129FF2FEE1}" srcOrd="1" destOrd="0" presId="urn:microsoft.com/office/officeart/2005/8/layout/cycle2"/>
    <dgm:cxn modelId="{C2E04FFF-4684-42E7-B476-5F117B1D8FE1}" type="presParOf" srcId="{9836CC64-BFC5-49F3-ACB5-1A129FF2FEE1}" destId="{CA8A774C-2F45-4586-95D7-4EB6D7A52F7E}" srcOrd="0" destOrd="0" presId="urn:microsoft.com/office/officeart/2005/8/layout/cycle2"/>
    <dgm:cxn modelId="{E8A064EE-CC6F-4D08-B4CF-9D4722C400E7}" type="presParOf" srcId="{191479D2-1B91-4364-91CA-87ADB0336768}" destId="{2F82CC43-4517-40E6-A497-1FC4CEC91AB5}" srcOrd="2" destOrd="0" presId="urn:microsoft.com/office/officeart/2005/8/layout/cycle2"/>
    <dgm:cxn modelId="{C48005C2-3FD7-4285-8F6F-5EE07A935D7F}" type="presParOf" srcId="{191479D2-1B91-4364-91CA-87ADB0336768}" destId="{E68F02A8-8DDD-438F-9A2D-DB065F756BBC}" srcOrd="3" destOrd="0" presId="urn:microsoft.com/office/officeart/2005/8/layout/cycle2"/>
    <dgm:cxn modelId="{B2D78870-68AD-4ED2-A459-82990CAFDE42}" type="presParOf" srcId="{E68F02A8-8DDD-438F-9A2D-DB065F756BBC}" destId="{1EF33A91-E60B-4E6D-B63A-291A863EB7CB}" srcOrd="0" destOrd="0" presId="urn:microsoft.com/office/officeart/2005/8/layout/cycle2"/>
    <dgm:cxn modelId="{6DB6C622-8E00-4E94-A242-209466E6E9D6}" type="presParOf" srcId="{191479D2-1B91-4364-91CA-87ADB0336768}" destId="{233CED7E-CA45-402A-8712-FB5C2E00A6DB}" srcOrd="4" destOrd="0" presId="urn:microsoft.com/office/officeart/2005/8/layout/cycle2"/>
    <dgm:cxn modelId="{45264903-4BC2-409E-93EC-2ADE126BC611}" type="presParOf" srcId="{191479D2-1B91-4364-91CA-87ADB0336768}" destId="{66B27E8C-EA07-47B9-8275-B513C55569C3}" srcOrd="5" destOrd="0" presId="urn:microsoft.com/office/officeart/2005/8/layout/cycle2"/>
    <dgm:cxn modelId="{1DC6FA40-1426-4820-AA3C-EA0005DCF2C6}" type="presParOf" srcId="{66B27E8C-EA07-47B9-8275-B513C55569C3}" destId="{68FCFC62-E71E-4B6A-A7D6-694905B00B40}" srcOrd="0" destOrd="0" presId="urn:microsoft.com/office/officeart/2005/8/layout/cycle2"/>
    <dgm:cxn modelId="{0D42C819-BAC8-4337-88A0-B7321DCC981E}" type="presParOf" srcId="{191479D2-1B91-4364-91CA-87ADB0336768}" destId="{8238A8FE-FA54-4602-90CA-83D79C2E0CB4}" srcOrd="6" destOrd="0" presId="urn:microsoft.com/office/officeart/2005/8/layout/cycle2"/>
    <dgm:cxn modelId="{0574DEA5-1534-40A3-AAAA-437B1C78D883}" type="presParOf" srcId="{191479D2-1B91-4364-91CA-87ADB0336768}" destId="{9C383B07-9AA2-42A7-87DE-2268F4DDDE65}" srcOrd="7" destOrd="0" presId="urn:microsoft.com/office/officeart/2005/8/layout/cycle2"/>
    <dgm:cxn modelId="{CF0D9278-D9F6-48EA-A607-7B0624646885}" type="presParOf" srcId="{9C383B07-9AA2-42A7-87DE-2268F4DDDE65}" destId="{23E20795-04EF-4B11-8CC5-F94D7438F033}" srcOrd="0" destOrd="0" presId="urn:microsoft.com/office/officeart/2005/8/layout/cycle2"/>
    <dgm:cxn modelId="{F109B96B-01CB-49C8-9C0A-B273AA7B7080}" type="presParOf" srcId="{191479D2-1B91-4364-91CA-87ADB0336768}" destId="{930BD294-E1F2-4134-B5B8-C224654B8DE3}" srcOrd="8" destOrd="0" presId="urn:microsoft.com/office/officeart/2005/8/layout/cycle2"/>
    <dgm:cxn modelId="{306F14E1-40BB-41F2-872C-A0879CC7EB17}" type="presParOf" srcId="{191479D2-1B91-4364-91CA-87ADB0336768}" destId="{ED98B2A2-FDE7-4051-B1ED-5159F7C4EFFB}" srcOrd="9" destOrd="0" presId="urn:microsoft.com/office/officeart/2005/8/layout/cycle2"/>
    <dgm:cxn modelId="{A60E2FA1-F07E-467D-80C4-6DF21E6C28D1}" type="presParOf" srcId="{ED98B2A2-FDE7-4051-B1ED-5159F7C4EFFB}" destId="{7DDB0913-BB41-4929-8F3A-7BF337B4ADD7}" srcOrd="0" destOrd="0" presId="urn:microsoft.com/office/officeart/2005/8/layout/cycle2"/>
    <dgm:cxn modelId="{E6DA0696-DF27-46B4-BD0A-C33BB6A262EA}" type="presParOf" srcId="{191479D2-1B91-4364-91CA-87ADB0336768}" destId="{28773CDD-8D89-43F9-A771-1377BF7CC791}" srcOrd="10" destOrd="0" presId="urn:microsoft.com/office/officeart/2005/8/layout/cycle2"/>
    <dgm:cxn modelId="{0C48CB6E-5865-40F4-AA63-1FE89CAB7D56}" type="presParOf" srcId="{191479D2-1B91-4364-91CA-87ADB0336768}" destId="{5E735B7F-A8BD-477D-8F5B-0A794E9B25E3}" srcOrd="11" destOrd="0" presId="urn:microsoft.com/office/officeart/2005/8/layout/cycle2"/>
    <dgm:cxn modelId="{68D737FD-5A05-4F6D-92B8-6CE804862CF7}" type="presParOf" srcId="{5E735B7F-A8BD-477D-8F5B-0A794E9B25E3}" destId="{8DA70A3E-0ABA-4D28-916C-AF1ABA7C4267}" srcOrd="0" destOrd="0" presId="urn:microsoft.com/office/officeart/2005/8/layout/cycle2"/>
    <dgm:cxn modelId="{C99812B6-B6D2-4190-A8AE-10D3A7037837}" type="presParOf" srcId="{191479D2-1B91-4364-91CA-87ADB0336768}" destId="{C44406F5-C3ED-4001-96C5-840209EA51E6}" srcOrd="12" destOrd="0" presId="urn:microsoft.com/office/officeart/2005/8/layout/cycle2"/>
    <dgm:cxn modelId="{5C0DE17C-97F3-4A84-A4E4-698DAEF4ED16}" type="presParOf" srcId="{191479D2-1B91-4364-91CA-87ADB0336768}" destId="{077AECEE-E4C6-4675-BCCC-19734A3CDE73}" srcOrd="13" destOrd="0" presId="urn:microsoft.com/office/officeart/2005/8/layout/cycle2"/>
    <dgm:cxn modelId="{501A81FA-8846-42C6-BDC8-9B41223364B8}" type="presParOf" srcId="{077AECEE-E4C6-4675-BCCC-19734A3CDE73}" destId="{E5896320-5F48-4383-BA85-B04D7739A23E}" srcOrd="0" destOrd="0" presId="urn:microsoft.com/office/officeart/2005/8/layout/cycle2"/>
    <dgm:cxn modelId="{1008BF03-50CB-4E04-A499-5E93AF82C030}" type="presParOf" srcId="{191479D2-1B91-4364-91CA-87ADB0336768}" destId="{D4F2B99E-FB9D-489A-8069-34C98327769E}" srcOrd="14" destOrd="0" presId="urn:microsoft.com/office/officeart/2005/8/layout/cycle2"/>
    <dgm:cxn modelId="{A1719D52-6CCE-4D60-B026-52B16B6609F5}" type="presParOf" srcId="{191479D2-1B91-4364-91CA-87ADB0336768}" destId="{71C5BC69-28B3-4EE5-9985-72BA747BF117}" srcOrd="15" destOrd="0" presId="urn:microsoft.com/office/officeart/2005/8/layout/cycle2"/>
    <dgm:cxn modelId="{BD6ADB7A-4272-4ADE-A333-0FB7A050E10D}" type="presParOf" srcId="{71C5BC69-28B3-4EE5-9985-72BA747BF117}" destId="{1FF9B7B0-055C-4FE9-BC1E-3B964B50E5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4F71A-EF4F-45DD-8054-D9D21EF93CB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EE30814-7C22-4F16-93D9-5BA45DE9F389}">
      <dgm:prSet phldrT="[Text]"/>
      <dgm:spPr>
        <a:solidFill>
          <a:schemeClr val="tx2"/>
        </a:solidFill>
      </dgm:spPr>
      <dgm:t>
        <a:bodyPr/>
        <a:lstStyle/>
        <a:p>
          <a:r>
            <a:rPr lang="en-US" b="1" smtClean="0">
              <a:solidFill>
                <a:schemeClr val="bg1"/>
              </a:solidFill>
            </a:rPr>
            <a:t>menelusuri dan menjelaskan alur eksekusi</a:t>
          </a:r>
          <a:endParaRPr lang="en-US">
            <a:solidFill>
              <a:schemeClr val="bg1"/>
            </a:solidFill>
          </a:endParaRPr>
        </a:p>
      </dgm:t>
    </dgm:pt>
    <dgm:pt modelId="{5140EBBB-8F5F-4C24-B869-37A093C65482}" type="parTrans" cxnId="{90961C17-C8C4-4B39-8B1C-B1858B3424C0}">
      <dgm:prSet/>
      <dgm:spPr/>
      <dgm:t>
        <a:bodyPr/>
        <a:lstStyle/>
        <a:p>
          <a:endParaRPr lang="en-US"/>
        </a:p>
      </dgm:t>
    </dgm:pt>
    <dgm:pt modelId="{2441AA4F-3D31-45F0-9465-7919E10F0621}" type="sibTrans" cxnId="{90961C17-C8C4-4B39-8B1C-B1858B3424C0}">
      <dgm:prSet/>
      <dgm:spPr/>
      <dgm:t>
        <a:bodyPr/>
        <a:lstStyle/>
        <a:p>
          <a:endParaRPr lang="en-US"/>
        </a:p>
      </dgm:t>
    </dgm:pt>
    <dgm:pt modelId="{77D01597-AD7B-450D-B822-2346C8D7BFED}">
      <dgm:prSet phldrT="[Text]"/>
      <dgm:spPr/>
      <dgm:t>
        <a:bodyPr/>
        <a:lstStyle/>
        <a:p>
          <a:r>
            <a:rPr lang="id-ID" smtClean="0"/>
            <a:t>memperbaiki kesalahan graf kode program</a:t>
          </a:r>
          <a:endParaRPr lang="en-US">
            <a:solidFill>
              <a:schemeClr val="bg1"/>
            </a:solidFill>
          </a:endParaRPr>
        </a:p>
      </dgm:t>
    </dgm:pt>
    <dgm:pt modelId="{ECC0F6AC-14DA-4155-9A8F-4081EDFA90D0}" type="parTrans" cxnId="{B0D6E3BE-1693-464F-B836-28F45B5F290C}">
      <dgm:prSet/>
      <dgm:spPr/>
      <dgm:t>
        <a:bodyPr/>
        <a:lstStyle/>
        <a:p>
          <a:endParaRPr lang="en-US"/>
        </a:p>
      </dgm:t>
    </dgm:pt>
    <dgm:pt modelId="{BE1BC388-2B06-4E61-9611-69F2C28D82A5}" type="sibTrans" cxnId="{B0D6E3BE-1693-464F-B836-28F45B5F290C}">
      <dgm:prSet/>
      <dgm:spPr/>
      <dgm:t>
        <a:bodyPr/>
        <a:lstStyle/>
        <a:p>
          <a:endParaRPr lang="en-US"/>
        </a:p>
      </dgm:t>
    </dgm:pt>
    <dgm:pt modelId="{9E40A9B4-062B-4681-A462-F34E97A35BAA}">
      <dgm:prSet phldrT="[Text]"/>
      <dgm:spPr>
        <a:solidFill>
          <a:schemeClr val="accent2"/>
        </a:solidFill>
      </dgm:spPr>
      <dgm:t>
        <a:bodyPr/>
        <a:lstStyle/>
        <a:p>
          <a:r>
            <a:rPr lang="id-ID" smtClean="0"/>
            <a:t>menjelaskan algoritma graf yang digunakan</a:t>
          </a:r>
          <a:endParaRPr lang="en-US">
            <a:solidFill>
              <a:schemeClr val="bg1"/>
            </a:solidFill>
          </a:endParaRPr>
        </a:p>
      </dgm:t>
    </dgm:pt>
    <dgm:pt modelId="{4BC16BBC-22E3-40B9-AB02-F50939A19D47}" type="parTrans" cxnId="{191658F6-C6CD-45E5-8C71-1324A34781D4}">
      <dgm:prSet/>
      <dgm:spPr/>
      <dgm:t>
        <a:bodyPr/>
        <a:lstStyle/>
        <a:p>
          <a:endParaRPr lang="en-US"/>
        </a:p>
      </dgm:t>
    </dgm:pt>
    <dgm:pt modelId="{B7BDBB4D-135A-471B-BFBE-AFB7A561DF1B}" type="sibTrans" cxnId="{191658F6-C6CD-45E5-8C71-1324A34781D4}">
      <dgm:prSet/>
      <dgm:spPr/>
      <dgm:t>
        <a:bodyPr/>
        <a:lstStyle/>
        <a:p>
          <a:endParaRPr lang="en-US"/>
        </a:p>
      </dgm:t>
    </dgm:pt>
    <dgm:pt modelId="{381E2F17-A887-4586-B823-29EE1C71F87B}">
      <dgm:prSet phldrT="[Text]"/>
      <dgm:spPr>
        <a:solidFill>
          <a:schemeClr val="accent3"/>
        </a:solidFill>
      </dgm:spPr>
      <dgm:t>
        <a:bodyPr/>
        <a:lstStyle/>
        <a:p>
          <a:r>
            <a:rPr lang="id-ID" smtClean="0"/>
            <a:t>menjelaskan setiap prosedur dan operasi</a:t>
          </a:r>
          <a:endParaRPr lang="en-US"/>
        </a:p>
      </dgm:t>
    </dgm:pt>
    <dgm:pt modelId="{251B76CF-669C-4C4F-86DF-AEE9BBD81861}" type="parTrans" cxnId="{3E0F38F9-E0D8-4A4A-AEC6-E08A74E949F1}">
      <dgm:prSet/>
      <dgm:spPr/>
      <dgm:t>
        <a:bodyPr/>
        <a:lstStyle/>
        <a:p>
          <a:endParaRPr lang="en-US"/>
        </a:p>
      </dgm:t>
    </dgm:pt>
    <dgm:pt modelId="{01E1779F-72F8-475D-B41B-6DC3BB026174}" type="sibTrans" cxnId="{3E0F38F9-E0D8-4A4A-AEC6-E08A74E949F1}">
      <dgm:prSet/>
      <dgm:spPr/>
      <dgm:t>
        <a:bodyPr/>
        <a:lstStyle/>
        <a:p>
          <a:endParaRPr lang="en-US"/>
        </a:p>
      </dgm:t>
    </dgm:pt>
    <dgm:pt modelId="{A8740188-BFD2-43C8-BE61-E74873F6C535}" type="pres">
      <dgm:prSet presAssocID="{4954F71A-EF4F-45DD-8054-D9D21EF93CB2}" presName="Name0" presStyleCnt="0">
        <dgm:presLayoutVars>
          <dgm:chMax val="7"/>
          <dgm:chPref val="7"/>
          <dgm:dir/>
        </dgm:presLayoutVars>
      </dgm:prSet>
      <dgm:spPr/>
      <dgm:t>
        <a:bodyPr/>
        <a:lstStyle/>
        <a:p>
          <a:endParaRPr lang="en-US"/>
        </a:p>
      </dgm:t>
    </dgm:pt>
    <dgm:pt modelId="{8F50AF99-BF0A-4D7E-B626-56191C7E67E5}" type="pres">
      <dgm:prSet presAssocID="{4954F71A-EF4F-45DD-8054-D9D21EF93CB2}" presName="Name1" presStyleCnt="0"/>
      <dgm:spPr/>
    </dgm:pt>
    <dgm:pt modelId="{B3154760-7B03-44AB-AD86-79D7AAB89411}" type="pres">
      <dgm:prSet presAssocID="{4954F71A-EF4F-45DD-8054-D9D21EF93CB2}" presName="cycle" presStyleCnt="0"/>
      <dgm:spPr/>
    </dgm:pt>
    <dgm:pt modelId="{38EF4A0F-C3D0-4B18-B499-783A993CDE29}" type="pres">
      <dgm:prSet presAssocID="{4954F71A-EF4F-45DD-8054-D9D21EF93CB2}" presName="srcNode" presStyleLbl="node1" presStyleIdx="0" presStyleCnt="4"/>
      <dgm:spPr/>
    </dgm:pt>
    <dgm:pt modelId="{D22D1553-90FA-4262-B4B7-5241C0B0AE6B}" type="pres">
      <dgm:prSet presAssocID="{4954F71A-EF4F-45DD-8054-D9D21EF93CB2}" presName="conn" presStyleLbl="parChTrans1D2" presStyleIdx="0" presStyleCnt="1"/>
      <dgm:spPr/>
      <dgm:t>
        <a:bodyPr/>
        <a:lstStyle/>
        <a:p>
          <a:endParaRPr lang="en-US"/>
        </a:p>
      </dgm:t>
    </dgm:pt>
    <dgm:pt modelId="{3DB4D37E-8DDE-4808-9079-78405A55CA81}" type="pres">
      <dgm:prSet presAssocID="{4954F71A-EF4F-45DD-8054-D9D21EF93CB2}" presName="extraNode" presStyleLbl="node1" presStyleIdx="0" presStyleCnt="4"/>
      <dgm:spPr/>
    </dgm:pt>
    <dgm:pt modelId="{3C000B45-A4F5-4F6D-80E0-762DA9D6528D}" type="pres">
      <dgm:prSet presAssocID="{4954F71A-EF4F-45DD-8054-D9D21EF93CB2}" presName="dstNode" presStyleLbl="node1" presStyleIdx="0" presStyleCnt="4"/>
      <dgm:spPr/>
    </dgm:pt>
    <dgm:pt modelId="{DF9C19B2-6CA0-40AE-A5A1-D8C7311F8CF6}" type="pres">
      <dgm:prSet presAssocID="{1EE30814-7C22-4F16-93D9-5BA45DE9F389}" presName="text_1" presStyleLbl="node1" presStyleIdx="0" presStyleCnt="4">
        <dgm:presLayoutVars>
          <dgm:bulletEnabled val="1"/>
        </dgm:presLayoutVars>
      </dgm:prSet>
      <dgm:spPr/>
      <dgm:t>
        <a:bodyPr/>
        <a:lstStyle/>
        <a:p>
          <a:endParaRPr lang="en-US"/>
        </a:p>
      </dgm:t>
    </dgm:pt>
    <dgm:pt modelId="{0D636925-D2C7-4662-9979-4BD8613FCA77}" type="pres">
      <dgm:prSet presAssocID="{1EE30814-7C22-4F16-93D9-5BA45DE9F389}" presName="accent_1" presStyleCnt="0"/>
      <dgm:spPr/>
    </dgm:pt>
    <dgm:pt modelId="{0BFD1990-DA2F-4171-9737-A8BACC97EAFE}" type="pres">
      <dgm:prSet presAssocID="{1EE30814-7C22-4F16-93D9-5BA45DE9F389}" presName="accentRepeatNode" presStyleLbl="solidFgAcc1" presStyleIdx="0" presStyleCnt="4"/>
      <dgm:spPr>
        <a:solidFill>
          <a:schemeClr val="tx2"/>
        </a:solidFill>
        <a:ln>
          <a:solidFill>
            <a:schemeClr val="tx2"/>
          </a:solidFill>
        </a:ln>
      </dgm:spPr>
    </dgm:pt>
    <dgm:pt modelId="{DAF00584-B3F7-40B9-8331-3203C98CF5A4}" type="pres">
      <dgm:prSet presAssocID="{77D01597-AD7B-450D-B822-2346C8D7BFED}" presName="text_2" presStyleLbl="node1" presStyleIdx="1" presStyleCnt="4">
        <dgm:presLayoutVars>
          <dgm:bulletEnabled val="1"/>
        </dgm:presLayoutVars>
      </dgm:prSet>
      <dgm:spPr/>
      <dgm:t>
        <a:bodyPr/>
        <a:lstStyle/>
        <a:p>
          <a:endParaRPr lang="en-US"/>
        </a:p>
      </dgm:t>
    </dgm:pt>
    <dgm:pt modelId="{6C021D49-5D53-43BA-BC62-CCD55E00B40C}" type="pres">
      <dgm:prSet presAssocID="{77D01597-AD7B-450D-B822-2346C8D7BFED}" presName="accent_2" presStyleCnt="0"/>
      <dgm:spPr/>
    </dgm:pt>
    <dgm:pt modelId="{EF631E36-586D-4E4C-A1C1-1369AEF7F608}" type="pres">
      <dgm:prSet presAssocID="{77D01597-AD7B-450D-B822-2346C8D7BFED}" presName="accentRepeatNode" presStyleLbl="solidFgAcc1" presStyleIdx="1" presStyleCnt="4"/>
      <dgm:spPr>
        <a:solidFill>
          <a:schemeClr val="accent1"/>
        </a:solidFill>
        <a:ln>
          <a:solidFill>
            <a:schemeClr val="accent1"/>
          </a:solidFill>
        </a:ln>
      </dgm:spPr>
    </dgm:pt>
    <dgm:pt modelId="{07B1AA16-B987-483E-9895-46C9FB0706C0}" type="pres">
      <dgm:prSet presAssocID="{9E40A9B4-062B-4681-A462-F34E97A35BAA}" presName="text_3" presStyleLbl="node1" presStyleIdx="2" presStyleCnt="4">
        <dgm:presLayoutVars>
          <dgm:bulletEnabled val="1"/>
        </dgm:presLayoutVars>
      </dgm:prSet>
      <dgm:spPr/>
      <dgm:t>
        <a:bodyPr/>
        <a:lstStyle/>
        <a:p>
          <a:endParaRPr lang="en-US"/>
        </a:p>
      </dgm:t>
    </dgm:pt>
    <dgm:pt modelId="{78DA9815-87FE-4637-AF32-C958EB55553C}" type="pres">
      <dgm:prSet presAssocID="{9E40A9B4-062B-4681-A462-F34E97A35BAA}" presName="accent_3" presStyleCnt="0"/>
      <dgm:spPr/>
    </dgm:pt>
    <dgm:pt modelId="{B98151C3-4439-4AC0-AA8C-B9C97024FA1B}" type="pres">
      <dgm:prSet presAssocID="{9E40A9B4-062B-4681-A462-F34E97A35BAA}" presName="accentRepeatNode" presStyleLbl="solidFgAcc1" presStyleIdx="2" presStyleCnt="4"/>
      <dgm:spPr>
        <a:solidFill>
          <a:schemeClr val="accent2"/>
        </a:solidFill>
        <a:ln>
          <a:solidFill>
            <a:schemeClr val="accent2"/>
          </a:solidFill>
        </a:ln>
      </dgm:spPr>
    </dgm:pt>
    <dgm:pt modelId="{D67BD059-C300-4C12-937A-139C8FD1903A}" type="pres">
      <dgm:prSet presAssocID="{381E2F17-A887-4586-B823-29EE1C71F87B}" presName="text_4" presStyleLbl="node1" presStyleIdx="3" presStyleCnt="4">
        <dgm:presLayoutVars>
          <dgm:bulletEnabled val="1"/>
        </dgm:presLayoutVars>
      </dgm:prSet>
      <dgm:spPr/>
      <dgm:t>
        <a:bodyPr/>
        <a:lstStyle/>
        <a:p>
          <a:endParaRPr lang="en-US"/>
        </a:p>
      </dgm:t>
    </dgm:pt>
    <dgm:pt modelId="{3F0072CE-8B50-473A-A926-672494CFF3D3}" type="pres">
      <dgm:prSet presAssocID="{381E2F17-A887-4586-B823-29EE1C71F87B}" presName="accent_4" presStyleCnt="0"/>
      <dgm:spPr/>
    </dgm:pt>
    <dgm:pt modelId="{B25F9691-4CC6-42CD-AC58-6B2F1380F745}" type="pres">
      <dgm:prSet presAssocID="{381E2F17-A887-4586-B823-29EE1C71F87B}" presName="accentRepeatNode" presStyleLbl="solidFgAcc1" presStyleIdx="3" presStyleCnt="4"/>
      <dgm:spPr>
        <a:solidFill>
          <a:schemeClr val="accent3"/>
        </a:solidFill>
        <a:ln>
          <a:solidFill>
            <a:schemeClr val="accent3"/>
          </a:solidFill>
        </a:ln>
      </dgm:spPr>
    </dgm:pt>
  </dgm:ptLst>
  <dgm:cxnLst>
    <dgm:cxn modelId="{B0D6E3BE-1693-464F-B836-28F45B5F290C}" srcId="{4954F71A-EF4F-45DD-8054-D9D21EF93CB2}" destId="{77D01597-AD7B-450D-B822-2346C8D7BFED}" srcOrd="1" destOrd="0" parTransId="{ECC0F6AC-14DA-4155-9A8F-4081EDFA90D0}" sibTransId="{BE1BC388-2B06-4E61-9611-69F2C28D82A5}"/>
    <dgm:cxn modelId="{191658F6-C6CD-45E5-8C71-1324A34781D4}" srcId="{4954F71A-EF4F-45DD-8054-D9D21EF93CB2}" destId="{9E40A9B4-062B-4681-A462-F34E97A35BAA}" srcOrd="2" destOrd="0" parTransId="{4BC16BBC-22E3-40B9-AB02-F50939A19D47}" sibTransId="{B7BDBB4D-135A-471B-BFBE-AFB7A561DF1B}"/>
    <dgm:cxn modelId="{3E0F38F9-E0D8-4A4A-AEC6-E08A74E949F1}" srcId="{4954F71A-EF4F-45DD-8054-D9D21EF93CB2}" destId="{381E2F17-A887-4586-B823-29EE1C71F87B}" srcOrd="3" destOrd="0" parTransId="{251B76CF-669C-4C4F-86DF-AEE9BBD81861}" sibTransId="{01E1779F-72F8-475D-B41B-6DC3BB026174}"/>
    <dgm:cxn modelId="{90961C17-C8C4-4B39-8B1C-B1858B3424C0}" srcId="{4954F71A-EF4F-45DD-8054-D9D21EF93CB2}" destId="{1EE30814-7C22-4F16-93D9-5BA45DE9F389}" srcOrd="0" destOrd="0" parTransId="{5140EBBB-8F5F-4C24-B869-37A093C65482}" sibTransId="{2441AA4F-3D31-45F0-9465-7919E10F0621}"/>
    <dgm:cxn modelId="{637230C4-1FFB-432E-9537-B784D53C9B75}" type="presOf" srcId="{1EE30814-7C22-4F16-93D9-5BA45DE9F389}" destId="{DF9C19B2-6CA0-40AE-A5A1-D8C7311F8CF6}" srcOrd="0" destOrd="0" presId="urn:microsoft.com/office/officeart/2008/layout/VerticalCurvedList"/>
    <dgm:cxn modelId="{6FCB5D1A-60FF-4164-9ECF-206AE65E39D3}" type="presOf" srcId="{381E2F17-A887-4586-B823-29EE1C71F87B}" destId="{D67BD059-C300-4C12-937A-139C8FD1903A}" srcOrd="0" destOrd="0" presId="urn:microsoft.com/office/officeart/2008/layout/VerticalCurvedList"/>
    <dgm:cxn modelId="{D670F8C7-F5C0-44AE-9CA4-7B0750BE9C3C}" type="presOf" srcId="{77D01597-AD7B-450D-B822-2346C8D7BFED}" destId="{DAF00584-B3F7-40B9-8331-3203C98CF5A4}" srcOrd="0" destOrd="0" presId="urn:microsoft.com/office/officeart/2008/layout/VerticalCurvedList"/>
    <dgm:cxn modelId="{28880099-388B-4E4F-BC76-D4532F80D3B0}" type="presOf" srcId="{2441AA4F-3D31-45F0-9465-7919E10F0621}" destId="{D22D1553-90FA-4262-B4B7-5241C0B0AE6B}" srcOrd="0" destOrd="0" presId="urn:microsoft.com/office/officeart/2008/layout/VerticalCurvedList"/>
    <dgm:cxn modelId="{FC5A5CC8-5040-43B5-A2CE-C5FD0E7FBDD1}" type="presOf" srcId="{9E40A9B4-062B-4681-A462-F34E97A35BAA}" destId="{07B1AA16-B987-483E-9895-46C9FB0706C0}" srcOrd="0" destOrd="0" presId="urn:microsoft.com/office/officeart/2008/layout/VerticalCurvedList"/>
    <dgm:cxn modelId="{5F994FDA-3E7C-4BB5-93C1-4AB201496ABB}" type="presOf" srcId="{4954F71A-EF4F-45DD-8054-D9D21EF93CB2}" destId="{A8740188-BFD2-43C8-BE61-E74873F6C535}" srcOrd="0" destOrd="0" presId="urn:microsoft.com/office/officeart/2008/layout/VerticalCurvedList"/>
    <dgm:cxn modelId="{65E85ADF-C816-4720-AEC3-88F1F2F59C84}" type="presParOf" srcId="{A8740188-BFD2-43C8-BE61-E74873F6C535}" destId="{8F50AF99-BF0A-4D7E-B626-56191C7E67E5}" srcOrd="0" destOrd="0" presId="urn:microsoft.com/office/officeart/2008/layout/VerticalCurvedList"/>
    <dgm:cxn modelId="{471A1C2B-3D32-4AFC-852A-04DEA33D61BF}" type="presParOf" srcId="{8F50AF99-BF0A-4D7E-B626-56191C7E67E5}" destId="{B3154760-7B03-44AB-AD86-79D7AAB89411}" srcOrd="0" destOrd="0" presId="urn:microsoft.com/office/officeart/2008/layout/VerticalCurvedList"/>
    <dgm:cxn modelId="{D4D77A53-44CA-44BC-A762-52CC38E41BCE}" type="presParOf" srcId="{B3154760-7B03-44AB-AD86-79D7AAB89411}" destId="{38EF4A0F-C3D0-4B18-B499-783A993CDE29}" srcOrd="0" destOrd="0" presId="urn:microsoft.com/office/officeart/2008/layout/VerticalCurvedList"/>
    <dgm:cxn modelId="{BEF5A0D3-C01E-446E-9C4A-4A50259B9EE3}" type="presParOf" srcId="{B3154760-7B03-44AB-AD86-79D7AAB89411}" destId="{D22D1553-90FA-4262-B4B7-5241C0B0AE6B}" srcOrd="1" destOrd="0" presId="urn:microsoft.com/office/officeart/2008/layout/VerticalCurvedList"/>
    <dgm:cxn modelId="{C5414178-2F21-4AF7-A33A-6A11217E14B5}" type="presParOf" srcId="{B3154760-7B03-44AB-AD86-79D7AAB89411}" destId="{3DB4D37E-8DDE-4808-9079-78405A55CA81}" srcOrd="2" destOrd="0" presId="urn:microsoft.com/office/officeart/2008/layout/VerticalCurvedList"/>
    <dgm:cxn modelId="{58F0D4BC-E084-459E-8652-5E8D8C0DD9FD}" type="presParOf" srcId="{B3154760-7B03-44AB-AD86-79D7AAB89411}" destId="{3C000B45-A4F5-4F6D-80E0-762DA9D6528D}" srcOrd="3" destOrd="0" presId="urn:microsoft.com/office/officeart/2008/layout/VerticalCurvedList"/>
    <dgm:cxn modelId="{D1099D9E-AD72-45F6-8967-FDFAB11576F3}" type="presParOf" srcId="{8F50AF99-BF0A-4D7E-B626-56191C7E67E5}" destId="{DF9C19B2-6CA0-40AE-A5A1-D8C7311F8CF6}" srcOrd="1" destOrd="0" presId="urn:microsoft.com/office/officeart/2008/layout/VerticalCurvedList"/>
    <dgm:cxn modelId="{66BD7E6D-03C9-456E-8475-049CC45EFB26}" type="presParOf" srcId="{8F50AF99-BF0A-4D7E-B626-56191C7E67E5}" destId="{0D636925-D2C7-4662-9979-4BD8613FCA77}" srcOrd="2" destOrd="0" presId="urn:microsoft.com/office/officeart/2008/layout/VerticalCurvedList"/>
    <dgm:cxn modelId="{B11C0E42-0F63-4128-8736-70E786144B1F}" type="presParOf" srcId="{0D636925-D2C7-4662-9979-4BD8613FCA77}" destId="{0BFD1990-DA2F-4171-9737-A8BACC97EAFE}" srcOrd="0" destOrd="0" presId="urn:microsoft.com/office/officeart/2008/layout/VerticalCurvedList"/>
    <dgm:cxn modelId="{12A954BA-E11B-4E80-906A-761429D5DE38}" type="presParOf" srcId="{8F50AF99-BF0A-4D7E-B626-56191C7E67E5}" destId="{DAF00584-B3F7-40B9-8331-3203C98CF5A4}" srcOrd="3" destOrd="0" presId="urn:microsoft.com/office/officeart/2008/layout/VerticalCurvedList"/>
    <dgm:cxn modelId="{CAF3BB32-3D48-42B6-B237-CF3A47D7AD29}" type="presParOf" srcId="{8F50AF99-BF0A-4D7E-B626-56191C7E67E5}" destId="{6C021D49-5D53-43BA-BC62-CCD55E00B40C}" srcOrd="4" destOrd="0" presId="urn:microsoft.com/office/officeart/2008/layout/VerticalCurvedList"/>
    <dgm:cxn modelId="{8D88B119-47FF-46EB-B480-A6E5596A06C5}" type="presParOf" srcId="{6C021D49-5D53-43BA-BC62-CCD55E00B40C}" destId="{EF631E36-586D-4E4C-A1C1-1369AEF7F608}" srcOrd="0" destOrd="0" presId="urn:microsoft.com/office/officeart/2008/layout/VerticalCurvedList"/>
    <dgm:cxn modelId="{7707BEA8-C877-4D03-BB11-F0A661143B6A}" type="presParOf" srcId="{8F50AF99-BF0A-4D7E-B626-56191C7E67E5}" destId="{07B1AA16-B987-483E-9895-46C9FB0706C0}" srcOrd="5" destOrd="0" presId="urn:microsoft.com/office/officeart/2008/layout/VerticalCurvedList"/>
    <dgm:cxn modelId="{0BA8BC88-3019-4A84-AA1C-F80111361782}" type="presParOf" srcId="{8F50AF99-BF0A-4D7E-B626-56191C7E67E5}" destId="{78DA9815-87FE-4637-AF32-C958EB55553C}" srcOrd="6" destOrd="0" presId="urn:microsoft.com/office/officeart/2008/layout/VerticalCurvedList"/>
    <dgm:cxn modelId="{B33856DC-560A-4604-AC49-9DF1461DD3EE}" type="presParOf" srcId="{78DA9815-87FE-4637-AF32-C958EB55553C}" destId="{B98151C3-4439-4AC0-AA8C-B9C97024FA1B}" srcOrd="0" destOrd="0" presId="urn:microsoft.com/office/officeart/2008/layout/VerticalCurvedList"/>
    <dgm:cxn modelId="{E84F45DE-0646-4919-89B4-496720AA3895}" type="presParOf" srcId="{8F50AF99-BF0A-4D7E-B626-56191C7E67E5}" destId="{D67BD059-C300-4C12-937A-139C8FD1903A}" srcOrd="7" destOrd="0" presId="urn:microsoft.com/office/officeart/2008/layout/VerticalCurvedList"/>
    <dgm:cxn modelId="{E4656642-A60C-4760-B2A5-56B1895FC085}" type="presParOf" srcId="{8F50AF99-BF0A-4D7E-B626-56191C7E67E5}" destId="{3F0072CE-8B50-473A-A926-672494CFF3D3}" srcOrd="8" destOrd="0" presId="urn:microsoft.com/office/officeart/2008/layout/VerticalCurvedList"/>
    <dgm:cxn modelId="{613E3516-5884-455E-9345-D058610A7C74}" type="presParOf" srcId="{3F0072CE-8B50-473A-A926-672494CFF3D3}" destId="{B25F9691-4CC6-42CD-AC58-6B2F1380F74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1567-658D-41D2-9E6B-9D8CCEE12BBC}">
      <dsp:nvSpPr>
        <dsp:cNvPr id="0" name=""/>
        <dsp:cNvSpPr/>
      </dsp:nvSpPr>
      <dsp:spPr>
        <a:xfrm>
          <a:off x="3307890" y="2126501"/>
          <a:ext cx="2599056" cy="2599056"/>
        </a:xfrm>
        <a:prstGeom prst="gear9">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3830416" y="2735317"/>
        <a:ext cx="1554004" cy="1335969"/>
      </dsp:txXfrm>
    </dsp:sp>
    <dsp:sp modelId="{63F2F425-4921-420C-A1A0-121C513A27E9}">
      <dsp:nvSpPr>
        <dsp:cNvPr id="0" name=""/>
        <dsp:cNvSpPr/>
      </dsp:nvSpPr>
      <dsp:spPr>
        <a:xfrm>
          <a:off x="1795711" y="1512178"/>
          <a:ext cx="1890223" cy="1890223"/>
        </a:xfrm>
        <a:prstGeom prst="gear6">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endParaRPr lang="en-US" sz="5600" kern="1200"/>
        </a:p>
      </dsp:txBody>
      <dsp:txXfrm>
        <a:off x="2271580" y="1990923"/>
        <a:ext cx="938485" cy="932733"/>
      </dsp:txXfrm>
    </dsp:sp>
    <dsp:sp modelId="{5D909D5B-A7BC-488C-85B2-335A7B4F0543}">
      <dsp:nvSpPr>
        <dsp:cNvPr id="0" name=""/>
        <dsp:cNvSpPr/>
      </dsp:nvSpPr>
      <dsp:spPr>
        <a:xfrm rot="20700000">
          <a:off x="2854429" y="208117"/>
          <a:ext cx="1852032" cy="1852032"/>
        </a:xfrm>
        <a:prstGeom prst="gear6">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endParaRPr lang="en-US" sz="6300" kern="1200"/>
        </a:p>
      </dsp:txBody>
      <dsp:txXfrm rot="-20700000">
        <a:off x="3260634" y="614322"/>
        <a:ext cx="1039622" cy="1039622"/>
      </dsp:txXfrm>
    </dsp:sp>
    <dsp:sp modelId="{F807C2FE-2F33-4DE3-9FAA-42D049545FCE}">
      <dsp:nvSpPr>
        <dsp:cNvPr id="0" name=""/>
        <dsp:cNvSpPr/>
      </dsp:nvSpPr>
      <dsp:spPr>
        <a:xfrm>
          <a:off x="3113913" y="1730959"/>
          <a:ext cx="3326792" cy="3326792"/>
        </a:xfrm>
        <a:prstGeom prst="circularArrow">
          <a:avLst>
            <a:gd name="adj1" fmla="val 4687"/>
            <a:gd name="adj2" fmla="val 299029"/>
            <a:gd name="adj3" fmla="val 2527544"/>
            <a:gd name="adj4" fmla="val 1583698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B5C5-8938-4DDC-9509-48D6CDE287C1}">
      <dsp:nvSpPr>
        <dsp:cNvPr id="0" name=""/>
        <dsp:cNvSpPr/>
      </dsp:nvSpPr>
      <dsp:spPr>
        <a:xfrm>
          <a:off x="1460956" y="1091663"/>
          <a:ext cx="2417122" cy="24171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B6108D-F6CE-4F4C-9330-FCFA34F2F5D6}">
      <dsp:nvSpPr>
        <dsp:cNvPr id="0" name=""/>
        <dsp:cNvSpPr/>
      </dsp:nvSpPr>
      <dsp:spPr>
        <a:xfrm>
          <a:off x="2426035" y="-199827"/>
          <a:ext cx="2606145" cy="260614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1567-658D-41D2-9E6B-9D8CCEE12BBC}">
      <dsp:nvSpPr>
        <dsp:cNvPr id="0" name=""/>
        <dsp:cNvSpPr/>
      </dsp:nvSpPr>
      <dsp:spPr>
        <a:xfrm>
          <a:off x="3307890" y="1653945"/>
          <a:ext cx="2599056" cy="2599056"/>
        </a:xfrm>
        <a:prstGeom prst="gear9">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3830416" y="2262761"/>
        <a:ext cx="1554004" cy="1335969"/>
      </dsp:txXfrm>
    </dsp:sp>
    <dsp:sp modelId="{63F2F425-4921-420C-A1A0-121C513A27E9}">
      <dsp:nvSpPr>
        <dsp:cNvPr id="0" name=""/>
        <dsp:cNvSpPr/>
      </dsp:nvSpPr>
      <dsp:spPr>
        <a:xfrm>
          <a:off x="1795711" y="1039622"/>
          <a:ext cx="1890223" cy="1890223"/>
        </a:xfrm>
        <a:prstGeom prst="gear6">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endParaRPr lang="en-US" sz="5600" kern="1200"/>
        </a:p>
      </dsp:txBody>
      <dsp:txXfrm>
        <a:off x="2271580" y="1518367"/>
        <a:ext cx="938485" cy="932733"/>
      </dsp:txXfrm>
    </dsp:sp>
    <dsp:sp modelId="{F807C2FE-2F33-4DE3-9FAA-42D049545FCE}">
      <dsp:nvSpPr>
        <dsp:cNvPr id="0" name=""/>
        <dsp:cNvSpPr/>
      </dsp:nvSpPr>
      <dsp:spPr>
        <a:xfrm>
          <a:off x="3443338" y="1203029"/>
          <a:ext cx="3196839" cy="3196839"/>
        </a:xfrm>
        <a:prstGeom prst="circularArrow">
          <a:avLst>
            <a:gd name="adj1" fmla="val 4878"/>
            <a:gd name="adj2" fmla="val 312630"/>
            <a:gd name="adj3" fmla="val 3181056"/>
            <a:gd name="adj4" fmla="val 15169867"/>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B5C5-8938-4DDC-9509-48D6CDE287C1}">
      <dsp:nvSpPr>
        <dsp:cNvPr id="0" name=""/>
        <dsp:cNvSpPr/>
      </dsp:nvSpPr>
      <dsp:spPr>
        <a:xfrm>
          <a:off x="1460956" y="619107"/>
          <a:ext cx="2417122" cy="24171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B0799-DA2E-4325-8CF5-2558C49673C8}">
      <dsp:nvSpPr>
        <dsp:cNvPr id="0" name=""/>
        <dsp:cNvSpPr/>
      </dsp:nvSpPr>
      <dsp:spPr>
        <a:xfrm>
          <a:off x="3002536" y="988"/>
          <a:ext cx="939246" cy="9392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1</a:t>
          </a:r>
        </a:p>
      </dsp:txBody>
      <dsp:txXfrm>
        <a:off x="3140085" y="138537"/>
        <a:ext cx="664148" cy="664148"/>
      </dsp:txXfrm>
    </dsp:sp>
    <dsp:sp modelId="{9836CC64-BFC5-49F3-ACB5-1A129FF2FEE1}">
      <dsp:nvSpPr>
        <dsp:cNvPr id="0" name=""/>
        <dsp:cNvSpPr/>
      </dsp:nvSpPr>
      <dsp:spPr>
        <a:xfrm rot="1350000">
          <a:off x="3992488" y="579474"/>
          <a:ext cx="250273" cy="3169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995346" y="628507"/>
        <a:ext cx="175191" cy="190197"/>
      </dsp:txXfrm>
    </dsp:sp>
    <dsp:sp modelId="{2F82CC43-4517-40E6-A497-1FC4CEC91AB5}">
      <dsp:nvSpPr>
        <dsp:cNvPr id="0" name=""/>
        <dsp:cNvSpPr/>
      </dsp:nvSpPr>
      <dsp:spPr>
        <a:xfrm>
          <a:off x="4306555" y="541131"/>
          <a:ext cx="939246" cy="9392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2</a:t>
          </a:r>
        </a:p>
      </dsp:txBody>
      <dsp:txXfrm>
        <a:off x="4444104" y="678680"/>
        <a:ext cx="664148" cy="664148"/>
      </dsp:txXfrm>
    </dsp:sp>
    <dsp:sp modelId="{E68F02A8-8DDD-438F-9A2D-DB065F756BBC}">
      <dsp:nvSpPr>
        <dsp:cNvPr id="0" name=""/>
        <dsp:cNvSpPr/>
      </dsp:nvSpPr>
      <dsp:spPr>
        <a:xfrm rot="4050000">
          <a:off x="4918403" y="1497722"/>
          <a:ext cx="250273" cy="3169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941578" y="1526438"/>
        <a:ext cx="175191" cy="190197"/>
      </dsp:txXfrm>
    </dsp:sp>
    <dsp:sp modelId="{233CED7E-CA45-402A-8712-FB5C2E00A6DB}">
      <dsp:nvSpPr>
        <dsp:cNvPr id="0" name=""/>
        <dsp:cNvSpPr/>
      </dsp:nvSpPr>
      <dsp:spPr>
        <a:xfrm>
          <a:off x="4846698" y="1845150"/>
          <a:ext cx="939246" cy="9392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3</a:t>
          </a:r>
        </a:p>
      </dsp:txBody>
      <dsp:txXfrm>
        <a:off x="4984247" y="1982699"/>
        <a:ext cx="664148" cy="664148"/>
      </dsp:txXfrm>
    </dsp:sp>
    <dsp:sp modelId="{66B27E8C-EA07-47B9-8275-B513C55569C3}">
      <dsp:nvSpPr>
        <dsp:cNvPr id="0" name=""/>
        <dsp:cNvSpPr/>
      </dsp:nvSpPr>
      <dsp:spPr>
        <a:xfrm rot="6750000">
          <a:off x="4923824" y="2801741"/>
          <a:ext cx="250273" cy="31699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975731" y="2830457"/>
        <a:ext cx="175191" cy="190197"/>
      </dsp:txXfrm>
    </dsp:sp>
    <dsp:sp modelId="{8238A8FE-FA54-4602-90CA-83D79C2E0CB4}">
      <dsp:nvSpPr>
        <dsp:cNvPr id="0" name=""/>
        <dsp:cNvSpPr/>
      </dsp:nvSpPr>
      <dsp:spPr>
        <a:xfrm>
          <a:off x="4306555" y="3149169"/>
          <a:ext cx="939246" cy="93924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4</a:t>
          </a:r>
        </a:p>
      </dsp:txBody>
      <dsp:txXfrm>
        <a:off x="4444104" y="3286718"/>
        <a:ext cx="664148" cy="664148"/>
      </dsp:txXfrm>
    </dsp:sp>
    <dsp:sp modelId="{9C383B07-9AA2-42A7-87DE-2268F4DDDE65}">
      <dsp:nvSpPr>
        <dsp:cNvPr id="0" name=""/>
        <dsp:cNvSpPr/>
      </dsp:nvSpPr>
      <dsp:spPr>
        <a:xfrm rot="9450000">
          <a:off x="4005576" y="3727655"/>
          <a:ext cx="250273" cy="31699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077800" y="3776688"/>
        <a:ext cx="175191" cy="190197"/>
      </dsp:txXfrm>
    </dsp:sp>
    <dsp:sp modelId="{930BD294-E1F2-4134-B5B8-C224654B8DE3}">
      <dsp:nvSpPr>
        <dsp:cNvPr id="0" name=""/>
        <dsp:cNvSpPr/>
      </dsp:nvSpPr>
      <dsp:spPr>
        <a:xfrm>
          <a:off x="3002536" y="3689311"/>
          <a:ext cx="939246" cy="93924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5</a:t>
          </a:r>
        </a:p>
      </dsp:txBody>
      <dsp:txXfrm>
        <a:off x="3140085" y="3826860"/>
        <a:ext cx="664148" cy="664148"/>
      </dsp:txXfrm>
    </dsp:sp>
    <dsp:sp modelId="{ED98B2A2-FDE7-4051-B1ED-5159F7C4EFFB}">
      <dsp:nvSpPr>
        <dsp:cNvPr id="0" name=""/>
        <dsp:cNvSpPr/>
      </dsp:nvSpPr>
      <dsp:spPr>
        <a:xfrm rot="12150000">
          <a:off x="2701557" y="3733076"/>
          <a:ext cx="250273" cy="31699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73781" y="3810841"/>
        <a:ext cx="175191" cy="190197"/>
      </dsp:txXfrm>
    </dsp:sp>
    <dsp:sp modelId="{28773CDD-8D89-43F9-A771-1377BF7CC791}">
      <dsp:nvSpPr>
        <dsp:cNvPr id="0" name=""/>
        <dsp:cNvSpPr/>
      </dsp:nvSpPr>
      <dsp:spPr>
        <a:xfrm>
          <a:off x="1698517" y="3149169"/>
          <a:ext cx="939246" cy="9392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6</a:t>
          </a:r>
        </a:p>
      </dsp:txBody>
      <dsp:txXfrm>
        <a:off x="1836066" y="3286718"/>
        <a:ext cx="664148" cy="664148"/>
      </dsp:txXfrm>
    </dsp:sp>
    <dsp:sp modelId="{5E735B7F-A8BD-477D-8F5B-0A794E9B25E3}">
      <dsp:nvSpPr>
        <dsp:cNvPr id="0" name=""/>
        <dsp:cNvSpPr/>
      </dsp:nvSpPr>
      <dsp:spPr>
        <a:xfrm rot="14850000">
          <a:off x="1775643" y="2814829"/>
          <a:ext cx="250273" cy="3169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1827550" y="2912911"/>
        <a:ext cx="175191" cy="190197"/>
      </dsp:txXfrm>
    </dsp:sp>
    <dsp:sp modelId="{C44406F5-C3ED-4001-96C5-840209EA51E6}">
      <dsp:nvSpPr>
        <dsp:cNvPr id="0" name=""/>
        <dsp:cNvSpPr/>
      </dsp:nvSpPr>
      <dsp:spPr>
        <a:xfrm>
          <a:off x="1158375" y="1845150"/>
          <a:ext cx="939246" cy="9392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7</a:t>
          </a:r>
        </a:p>
      </dsp:txBody>
      <dsp:txXfrm>
        <a:off x="1295924" y="1982699"/>
        <a:ext cx="664148" cy="664148"/>
      </dsp:txXfrm>
    </dsp:sp>
    <dsp:sp modelId="{077AECEE-E4C6-4675-BCCC-19734A3CDE73}">
      <dsp:nvSpPr>
        <dsp:cNvPr id="0" name=""/>
        <dsp:cNvSpPr/>
      </dsp:nvSpPr>
      <dsp:spPr>
        <a:xfrm rot="17550000">
          <a:off x="1770222" y="1510810"/>
          <a:ext cx="250273" cy="3169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93397" y="1608892"/>
        <a:ext cx="175191" cy="190197"/>
      </dsp:txXfrm>
    </dsp:sp>
    <dsp:sp modelId="{D4F2B99E-FB9D-489A-8069-34C98327769E}">
      <dsp:nvSpPr>
        <dsp:cNvPr id="0" name=""/>
        <dsp:cNvSpPr/>
      </dsp:nvSpPr>
      <dsp:spPr>
        <a:xfrm>
          <a:off x="1698517" y="541131"/>
          <a:ext cx="939246" cy="9392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8</a:t>
          </a:r>
        </a:p>
      </dsp:txBody>
      <dsp:txXfrm>
        <a:off x="1836066" y="678680"/>
        <a:ext cx="664148" cy="664148"/>
      </dsp:txXfrm>
    </dsp:sp>
    <dsp:sp modelId="{71C5BC69-28B3-4EE5-9985-72BA747BF117}">
      <dsp:nvSpPr>
        <dsp:cNvPr id="0" name=""/>
        <dsp:cNvSpPr/>
      </dsp:nvSpPr>
      <dsp:spPr>
        <a:xfrm rot="20250000">
          <a:off x="2688469" y="584895"/>
          <a:ext cx="250273" cy="31699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91327" y="662660"/>
        <a:ext cx="175191" cy="190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D1553-90FA-4262-B4B7-5241C0B0AE6B}">
      <dsp:nvSpPr>
        <dsp:cNvPr id="0" name=""/>
        <dsp:cNvSpPr/>
      </dsp:nvSpPr>
      <dsp:spPr>
        <a:xfrm>
          <a:off x="-5051399" y="-773893"/>
          <a:ext cx="6015774" cy="6015774"/>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C19B2-6CA0-40AE-A5A1-D8C7311F8CF6}">
      <dsp:nvSpPr>
        <dsp:cNvPr id="0" name=""/>
        <dsp:cNvSpPr/>
      </dsp:nvSpPr>
      <dsp:spPr>
        <a:xfrm>
          <a:off x="504973" y="343498"/>
          <a:ext cx="6090854" cy="68735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en-US" sz="2200" b="1" kern="1200" smtClean="0">
              <a:solidFill>
                <a:schemeClr val="bg1"/>
              </a:solidFill>
            </a:rPr>
            <a:t>menelusuri dan menjelaskan alur eksekusi</a:t>
          </a:r>
          <a:endParaRPr lang="en-US" sz="2200" kern="1200">
            <a:solidFill>
              <a:schemeClr val="bg1"/>
            </a:solidFill>
          </a:endParaRPr>
        </a:p>
      </dsp:txBody>
      <dsp:txXfrm>
        <a:off x="504973" y="343498"/>
        <a:ext cx="6090854" cy="687355"/>
      </dsp:txXfrm>
    </dsp:sp>
    <dsp:sp modelId="{0BFD1990-DA2F-4171-9737-A8BACC97EAFE}">
      <dsp:nvSpPr>
        <dsp:cNvPr id="0" name=""/>
        <dsp:cNvSpPr/>
      </dsp:nvSpPr>
      <dsp:spPr>
        <a:xfrm>
          <a:off x="75376" y="257579"/>
          <a:ext cx="859193" cy="859193"/>
        </a:xfrm>
        <a:prstGeom prst="ellipse">
          <a:avLst/>
        </a:prstGeom>
        <a:solidFill>
          <a:schemeClr val="tx2"/>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DAF00584-B3F7-40B9-8331-3203C98CF5A4}">
      <dsp:nvSpPr>
        <dsp:cNvPr id="0" name=""/>
        <dsp:cNvSpPr/>
      </dsp:nvSpPr>
      <dsp:spPr>
        <a:xfrm>
          <a:off x="899050" y="1374710"/>
          <a:ext cx="5696777" cy="68735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memperbaiki kesalahan graf kode program</a:t>
          </a:r>
          <a:endParaRPr lang="en-US" sz="2200" kern="1200">
            <a:solidFill>
              <a:schemeClr val="bg1"/>
            </a:solidFill>
          </a:endParaRPr>
        </a:p>
      </dsp:txBody>
      <dsp:txXfrm>
        <a:off x="899050" y="1374710"/>
        <a:ext cx="5696777" cy="687355"/>
      </dsp:txXfrm>
    </dsp:sp>
    <dsp:sp modelId="{EF631E36-586D-4E4C-A1C1-1369AEF7F608}">
      <dsp:nvSpPr>
        <dsp:cNvPr id="0" name=""/>
        <dsp:cNvSpPr/>
      </dsp:nvSpPr>
      <dsp:spPr>
        <a:xfrm>
          <a:off x="469453" y="1288790"/>
          <a:ext cx="859193" cy="859193"/>
        </a:xfrm>
        <a:prstGeom prst="ellipse">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07B1AA16-B987-483E-9895-46C9FB0706C0}">
      <dsp:nvSpPr>
        <dsp:cNvPr id="0" name=""/>
        <dsp:cNvSpPr/>
      </dsp:nvSpPr>
      <dsp:spPr>
        <a:xfrm>
          <a:off x="899050" y="2405921"/>
          <a:ext cx="5696777" cy="687355"/>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menjelaskan algoritma graf yang digunakan</a:t>
          </a:r>
          <a:endParaRPr lang="en-US" sz="2200" kern="1200">
            <a:solidFill>
              <a:schemeClr val="bg1"/>
            </a:solidFill>
          </a:endParaRPr>
        </a:p>
      </dsp:txBody>
      <dsp:txXfrm>
        <a:off x="899050" y="2405921"/>
        <a:ext cx="5696777" cy="687355"/>
      </dsp:txXfrm>
    </dsp:sp>
    <dsp:sp modelId="{B98151C3-4439-4AC0-AA8C-B9C97024FA1B}">
      <dsp:nvSpPr>
        <dsp:cNvPr id="0" name=""/>
        <dsp:cNvSpPr/>
      </dsp:nvSpPr>
      <dsp:spPr>
        <a:xfrm>
          <a:off x="469453" y="2320002"/>
          <a:ext cx="859193" cy="859193"/>
        </a:xfrm>
        <a:prstGeom prst="ellipse">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D67BD059-C300-4C12-937A-139C8FD1903A}">
      <dsp:nvSpPr>
        <dsp:cNvPr id="0" name=""/>
        <dsp:cNvSpPr/>
      </dsp:nvSpPr>
      <dsp:spPr>
        <a:xfrm>
          <a:off x="504973" y="3437133"/>
          <a:ext cx="6090854" cy="687355"/>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menjelaskan setiap prosedur dan operasi</a:t>
          </a:r>
          <a:endParaRPr lang="en-US" sz="2200" kern="1200"/>
        </a:p>
      </dsp:txBody>
      <dsp:txXfrm>
        <a:off x="504973" y="3437133"/>
        <a:ext cx="6090854" cy="687355"/>
      </dsp:txXfrm>
    </dsp:sp>
    <dsp:sp modelId="{B25F9691-4CC6-42CD-AC58-6B2F1380F745}">
      <dsp:nvSpPr>
        <dsp:cNvPr id="0" name=""/>
        <dsp:cNvSpPr/>
      </dsp:nvSpPr>
      <dsp:spPr>
        <a:xfrm>
          <a:off x="75376" y="3351213"/>
          <a:ext cx="859193" cy="859193"/>
        </a:xfrm>
        <a:prstGeom prst="ellipse">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6/4/2018</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6/4/2018</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dirty="0"/>
          </a:p>
        </p:txBody>
      </p:sp>
    </p:spTree>
    <p:extLst>
      <p:ext uri="{BB962C8B-B14F-4D97-AF65-F5344CB8AC3E}">
        <p14:creationId xmlns:p14="http://schemas.microsoft.com/office/powerpoint/2010/main" val="285415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years are approximations based on</a:t>
            </a:r>
            <a:r>
              <a:rPr lang="id-ID" baseline="0" dirty="0" smtClean="0"/>
              <a:t> </a:t>
            </a:r>
            <a:r>
              <a:rPr lang="en-US" dirty="0" smtClean="0"/>
              <a:t>the the first publications and system versions that we are aware of.</a:t>
            </a:r>
            <a:endParaRPr lang="id-ID" dirty="0" smtClean="0"/>
          </a:p>
          <a:p>
            <a:r>
              <a:rPr lang="en-US" dirty="0" smtClean="0"/>
              <a:t>The names in </a:t>
            </a:r>
            <a:r>
              <a:rPr lang="en-US" b="1" dirty="0" smtClean="0"/>
              <a:t>bold face indicate currently</a:t>
            </a:r>
            <a:r>
              <a:rPr lang="id-ID" b="1" baseline="0" dirty="0" smtClean="0"/>
              <a:t> </a:t>
            </a:r>
            <a:r>
              <a:rPr lang="en-US" b="1" dirty="0" smtClean="0"/>
              <a:t>active systems</a:t>
            </a:r>
            <a:r>
              <a:rPr lang="en-US" dirty="0" smtClean="0"/>
              <a:t>, that is, projects whose recent activity we have found evidence of</a:t>
            </a:r>
            <a:r>
              <a:rPr lang="id-ID" dirty="0" smtClean="0"/>
              <a:t>.</a:t>
            </a:r>
          </a:p>
          <a:p>
            <a:endParaRPr lang="id-ID" smtClean="0"/>
          </a:p>
          <a:p>
            <a:r>
              <a:rPr lang="id-ID" b="1" smtClean="0"/>
              <a:t>Controlled viewing</a:t>
            </a:r>
            <a:r>
              <a:rPr lang="id-ID" smtClean="0"/>
              <a:t>: </a:t>
            </a:r>
            <a:r>
              <a:rPr lang="en-US" smtClean="0"/>
              <a:t>The learner controls how he views a visualization, either before or</a:t>
            </a:r>
            <a:r>
              <a:rPr lang="id-ID" smtClean="0"/>
              <a:t> </a:t>
            </a:r>
            <a:r>
              <a:rPr lang="en-US" smtClean="0"/>
              <a:t>during the viewing, e.g., by changing animation speed or choosing</a:t>
            </a:r>
            <a:r>
              <a:rPr lang="id-ID" smtClean="0"/>
              <a:t> </a:t>
            </a:r>
            <a:r>
              <a:rPr lang="en-US" smtClean="0"/>
              <a:t>which images or visual elements to examine</a:t>
            </a:r>
            <a:r>
              <a:rPr lang="id-ID" smtClean="0"/>
              <a:t>.</a:t>
            </a:r>
          </a:p>
          <a:p>
            <a:endParaRPr lang="id-ID" smtClean="0"/>
          </a:p>
          <a:p>
            <a:r>
              <a:rPr lang="id-ID" b="1" smtClean="0"/>
              <a:t>Own content:</a:t>
            </a:r>
            <a:r>
              <a:rPr lang="id-ID" smtClean="0"/>
              <a:t> </a:t>
            </a:r>
            <a:r>
              <a:rPr lang="en-US" smtClean="0"/>
              <a:t>The learner studies software that they created themselves.</a:t>
            </a:r>
            <a:endParaRPr lang="id-ID" smtClean="0"/>
          </a:p>
          <a:p>
            <a:endParaRPr lang="id-ID" smtClean="0"/>
          </a:p>
          <a:p>
            <a:r>
              <a:rPr lang="id-ID" b="1" smtClean="0"/>
              <a:t>Applying</a:t>
            </a:r>
            <a:r>
              <a:rPr lang="id-ID" smtClean="0"/>
              <a:t>: </a:t>
            </a:r>
            <a:r>
              <a:rPr lang="en-US" smtClean="0"/>
              <a:t>The learner makes use of or modifies given visual components to</a:t>
            </a:r>
            <a:r>
              <a:rPr lang="id-ID" baseline="0" smtClean="0"/>
              <a:t> </a:t>
            </a:r>
            <a:r>
              <a:rPr lang="en-US" smtClean="0"/>
              <a:t>perform some task, e.g., direct manipulation of the visualization’s</a:t>
            </a:r>
            <a:r>
              <a:rPr lang="id-ID" smtClean="0"/>
              <a:t> </a:t>
            </a:r>
            <a:r>
              <a:rPr lang="en-US" smtClean="0"/>
              <a:t>components.</a:t>
            </a:r>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10</a:t>
            </a:fld>
            <a:endParaRPr lang="id-ID"/>
          </a:p>
        </p:txBody>
      </p:sp>
    </p:spTree>
    <p:extLst>
      <p:ext uri="{BB962C8B-B14F-4D97-AF65-F5344CB8AC3E}">
        <p14:creationId xmlns:p14="http://schemas.microsoft.com/office/powerpoint/2010/main" val="75515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Perkembangan kakas yang mendukung visual struktur data atau yang berbasis web</a:t>
            </a:r>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11</a:t>
            </a:fld>
            <a:endParaRPr lang="id-ID"/>
          </a:p>
        </p:txBody>
      </p:sp>
    </p:spTree>
    <p:extLst>
      <p:ext uri="{BB962C8B-B14F-4D97-AF65-F5344CB8AC3E}">
        <p14:creationId xmlns:p14="http://schemas.microsoft.com/office/powerpoint/2010/main" val="248274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411390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217451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Penting</a:t>
            </a:r>
            <a:r>
              <a:rPr lang="id-ID" baseline="0" smtClean="0"/>
              <a:t> untuk diketahui, karena sistem ini yang akan dicari permasalahannya kemudian solusinya</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1339546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49570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taksonomi Bloom terdapat tingkatan kedua yang disebut sebagai ‘memahami’ dari enam tingkatan. Taksonomi ini diusulkan oleh Anderson pada tahun 1956 yang kemudian direvisi pada tahun 2001 dengan perubahan beberapa istilah dari tingkatan tersebut (Sorva, 2012)</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definisi ‘memahami’ (Thompson dkk., 2008) adalah kemampuan dalam menginterpretasi, memberikan contoh, mengklasifikasi, meringkas, menyimpulkan, membandingkan, dan menjelaskan.</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196778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130291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370976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94722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t>
            </a:r>
            <a:r>
              <a:rPr lang="id-ID" smtClean="0"/>
              <a:t>entingnya visualisasi dalam proses pertukaran informasi antar</a:t>
            </a:r>
            <a:r>
              <a:rPr lang="id-ID" baseline="0" smtClean="0"/>
              <a:t> manusia dan komputer.</a:t>
            </a:r>
            <a:endParaRPr lang="id-ID" smtClean="0"/>
          </a:p>
          <a:p>
            <a:endParaRPr lang="id-ID" smtClean="0"/>
          </a:p>
          <a:p>
            <a:r>
              <a:rPr lang="id-ID" sz="1200" kern="1200" smtClean="0">
                <a:solidFill>
                  <a:schemeClr val="tx1"/>
                </a:solidFill>
                <a:effectLst/>
                <a:latin typeface="+mn-lt"/>
                <a:ea typeface="+mn-ea"/>
                <a:cs typeface="+mn-cs"/>
              </a:rPr>
              <a:t>Karena melalui interaksi visual, manusia lebih cenderung menangkap lebih banyak informasi yang diterima dibandingkan melalui indera lainnya (Ware, 2004). Visualisasi dapat mendukung interaksi yang efisien dan efektif untuk beragam pekerjaan kognitif seperti menganalisis, meringkas, dan menarik kesimpulan atas informasi yang diperoleh.</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Output Penelitian: Visualisasi Graf</a:t>
            </a:r>
            <a:r>
              <a:rPr lang="id-ID" sz="1200" kern="1200" baseline="0" smtClean="0">
                <a:solidFill>
                  <a:schemeClr val="tx1"/>
                </a:solidFill>
                <a:effectLst/>
                <a:latin typeface="+mn-lt"/>
                <a:ea typeface="+mn-ea"/>
                <a:cs typeface="+mn-cs"/>
              </a:rPr>
              <a:t> Kode Program</a:t>
            </a:r>
          </a:p>
          <a:p>
            <a:r>
              <a:rPr lang="id-ID" sz="1200" kern="1200" baseline="0" smtClean="0">
                <a:solidFill>
                  <a:schemeClr val="tx1"/>
                </a:solidFill>
                <a:effectLst/>
                <a:latin typeface="+mn-lt"/>
                <a:ea typeface="+mn-ea"/>
                <a:cs typeface="+mn-cs"/>
              </a:rPr>
              <a:t>Poinnya adalah ada kode program yang berisi representasi data graf, kemudian divisualisasikan per langkah/baris eksekusi kodenya</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79775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 adalah kakas pertama yang melakukan pelacakan memori secara detail sampai pada tingkat </a:t>
            </a:r>
            <a:r>
              <a:rPr lang="id-ID" sz="1200" i="1" kern="1200" smtClean="0">
                <a:solidFill>
                  <a:schemeClr val="tx1"/>
                </a:solidFill>
                <a:effectLst/>
                <a:latin typeface="+mn-lt"/>
                <a:ea typeface="+mn-ea"/>
                <a:cs typeface="+mn-cs"/>
              </a:rPr>
              <a:t>bit</a:t>
            </a:r>
            <a:r>
              <a:rPr lang="id-ID" sz="1200" kern="1200" smtClean="0">
                <a:solidFill>
                  <a:schemeClr val="tx1"/>
                </a:solidFill>
                <a:effectLst/>
                <a:latin typeface="+mn-lt"/>
                <a:ea typeface="+mn-ea"/>
                <a:cs typeface="+mn-cs"/>
              </a:rPr>
              <a:t>. Kakas lain melakukan pelacakan memori hanya sampai pada tingkat </a:t>
            </a:r>
            <a:r>
              <a:rPr lang="id-ID" sz="1200" i="1" kern="1200" smtClean="0">
                <a:solidFill>
                  <a:schemeClr val="tx1"/>
                </a:solidFill>
                <a:effectLst/>
                <a:latin typeface="+mn-lt"/>
                <a:ea typeface="+mn-ea"/>
                <a:cs typeface="+mn-cs"/>
              </a:rPr>
              <a:t>byte</a:t>
            </a:r>
            <a:r>
              <a:rPr lang="id-ID" sz="1200" kern="1200" smtClean="0">
                <a:solidFill>
                  <a:schemeClr val="tx1"/>
                </a:solidFill>
                <a:effectLst/>
                <a:latin typeface="+mn-lt"/>
                <a:ea typeface="+mn-ea"/>
                <a:cs typeface="+mn-cs"/>
              </a:rPr>
              <a:t> (kakas </a:t>
            </a:r>
            <a:r>
              <a:rPr lang="id-ID" sz="1200" i="1" kern="1200" smtClean="0">
                <a:solidFill>
                  <a:schemeClr val="tx1"/>
                </a:solidFill>
                <a:effectLst/>
                <a:latin typeface="+mn-lt"/>
                <a:ea typeface="+mn-ea"/>
                <a:cs typeface="+mn-cs"/>
              </a:rPr>
              <a:t>Purify</a:t>
            </a:r>
            <a:r>
              <a:rPr lang="id-ID" sz="1200" kern="1200" smtClean="0">
                <a:solidFill>
                  <a:schemeClr val="tx1"/>
                </a:solidFill>
                <a:effectLst/>
                <a:latin typeface="+mn-lt"/>
                <a:ea typeface="+mn-ea"/>
                <a:cs typeface="+mn-cs"/>
              </a:rPr>
              <a:t>) dan tingkat </a:t>
            </a:r>
            <a:r>
              <a:rPr lang="id-ID" sz="1200" i="1" kern="1200" smtClean="0">
                <a:solidFill>
                  <a:schemeClr val="tx1"/>
                </a:solidFill>
                <a:effectLst/>
                <a:latin typeface="+mn-lt"/>
                <a:ea typeface="+mn-ea"/>
                <a:cs typeface="+mn-cs"/>
              </a:rPr>
              <a:t>word</a:t>
            </a:r>
            <a:r>
              <a:rPr lang="id-ID" sz="1200" kern="1200" smtClean="0">
                <a:solidFill>
                  <a:schemeClr val="tx1"/>
                </a:solidFill>
                <a:effectLst/>
                <a:latin typeface="+mn-lt"/>
                <a:ea typeface="+mn-ea"/>
                <a:cs typeface="+mn-cs"/>
              </a:rPr>
              <a:t> (kakas </a:t>
            </a:r>
            <a:r>
              <a:rPr lang="id-ID" sz="1200" i="1" kern="1200" smtClean="0">
                <a:solidFill>
                  <a:schemeClr val="tx1"/>
                </a:solidFill>
                <a:effectLst/>
                <a:latin typeface="+mn-lt"/>
                <a:ea typeface="+mn-ea"/>
                <a:cs typeface="+mn-cs"/>
              </a:rPr>
              <a:t>Third Degree</a:t>
            </a:r>
            <a:r>
              <a:rPr lang="id-ID" sz="1200" kern="1200" smtClean="0">
                <a:solidFill>
                  <a:schemeClr val="tx1"/>
                </a:solidFill>
                <a:effectLst/>
                <a:latin typeface="+mn-lt"/>
                <a:ea typeface="+mn-ea"/>
                <a:cs typeface="+mn-cs"/>
              </a:rPr>
              <a:t>) (Bruening dan Zhao, 2011). Hal ini disimpulkan bahwa </a:t>
            </a:r>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 dapat menangani kode program dengan baik sampai tingkat </a:t>
            </a:r>
            <a:r>
              <a:rPr lang="id-ID" sz="1200" i="1" kern="1200" smtClean="0">
                <a:solidFill>
                  <a:schemeClr val="tx1"/>
                </a:solidFill>
                <a:effectLst/>
                <a:latin typeface="+mn-lt"/>
                <a:ea typeface="+mn-ea"/>
                <a:cs typeface="+mn-cs"/>
              </a:rPr>
              <a:t>bit</a:t>
            </a:r>
            <a:r>
              <a:rPr lang="id-ID" sz="1200" kern="1200" smtClean="0">
                <a:solidFill>
                  <a:schemeClr val="tx1"/>
                </a:solidFill>
                <a:effectLst/>
                <a:latin typeface="+mn-lt"/>
                <a:ea typeface="+mn-ea"/>
                <a:cs typeface="+mn-cs"/>
              </a:rPr>
              <a:t>, dibandingkan kakas lain yang hanya mampu melacak alamat memori sampai tingkat </a:t>
            </a:r>
            <a:r>
              <a:rPr lang="id-ID" sz="1200" i="1" kern="1200" smtClean="0">
                <a:solidFill>
                  <a:schemeClr val="tx1"/>
                </a:solidFill>
                <a:effectLst/>
                <a:latin typeface="+mn-lt"/>
                <a:ea typeface="+mn-ea"/>
                <a:cs typeface="+mn-cs"/>
              </a:rPr>
              <a:t>byte</a:t>
            </a:r>
            <a:r>
              <a:rPr lang="id-ID" sz="1200" kern="1200" smtClean="0">
                <a:solidFill>
                  <a:schemeClr val="tx1"/>
                </a:solidFill>
                <a:effectLst/>
                <a:latin typeface="+mn-lt"/>
                <a:ea typeface="+mn-ea"/>
                <a:cs typeface="+mn-cs"/>
              </a:rPr>
              <a:t> atau </a:t>
            </a:r>
            <a:r>
              <a:rPr lang="id-ID" sz="1200" i="1" kern="1200" smtClean="0">
                <a:solidFill>
                  <a:schemeClr val="tx1"/>
                </a:solidFill>
                <a:effectLst/>
                <a:latin typeface="+mn-lt"/>
                <a:ea typeface="+mn-ea"/>
                <a:cs typeface="+mn-cs"/>
              </a:rPr>
              <a:t>word</a:t>
            </a:r>
            <a:r>
              <a:rPr lang="id-ID" sz="1200" kern="1200" smtClean="0">
                <a:solidFill>
                  <a:schemeClr val="tx1"/>
                </a:solidFill>
                <a:effectLst/>
                <a:latin typeface="+mn-lt"/>
                <a:ea typeface="+mn-ea"/>
                <a:cs typeface="+mn-cs"/>
              </a:rPr>
              <a:t>. Dampaknya adalah ketika melakukan pengecekan kesalahan memori, kakas lain memiliki peluang kesalahan lebih besar dalam pelaporannya dibandingkan dengan kakas </a:t>
            </a:r>
            <a:r>
              <a:rPr lang="id-ID" sz="1200" i="1" kern="1200" smtClean="0">
                <a:solidFill>
                  <a:schemeClr val="tx1"/>
                </a:solidFill>
                <a:effectLst/>
                <a:latin typeface="+mn-lt"/>
                <a:ea typeface="+mn-ea"/>
                <a:cs typeface="+mn-cs"/>
              </a:rPr>
              <a:t>Valgrind</a:t>
            </a:r>
            <a:r>
              <a:rPr lang="id-ID" sz="1200" kern="1200" smtClean="0">
                <a:solidFill>
                  <a:schemeClr val="tx1"/>
                </a:solidFill>
                <a:effectLst/>
                <a:latin typeface="+mn-lt"/>
                <a:ea typeface="+mn-ea"/>
                <a:cs typeface="+mn-cs"/>
              </a:rPr>
              <a:t> (</a:t>
            </a:r>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120052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id-ID" sz="1200" kern="1200" dirty="0" smtClean="0">
                <a:solidFill>
                  <a:schemeClr val="tx1"/>
                </a:solidFill>
                <a:effectLst/>
                <a:latin typeface="+mn-lt"/>
                <a:ea typeface="+mn-ea"/>
                <a:cs typeface="+mn-cs"/>
              </a:rPr>
              <a:t>“</a:t>
            </a:r>
            <a:r>
              <a:rPr lang="id-ID" sz="1200" b="1" i="1" kern="1200" dirty="0" smtClean="0">
                <a:solidFill>
                  <a:schemeClr val="tx1"/>
                </a:solidFill>
                <a:effectLst/>
                <a:latin typeface="+mn-lt"/>
                <a:ea typeface="+mn-ea"/>
                <a:cs typeface="+mn-cs"/>
              </a:rPr>
              <a:t>code</a:t>
            </a:r>
            <a:r>
              <a:rPr lang="id-ID" sz="1200" kern="1200" dirty="0" smtClean="0">
                <a:solidFill>
                  <a:schemeClr val="tx1"/>
                </a:solidFill>
                <a:effectLst/>
                <a:latin typeface="+mn-lt"/>
                <a:ea typeface="+mn-ea"/>
                <a:cs typeface="+mn-cs"/>
              </a:rPr>
              <a:t>” berbentuk string, yang berisi kode program dari pengguna.</a:t>
            </a:r>
          </a:p>
          <a:p>
            <a:pPr lvl="0"/>
            <a:r>
              <a:rPr lang="id-ID" sz="1200" kern="1200" dirty="0" smtClean="0">
                <a:solidFill>
                  <a:schemeClr val="tx1"/>
                </a:solidFill>
                <a:effectLst/>
                <a:latin typeface="+mn-lt"/>
                <a:ea typeface="+mn-ea"/>
                <a:cs typeface="+mn-cs"/>
              </a:rPr>
              <a:t>“</a:t>
            </a:r>
            <a:r>
              <a:rPr lang="id-ID" sz="1200" b="1" i="1" kern="1200" dirty="0" smtClean="0">
                <a:solidFill>
                  <a:schemeClr val="tx1"/>
                </a:solidFill>
                <a:effectLst/>
                <a:latin typeface="+mn-lt"/>
                <a:ea typeface="+mn-ea"/>
                <a:cs typeface="+mn-cs"/>
              </a:rPr>
              <a:t>trace</a:t>
            </a:r>
            <a:r>
              <a:rPr lang="id-ID" sz="1200" kern="1200" dirty="0" smtClean="0">
                <a:solidFill>
                  <a:schemeClr val="tx1"/>
                </a:solidFill>
                <a:effectLst/>
                <a:latin typeface="+mn-lt"/>
                <a:ea typeface="+mn-ea"/>
                <a:cs typeface="+mn-cs"/>
              </a:rPr>
              <a:t>” berbentuk objek-objek larik, yang setiap objek merepresentasikan posisi eksekusi kode program sebagai berikut:</a:t>
            </a:r>
          </a:p>
          <a:p>
            <a:r>
              <a:rPr lang="id-ID" sz="1200" kern="1200" dirty="0" smtClean="0">
                <a:solidFill>
                  <a:schemeClr val="tx1"/>
                </a:solidFill>
                <a:effectLst/>
                <a:latin typeface="+mn-lt"/>
                <a:ea typeface="+mn-ea"/>
                <a:cs typeface="+mn-cs"/>
              </a:rPr>
              <a:t>1. ordered_globals: [],</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sebuah larik </a:t>
            </a:r>
            <a:r>
              <a:rPr lang="id-ID" sz="1200" kern="1200" smtClean="0">
                <a:solidFill>
                  <a:schemeClr val="tx1"/>
                </a:solidFill>
                <a:effectLst/>
                <a:latin typeface="+mn-lt"/>
                <a:ea typeface="+mn-ea"/>
                <a:cs typeface="+mn-cs"/>
              </a:rPr>
              <a:t>yang merepresentasikan </a:t>
            </a:r>
            <a:r>
              <a:rPr lang="id-ID" sz="1200" kern="1200" dirty="0" smtClean="0">
                <a:solidFill>
                  <a:schemeClr val="tx1"/>
                </a:solidFill>
                <a:effectLst/>
                <a:latin typeface="+mn-lt"/>
                <a:ea typeface="+mn-ea"/>
                <a:cs typeface="+mn-cs"/>
              </a:rPr>
              <a:t>urutan visual untuk atribut global</a:t>
            </a:r>
          </a:p>
          <a:p>
            <a:r>
              <a:rPr lang="id-ID" sz="1200" kern="1200" dirty="0" smtClean="0">
                <a:solidFill>
                  <a:schemeClr val="tx1"/>
                </a:solidFill>
                <a:effectLst/>
                <a:latin typeface="+mn-lt"/>
                <a:ea typeface="+mn-ea"/>
                <a:cs typeface="+mn-cs"/>
              </a:rPr>
              <a:t>2. stdout: “”,</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total standar output dari kode program pada posisi eksekusi saat ini</a:t>
            </a:r>
          </a:p>
          <a:p>
            <a:r>
              <a:rPr lang="id-ID" sz="1200" kern="1200" dirty="0" smtClean="0">
                <a:solidFill>
                  <a:schemeClr val="tx1"/>
                </a:solidFill>
                <a:effectLst/>
                <a:latin typeface="+mn-lt"/>
                <a:ea typeface="+mn-ea"/>
                <a:cs typeface="+mn-cs"/>
              </a:rPr>
              <a:t>3. func_name: “&lt;module&gt;”,</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fungsi saat ini yang sedang diekseskusi</a:t>
            </a:r>
          </a:p>
          <a:p>
            <a:r>
              <a:rPr lang="id-ID" sz="1200" kern="1200" dirty="0" smtClean="0">
                <a:solidFill>
                  <a:schemeClr val="tx1"/>
                </a:solidFill>
                <a:effectLst/>
                <a:latin typeface="+mn-lt"/>
                <a:ea typeface="+mn-ea"/>
                <a:cs typeface="+mn-cs"/>
              </a:rPr>
              <a:t>4. stack_to_render: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merupakan </a:t>
            </a:r>
            <a:r>
              <a:rPr lang="id-ID" sz="1200" i="1" kern="1200" dirty="0" smtClean="0">
                <a:solidFill>
                  <a:schemeClr val="tx1"/>
                </a:solidFill>
                <a:effectLst/>
                <a:latin typeface="+mn-lt"/>
                <a:ea typeface="+mn-ea"/>
                <a:cs typeface="+mn-cs"/>
              </a:rPr>
              <a:t>list</a:t>
            </a:r>
            <a:r>
              <a:rPr lang="id-ID" sz="1200" kern="1200" dirty="0" smtClean="0">
                <a:solidFill>
                  <a:schemeClr val="tx1"/>
                </a:solidFill>
                <a:effectLst/>
                <a:latin typeface="+mn-lt"/>
                <a:ea typeface="+mn-ea"/>
                <a:cs typeface="+mn-cs"/>
              </a:rPr>
              <a:t> dari objek-objek, setiap objek direpresentasikan sebagai sebuah </a:t>
            </a:r>
            <a:r>
              <a:rPr lang="id-ID" sz="1200" i="1" kern="1200" dirty="0" smtClean="0">
                <a:solidFill>
                  <a:schemeClr val="tx1"/>
                </a:solidFill>
                <a:effectLst/>
                <a:latin typeface="+mn-lt"/>
                <a:ea typeface="+mn-ea"/>
                <a:cs typeface="+mn-cs"/>
              </a:rPr>
              <a:t>stack frame</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5. globals: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a:t>
            </a:r>
            <a:r>
              <a:rPr lang="id-ID" sz="1200" i="1" kern="1200" dirty="0" smtClean="0">
                <a:solidFill>
                  <a:schemeClr val="tx1"/>
                </a:solidFill>
                <a:effectLst/>
                <a:latin typeface="+mn-lt"/>
                <a:ea typeface="+mn-ea"/>
                <a:cs typeface="+mn-cs"/>
              </a:rPr>
              <a:t>dictionary global</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stack frame</a:t>
            </a:r>
            <a:r>
              <a:rPr lang="id-ID" sz="1200" kern="1200" dirty="0" smtClean="0">
                <a:solidFill>
                  <a:schemeClr val="tx1"/>
                </a:solidFill>
                <a:effectLst/>
                <a:latin typeface="+mn-lt"/>
                <a:ea typeface="+mn-ea"/>
                <a:cs typeface="+mn-cs"/>
              </a:rPr>
              <a:t>’</a:t>
            </a:r>
          </a:p>
          <a:p>
            <a:r>
              <a:rPr lang="id-ID" sz="1200" kern="1200" dirty="0" smtClean="0">
                <a:solidFill>
                  <a:schemeClr val="tx1"/>
                </a:solidFill>
                <a:effectLst/>
                <a:latin typeface="+mn-lt"/>
                <a:ea typeface="+mn-ea"/>
                <a:cs typeface="+mn-cs"/>
              </a:rPr>
              <a:t>6. heap: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a:t>
            </a:r>
            <a:r>
              <a:rPr lang="id-ID" sz="1200" i="1" kern="1200" dirty="0" smtClean="0">
                <a:solidFill>
                  <a:schemeClr val="tx1"/>
                </a:solidFill>
                <a:effectLst/>
                <a:latin typeface="+mn-lt"/>
                <a:ea typeface="+mn-ea"/>
                <a:cs typeface="+mn-cs"/>
              </a:rPr>
              <a:t>dictionary</a:t>
            </a:r>
            <a:r>
              <a:rPr lang="id-ID" sz="1200" kern="1200" dirty="0" smtClean="0">
                <a:solidFill>
                  <a:schemeClr val="tx1"/>
                </a:solidFill>
                <a:effectLst/>
                <a:latin typeface="+mn-lt"/>
                <a:ea typeface="+mn-ea"/>
                <a:cs typeface="+mn-cs"/>
              </a:rPr>
              <a:t> objek-objek </a:t>
            </a:r>
            <a:r>
              <a:rPr lang="id-ID" sz="1200" i="1" kern="1200" dirty="0" smtClean="0">
                <a:solidFill>
                  <a:schemeClr val="tx1"/>
                </a:solidFill>
                <a:effectLst/>
                <a:latin typeface="+mn-lt"/>
                <a:ea typeface="+mn-ea"/>
                <a:cs typeface="+mn-cs"/>
              </a:rPr>
              <a:t>heap</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7. line: 1, </a:t>
            </a:r>
            <a:r>
              <a:rPr lang="id-ID" sz="1200" kern="120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indikasi baris kode program yang sedang dieksekusi</a:t>
            </a:r>
          </a:p>
          <a:p>
            <a:r>
              <a:rPr lang="id-ID" sz="1200" kern="1200" dirty="0" smtClean="0">
                <a:solidFill>
                  <a:schemeClr val="tx1"/>
                </a:solidFill>
                <a:effectLst/>
                <a:latin typeface="+mn-lt"/>
                <a:ea typeface="+mn-ea"/>
                <a:cs typeface="+mn-cs"/>
              </a:rPr>
              <a:t>8. event: “step_line”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parameter </a:t>
            </a:r>
            <a:r>
              <a:rPr lang="id-ID" sz="1200" i="1" kern="1200" dirty="0" smtClean="0">
                <a:solidFill>
                  <a:schemeClr val="tx1"/>
                </a:solidFill>
                <a:effectLst/>
                <a:latin typeface="+mn-lt"/>
                <a:ea typeface="+mn-ea"/>
                <a:cs typeface="+mn-cs"/>
              </a:rPr>
              <a:t>event</a:t>
            </a:r>
            <a:r>
              <a:rPr lang="id-ID" sz="1200" kern="1200" dirty="0" smtClean="0">
                <a:solidFill>
                  <a:schemeClr val="tx1"/>
                </a:solidFill>
                <a:effectLst/>
                <a:latin typeface="+mn-lt"/>
                <a:ea typeface="+mn-ea"/>
                <a:cs typeface="+mn-cs"/>
              </a:rPr>
              <a:t> yang dapat berisi: </a:t>
            </a:r>
            <a:r>
              <a:rPr lang="id-ID" sz="1200" i="1" kern="1200" dirty="0" smtClean="0">
                <a:solidFill>
                  <a:schemeClr val="tx1"/>
                </a:solidFill>
                <a:effectLst/>
                <a:latin typeface="+mn-lt"/>
                <a:ea typeface="+mn-ea"/>
                <a:cs typeface="+mn-cs"/>
              </a:rPr>
              <a:t>user_call</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user_return</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user_exception</a:t>
            </a:r>
            <a:r>
              <a:rPr lang="id-ID" sz="1200" kern="1200" dirty="0" smtClean="0">
                <a:solidFill>
                  <a:schemeClr val="tx1"/>
                </a:solidFill>
                <a:effectLst/>
                <a:latin typeface="+mn-lt"/>
                <a:ea typeface="+mn-ea"/>
                <a:cs typeface="+mn-cs"/>
              </a:rPr>
              <a:t> atau </a:t>
            </a:r>
            <a:r>
              <a:rPr lang="id-ID" sz="1200" i="1" kern="1200" dirty="0" smtClean="0">
                <a:solidFill>
                  <a:schemeClr val="tx1"/>
                </a:solidFill>
                <a:effectLst/>
                <a:latin typeface="+mn-lt"/>
                <a:ea typeface="+mn-ea"/>
                <a:cs typeface="+mn-cs"/>
              </a:rPr>
              <a:t>user_line</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21</a:t>
            </a:fld>
            <a:endParaRPr lang="id-ID"/>
          </a:p>
        </p:txBody>
      </p:sp>
    </p:spTree>
    <p:extLst>
      <p:ext uri="{BB962C8B-B14F-4D97-AF65-F5344CB8AC3E}">
        <p14:creationId xmlns:p14="http://schemas.microsoft.com/office/powerpoint/2010/main" val="1376284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Secara garis besar, data </a:t>
            </a:r>
            <a:r>
              <a:rPr lang="id-ID" sz="1200" i="1" kern="1200" smtClean="0">
                <a:solidFill>
                  <a:schemeClr val="tx1"/>
                </a:solidFill>
                <a:effectLst/>
                <a:latin typeface="+mn-lt"/>
                <a:ea typeface="+mn-ea"/>
                <a:cs typeface="+mn-cs"/>
              </a:rPr>
              <a:t>JSON</a:t>
            </a:r>
            <a:r>
              <a:rPr lang="id-ID" sz="1200" kern="1200" smtClean="0">
                <a:solidFill>
                  <a:schemeClr val="tx1"/>
                </a:solidFill>
                <a:effectLst/>
                <a:latin typeface="+mn-lt"/>
                <a:ea typeface="+mn-ea"/>
                <a:cs typeface="+mn-cs"/>
              </a:rPr>
              <a:t> tersebut dapat dibagi menjadi dua kategori utama untuk representasi graf kode program, yaitu (1) bersumber dari tabel informasi berupa matriks atau </a:t>
            </a:r>
            <a:r>
              <a:rPr lang="id-ID" sz="1200" i="1" kern="1200" smtClean="0">
                <a:solidFill>
                  <a:schemeClr val="tx1"/>
                </a:solidFill>
                <a:effectLst/>
                <a:latin typeface="+mn-lt"/>
                <a:ea typeface="+mn-ea"/>
                <a:cs typeface="+mn-cs"/>
              </a:rPr>
              <a:t>n-</a:t>
            </a:r>
            <a:r>
              <a:rPr lang="id-ID" sz="1200" kern="1200" smtClean="0">
                <a:solidFill>
                  <a:schemeClr val="tx1"/>
                </a:solidFill>
                <a:effectLst/>
                <a:latin typeface="+mn-lt"/>
                <a:ea typeface="+mn-ea"/>
                <a:cs typeface="+mn-cs"/>
              </a:rPr>
              <a:t>dimensi </a:t>
            </a:r>
            <a:r>
              <a:rPr lang="id-ID" sz="1200" i="1" kern="1200" smtClean="0">
                <a:solidFill>
                  <a:schemeClr val="tx1"/>
                </a:solidFill>
                <a:effectLst/>
                <a:latin typeface="+mn-lt"/>
                <a:ea typeface="+mn-ea"/>
                <a:cs typeface="+mn-cs"/>
              </a:rPr>
              <a:t>array</a:t>
            </a:r>
            <a:r>
              <a:rPr lang="id-ID" sz="1200" kern="1200" smtClean="0">
                <a:solidFill>
                  <a:schemeClr val="tx1"/>
                </a:solidFill>
                <a:effectLst/>
                <a:latin typeface="+mn-lt"/>
                <a:ea typeface="+mn-ea"/>
                <a:cs typeface="+mn-cs"/>
              </a:rPr>
              <a:t>, dan (2) berupa </a:t>
            </a:r>
            <a:r>
              <a:rPr lang="id-ID" sz="1200" i="1" kern="1200" smtClean="0">
                <a:solidFill>
                  <a:schemeClr val="tx1"/>
                </a:solidFill>
                <a:effectLst/>
                <a:latin typeface="+mn-lt"/>
                <a:ea typeface="+mn-ea"/>
                <a:cs typeface="+mn-cs"/>
              </a:rPr>
              <a:t>struct</a:t>
            </a:r>
            <a:r>
              <a:rPr lang="id-ID" sz="1200" kern="1200" smtClean="0">
                <a:solidFill>
                  <a:schemeClr val="tx1"/>
                </a:solidFill>
                <a:effectLst/>
                <a:latin typeface="+mn-lt"/>
                <a:ea typeface="+mn-ea"/>
                <a:cs typeface="+mn-cs"/>
              </a:rPr>
              <a:t> yang berisi </a:t>
            </a:r>
            <a:r>
              <a:rPr lang="id-ID" sz="1200" i="1" kern="1200" smtClean="0">
                <a:solidFill>
                  <a:schemeClr val="tx1"/>
                </a:solidFill>
                <a:effectLst/>
                <a:latin typeface="+mn-lt"/>
                <a:ea typeface="+mn-ea"/>
                <a:cs typeface="+mn-cs"/>
              </a:rPr>
              <a:t>pointer</a:t>
            </a:r>
            <a:r>
              <a:rPr lang="id-ID" sz="120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708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D3.js dipilih sebagai kakas pendukung visualisasi graf, karena memiliki banyak fitur dan fungsi yang disediakan. Terdapat 31 modul yang dapat digunakan untuk keperluan visualisasi, seperti pewarnaan, bentuk grafik,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hirarki, animasi, transisi, dan sebagainya. Kontrol untuk memanipulasi visualisasi data dengan komponen SVG, HTML, dan CSS dapat dilakukan dengan lebih detail.</a:t>
            </a:r>
          </a:p>
          <a:p>
            <a:r>
              <a:rPr lang="id-ID" sz="1200" kern="1200" smtClean="0">
                <a:solidFill>
                  <a:schemeClr val="tx1"/>
                </a:solidFill>
                <a:effectLst/>
                <a:latin typeface="+mn-lt"/>
                <a:ea typeface="+mn-ea"/>
                <a:cs typeface="+mn-cs"/>
              </a:rPr>
              <a:t>D3.js juga sudah digunakan sejak awal pengembangan kakas OPT sehingga tidak akan banyak mengubah struktur kode program kakas.</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Sigma.js dan Vis.js juga memanfaatkan DOM untuk membuat visualisasi.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selain D3.js ini hanya fokus ke pengembangan algoritma untuk visualisasi graf. Dagre adalah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visualisasi graf lain yang dibuat berbasis D3.js yang hanya fokus pada algoritma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graf, untuk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Dagre menggunakan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lain, yaitu dagre-D3, JointJS, atau Cytoscape.js. Springy juga hanya fokus pada algoritma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graf, namun tidak memberikan kontrol leluasa untuk membuat visualisasi graf. Ngraph salah satu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visualisasi graf yang dapat digunakan di </a:t>
            </a:r>
            <a:r>
              <a:rPr lang="id-ID" sz="1200" i="1" kern="1200" smtClean="0">
                <a:solidFill>
                  <a:schemeClr val="tx1"/>
                </a:solidFill>
                <a:effectLst/>
                <a:latin typeface="+mn-lt"/>
                <a:ea typeface="+mn-ea"/>
                <a:cs typeface="+mn-cs"/>
              </a:rPr>
              <a:t>browser</a:t>
            </a:r>
            <a:r>
              <a:rPr lang="id-ID" sz="1200" kern="1200" smtClean="0">
                <a:solidFill>
                  <a:schemeClr val="tx1"/>
                </a:solidFill>
                <a:effectLst/>
                <a:latin typeface="+mn-lt"/>
                <a:ea typeface="+mn-ea"/>
                <a:cs typeface="+mn-cs"/>
              </a:rPr>
              <a:t> dan </a:t>
            </a:r>
            <a:r>
              <a:rPr lang="id-ID" sz="1200" i="1" kern="1200" smtClean="0">
                <a:solidFill>
                  <a:schemeClr val="tx1"/>
                </a:solidFill>
                <a:effectLst/>
                <a:latin typeface="+mn-lt"/>
                <a:ea typeface="+mn-ea"/>
                <a:cs typeface="+mn-cs"/>
              </a:rPr>
              <a:t>server</a:t>
            </a:r>
            <a:r>
              <a:rPr lang="id-ID" sz="1200" kern="1200" smtClean="0">
                <a:solidFill>
                  <a:schemeClr val="tx1"/>
                </a:solidFill>
                <a:effectLst/>
                <a:latin typeface="+mn-lt"/>
                <a:ea typeface="+mn-ea"/>
                <a:cs typeface="+mn-cs"/>
              </a:rPr>
              <a:t>. Untuk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ngraph menggunakan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VivaGraph. Vivagraph didesain untuk me-</a:t>
            </a:r>
            <a:r>
              <a:rPr lang="id-ID" sz="1200" i="1" kern="1200" smtClean="0">
                <a:solidFill>
                  <a:schemeClr val="tx1"/>
                </a:solidFill>
                <a:effectLst/>
                <a:latin typeface="+mn-lt"/>
                <a:ea typeface="+mn-ea"/>
                <a:cs typeface="+mn-cs"/>
              </a:rPr>
              <a:t>render</a:t>
            </a:r>
            <a:r>
              <a:rPr lang="id-ID" sz="1200" kern="1200" smtClean="0">
                <a:solidFill>
                  <a:schemeClr val="tx1"/>
                </a:solidFill>
                <a:effectLst/>
                <a:latin typeface="+mn-lt"/>
                <a:ea typeface="+mn-ea"/>
                <a:cs typeface="+mn-cs"/>
              </a:rPr>
              <a:t> graf dari ngraph.</a:t>
            </a:r>
          </a:p>
          <a:p>
            <a:r>
              <a:rPr lang="id-ID" sz="1200" kern="1200" smtClean="0">
                <a:solidFill>
                  <a:schemeClr val="tx1"/>
                </a:solidFill>
                <a:effectLst/>
                <a:latin typeface="+mn-lt"/>
                <a:ea typeface="+mn-ea"/>
                <a:cs typeface="+mn-cs"/>
              </a:rPr>
              <a:t> </a:t>
            </a:r>
          </a:p>
          <a:p>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lain untuk visualisasi graf yang dibangun dengan fitur web workers dan jQuery adalah Arbor. Library ini menjanjikan proses render visualisasi graf yang efisien dan cepat tanpa harus memuat ulang halaman web ketika ada perubahan data. Namun,  Arbor sudah tidak dimutakhirkan lagi sejak tujuh tahun yang lalu.</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428070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73114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2959054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Modul ini berisi beberapa fungsi, yang utama terdapat fungsi untuk pencocokan model dan proses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visualisasi graf. Kelas lain dimodifikasi seperlunya terkait perbaikan visual maupun yang ada hubungannya dengan proses di kelas </a:t>
            </a:r>
            <a:r>
              <a:rPr lang="id-ID" sz="1200" i="1" kern="1200" smtClean="0">
                <a:solidFill>
                  <a:schemeClr val="tx1"/>
                </a:solidFill>
                <a:effectLst/>
                <a:latin typeface="+mn-lt"/>
                <a:ea typeface="+mn-ea"/>
                <a:cs typeface="+mn-cs"/>
              </a:rPr>
              <a:t>GraphVisualizer</a:t>
            </a:r>
            <a:r>
              <a:rPr lang="id-ID" sz="1200" kern="1200" smtClean="0">
                <a:solidFill>
                  <a:schemeClr val="tx1"/>
                </a:solidFill>
                <a:effectLst/>
                <a:latin typeface="+mn-lt"/>
                <a:ea typeface="+mn-ea"/>
                <a:cs typeface="+mn-cs"/>
              </a:rPr>
              <a:t>.</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Kelas yang akan pertama kali dieksekusi adalah </a:t>
            </a:r>
            <a:r>
              <a:rPr lang="id-ID" sz="1200" i="1" kern="1200" smtClean="0">
                <a:solidFill>
                  <a:schemeClr val="tx1"/>
                </a:solidFill>
                <a:effectLst/>
                <a:latin typeface="+mn-lt"/>
                <a:ea typeface="+mn-ea"/>
                <a:cs typeface="+mn-cs"/>
              </a:rPr>
              <a:t>Main</a:t>
            </a:r>
            <a:r>
              <a:rPr lang="id-ID" sz="1200" kern="1200" smtClean="0">
                <a:solidFill>
                  <a:schemeClr val="tx1"/>
                </a:solidFill>
                <a:effectLst/>
                <a:latin typeface="+mn-lt"/>
                <a:ea typeface="+mn-ea"/>
                <a:cs typeface="+mn-cs"/>
              </a:rPr>
              <a:t>. Kelas </a:t>
            </a:r>
            <a:r>
              <a:rPr lang="id-ID" sz="1200" i="1" kern="1200" smtClean="0">
                <a:solidFill>
                  <a:schemeClr val="tx1"/>
                </a:solidFill>
                <a:effectLst/>
                <a:latin typeface="+mn-lt"/>
                <a:ea typeface="+mn-ea"/>
                <a:cs typeface="+mn-cs"/>
              </a:rPr>
              <a:t>Main</a:t>
            </a:r>
            <a:r>
              <a:rPr lang="id-ID" sz="1200" kern="1200" smtClean="0">
                <a:solidFill>
                  <a:schemeClr val="tx1"/>
                </a:solidFill>
                <a:effectLst/>
                <a:latin typeface="+mn-lt"/>
                <a:ea typeface="+mn-ea"/>
                <a:cs typeface="+mn-cs"/>
              </a:rPr>
              <a:t> dan </a:t>
            </a:r>
            <a:r>
              <a:rPr lang="id-ID" sz="1200" i="1" kern="1200" smtClean="0">
                <a:solidFill>
                  <a:schemeClr val="tx1"/>
                </a:solidFill>
                <a:effectLst/>
                <a:latin typeface="+mn-lt"/>
                <a:ea typeface="+mn-ea"/>
                <a:cs typeface="+mn-cs"/>
              </a:rPr>
              <a:t>OptFrontendWithTestCases</a:t>
            </a:r>
            <a:r>
              <a:rPr lang="id-ID" sz="1200" kern="1200" smtClean="0">
                <a:solidFill>
                  <a:schemeClr val="tx1"/>
                </a:solidFill>
                <a:effectLst/>
                <a:latin typeface="+mn-lt"/>
                <a:ea typeface="+mn-ea"/>
                <a:cs typeface="+mn-cs"/>
              </a:rPr>
              <a:t> memiliki relasi </a:t>
            </a:r>
            <a:r>
              <a:rPr lang="id-ID" sz="1200" i="1" kern="1200" smtClean="0">
                <a:solidFill>
                  <a:schemeClr val="tx1"/>
                </a:solidFill>
                <a:effectLst/>
                <a:latin typeface="+mn-lt"/>
                <a:ea typeface="+mn-ea"/>
                <a:cs typeface="+mn-cs"/>
              </a:rPr>
              <a:t>composition</a:t>
            </a:r>
            <a:r>
              <a:rPr lang="id-ID" sz="1200" kern="1200" smtClean="0">
                <a:solidFill>
                  <a:schemeClr val="tx1"/>
                </a:solidFill>
                <a:effectLst/>
                <a:latin typeface="+mn-lt"/>
                <a:ea typeface="+mn-ea"/>
                <a:cs typeface="+mn-cs"/>
              </a:rPr>
              <a:t>, sedangkan kelas </a:t>
            </a:r>
            <a:r>
              <a:rPr lang="id-ID" sz="1200" i="1" kern="1200" smtClean="0">
                <a:solidFill>
                  <a:schemeClr val="tx1"/>
                </a:solidFill>
                <a:effectLst/>
                <a:latin typeface="+mn-lt"/>
                <a:ea typeface="+mn-ea"/>
                <a:cs typeface="+mn-cs"/>
              </a:rPr>
              <a:t>AbstractBaseFrontend</a:t>
            </a:r>
            <a:r>
              <a:rPr lang="id-ID" sz="1200" kern="1200" smtClean="0">
                <a:solidFill>
                  <a:schemeClr val="tx1"/>
                </a:solidFill>
                <a:effectLst/>
                <a:latin typeface="+mn-lt"/>
                <a:ea typeface="+mn-ea"/>
                <a:cs typeface="+mn-cs"/>
              </a:rPr>
              <a:t> dengan </a:t>
            </a:r>
            <a:r>
              <a:rPr lang="id-ID" sz="1200" i="1" kern="1200" smtClean="0">
                <a:solidFill>
                  <a:schemeClr val="tx1"/>
                </a:solidFill>
                <a:effectLst/>
                <a:latin typeface="+mn-lt"/>
                <a:ea typeface="+mn-ea"/>
                <a:cs typeface="+mn-cs"/>
              </a:rPr>
              <a:t>OptFrontend</a:t>
            </a:r>
            <a:r>
              <a:rPr lang="id-ID" sz="1200" kern="1200" smtClean="0">
                <a:solidFill>
                  <a:schemeClr val="tx1"/>
                </a:solidFill>
                <a:effectLst/>
                <a:latin typeface="+mn-lt"/>
                <a:ea typeface="+mn-ea"/>
                <a:cs typeface="+mn-cs"/>
              </a:rPr>
              <a:t> berelasi </a:t>
            </a:r>
            <a:r>
              <a:rPr lang="id-ID" sz="1200" i="1" kern="1200" smtClean="0">
                <a:solidFill>
                  <a:schemeClr val="tx1"/>
                </a:solidFill>
                <a:effectLst/>
                <a:latin typeface="+mn-lt"/>
                <a:ea typeface="+mn-ea"/>
                <a:cs typeface="+mn-cs"/>
              </a:rPr>
              <a:t>inheritance</a:t>
            </a:r>
            <a:r>
              <a:rPr lang="id-ID" sz="1200" kern="1200" smtClean="0">
                <a:solidFill>
                  <a:schemeClr val="tx1"/>
                </a:solidFill>
                <a:effectLst/>
                <a:latin typeface="+mn-lt"/>
                <a:ea typeface="+mn-ea"/>
                <a:cs typeface="+mn-cs"/>
              </a:rPr>
              <a:t> (</a:t>
            </a:r>
            <a:r>
              <a:rPr lang="id-ID" sz="1200" i="1" kern="1200" smtClean="0">
                <a:solidFill>
                  <a:schemeClr val="tx1"/>
                </a:solidFill>
                <a:effectLst/>
                <a:latin typeface="+mn-lt"/>
                <a:ea typeface="+mn-ea"/>
                <a:cs typeface="+mn-cs"/>
              </a:rPr>
              <a:t>extends</a:t>
            </a:r>
            <a:r>
              <a:rPr lang="id-ID" sz="1200" kern="1200" smtClean="0">
                <a:solidFill>
                  <a:schemeClr val="tx1"/>
                </a:solidFill>
                <a:effectLst/>
                <a:latin typeface="+mn-lt"/>
                <a:ea typeface="+mn-ea"/>
                <a:cs typeface="+mn-cs"/>
              </a:rPr>
              <a:t>).</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327118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3393204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3026143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1" kern="1200" smtClean="0">
                <a:solidFill>
                  <a:schemeClr val="tx1"/>
                </a:solidFill>
                <a:effectLst/>
                <a:latin typeface="+mn-lt"/>
                <a:ea typeface="+mn-ea"/>
                <a:cs typeface="+mn-cs"/>
              </a:rPr>
              <a:t>Acquire</a:t>
            </a:r>
            <a:r>
              <a:rPr lang="id-ID" sz="1200" kern="1200" smtClean="0">
                <a:solidFill>
                  <a:schemeClr val="tx1"/>
                </a:solidFill>
                <a:effectLst/>
                <a:latin typeface="+mn-lt"/>
                <a:ea typeface="+mn-ea"/>
                <a:cs typeface="+mn-cs"/>
              </a:rPr>
              <a:t> (menentukan sumber data)</a:t>
            </a:r>
          </a:p>
          <a:p>
            <a:r>
              <a:rPr lang="id-ID" sz="1200" i="1" kern="1200" smtClean="0">
                <a:solidFill>
                  <a:schemeClr val="tx1"/>
                </a:solidFill>
                <a:effectLst/>
                <a:latin typeface="+mn-lt"/>
                <a:ea typeface="+mn-ea"/>
                <a:cs typeface="+mn-cs"/>
              </a:rPr>
              <a:t>Parse</a:t>
            </a:r>
            <a:r>
              <a:rPr lang="id-ID" sz="1200" kern="1200" smtClean="0">
                <a:solidFill>
                  <a:schemeClr val="tx1"/>
                </a:solidFill>
                <a:effectLst/>
                <a:latin typeface="+mn-lt"/>
                <a:ea typeface="+mn-ea"/>
                <a:cs typeface="+mn-cs"/>
              </a:rPr>
              <a:t> (mengurai dan klasifikasi data)</a:t>
            </a:r>
          </a:p>
          <a:p>
            <a:r>
              <a:rPr lang="id-ID" sz="1200" i="1" kern="1200" smtClean="0">
                <a:solidFill>
                  <a:schemeClr val="tx1"/>
                </a:solidFill>
                <a:effectLst/>
                <a:latin typeface="+mn-lt"/>
                <a:ea typeface="+mn-ea"/>
                <a:cs typeface="+mn-cs"/>
              </a:rPr>
              <a:t>Filter</a:t>
            </a:r>
            <a:r>
              <a:rPr lang="id-ID" sz="1200" kern="1200" smtClean="0">
                <a:solidFill>
                  <a:schemeClr val="tx1"/>
                </a:solidFill>
                <a:effectLst/>
                <a:latin typeface="+mn-lt"/>
                <a:ea typeface="+mn-ea"/>
                <a:cs typeface="+mn-cs"/>
              </a:rPr>
              <a:t> (penyaringan data)</a:t>
            </a:r>
          </a:p>
          <a:p>
            <a:r>
              <a:rPr lang="id-ID" sz="1200" i="1" kern="1200" smtClean="0">
                <a:solidFill>
                  <a:schemeClr val="tx1"/>
                </a:solidFill>
                <a:effectLst/>
                <a:latin typeface="+mn-lt"/>
                <a:ea typeface="+mn-ea"/>
                <a:cs typeface="+mn-cs"/>
              </a:rPr>
              <a:t>Mine</a:t>
            </a:r>
            <a:r>
              <a:rPr lang="id-ID" sz="1200" kern="1200" smtClean="0">
                <a:solidFill>
                  <a:schemeClr val="tx1"/>
                </a:solidFill>
                <a:effectLst/>
                <a:latin typeface="+mn-lt"/>
                <a:ea typeface="+mn-ea"/>
                <a:cs typeface="+mn-cs"/>
              </a:rPr>
              <a:t> (menggali informasi)</a:t>
            </a:r>
          </a:p>
          <a:p>
            <a:r>
              <a:rPr lang="id-ID" sz="1200" i="1" kern="1200" smtClean="0">
                <a:solidFill>
                  <a:schemeClr val="tx1"/>
                </a:solidFill>
                <a:effectLst/>
                <a:latin typeface="+mn-lt"/>
                <a:ea typeface="+mn-ea"/>
                <a:cs typeface="+mn-cs"/>
              </a:rPr>
              <a:t>Represent</a:t>
            </a:r>
            <a:r>
              <a:rPr lang="id-ID" sz="1200" kern="1200" smtClean="0">
                <a:solidFill>
                  <a:schemeClr val="tx1"/>
                </a:solidFill>
                <a:effectLst/>
                <a:latin typeface="+mn-lt"/>
                <a:ea typeface="+mn-ea"/>
                <a:cs typeface="+mn-cs"/>
              </a:rPr>
              <a:t> (representasi)</a:t>
            </a:r>
          </a:p>
          <a:p>
            <a:r>
              <a:rPr lang="id-ID" sz="1200" i="1" kern="1200" smtClean="0">
                <a:solidFill>
                  <a:schemeClr val="tx1"/>
                </a:solidFill>
                <a:effectLst/>
                <a:latin typeface="+mn-lt"/>
                <a:ea typeface="+mn-ea"/>
                <a:cs typeface="+mn-cs"/>
              </a:rPr>
              <a:t>Refine</a:t>
            </a:r>
            <a:r>
              <a:rPr lang="id-ID" sz="1200" kern="1200" smtClean="0">
                <a:solidFill>
                  <a:schemeClr val="tx1"/>
                </a:solidFill>
                <a:effectLst/>
                <a:latin typeface="+mn-lt"/>
                <a:ea typeface="+mn-ea"/>
                <a:cs typeface="+mn-cs"/>
              </a:rPr>
              <a:t> (perbaikan visual)</a:t>
            </a:r>
          </a:p>
          <a:p>
            <a:r>
              <a:rPr lang="id-ID" sz="1200" i="1" kern="1200" smtClean="0">
                <a:solidFill>
                  <a:schemeClr val="tx1"/>
                </a:solidFill>
                <a:effectLst/>
                <a:latin typeface="+mn-lt"/>
                <a:ea typeface="+mn-ea"/>
                <a:cs typeface="+mn-cs"/>
              </a:rPr>
              <a:t>Interact</a:t>
            </a:r>
            <a:r>
              <a:rPr lang="id-ID" sz="1200" kern="1200" smtClean="0">
                <a:solidFill>
                  <a:schemeClr val="tx1"/>
                </a:solidFill>
                <a:effectLst/>
                <a:latin typeface="+mn-lt"/>
                <a:ea typeface="+mn-ea"/>
                <a:cs typeface="+mn-cs"/>
              </a:rPr>
              <a:t> (interaksi)</a:t>
            </a:r>
          </a:p>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163842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402524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4043967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3286607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Pengukuran kuantitatif dilakukan secara implisit dengan beberapa metode (Preece dkk., 2015), yaitu sebagai berikut:</a:t>
            </a:r>
          </a:p>
          <a:p>
            <a:pPr lvl="0"/>
            <a:r>
              <a:rPr lang="id-ID" sz="1200" kern="1200" smtClean="0">
                <a:solidFill>
                  <a:schemeClr val="tx1"/>
                </a:solidFill>
                <a:effectLst/>
                <a:latin typeface="+mn-lt"/>
                <a:ea typeface="+mn-ea"/>
                <a:cs typeface="+mn-cs"/>
              </a:rPr>
              <a:t>- Lama waktu pengguna dalam menyelesaikan sebuah tugas;</a:t>
            </a:r>
          </a:p>
          <a:p>
            <a:pPr lvl="0"/>
            <a:r>
              <a:rPr lang="id-ID" sz="1200" kern="1200" smtClean="0">
                <a:solidFill>
                  <a:schemeClr val="tx1"/>
                </a:solidFill>
                <a:effectLst/>
                <a:latin typeface="+mn-lt"/>
                <a:ea typeface="+mn-ea"/>
                <a:cs typeface="+mn-cs"/>
              </a:rPr>
              <a:t>- Lama waktu pengguna dalam menyelesaikan sebuah tugas ketika batas waktu ditentukan;</a:t>
            </a:r>
          </a:p>
          <a:p>
            <a:pPr lvl="0"/>
            <a:r>
              <a:rPr lang="id-ID" sz="1200" kern="1200" smtClean="0">
                <a:solidFill>
                  <a:schemeClr val="tx1"/>
                </a:solidFill>
                <a:effectLst/>
                <a:latin typeface="+mn-lt"/>
                <a:ea typeface="+mn-ea"/>
                <a:cs typeface="+mn-cs"/>
              </a:rPr>
              <a:t>- Jumlah dan jenis kesalahan yang terjadi setiap tugas yang diberikan;</a:t>
            </a:r>
          </a:p>
          <a:p>
            <a:pPr lvl="0"/>
            <a:r>
              <a:rPr lang="id-ID" sz="1200" kern="1200" smtClean="0">
                <a:solidFill>
                  <a:schemeClr val="tx1"/>
                </a:solidFill>
                <a:effectLst/>
                <a:latin typeface="+mn-lt"/>
                <a:ea typeface="+mn-ea"/>
                <a:cs typeface="+mn-cs"/>
              </a:rPr>
              <a:t>- Jumlah kesalahan per unit dalam satuan waktu;</a:t>
            </a:r>
          </a:p>
          <a:p>
            <a:pPr lvl="0"/>
            <a:r>
              <a:rPr lang="id-ID" sz="1200" kern="1200" smtClean="0">
                <a:solidFill>
                  <a:schemeClr val="tx1"/>
                </a:solidFill>
                <a:effectLst/>
                <a:latin typeface="+mn-lt"/>
                <a:ea typeface="+mn-ea"/>
                <a:cs typeface="+mn-cs"/>
              </a:rPr>
              <a:t>- Jumlah pengguna yang mengakses bantuan atau pedoman produk;</a:t>
            </a:r>
          </a:p>
          <a:p>
            <a:pPr lvl="0"/>
            <a:r>
              <a:rPr lang="id-ID" sz="1200" kern="1200" smtClean="0">
                <a:solidFill>
                  <a:schemeClr val="tx1"/>
                </a:solidFill>
                <a:effectLst/>
                <a:latin typeface="+mn-lt"/>
                <a:ea typeface="+mn-ea"/>
                <a:cs typeface="+mn-cs"/>
              </a:rPr>
              <a:t>- Jumlah pengguna yang melakukan kesalahan;</a:t>
            </a:r>
          </a:p>
          <a:p>
            <a:r>
              <a:rPr lang="id-ID" sz="1200" kern="1200" smtClean="0">
                <a:solidFill>
                  <a:schemeClr val="tx1"/>
                </a:solidFill>
                <a:effectLst/>
                <a:latin typeface="+mn-lt"/>
                <a:ea typeface="+mn-ea"/>
                <a:cs typeface="+mn-cs"/>
              </a:rPr>
              <a:t>- Jumlah pengguna yang menyelesaikan tugas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3196423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33</a:t>
            </a:fld>
            <a:endParaRPr lang="en-US"/>
          </a:p>
        </p:txBody>
      </p:sp>
    </p:spTree>
    <p:extLst>
      <p:ext uri="{BB962C8B-B14F-4D97-AF65-F5344CB8AC3E}">
        <p14:creationId xmlns:p14="http://schemas.microsoft.com/office/powerpoint/2010/main" val="930684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34</a:t>
            </a:fld>
            <a:endParaRPr lang="en-US"/>
          </a:p>
        </p:txBody>
      </p:sp>
    </p:spTree>
    <p:extLst>
      <p:ext uri="{BB962C8B-B14F-4D97-AF65-F5344CB8AC3E}">
        <p14:creationId xmlns:p14="http://schemas.microsoft.com/office/powerpoint/2010/main" val="240781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35</a:t>
            </a:fld>
            <a:endParaRPr lang="en-US"/>
          </a:p>
        </p:txBody>
      </p:sp>
    </p:spTree>
    <p:extLst>
      <p:ext uri="{BB962C8B-B14F-4D97-AF65-F5344CB8AC3E}">
        <p14:creationId xmlns:p14="http://schemas.microsoft.com/office/powerpoint/2010/main" val="1206714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36</a:t>
            </a:fld>
            <a:endParaRPr lang="en-US"/>
          </a:p>
        </p:txBody>
      </p:sp>
    </p:spTree>
    <p:extLst>
      <p:ext uri="{BB962C8B-B14F-4D97-AF65-F5344CB8AC3E}">
        <p14:creationId xmlns:p14="http://schemas.microsoft.com/office/powerpoint/2010/main" val="37314610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37</a:t>
            </a:fld>
            <a:endParaRPr lang="en-US"/>
          </a:p>
        </p:txBody>
      </p:sp>
    </p:spTree>
    <p:extLst>
      <p:ext uri="{BB962C8B-B14F-4D97-AF65-F5344CB8AC3E}">
        <p14:creationId xmlns:p14="http://schemas.microsoft.com/office/powerpoint/2010/main" val="2408579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38</a:t>
            </a:fld>
            <a:endParaRPr lang="en-US"/>
          </a:p>
        </p:txBody>
      </p:sp>
    </p:spTree>
    <p:extLst>
      <p:ext uri="{BB962C8B-B14F-4D97-AF65-F5344CB8AC3E}">
        <p14:creationId xmlns:p14="http://schemas.microsoft.com/office/powerpoint/2010/main" val="18698603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39</a:t>
            </a:fld>
            <a:endParaRPr lang="en-US"/>
          </a:p>
        </p:txBody>
      </p:sp>
    </p:spTree>
    <p:extLst>
      <p:ext uri="{BB962C8B-B14F-4D97-AF65-F5344CB8AC3E}">
        <p14:creationId xmlns:p14="http://schemas.microsoft.com/office/powerpoint/2010/main" val="248452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Sebuah penelitian yang telah dilakukan (Piteira dan Costa, 2013) di Institut Politeknik Setubal, Portugal, menemukan bahwa konsep pemrograman struktur data memiliki tingkat kesulitan yang tinggi bagi sebagian besar peserta didik. Hal itu disebabkan konsep pemrograman untuk struktur data merupakan konsep data abstrak, yang kurang dipahami oleh peserta didik jika ditulis dalam bentuk kode program. Penelitian tersebut juga memberikan perhatian khusus terhadap konsep pemrograman struktur data seperti graf, </a:t>
            </a:r>
            <a:r>
              <a:rPr lang="id-ID" sz="1200" i="1" kern="1200" smtClean="0">
                <a:solidFill>
                  <a:schemeClr val="tx1"/>
                </a:solidFill>
                <a:effectLst/>
                <a:latin typeface="+mn-lt"/>
                <a:ea typeface="+mn-ea"/>
                <a:cs typeface="+mn-cs"/>
              </a:rPr>
              <a:t>pointer</a:t>
            </a:r>
            <a:r>
              <a:rPr lang="id-ID" sz="1200" kern="1200" smtClean="0">
                <a:solidFill>
                  <a:schemeClr val="tx1"/>
                </a:solidFill>
                <a:effectLst/>
                <a:latin typeface="+mn-lt"/>
                <a:ea typeface="+mn-ea"/>
                <a:cs typeface="+mn-cs"/>
              </a:rPr>
              <a:t>, parameter, dan </a:t>
            </a:r>
            <a:r>
              <a:rPr lang="id-ID" sz="1200" i="1" kern="1200" smtClean="0">
                <a:solidFill>
                  <a:schemeClr val="tx1"/>
                </a:solidFill>
                <a:effectLst/>
                <a:latin typeface="+mn-lt"/>
                <a:ea typeface="+mn-ea"/>
                <a:cs typeface="+mn-cs"/>
              </a:rPr>
              <a:t>abstract data types</a:t>
            </a:r>
            <a:r>
              <a:rPr lang="id-ID" sz="1200" kern="1200" smtClean="0">
                <a:solidFill>
                  <a:schemeClr val="tx1"/>
                </a:solidFill>
                <a:effectLst/>
                <a:latin typeface="+mn-lt"/>
                <a:ea typeface="+mn-ea"/>
                <a:cs typeface="+mn-cs"/>
              </a:rPr>
              <a:t> (ADT).</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Solusi yang ditawarkan adalah visualisasi agar dapat memahami graf kode program dengan baik.</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849500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40</a:t>
            </a:fld>
            <a:endParaRPr lang="en-US"/>
          </a:p>
        </p:txBody>
      </p:sp>
    </p:spTree>
    <p:extLst>
      <p:ext uri="{BB962C8B-B14F-4D97-AF65-F5344CB8AC3E}">
        <p14:creationId xmlns:p14="http://schemas.microsoft.com/office/powerpoint/2010/main" val="2045083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41</a:t>
            </a:fld>
            <a:endParaRPr lang="en-US"/>
          </a:p>
        </p:txBody>
      </p:sp>
    </p:spTree>
    <p:extLst>
      <p:ext uri="{BB962C8B-B14F-4D97-AF65-F5344CB8AC3E}">
        <p14:creationId xmlns:p14="http://schemas.microsoft.com/office/powerpoint/2010/main" val="1179087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42</a:t>
            </a:fld>
            <a:endParaRPr lang="en-US"/>
          </a:p>
        </p:txBody>
      </p:sp>
    </p:spTree>
    <p:extLst>
      <p:ext uri="{BB962C8B-B14F-4D97-AF65-F5344CB8AC3E}">
        <p14:creationId xmlns:p14="http://schemas.microsoft.com/office/powerpoint/2010/main" val="2685800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43</a:t>
            </a:fld>
            <a:endParaRPr lang="en-US"/>
          </a:p>
        </p:txBody>
      </p:sp>
    </p:spTree>
    <p:extLst>
      <p:ext uri="{BB962C8B-B14F-4D97-AF65-F5344CB8AC3E}">
        <p14:creationId xmlns:p14="http://schemas.microsoft.com/office/powerpoint/2010/main" val="2049140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44</a:t>
            </a:fld>
            <a:endParaRPr lang="en-US"/>
          </a:p>
        </p:txBody>
      </p:sp>
    </p:spTree>
    <p:extLst>
      <p:ext uri="{BB962C8B-B14F-4D97-AF65-F5344CB8AC3E}">
        <p14:creationId xmlns:p14="http://schemas.microsoft.com/office/powerpoint/2010/main" val="198844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45</a:t>
            </a:fld>
            <a:endParaRPr lang="en-US"/>
          </a:p>
        </p:txBody>
      </p:sp>
    </p:spTree>
    <p:extLst>
      <p:ext uri="{BB962C8B-B14F-4D97-AF65-F5344CB8AC3E}">
        <p14:creationId xmlns:p14="http://schemas.microsoft.com/office/powerpoint/2010/main" val="1746801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46</a:t>
            </a:fld>
            <a:endParaRPr lang="en-US"/>
          </a:p>
        </p:txBody>
      </p:sp>
    </p:spTree>
    <p:extLst>
      <p:ext uri="{BB962C8B-B14F-4D97-AF65-F5344CB8AC3E}">
        <p14:creationId xmlns:p14="http://schemas.microsoft.com/office/powerpoint/2010/main" val="170933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206524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Melalui pendekatan</a:t>
            </a:r>
            <a:r>
              <a:rPr lang="id-ID" baseline="0" smtClean="0"/>
              <a:t> visualisasi diharapkan pengguna dapat lebih efektif untuk memahami graf kode program dibandingkan yang belajar graf kode program tanpa visualisasi.</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76335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Barabási–Albert (BA) model is an algorithm for generating random scale-free networks using a preferential attachment mechanism</a:t>
            </a:r>
            <a:r>
              <a:rPr lang="id-ID" smtClean="0"/>
              <a:t> (https://en.wikipedia.org/wiki/Barab%C3%A1si%E2%80%93Albert_model).</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92174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68352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Program</a:t>
            </a:r>
            <a:r>
              <a:rPr lang="id-ID" b="1" smtClean="0"/>
              <a:t> </a:t>
            </a:r>
            <a:r>
              <a:rPr lang="en-US" b="1" smtClean="0"/>
              <a:t>animation</a:t>
            </a:r>
            <a:r>
              <a:rPr lang="en-US" smtClean="0"/>
              <a:t> refers to dynamic visualization of program dynamics – the common variety of program visualization in which the computer determines what happens during</a:t>
            </a:r>
            <a:r>
              <a:rPr lang="id-ID" smtClean="0"/>
              <a:t> </a:t>
            </a:r>
            <a:r>
              <a:rPr lang="en-US" smtClean="0"/>
              <a:t>a program run, and visualizes this information to the user (e.g., as in a typical visual debugger)</a:t>
            </a:r>
            <a:endParaRPr lang="id-ID" smtClean="0"/>
          </a:p>
          <a:p>
            <a:endParaRPr lang="id-ID" smtClean="0"/>
          </a:p>
          <a:p>
            <a:r>
              <a:rPr lang="en-US" smtClean="0"/>
              <a:t>In </a:t>
            </a:r>
            <a:r>
              <a:rPr lang="en-US" b="1" smtClean="0"/>
              <a:t>visual program simulation</a:t>
            </a:r>
            <a:r>
              <a:rPr lang="id-ID" b="1" smtClean="0"/>
              <a:t> </a:t>
            </a:r>
            <a:r>
              <a:rPr lang="en-US" b="1" smtClean="0"/>
              <a:t>(VPS)</a:t>
            </a:r>
            <a:r>
              <a:rPr lang="en-US" smtClean="0"/>
              <a:t> – as defined by Sorva [2012] – graphical elements serve a different purpose: the</a:t>
            </a:r>
            <a:r>
              <a:rPr lang="id-ID" smtClean="0"/>
              <a:t> </a:t>
            </a:r>
            <a:r>
              <a:rPr lang="en-US" smtClean="0"/>
              <a:t>user ‘takes the role of the computer’ and uses a visualization to learn and demonstrate</a:t>
            </a:r>
            <a:r>
              <a:rPr lang="id-ID" smtClean="0"/>
              <a:t> </a:t>
            </a:r>
            <a:r>
              <a:rPr lang="en-US" smtClean="0"/>
              <a:t>what the computer does as it executes an existing program.</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259007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
        <p:nvSpPr>
          <p:cNvPr id="10" name="Sous-titre 2"/>
          <p:cNvSpPr>
            <a:spLocks noGrp="1"/>
          </p:cNvSpPr>
          <p:nvPr>
            <p:ph type="subTitle" idx="1"/>
          </p:nvPr>
        </p:nvSpPr>
        <p:spPr>
          <a:xfrm>
            <a:off x="623885" y="764704"/>
            <a:ext cx="9601200" cy="288032"/>
          </a:xfrm>
        </p:spPr>
        <p:txBody>
          <a:bodyPr anchor="ctr">
            <a:noAutofit/>
          </a:bodyPr>
          <a:lstStyle>
            <a:lvl1pPr marL="0" indent="0" algn="l">
              <a:buNone/>
              <a:defRPr sz="1800" cap="small" baseline="0">
                <a:solidFill>
                  <a:schemeClr val="accent1"/>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a:t>Modifiez le style des sous-titres du masque</a:t>
            </a:r>
            <a:endParaRPr lang="en-US" dirty="0"/>
          </a:p>
        </p:txBody>
      </p:sp>
      <p:sp>
        <p:nvSpPr>
          <p:cNvPr id="11" name="Espace réservé du titre 1"/>
          <p:cNvSpPr>
            <a:spLocks noGrp="1"/>
          </p:cNvSpPr>
          <p:nvPr>
            <p:ph type="title"/>
          </p:nvPr>
        </p:nvSpPr>
        <p:spPr>
          <a:xfrm>
            <a:off x="623885" y="147094"/>
            <a:ext cx="9601200" cy="617612"/>
          </a:xfrm>
          <a:prstGeom prst="rect">
            <a:avLst/>
          </a:prstGeom>
        </p:spPr>
        <p:txBody>
          <a:bodyPr vert="horz" lIns="91440" tIns="45720" rIns="91440" bIns="45720" rtlCol="0" anchor="ctr">
            <a:noAutofit/>
          </a:bodyPr>
          <a:lstStyle>
            <a:lvl1pPr algn="l">
              <a:defRPr sz="4000">
                <a:solidFill>
                  <a:srgbClr val="2F3A46"/>
                </a:solidFill>
              </a:defRPr>
            </a:lvl1pPr>
          </a:lstStyle>
          <a:p>
            <a:r>
              <a:rPr lang="fr-FR" dirty="0"/>
              <a:t>Modifiez le style du titre</a:t>
            </a:r>
            <a:endParaRPr lang="en-US" dirty="0"/>
          </a:p>
        </p:txBody>
      </p:sp>
      <p:pic>
        <p:nvPicPr>
          <p:cNvPr id="12" name="Picture 11"/>
          <p:cNvPicPr>
            <a:picLocks noChangeAspect="1"/>
          </p:cNvPicPr>
          <p:nvPr userDrawn="1"/>
        </p:nvPicPr>
        <p:blipFill>
          <a:blip r:embed="rId3"/>
          <a:stretch>
            <a:fillRect/>
          </a:stretch>
        </p:blipFill>
        <p:spPr>
          <a:xfrm>
            <a:off x="10344472" y="230328"/>
            <a:ext cx="1627773" cy="451143"/>
          </a:xfrm>
          <a:prstGeom prst="rect">
            <a:avLst/>
          </a:prstGeom>
        </p:spPr>
      </p:pic>
      <p:sp>
        <p:nvSpPr>
          <p:cNvPr id="13" name="Rectangle 12"/>
          <p:cNvSpPr/>
          <p:nvPr userDrawn="1"/>
        </p:nvSpPr>
        <p:spPr>
          <a:xfrm>
            <a:off x="10378751"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84674"/>
      </p:ext>
    </p:extLst>
  </p:cSld>
  <p:clrMapOvr>
    <a:masterClrMapping/>
  </p:clrMapOvr>
  <p:transition spd="slow">
    <p:push dir="u"/>
  </p:transition>
  <p:extLst mod="1">
    <p:ext uri="{DCECCB84-F9BA-43D5-87BE-67443E8EF086}">
      <p15:sldGuideLst xmlns:p15="http://schemas.microsoft.com/office/powerpoint/2012/main">
        <p15:guide id="1" pos="3840" userDrawn="1">
          <p15:clr>
            <a:srgbClr val="FBAE40"/>
          </p15:clr>
        </p15:guide>
        <p15:guide id="2" pos="7287" userDrawn="1">
          <p15:clr>
            <a:srgbClr val="FBAE40"/>
          </p15:clr>
        </p15:guide>
        <p15:guide id="3" pos="39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213146461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15930828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3AED25-4F24-46F2-8D44-6EDF164598BB}" type="slidenum">
              <a:rPr lang="id-ID" smtClean="0"/>
              <a:t>‹#›</a:t>
            </a:fld>
            <a:endParaRPr lang="id-ID"/>
          </a:p>
        </p:txBody>
      </p:sp>
    </p:spTree>
    <p:extLst>
      <p:ext uri="{BB962C8B-B14F-4D97-AF65-F5344CB8AC3E}">
        <p14:creationId xmlns:p14="http://schemas.microsoft.com/office/powerpoint/2010/main" val="351530943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46304"/>
            <a:ext cx="10972800" cy="617612"/>
          </a:xfrm>
          <a:prstGeom prst="rect">
            <a:avLst/>
          </a:prstGeom>
        </p:spPr>
        <p:txBody>
          <a:bodyPr vert="horz" lIns="91440" tIns="45720" rIns="91440" bIns="45720" rtlCol="0" anchor="ctr">
            <a:noAutofit/>
          </a:bodyPr>
          <a:lstStyle/>
          <a:p>
            <a:pPr lvl="0"/>
            <a:r>
              <a:rPr lang="fr-FR" dirty="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28" r:id="rId1"/>
    <p:sldLayoutId id="2147483752" r:id="rId2"/>
    <p:sldLayoutId id="2147483750" r:id="rId3"/>
    <p:sldLayoutId id="2147483755" r:id="rId4"/>
  </p:sldLayoutIdLst>
  <p:transition spd="slow">
    <p:push dir="u"/>
  </p:transition>
  <p:hf hdr="0" ftr="0" dt="0"/>
  <p:txStyles>
    <p:titleStyle>
      <a:lvl1pPr algn="r" defTabSz="914354" rtl="0" eaLnBrk="1" latinLnBrk="0" hangingPunct="1">
        <a:spcBef>
          <a:spcPct val="0"/>
        </a:spcBef>
        <a:buNone/>
        <a:defRPr lang="en-US" sz="4000" b="1" kern="1200" cap="sm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transition spd="slow">
    <p:push dir="u"/>
  </p:transition>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anvaka.github.io/graph-drawing-libraries/"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856"/>
            <a:ext cx="12192000" cy="954107"/>
          </a:xfrm>
          <a:prstGeom prst="rect">
            <a:avLst/>
          </a:prstGeom>
        </p:spPr>
        <p:txBody>
          <a:bodyPr/>
          <a:lstStyle/>
          <a:p>
            <a:r>
              <a:rPr lang="en-US" sz="2800" smtClean="0"/>
              <a:t>Pengembangan Kakas Visualisasi</a:t>
            </a:r>
            <a:r>
              <a:rPr lang="id-ID" sz="2800" smtClean="0"/>
              <a:t> </a:t>
            </a:r>
            <a:r>
              <a:rPr lang="en-US" sz="2800" smtClean="0"/>
              <a:t>Dari Graf Kode Program</a:t>
            </a:r>
            <a:r>
              <a:rPr lang="id-ID" sz="2800" smtClean="0"/>
              <a:t/>
            </a:r>
            <a:br>
              <a:rPr lang="id-ID" sz="2800" smtClean="0"/>
            </a:br>
            <a:r>
              <a:rPr lang="en-US" sz="2800" smtClean="0"/>
              <a:t>Untuk</a:t>
            </a:r>
            <a:r>
              <a:rPr lang="id-ID" sz="2800" smtClean="0"/>
              <a:t> </a:t>
            </a:r>
            <a:r>
              <a:rPr lang="en-US" sz="2800" smtClean="0"/>
              <a:t>Memahami Eksekusi Kode Program</a:t>
            </a:r>
            <a:endParaRPr lang="en-US" sz="2800" dirty="0"/>
          </a:p>
        </p:txBody>
      </p:sp>
      <p:sp>
        <p:nvSpPr>
          <p:cNvPr id="61" name="TextBox 60"/>
          <p:cNvSpPr txBox="1"/>
          <p:nvPr/>
        </p:nvSpPr>
        <p:spPr>
          <a:xfrm>
            <a:off x="8009418" y="1940131"/>
            <a:ext cx="3278654" cy="461665"/>
          </a:xfrm>
          <a:prstGeom prst="rect">
            <a:avLst/>
          </a:prstGeom>
          <a:noFill/>
        </p:spPr>
        <p:txBody>
          <a:bodyPr wrap="none" rtlCol="0" anchor="ctr">
            <a:spAutoFit/>
          </a:bodyPr>
          <a:lstStyle/>
          <a:p>
            <a:r>
              <a:rPr lang="en-US" sz="24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2</a:t>
            </a:r>
            <a:r>
              <a:rPr lang="id-ID" sz="24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3515043</a:t>
            </a:r>
            <a:r>
              <a:rPr lang="en-US" sz="24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id-ID" sz="24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Habibie Ed Dien</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p:cNvSpPr txBox="1"/>
          <p:nvPr/>
        </p:nvSpPr>
        <p:spPr>
          <a:xfrm>
            <a:off x="8009418" y="2904927"/>
            <a:ext cx="4013022" cy="523220"/>
          </a:xfrm>
          <a:prstGeom prst="rect">
            <a:avLst/>
          </a:prstGeom>
          <a:noFill/>
        </p:spPr>
        <p:txBody>
          <a:bodyPr wrap="none" rtlCol="0" anchor="ctr">
            <a:spAutoFit/>
          </a:bodyPr>
          <a:lstStyle/>
          <a:p>
            <a:r>
              <a:rPr lang="id-ID"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Pembimbing</a:t>
            </a:r>
            <a:r>
              <a:rPr lang="en-US"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 </a:t>
            </a:r>
            <a:r>
              <a:rPr lang="id-ID" sz="28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Yudistira Dwi W.</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p:cNvSpPr txBox="1"/>
          <p:nvPr/>
        </p:nvSpPr>
        <p:spPr>
          <a:xfrm>
            <a:off x="8009418" y="2276872"/>
            <a:ext cx="3511282" cy="400110"/>
          </a:xfrm>
          <a:prstGeom prst="rect">
            <a:avLst/>
          </a:prstGeom>
          <a:noFill/>
        </p:spPr>
        <p:txBody>
          <a:bodyPr wrap="none" rtlCol="0" anchor="ctr">
            <a:spAutoFit/>
          </a:bodyPr>
          <a:lstStyle/>
          <a:p>
            <a:r>
              <a:rPr lang="id-ID" sz="2000" b="1" smtClean="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Teknologi Media &amp; Piranti Bergerak</a:t>
            </a:r>
            <a:endParaRPr lang="en-US" sz="20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Freeform 13"/>
          <p:cNvSpPr/>
          <p:nvPr/>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2" name="Picture 1"/>
          <p:cNvPicPr>
            <a:picLocks noChangeAspect="1"/>
          </p:cNvPicPr>
          <p:nvPr/>
        </p:nvPicPr>
        <p:blipFill rotWithShape="1">
          <a:blip r:embed="rId3"/>
          <a:srcRect l="1968" t="11900" r="31489" b="20901"/>
          <a:stretch/>
        </p:blipFill>
        <p:spPr>
          <a:xfrm>
            <a:off x="1487488" y="1700378"/>
            <a:ext cx="5616624" cy="3190508"/>
          </a:xfrm>
          <a:prstGeom prst="rect">
            <a:avLst/>
          </a:prstGeom>
        </p:spPr>
      </p:pic>
      <p:grpSp>
        <p:nvGrpSpPr>
          <p:cNvPr id="73" name="Group 72"/>
          <p:cNvGrpSpPr/>
          <p:nvPr/>
        </p:nvGrpSpPr>
        <p:grpSpPr>
          <a:xfrm>
            <a:off x="6603427" y="4100972"/>
            <a:ext cx="3265747" cy="2516758"/>
            <a:chOff x="4143800" y="4432170"/>
            <a:chExt cx="2549278" cy="1964609"/>
          </a:xfrm>
        </p:grpSpPr>
        <p:grpSp>
          <p:nvGrpSpPr>
            <p:cNvPr id="74" name="Group 73"/>
            <p:cNvGrpSpPr/>
            <p:nvPr/>
          </p:nvGrpSpPr>
          <p:grpSpPr>
            <a:xfrm>
              <a:off x="4211959" y="4509120"/>
              <a:ext cx="1772023" cy="1682218"/>
              <a:chOff x="3340621" y="2731741"/>
              <a:chExt cx="5513832" cy="2726371"/>
            </a:xfrm>
          </p:grpSpPr>
          <p:sp>
            <p:nvSpPr>
              <p:cNvPr id="81" name="Rectangle 80"/>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7" name="Group 76"/>
            <p:cNvGrpSpPr/>
            <p:nvPr/>
          </p:nvGrpSpPr>
          <p:grpSpPr>
            <a:xfrm rot="16200000">
              <a:off x="6513179" y="5349079"/>
              <a:ext cx="139880" cy="138308"/>
              <a:chOff x="4446940" y="5280381"/>
              <a:chExt cx="237363" cy="234696"/>
            </a:xfrm>
          </p:grpSpPr>
          <p:sp>
            <p:nvSpPr>
              <p:cNvPr id="79" name="Oval 78"/>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80" name="Rounded Rectangle 79"/>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Freeform 77"/>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sp>
        <p:nvSpPr>
          <p:cNvPr id="18" name="Title 3"/>
          <p:cNvSpPr txBox="1">
            <a:spLocks/>
          </p:cNvSpPr>
          <p:nvPr/>
        </p:nvSpPr>
        <p:spPr>
          <a:xfrm>
            <a:off x="47328" y="6165304"/>
            <a:ext cx="2520280" cy="523220"/>
          </a:xfrm>
          <a:prstGeom prst="rect">
            <a:avLst/>
          </a:prstGeom>
        </p:spPr>
        <p:txBody>
          <a:bodyPr vert="horz" wrap="square" lIns="91440" tIns="45720" rIns="91440" bIns="45720" rtlCol="0" anchor="b">
            <a:spAutoFit/>
          </a:bodyPr>
          <a:lstStyle>
            <a:lvl1pPr algn="ctr" defTabSz="914354" rtl="0" eaLnBrk="1" latinLnBrk="0" hangingPunct="1">
              <a:spcBef>
                <a:spcPct val="0"/>
              </a:spcBef>
              <a:buNone/>
              <a:defRPr lang="en-US" sz="6000" b="1" kern="1200" cap="small" normalizeH="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id-ID" sz="2800">
                <a:solidFill>
                  <a:srgbClr val="222A35"/>
                </a:solidFill>
              </a:rPr>
              <a:t>4</a:t>
            </a:r>
            <a:r>
              <a:rPr lang="id-ID" sz="2800" smtClean="0">
                <a:solidFill>
                  <a:srgbClr val="222A35"/>
                </a:solidFill>
              </a:rPr>
              <a:t> Juni 2018</a:t>
            </a:r>
            <a:endParaRPr lang="id-ID" sz="2800" dirty="0">
              <a:solidFill>
                <a:srgbClr val="222A35"/>
              </a:solidFill>
            </a:endParaRPr>
          </a:p>
        </p:txBody>
      </p:sp>
      <p:grpSp>
        <p:nvGrpSpPr>
          <p:cNvPr id="8" name="Group 7"/>
          <p:cNvGrpSpPr/>
          <p:nvPr/>
        </p:nvGrpSpPr>
        <p:grpSpPr>
          <a:xfrm>
            <a:off x="9984432" y="6099849"/>
            <a:ext cx="2088232" cy="713527"/>
            <a:chOff x="9984432" y="6099849"/>
            <a:chExt cx="2088232" cy="713527"/>
          </a:xfrm>
        </p:grpSpPr>
        <p:pic>
          <p:nvPicPr>
            <p:cNvPr id="19" name="Picture 18" descr="C:\Users\HABIBI~1\AppData\Local\Temp\1958711b.tmp\img27338.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4" name="TextBox 2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0" name="Picture 9"/>
          <p:cNvPicPr>
            <a:picLocks noChangeAspect="1"/>
          </p:cNvPicPr>
          <p:nvPr/>
        </p:nvPicPr>
        <p:blipFill>
          <a:blip r:embed="rId6"/>
          <a:stretch>
            <a:fillRect/>
          </a:stretch>
        </p:blipFill>
        <p:spPr>
          <a:xfrm>
            <a:off x="6888088" y="4437112"/>
            <a:ext cx="2659850" cy="1529725"/>
          </a:xfrm>
          <a:prstGeom prst="rect">
            <a:avLst/>
          </a:prstGeom>
        </p:spPr>
      </p:pic>
      <p:sp>
        <p:nvSpPr>
          <p:cNvPr id="11" name="Rectangle 10"/>
          <p:cNvSpPr/>
          <p:nvPr/>
        </p:nvSpPr>
        <p:spPr>
          <a:xfrm>
            <a:off x="6888088" y="5966837"/>
            <a:ext cx="2659850" cy="32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p:nvSpPr>
        <p:spPr>
          <a:xfrm>
            <a:off x="8616280" y="1479290"/>
            <a:ext cx="1354986" cy="400110"/>
          </a:xfrm>
          <a:prstGeom prst="rect">
            <a:avLst/>
          </a:prstGeom>
          <a:noFill/>
        </p:spPr>
        <p:txBody>
          <a:bodyPr wrap="none" rtlCol="0" anchor="ctr">
            <a:spAutoFit/>
          </a:bodyPr>
          <a:lstStyle/>
          <a:p>
            <a:r>
              <a:rPr lang="id-ID" sz="2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Sidang Tesis</a:t>
            </a:r>
            <a:endPar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4079776" y="5274569"/>
            <a:ext cx="432048" cy="386679"/>
          </a:xfrm>
          <a:prstGeom prst="rect">
            <a:avLst/>
          </a:prstGeom>
          <a:solidFill>
            <a:srgbClr val="CACBCD"/>
          </a:solidFill>
          <a:ln>
            <a:solidFill>
              <a:srgbClr val="C8C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5697231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67408" y="320276"/>
            <a:ext cx="10644531" cy="5184512"/>
          </a:xfrm>
          <a:prstGeom prst="rect">
            <a:avLst/>
          </a:prstGeom>
        </p:spPr>
      </p:pic>
      <p:sp>
        <p:nvSpPr>
          <p:cNvPr id="4" name="Slide Number Placeholder 3"/>
          <p:cNvSpPr>
            <a:spLocks noGrp="1"/>
          </p:cNvSpPr>
          <p:nvPr>
            <p:ph type="sldNum" sz="quarter" idx="12"/>
          </p:nvPr>
        </p:nvSpPr>
        <p:spPr/>
        <p:txBody>
          <a:bodyPr/>
          <a:lstStyle/>
          <a:p>
            <a:endParaRPr lang="id-ID"/>
          </a:p>
        </p:txBody>
      </p:sp>
      <p:sp>
        <p:nvSpPr>
          <p:cNvPr id="6" name="Rectangle 5"/>
          <p:cNvSpPr/>
          <p:nvPr/>
        </p:nvSpPr>
        <p:spPr>
          <a:xfrm>
            <a:off x="3953906" y="5622879"/>
            <a:ext cx="4284186" cy="615553"/>
          </a:xfrm>
          <a:prstGeom prst="rect">
            <a:avLst/>
          </a:prstGeom>
        </p:spPr>
        <p:txBody>
          <a:bodyPr wrap="none">
            <a:spAutoFit/>
          </a:bodyPr>
          <a:lstStyle/>
          <a:p>
            <a:pPr algn="ctr"/>
            <a:r>
              <a:rPr lang="id-ID" i="1" dirty="0">
                <a:solidFill>
                  <a:schemeClr val="tx2"/>
                </a:solidFill>
              </a:rPr>
              <a:t>Timeline</a:t>
            </a:r>
            <a:r>
              <a:rPr lang="id-ID" dirty="0">
                <a:solidFill>
                  <a:schemeClr val="tx2"/>
                </a:solidFill>
              </a:rPr>
              <a:t> Perkembangan Visualisasi Program</a:t>
            </a:r>
            <a:endParaRPr lang="id-ID" sz="1600" dirty="0">
              <a:solidFill>
                <a:schemeClr val="tx2"/>
              </a:solidFill>
            </a:endParaRPr>
          </a:p>
          <a:p>
            <a:pPr algn="ctr"/>
            <a:r>
              <a:rPr lang="id-ID" sz="1600" dirty="0">
                <a:solidFill>
                  <a:schemeClr val="tx2"/>
                </a:solidFill>
              </a:rPr>
              <a:t>Sorva, J., Karavirta, V. dan Malmi, L. (2013)</a:t>
            </a:r>
          </a:p>
        </p:txBody>
      </p:sp>
      <p:sp>
        <p:nvSpPr>
          <p:cNvPr id="7" name="Rectangle 6"/>
          <p:cNvSpPr/>
          <p:nvPr/>
        </p:nvSpPr>
        <p:spPr>
          <a:xfrm>
            <a:off x="1756866" y="6356352"/>
            <a:ext cx="236367" cy="45719"/>
          </a:xfrm>
          <a:prstGeom prst="rect">
            <a:avLst/>
          </a:prstGeom>
          <a:solidFill>
            <a:srgbClr val="FAA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756865" y="6516054"/>
            <a:ext cx="236367" cy="45719"/>
          </a:xfrm>
          <a:prstGeom prst="rect">
            <a:avLst/>
          </a:prstGeom>
          <a:solidFill>
            <a:srgbClr val="01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1756864" y="6675756"/>
            <a:ext cx="236367" cy="45719"/>
          </a:xfrm>
          <a:prstGeom prst="rect">
            <a:avLst/>
          </a:prstGeom>
          <a:solidFill>
            <a:srgbClr val="11C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1993231" y="6239055"/>
            <a:ext cx="2390591" cy="276999"/>
          </a:xfrm>
          <a:prstGeom prst="rect">
            <a:avLst/>
          </a:prstGeom>
        </p:spPr>
        <p:txBody>
          <a:bodyPr wrap="none">
            <a:spAutoFit/>
          </a:bodyPr>
          <a:lstStyle/>
          <a:p>
            <a:r>
              <a:rPr lang="id-ID" sz="1200" dirty="0">
                <a:solidFill>
                  <a:schemeClr val="tx2"/>
                </a:solidFill>
              </a:rPr>
              <a:t>The controlled viewing of examples</a:t>
            </a:r>
          </a:p>
        </p:txBody>
      </p:sp>
      <p:sp>
        <p:nvSpPr>
          <p:cNvPr id="11" name="Rectangle 10"/>
          <p:cNvSpPr/>
          <p:nvPr/>
        </p:nvSpPr>
        <p:spPr>
          <a:xfrm>
            <a:off x="1993229" y="6398757"/>
            <a:ext cx="994824" cy="276999"/>
          </a:xfrm>
          <a:prstGeom prst="rect">
            <a:avLst/>
          </a:prstGeom>
        </p:spPr>
        <p:txBody>
          <a:bodyPr wrap="none">
            <a:spAutoFit/>
          </a:bodyPr>
          <a:lstStyle/>
          <a:p>
            <a:r>
              <a:rPr lang="id-ID" sz="1200" dirty="0">
                <a:solidFill>
                  <a:schemeClr val="tx2"/>
                </a:solidFill>
              </a:rPr>
              <a:t>Own content</a:t>
            </a:r>
          </a:p>
        </p:txBody>
      </p:sp>
      <p:sp>
        <p:nvSpPr>
          <p:cNvPr id="12" name="Rectangle 11"/>
          <p:cNvSpPr/>
          <p:nvPr/>
        </p:nvSpPr>
        <p:spPr>
          <a:xfrm>
            <a:off x="1993228" y="6562567"/>
            <a:ext cx="4572000" cy="276999"/>
          </a:xfrm>
          <a:prstGeom prst="rect">
            <a:avLst/>
          </a:prstGeom>
        </p:spPr>
        <p:txBody>
          <a:bodyPr>
            <a:spAutoFit/>
          </a:bodyPr>
          <a:lstStyle/>
          <a:p>
            <a:r>
              <a:rPr lang="id-ID" sz="1200" dirty="0">
                <a:solidFill>
                  <a:schemeClr val="tx2"/>
                </a:solidFill>
              </a:rPr>
              <a:t>Support some form of applying a visualization</a:t>
            </a:r>
          </a:p>
        </p:txBody>
      </p:sp>
      <p:sp>
        <p:nvSpPr>
          <p:cNvPr id="13"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10</a:t>
            </a:r>
            <a:endParaRPr lang="en-US" dirty="0"/>
          </a:p>
        </p:txBody>
      </p:sp>
      <p:sp>
        <p:nvSpPr>
          <p:cNvPr id="2" name="Rectangle 1"/>
          <p:cNvSpPr/>
          <p:nvPr/>
        </p:nvSpPr>
        <p:spPr>
          <a:xfrm>
            <a:off x="9336360" y="1916832"/>
            <a:ext cx="1944216" cy="2880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54177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0266672"/>
              </p:ext>
            </p:extLst>
          </p:nvPr>
        </p:nvGraphicFramePr>
        <p:xfrm>
          <a:off x="1780672" y="96253"/>
          <a:ext cx="8646696" cy="6638357"/>
        </p:xfrm>
        <a:graphic>
          <a:graphicData uri="http://schemas.openxmlformats.org/drawingml/2006/table">
            <a:tbl>
              <a:tblPr firstRow="1" firstCol="1" bandRow="1">
                <a:tableStyleId>{5C22544A-7EE6-4342-B048-85BDC9FD1C3A}</a:tableStyleId>
              </a:tblPr>
              <a:tblGrid>
                <a:gridCol w="1642873">
                  <a:extLst>
                    <a:ext uri="{9D8B030D-6E8A-4147-A177-3AD203B41FA5}">
                      <a16:colId xmlns:a16="http://schemas.microsoft.com/office/drawing/2014/main" val="2966606431"/>
                    </a:ext>
                  </a:extLst>
                </a:gridCol>
                <a:gridCol w="1141364">
                  <a:extLst>
                    <a:ext uri="{9D8B030D-6E8A-4147-A177-3AD203B41FA5}">
                      <a16:colId xmlns:a16="http://schemas.microsoft.com/office/drawing/2014/main" val="3898215409"/>
                    </a:ext>
                  </a:extLst>
                </a:gridCol>
                <a:gridCol w="1347155">
                  <a:extLst>
                    <a:ext uri="{9D8B030D-6E8A-4147-A177-3AD203B41FA5}">
                      <a16:colId xmlns:a16="http://schemas.microsoft.com/office/drawing/2014/main" val="749919502"/>
                    </a:ext>
                  </a:extLst>
                </a:gridCol>
                <a:gridCol w="1390389">
                  <a:extLst>
                    <a:ext uri="{9D8B030D-6E8A-4147-A177-3AD203B41FA5}">
                      <a16:colId xmlns:a16="http://schemas.microsoft.com/office/drawing/2014/main" val="1425723383"/>
                    </a:ext>
                  </a:extLst>
                </a:gridCol>
                <a:gridCol w="1516630">
                  <a:extLst>
                    <a:ext uri="{9D8B030D-6E8A-4147-A177-3AD203B41FA5}">
                      <a16:colId xmlns:a16="http://schemas.microsoft.com/office/drawing/2014/main" val="323073844"/>
                    </a:ext>
                  </a:extLst>
                </a:gridCol>
                <a:gridCol w="1608285">
                  <a:extLst>
                    <a:ext uri="{9D8B030D-6E8A-4147-A177-3AD203B41FA5}">
                      <a16:colId xmlns:a16="http://schemas.microsoft.com/office/drawing/2014/main" val="3212757536"/>
                    </a:ext>
                  </a:extLst>
                </a:gridCol>
              </a:tblGrid>
              <a:tr h="281155">
                <a:tc>
                  <a:txBody>
                    <a:bodyPr/>
                    <a:lstStyle/>
                    <a:p>
                      <a:pPr algn="ctr">
                        <a:lnSpc>
                          <a:spcPct val="100000"/>
                        </a:lnSpc>
                        <a:spcAft>
                          <a:spcPts val="0"/>
                        </a:spcAft>
                      </a:pPr>
                      <a:r>
                        <a:rPr lang="id-ID" sz="1800" dirty="0">
                          <a:effectLst/>
                        </a:rPr>
                        <a:t> </a:t>
                      </a:r>
                      <a:endParaRPr lang="id-ID"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Swan</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VisMod</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jGRASP</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Jype</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OPT</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434663509"/>
                  </a:ext>
                </a:extLst>
              </a:tr>
              <a:tr h="281155">
                <a:tc>
                  <a:txBody>
                    <a:bodyPr/>
                    <a:lstStyle/>
                    <a:p>
                      <a:pPr algn="ctr">
                        <a:lnSpc>
                          <a:spcPct val="100000"/>
                        </a:lnSpc>
                        <a:spcAft>
                          <a:spcPts val="0"/>
                        </a:spcAft>
                      </a:pPr>
                      <a:r>
                        <a:rPr lang="id-ID" sz="1800">
                          <a:effectLst/>
                        </a:rPr>
                        <a:t>Tahun</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dirty="0">
                          <a:solidFill>
                            <a:schemeClr val="tx2"/>
                          </a:solidFill>
                          <a:effectLst/>
                        </a:rPr>
                        <a:t>1996</a:t>
                      </a:r>
                      <a:endParaRPr lang="id-ID" sz="18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1999</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2004</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2009</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dirty="0">
                          <a:solidFill>
                            <a:schemeClr val="tx2"/>
                          </a:solidFill>
                          <a:effectLst/>
                        </a:rPr>
                        <a:t>2010</a:t>
                      </a:r>
                      <a:endParaRPr lang="id-ID" sz="18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172197534"/>
                  </a:ext>
                </a:extLst>
              </a:tr>
              <a:tr h="1405773">
                <a:tc>
                  <a:txBody>
                    <a:bodyPr/>
                    <a:lstStyle/>
                    <a:p>
                      <a:pPr algn="ctr">
                        <a:lnSpc>
                          <a:spcPct val="100000"/>
                        </a:lnSpc>
                        <a:spcAft>
                          <a:spcPts val="0"/>
                        </a:spcAft>
                      </a:pPr>
                      <a:r>
                        <a:rPr lang="id-ID" sz="1800">
                          <a:effectLst/>
                        </a:rPr>
                        <a:t>Metode</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Anotasi</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Pointer dan reference</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Pointer, reference, Identifikasi nama variabel dan struktur kelas</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Matrix Framework</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smtClean="0">
                          <a:solidFill>
                            <a:schemeClr val="tx2"/>
                          </a:solidFill>
                          <a:effectLst/>
                        </a:rPr>
                        <a:t>Data </a:t>
                      </a:r>
                      <a:r>
                        <a:rPr lang="id-ID" sz="1800" dirty="0">
                          <a:solidFill>
                            <a:schemeClr val="tx2"/>
                          </a:solidFill>
                          <a:effectLst/>
                        </a:rPr>
                        <a:t>trace JSON</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99635071"/>
                  </a:ext>
                </a:extLst>
              </a:tr>
              <a:tr h="1124618">
                <a:tc>
                  <a:txBody>
                    <a:bodyPr/>
                    <a:lstStyle/>
                    <a:p>
                      <a:pPr algn="ctr">
                        <a:lnSpc>
                          <a:spcPct val="100000"/>
                        </a:lnSpc>
                        <a:spcAft>
                          <a:spcPts val="0"/>
                        </a:spcAft>
                      </a:pPr>
                      <a:r>
                        <a:rPr lang="id-ID" sz="1800">
                          <a:effectLst/>
                        </a:rPr>
                        <a:t>Fitur</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Custom visualisasi, pan, dan zoom</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Pengecekan kesalahan sintaks, pretty printer</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Extensible framework</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Automatic assessment tool</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Embeddable, kolaborasi, chat</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520936070"/>
                  </a:ext>
                </a:extLst>
              </a:tr>
              <a:tr h="562309">
                <a:tc>
                  <a:txBody>
                    <a:bodyPr/>
                    <a:lstStyle/>
                    <a:p>
                      <a:pPr algn="ctr">
                        <a:lnSpc>
                          <a:spcPct val="100000"/>
                        </a:lnSpc>
                        <a:spcAft>
                          <a:spcPts val="0"/>
                        </a:spcAft>
                      </a:pPr>
                      <a:r>
                        <a:rPr lang="id-ID" sz="1800">
                          <a:effectLst/>
                        </a:rPr>
                        <a:t>Platform</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Komputer desktop</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Komputer desktop</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JVM</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smtClean="0">
                          <a:solidFill>
                            <a:schemeClr val="tx2"/>
                          </a:solidFill>
                          <a:effectLst/>
                        </a:rPr>
                        <a:t>JVM</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smtClean="0">
                          <a:solidFill>
                            <a:schemeClr val="tx2"/>
                          </a:solidFill>
                          <a:effectLst/>
                        </a:rPr>
                        <a:t>Web (HTML, CSS, JS)</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3344198287"/>
                  </a:ext>
                </a:extLst>
              </a:tr>
              <a:tr h="1124618">
                <a:tc>
                  <a:txBody>
                    <a:bodyPr/>
                    <a:lstStyle/>
                    <a:p>
                      <a:pPr algn="ctr">
                        <a:lnSpc>
                          <a:spcPct val="100000"/>
                        </a:lnSpc>
                        <a:spcAft>
                          <a:spcPts val="0"/>
                        </a:spcAft>
                      </a:pPr>
                      <a:r>
                        <a:rPr lang="id-ID" sz="1800">
                          <a:effectLst/>
                        </a:rPr>
                        <a:t>Eksekusi Kode Program</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C/C++</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Modula-2</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Java</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Python</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Python, C/C++, JavaScript, Typescript, Java, Ruby</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1390369611"/>
                  </a:ext>
                </a:extLst>
              </a:tr>
              <a:tr h="1124618">
                <a:tc>
                  <a:txBody>
                    <a:bodyPr/>
                    <a:lstStyle/>
                    <a:p>
                      <a:pPr algn="ctr">
                        <a:lnSpc>
                          <a:spcPct val="100000"/>
                        </a:lnSpc>
                        <a:spcAft>
                          <a:spcPts val="0"/>
                        </a:spcAft>
                      </a:pPr>
                      <a:r>
                        <a:rPr lang="id-ID" sz="1800" dirty="0">
                          <a:effectLst/>
                        </a:rPr>
                        <a:t>Visual Struktur Data</a:t>
                      </a:r>
                      <a:endParaRPr lang="id-ID"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Graf, pohon, list, dan array</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List, pohon</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Tumpukan, antrian, Binary Tree, linked list, hash table</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Binary search tree</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68606471"/>
                  </a:ext>
                </a:extLst>
              </a:tr>
            </a:tbl>
          </a:graphicData>
        </a:graphic>
      </p:graphicFrame>
      <p:sp>
        <p:nvSpPr>
          <p:cNvPr id="4" name="Slide Number Placeholder 3"/>
          <p:cNvSpPr>
            <a:spLocks noGrp="1"/>
          </p:cNvSpPr>
          <p:nvPr>
            <p:ph type="sldNum" sz="quarter" idx="12"/>
          </p:nvPr>
        </p:nvSpPr>
        <p:spPr/>
        <p:txBody>
          <a:bodyPr/>
          <a:lstStyle/>
          <a:p>
            <a:endParaRPr lang="id-ID"/>
          </a:p>
        </p:txBody>
      </p:sp>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11</a:t>
            </a:r>
            <a:endParaRPr lang="en-US" dirty="0"/>
          </a:p>
        </p:txBody>
      </p:sp>
      <p:sp>
        <p:nvSpPr>
          <p:cNvPr id="2" name="Rectangle 1"/>
          <p:cNvSpPr/>
          <p:nvPr/>
        </p:nvSpPr>
        <p:spPr>
          <a:xfrm>
            <a:off x="8832304" y="96253"/>
            <a:ext cx="1595064" cy="663835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88915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14" y="190711"/>
            <a:ext cx="7886700" cy="645527"/>
          </a:xfrm>
        </p:spPr>
        <p:txBody>
          <a:bodyPr vert="horz" lIns="91440" tIns="45720" rIns="91440" bIns="45720" rtlCol="0" anchor="ctr">
            <a:normAutofit/>
          </a:bodyPr>
          <a:lstStyle/>
          <a:p>
            <a:r>
              <a:rPr lang="id-ID" sz="3600" dirty="0"/>
              <a:t>Online Python </a:t>
            </a:r>
            <a:r>
              <a:rPr lang="id-ID" sz="3600"/>
              <a:t>Tutor </a:t>
            </a:r>
            <a:r>
              <a:rPr lang="id-ID" sz="3600" smtClean="0"/>
              <a:t>(OPT)</a:t>
            </a:r>
            <a:endParaRPr lang="id-ID" sz="3600" dirty="0"/>
          </a:p>
        </p:txBody>
      </p:sp>
      <p:sp>
        <p:nvSpPr>
          <p:cNvPr id="4" name="Slide Number Placeholder 3"/>
          <p:cNvSpPr>
            <a:spLocks noGrp="1"/>
          </p:cNvSpPr>
          <p:nvPr>
            <p:ph type="sldNum" sz="quarter" idx="12"/>
          </p:nvPr>
        </p:nvSpPr>
        <p:spPr/>
        <p:txBody>
          <a:bodyPr/>
          <a:lstStyle/>
          <a:p>
            <a:endParaRPr lang="id-ID"/>
          </a:p>
        </p:txBody>
      </p:sp>
      <p:pic>
        <p:nvPicPr>
          <p:cNvPr id="5" name="Content Placeholder 4" descr="D:\WORKS\PROJECTS\TESIS\excode-viz\TESIS-23515043-TMPB\docs\fitur_opt.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22042" y="836237"/>
            <a:ext cx="7584172" cy="4351338"/>
          </a:xfrm>
          <a:prstGeom prst="rect">
            <a:avLst/>
          </a:prstGeom>
          <a:noFill/>
          <a:ln>
            <a:noFill/>
          </a:ln>
        </p:spPr>
      </p:pic>
      <p:sp>
        <p:nvSpPr>
          <p:cNvPr id="3" name="Rectangle 2"/>
          <p:cNvSpPr/>
          <p:nvPr/>
        </p:nvSpPr>
        <p:spPr>
          <a:xfrm>
            <a:off x="10039351" y="282641"/>
            <a:ext cx="1484702" cy="461665"/>
          </a:xfrm>
          <a:prstGeom prst="rect">
            <a:avLst/>
          </a:prstGeom>
        </p:spPr>
        <p:txBody>
          <a:bodyPr wrap="none">
            <a:spAutoFit/>
          </a:bodyPr>
          <a:lstStyle/>
          <a:p>
            <a:r>
              <a:rPr lang="id-ID" sz="2400" dirty="0">
                <a:solidFill>
                  <a:schemeClr val="tx2"/>
                </a:solidFill>
                <a:latin typeface="Times New Roman" panose="02020603050405020304" pitchFamily="18" charset="0"/>
                <a:ea typeface="Malgun Gothic" panose="020B0503020000020004" pitchFamily="34" charset="-127"/>
              </a:rPr>
              <a:t>Guo, 2013</a:t>
            </a:r>
          </a:p>
        </p:txBody>
      </p:sp>
      <p:sp>
        <p:nvSpPr>
          <p:cNvPr id="6" name="Rectangle 5"/>
          <p:cNvSpPr/>
          <p:nvPr/>
        </p:nvSpPr>
        <p:spPr>
          <a:xfrm>
            <a:off x="6505586" y="5291643"/>
            <a:ext cx="3533765"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Metode : </a:t>
            </a:r>
            <a:r>
              <a:rPr lang="id-ID" sz="2000" dirty="0">
                <a:solidFill>
                  <a:schemeClr val="tx2"/>
                </a:solidFill>
              </a:rPr>
              <a:t>Data trace JSON</a:t>
            </a:r>
          </a:p>
        </p:txBody>
      </p:sp>
      <p:sp>
        <p:nvSpPr>
          <p:cNvPr id="7" name="Rectangle 6"/>
          <p:cNvSpPr/>
          <p:nvPr/>
        </p:nvSpPr>
        <p:spPr>
          <a:xfrm>
            <a:off x="6505585" y="5625604"/>
            <a:ext cx="3031958" cy="1015663"/>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Eksekusi Kode Program: </a:t>
            </a:r>
            <a:r>
              <a:rPr lang="id-ID" sz="2000" dirty="0">
                <a:solidFill>
                  <a:schemeClr val="tx2"/>
                </a:solidFill>
              </a:rPr>
              <a:t>Python, C/C++, JavaScript, Typescript, Java, Ruby</a:t>
            </a:r>
          </a:p>
        </p:txBody>
      </p:sp>
      <p:sp>
        <p:nvSpPr>
          <p:cNvPr id="8" name="Rectangle 7"/>
          <p:cNvSpPr/>
          <p:nvPr/>
        </p:nvSpPr>
        <p:spPr>
          <a:xfrm>
            <a:off x="2042195" y="5291643"/>
            <a:ext cx="4463391"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Fitur: </a:t>
            </a:r>
            <a:r>
              <a:rPr lang="id-ID" sz="2000" dirty="0">
                <a:solidFill>
                  <a:schemeClr val="tx2"/>
                </a:solidFill>
              </a:rPr>
              <a:t>Embeddable web, kolaborasi, chat</a:t>
            </a:r>
            <a:endParaRPr lang="id-ID" sz="2000" dirty="0">
              <a:solidFill>
                <a:schemeClr val="tx2"/>
              </a:solidFill>
              <a:latin typeface="Times New Roman" panose="02020603050405020304" pitchFamily="18" charset="0"/>
              <a:ea typeface="Malgun Gothic" panose="020B0503020000020004" pitchFamily="34" charset="-127"/>
            </a:endParaRPr>
          </a:p>
        </p:txBody>
      </p:sp>
      <p:sp>
        <p:nvSpPr>
          <p:cNvPr id="9" name="Rectangle 8"/>
          <p:cNvSpPr/>
          <p:nvPr/>
        </p:nvSpPr>
        <p:spPr>
          <a:xfrm>
            <a:off x="2042194" y="5697753"/>
            <a:ext cx="3781090"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Platform: </a:t>
            </a:r>
            <a:r>
              <a:rPr lang="id-ID" sz="2000" dirty="0">
                <a:solidFill>
                  <a:schemeClr val="tx2"/>
                </a:solidFill>
                <a:latin typeface="Times New Roman" panose="02020603050405020304" pitchFamily="18" charset="0"/>
                <a:ea typeface="Malgun Gothic" panose="020B0503020000020004" pitchFamily="34" charset="-127"/>
              </a:rPr>
              <a:t>Web (HTML, CSS, JS)</a:t>
            </a:r>
            <a:endParaRPr lang="id-ID" sz="2000" dirty="0">
              <a:solidFill>
                <a:schemeClr val="tx2"/>
              </a:solidFill>
            </a:endParaRPr>
          </a:p>
        </p:txBody>
      </p:sp>
      <p:sp>
        <p:nvSpPr>
          <p:cNvPr id="10" name="Rectangle 9"/>
          <p:cNvSpPr/>
          <p:nvPr/>
        </p:nvSpPr>
        <p:spPr>
          <a:xfrm>
            <a:off x="2042195" y="6097863"/>
            <a:ext cx="4290421"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Visual Struktur Data: -</a:t>
            </a:r>
            <a:endParaRPr lang="id-ID" sz="2000" dirty="0">
              <a:solidFill>
                <a:schemeClr val="tx2"/>
              </a:solidFill>
            </a:endParaRPr>
          </a:p>
        </p:txBody>
      </p: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12</a:t>
            </a:r>
            <a:endParaRPr lang="en-US" dirty="0"/>
          </a:p>
        </p:txBody>
      </p:sp>
    </p:spTree>
    <p:extLst>
      <p:ext uri="{BB962C8B-B14F-4D97-AF65-F5344CB8AC3E}">
        <p14:creationId xmlns:p14="http://schemas.microsoft.com/office/powerpoint/2010/main" val="42759354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4" name="Slide Number Placeholder 3"/>
          <p:cNvSpPr>
            <a:spLocks noGrp="1"/>
          </p:cNvSpPr>
          <p:nvPr>
            <p:ph type="sldNum" sz="quarter" idx="12"/>
          </p:nvPr>
        </p:nvSpPr>
        <p:spPr/>
        <p:txBody>
          <a:bodyPr/>
          <a:lstStyle/>
          <a:p>
            <a:endParaRPr lang="id-ID"/>
          </a:p>
        </p:txBody>
      </p:sp>
      <p:pic>
        <p:nvPicPr>
          <p:cNvPr id="6" name="Content Placeholder 5"/>
          <p:cNvPicPr>
            <a:picLocks noGrp="1" noChangeAspect="1"/>
          </p:cNvPicPr>
          <p:nvPr>
            <p:ph idx="1"/>
          </p:nvPr>
        </p:nvPicPr>
        <p:blipFill>
          <a:blip r:embed="rId3"/>
          <a:stretch>
            <a:fillRect/>
          </a:stretch>
        </p:blipFill>
        <p:spPr>
          <a:xfrm>
            <a:off x="1920663" y="-7866"/>
            <a:ext cx="6906885" cy="4351338"/>
          </a:xfrm>
          <a:prstGeom prst="rect">
            <a:avLst/>
          </a:prstGeom>
        </p:spPr>
      </p:pic>
      <p:pic>
        <p:nvPicPr>
          <p:cNvPr id="7" name="Picture 6"/>
          <p:cNvPicPr>
            <a:picLocks noChangeAspect="1"/>
          </p:cNvPicPr>
          <p:nvPr/>
        </p:nvPicPr>
        <p:blipFill rotWithShape="1">
          <a:blip r:embed="rId4"/>
          <a:srcRect t="9162"/>
          <a:stretch/>
        </p:blipFill>
        <p:spPr>
          <a:xfrm>
            <a:off x="1908630" y="4331358"/>
            <a:ext cx="6553278" cy="3916192"/>
          </a:xfrm>
          <a:prstGeom prst="rect">
            <a:avLst/>
          </a:prstGeom>
        </p:spPr>
      </p:pic>
      <p:sp>
        <p:nvSpPr>
          <p:cNvPr id="8"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13</a:t>
            </a:r>
            <a:endParaRPr lang="en-US" dirty="0"/>
          </a:p>
        </p:txBody>
      </p:sp>
    </p:spTree>
    <p:extLst>
      <p:ext uri="{BB962C8B-B14F-4D97-AF65-F5344CB8AC3E}">
        <p14:creationId xmlns:p14="http://schemas.microsoft.com/office/powerpoint/2010/main" val="319504530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3" name="Object 2"/>
          <p:cNvGraphicFramePr>
            <a:graphicFrameLocks noChangeAspect="1"/>
          </p:cNvGraphicFramePr>
          <p:nvPr>
            <p:extLst/>
          </p:nvPr>
        </p:nvGraphicFramePr>
        <p:xfrm>
          <a:off x="2671011" y="1"/>
          <a:ext cx="6849979" cy="6726277"/>
        </p:xfrm>
        <a:graphic>
          <a:graphicData uri="http://schemas.openxmlformats.org/presentationml/2006/ole">
            <mc:AlternateContent xmlns:mc="http://schemas.openxmlformats.org/markup-compatibility/2006">
              <mc:Choice xmlns:v="urn:schemas-microsoft-com:vml" Requires="v">
                <p:oleObj spid="_x0000_s1080" name="Visio" r:id="rId4" imgW="4216623" imgH="4146830" progId="Visio.Drawing.11">
                  <p:embed/>
                </p:oleObj>
              </mc:Choice>
              <mc:Fallback>
                <p:oleObj name="Visio" r:id="rId4" imgW="4216623" imgH="4146830" progId="Visio.Drawing.11">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011" y="1"/>
                        <a:ext cx="6849979" cy="6726277"/>
                      </a:xfrm>
                      <a:prstGeom prst="rect">
                        <a:avLst/>
                      </a:prstGeom>
                      <a:noFill/>
                    </p:spPr>
                  </p:pic>
                </p:oleObj>
              </mc:Fallback>
            </mc:AlternateContent>
          </a:graphicData>
        </a:graphic>
      </p:graphicFrame>
      <p:sp>
        <p:nvSpPr>
          <p:cNvPr id="6" name="Title 1"/>
          <p:cNvSpPr>
            <a:spLocks noGrp="1"/>
          </p:cNvSpPr>
          <p:nvPr>
            <p:ph type="title"/>
          </p:nvPr>
        </p:nvSpPr>
        <p:spPr>
          <a:xfrm>
            <a:off x="839416" y="1484784"/>
            <a:ext cx="4585033" cy="645527"/>
          </a:xfrm>
        </p:spPr>
        <p:txBody>
          <a:bodyPr vert="horz" lIns="91440" tIns="45720" rIns="91440" bIns="45720" rtlCol="0" anchor="ctr">
            <a:normAutofit/>
          </a:bodyPr>
          <a:lstStyle/>
          <a:p>
            <a:pPr algn="ctr"/>
            <a:r>
              <a:rPr lang="id-ID" sz="3600" dirty="0"/>
              <a:t>Arsitektur OPT</a:t>
            </a: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14</a:t>
            </a:r>
            <a:endParaRPr lang="en-US" dirty="0"/>
          </a:p>
        </p:txBody>
      </p:sp>
    </p:spTree>
    <p:extLst>
      <p:ext uri="{BB962C8B-B14F-4D97-AF65-F5344CB8AC3E}">
        <p14:creationId xmlns:p14="http://schemas.microsoft.com/office/powerpoint/2010/main" val="22533258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89" y="184666"/>
            <a:ext cx="10972800" cy="617612"/>
          </a:xfrm>
        </p:spPr>
        <p:txBody>
          <a:bodyPr/>
          <a:lstStyle/>
          <a:p>
            <a:pPr algn="ctr"/>
            <a:r>
              <a:rPr lang="id-ID" dirty="0" smtClean="0"/>
              <a:t>Format Execution Trace JSON</a:t>
            </a:r>
            <a:endParaRPr lang="id-ID" dirty="0"/>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15</a:t>
            </a:r>
            <a:endParaRPr lang="en-US" dirty="0"/>
          </a:p>
        </p:txBody>
      </p:sp>
      <p:pic>
        <p:nvPicPr>
          <p:cNvPr id="3" name="Picture 2"/>
          <p:cNvPicPr>
            <a:picLocks noChangeAspect="1"/>
          </p:cNvPicPr>
          <p:nvPr/>
        </p:nvPicPr>
        <p:blipFill>
          <a:blip r:embed="rId3"/>
          <a:stretch>
            <a:fillRect/>
          </a:stretch>
        </p:blipFill>
        <p:spPr>
          <a:xfrm>
            <a:off x="2187872" y="1108907"/>
            <a:ext cx="8022297" cy="5518842"/>
          </a:xfrm>
          <a:prstGeom prst="rect">
            <a:avLst/>
          </a:prstGeom>
        </p:spPr>
      </p:pic>
    </p:spTree>
    <p:extLst>
      <p:ext uri="{BB962C8B-B14F-4D97-AF65-F5344CB8AC3E}">
        <p14:creationId xmlns:p14="http://schemas.microsoft.com/office/powerpoint/2010/main" val="157328238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id-ID" smtClean="0"/>
              <a:t>17</a:t>
            </a:r>
            <a:endParaRPr lang="en-US" dirty="0"/>
          </a:p>
        </p:txBody>
      </p:sp>
      <p:sp>
        <p:nvSpPr>
          <p:cNvPr id="4" name="Title 3"/>
          <p:cNvSpPr>
            <a:spLocks noGrp="1"/>
          </p:cNvSpPr>
          <p:nvPr>
            <p:ph type="title"/>
          </p:nvPr>
        </p:nvSpPr>
        <p:spPr/>
        <p:txBody>
          <a:bodyPr/>
          <a:lstStyle/>
          <a:p>
            <a:r>
              <a:rPr lang="id-ID" smtClean="0"/>
              <a:t>Analisis Tujuan Visualisasi: “Memahami”</a:t>
            </a:r>
            <a:endParaRPr lang="en-US"/>
          </a:p>
        </p:txBody>
      </p:sp>
      <p:grpSp>
        <p:nvGrpSpPr>
          <p:cNvPr id="5" name="Group 5581"/>
          <p:cNvGrpSpPr/>
          <p:nvPr/>
        </p:nvGrpSpPr>
        <p:grpSpPr>
          <a:xfrm>
            <a:off x="1343472" y="2385355"/>
            <a:ext cx="2461207" cy="2465512"/>
            <a:chOff x="0" y="0"/>
            <a:chExt cx="2461205" cy="2465511"/>
          </a:xfrm>
        </p:grpSpPr>
        <p:sp>
          <p:nvSpPr>
            <p:cNvPr id="6" name="Shape 5568"/>
            <p:cNvSpPr/>
            <p:nvPr/>
          </p:nvSpPr>
          <p:spPr>
            <a:xfrm flipH="1">
              <a:off x="178138" y="272859"/>
              <a:ext cx="2008078" cy="2008078"/>
            </a:xfrm>
            <a:custGeom>
              <a:avLst/>
              <a:gdLst/>
              <a:ahLst/>
              <a:cxnLst>
                <a:cxn ang="0">
                  <a:pos x="wd2" y="hd2"/>
                </a:cxn>
                <a:cxn ang="5400000">
                  <a:pos x="wd2" y="hd2"/>
                </a:cxn>
                <a:cxn ang="10800000">
                  <a:pos x="wd2" y="hd2"/>
                </a:cxn>
                <a:cxn ang="16200000">
                  <a:pos x="wd2" y="hd2"/>
                </a:cxn>
              </a:cxnLst>
              <a:rect l="0" t="0" r="r" b="b"/>
              <a:pathLst>
                <a:path w="21600" h="21600" extrusionOk="0">
                  <a:moveTo>
                    <a:pt x="21039" y="9023"/>
                  </a:moveTo>
                  <a:cubicBezTo>
                    <a:pt x="19730" y="9023"/>
                    <a:pt x="19730" y="9023"/>
                    <a:pt x="19730" y="9023"/>
                  </a:cubicBezTo>
                  <a:cubicBezTo>
                    <a:pt x="19636" y="8556"/>
                    <a:pt x="19496" y="8088"/>
                    <a:pt x="19332" y="7644"/>
                  </a:cubicBezTo>
                  <a:cubicBezTo>
                    <a:pt x="20455" y="7013"/>
                    <a:pt x="20455" y="7013"/>
                    <a:pt x="20455" y="7013"/>
                  </a:cubicBezTo>
                  <a:cubicBezTo>
                    <a:pt x="20712" y="6849"/>
                    <a:pt x="20805" y="6522"/>
                    <a:pt x="20642" y="6265"/>
                  </a:cubicBezTo>
                  <a:cubicBezTo>
                    <a:pt x="19543" y="4325"/>
                    <a:pt x="19543" y="4325"/>
                    <a:pt x="19543" y="4325"/>
                  </a:cubicBezTo>
                  <a:cubicBezTo>
                    <a:pt x="19379" y="4068"/>
                    <a:pt x="19052" y="3974"/>
                    <a:pt x="18771" y="4138"/>
                  </a:cubicBezTo>
                  <a:cubicBezTo>
                    <a:pt x="17626" y="4792"/>
                    <a:pt x="17626" y="4792"/>
                    <a:pt x="17626" y="4792"/>
                  </a:cubicBezTo>
                  <a:cubicBezTo>
                    <a:pt x="17322" y="4442"/>
                    <a:pt x="16971" y="4114"/>
                    <a:pt x="16621" y="3810"/>
                  </a:cubicBezTo>
                  <a:cubicBezTo>
                    <a:pt x="17252" y="2688"/>
                    <a:pt x="17252" y="2688"/>
                    <a:pt x="17252" y="2688"/>
                  </a:cubicBezTo>
                  <a:cubicBezTo>
                    <a:pt x="17416" y="2431"/>
                    <a:pt x="17322" y="2104"/>
                    <a:pt x="17065" y="1940"/>
                  </a:cubicBezTo>
                  <a:cubicBezTo>
                    <a:pt x="15125" y="818"/>
                    <a:pt x="15125" y="818"/>
                    <a:pt x="15125" y="818"/>
                  </a:cubicBezTo>
                  <a:cubicBezTo>
                    <a:pt x="14868" y="678"/>
                    <a:pt x="14517" y="771"/>
                    <a:pt x="14377" y="1029"/>
                  </a:cubicBezTo>
                  <a:cubicBezTo>
                    <a:pt x="13699" y="2174"/>
                    <a:pt x="13699" y="2174"/>
                    <a:pt x="13699" y="2174"/>
                  </a:cubicBezTo>
                  <a:cubicBezTo>
                    <a:pt x="13278" y="2034"/>
                    <a:pt x="12810" y="1917"/>
                    <a:pt x="12343" y="1847"/>
                  </a:cubicBezTo>
                  <a:cubicBezTo>
                    <a:pt x="12343" y="561"/>
                    <a:pt x="12343" y="561"/>
                    <a:pt x="12343" y="561"/>
                  </a:cubicBezTo>
                  <a:cubicBezTo>
                    <a:pt x="12343" y="257"/>
                    <a:pt x="12086" y="0"/>
                    <a:pt x="11782" y="0"/>
                  </a:cubicBezTo>
                  <a:cubicBezTo>
                    <a:pt x="9561" y="0"/>
                    <a:pt x="9561" y="0"/>
                    <a:pt x="9561" y="0"/>
                  </a:cubicBezTo>
                  <a:cubicBezTo>
                    <a:pt x="9257" y="0"/>
                    <a:pt x="9000" y="257"/>
                    <a:pt x="9000" y="561"/>
                  </a:cubicBezTo>
                  <a:cubicBezTo>
                    <a:pt x="9000" y="1870"/>
                    <a:pt x="9000" y="1870"/>
                    <a:pt x="9000" y="1870"/>
                  </a:cubicBezTo>
                  <a:cubicBezTo>
                    <a:pt x="8532" y="1964"/>
                    <a:pt x="8088" y="2104"/>
                    <a:pt x="7644" y="2268"/>
                  </a:cubicBezTo>
                  <a:cubicBezTo>
                    <a:pt x="7013" y="1145"/>
                    <a:pt x="7013" y="1145"/>
                    <a:pt x="7013" y="1145"/>
                  </a:cubicBezTo>
                  <a:cubicBezTo>
                    <a:pt x="6849" y="888"/>
                    <a:pt x="6522" y="795"/>
                    <a:pt x="6242" y="958"/>
                  </a:cubicBezTo>
                  <a:cubicBezTo>
                    <a:pt x="4325" y="2057"/>
                    <a:pt x="4325" y="2057"/>
                    <a:pt x="4325" y="2057"/>
                  </a:cubicBezTo>
                  <a:cubicBezTo>
                    <a:pt x="4068" y="2221"/>
                    <a:pt x="3974" y="2548"/>
                    <a:pt x="4114" y="2829"/>
                  </a:cubicBezTo>
                  <a:cubicBezTo>
                    <a:pt x="4792" y="3974"/>
                    <a:pt x="4792" y="3974"/>
                    <a:pt x="4792" y="3974"/>
                  </a:cubicBezTo>
                  <a:cubicBezTo>
                    <a:pt x="4442" y="4278"/>
                    <a:pt x="4114" y="4629"/>
                    <a:pt x="3810" y="4979"/>
                  </a:cubicBezTo>
                  <a:cubicBezTo>
                    <a:pt x="2688" y="4348"/>
                    <a:pt x="2688" y="4348"/>
                    <a:pt x="2688" y="4348"/>
                  </a:cubicBezTo>
                  <a:cubicBezTo>
                    <a:pt x="2431" y="4184"/>
                    <a:pt x="2081" y="4278"/>
                    <a:pt x="1940" y="4535"/>
                  </a:cubicBezTo>
                  <a:cubicBezTo>
                    <a:pt x="818" y="6475"/>
                    <a:pt x="818" y="6475"/>
                    <a:pt x="818" y="6475"/>
                  </a:cubicBezTo>
                  <a:cubicBezTo>
                    <a:pt x="678" y="6732"/>
                    <a:pt x="771" y="7083"/>
                    <a:pt x="1029" y="7223"/>
                  </a:cubicBezTo>
                  <a:cubicBezTo>
                    <a:pt x="2174" y="7901"/>
                    <a:pt x="2174" y="7901"/>
                    <a:pt x="2174" y="7901"/>
                  </a:cubicBezTo>
                  <a:cubicBezTo>
                    <a:pt x="2034" y="8322"/>
                    <a:pt x="1917" y="8790"/>
                    <a:pt x="1823" y="9257"/>
                  </a:cubicBezTo>
                  <a:cubicBezTo>
                    <a:pt x="561" y="9257"/>
                    <a:pt x="561" y="9257"/>
                    <a:pt x="561" y="9257"/>
                  </a:cubicBezTo>
                  <a:cubicBezTo>
                    <a:pt x="234" y="9257"/>
                    <a:pt x="0" y="9514"/>
                    <a:pt x="0" y="9818"/>
                  </a:cubicBezTo>
                  <a:cubicBezTo>
                    <a:pt x="0" y="12039"/>
                    <a:pt x="0" y="12039"/>
                    <a:pt x="0" y="12039"/>
                  </a:cubicBezTo>
                  <a:cubicBezTo>
                    <a:pt x="0" y="12343"/>
                    <a:pt x="234" y="12600"/>
                    <a:pt x="561" y="12600"/>
                  </a:cubicBezTo>
                  <a:cubicBezTo>
                    <a:pt x="1870" y="12600"/>
                    <a:pt x="1870" y="12600"/>
                    <a:pt x="1870" y="12600"/>
                  </a:cubicBezTo>
                  <a:cubicBezTo>
                    <a:pt x="1964" y="13068"/>
                    <a:pt x="2104" y="13512"/>
                    <a:pt x="2268" y="13956"/>
                  </a:cubicBezTo>
                  <a:cubicBezTo>
                    <a:pt x="1145" y="14587"/>
                    <a:pt x="1145" y="14587"/>
                    <a:pt x="1145" y="14587"/>
                  </a:cubicBezTo>
                  <a:cubicBezTo>
                    <a:pt x="888" y="14751"/>
                    <a:pt x="795" y="15078"/>
                    <a:pt x="958" y="15358"/>
                  </a:cubicBezTo>
                  <a:cubicBezTo>
                    <a:pt x="2057" y="17275"/>
                    <a:pt x="2057" y="17275"/>
                    <a:pt x="2057" y="17275"/>
                  </a:cubicBezTo>
                  <a:cubicBezTo>
                    <a:pt x="2221" y="17532"/>
                    <a:pt x="2548" y="17626"/>
                    <a:pt x="2829" y="17486"/>
                  </a:cubicBezTo>
                  <a:cubicBezTo>
                    <a:pt x="3974" y="16808"/>
                    <a:pt x="3974" y="16808"/>
                    <a:pt x="3974" y="16808"/>
                  </a:cubicBezTo>
                  <a:cubicBezTo>
                    <a:pt x="4278" y="17158"/>
                    <a:pt x="4629" y="17486"/>
                    <a:pt x="4979" y="17790"/>
                  </a:cubicBezTo>
                  <a:cubicBezTo>
                    <a:pt x="4348" y="18912"/>
                    <a:pt x="4348" y="18912"/>
                    <a:pt x="4348" y="18912"/>
                  </a:cubicBezTo>
                  <a:cubicBezTo>
                    <a:pt x="4184" y="19169"/>
                    <a:pt x="4278" y="19519"/>
                    <a:pt x="4535" y="19660"/>
                  </a:cubicBezTo>
                  <a:cubicBezTo>
                    <a:pt x="6475" y="20782"/>
                    <a:pt x="6475" y="20782"/>
                    <a:pt x="6475" y="20782"/>
                  </a:cubicBezTo>
                  <a:cubicBezTo>
                    <a:pt x="6732" y="20922"/>
                    <a:pt x="7083" y="20829"/>
                    <a:pt x="7223" y="20571"/>
                  </a:cubicBezTo>
                  <a:cubicBezTo>
                    <a:pt x="7901" y="19426"/>
                    <a:pt x="7901" y="19426"/>
                    <a:pt x="7901" y="19426"/>
                  </a:cubicBezTo>
                  <a:cubicBezTo>
                    <a:pt x="8322" y="19566"/>
                    <a:pt x="8790" y="19683"/>
                    <a:pt x="9257" y="19777"/>
                  </a:cubicBezTo>
                  <a:cubicBezTo>
                    <a:pt x="9257" y="21062"/>
                    <a:pt x="9257" y="21062"/>
                    <a:pt x="9257" y="21062"/>
                  </a:cubicBezTo>
                  <a:cubicBezTo>
                    <a:pt x="9257" y="21366"/>
                    <a:pt x="9514" y="21600"/>
                    <a:pt x="9818" y="21600"/>
                  </a:cubicBezTo>
                  <a:cubicBezTo>
                    <a:pt x="12039" y="21600"/>
                    <a:pt x="12039" y="21600"/>
                    <a:pt x="12039" y="21600"/>
                  </a:cubicBezTo>
                  <a:cubicBezTo>
                    <a:pt x="12343" y="21600"/>
                    <a:pt x="12600" y="21366"/>
                    <a:pt x="12600" y="21062"/>
                  </a:cubicBezTo>
                  <a:cubicBezTo>
                    <a:pt x="12600" y="19730"/>
                    <a:pt x="12600" y="19730"/>
                    <a:pt x="12600" y="19730"/>
                  </a:cubicBezTo>
                  <a:cubicBezTo>
                    <a:pt x="13044" y="19636"/>
                    <a:pt x="13512" y="19496"/>
                    <a:pt x="13956" y="19332"/>
                  </a:cubicBezTo>
                  <a:cubicBezTo>
                    <a:pt x="14587" y="20455"/>
                    <a:pt x="14587" y="20455"/>
                    <a:pt x="14587" y="20455"/>
                  </a:cubicBezTo>
                  <a:cubicBezTo>
                    <a:pt x="14751" y="20712"/>
                    <a:pt x="15078" y="20805"/>
                    <a:pt x="15335" y="20642"/>
                  </a:cubicBezTo>
                  <a:cubicBezTo>
                    <a:pt x="17275" y="19543"/>
                    <a:pt x="17275" y="19543"/>
                    <a:pt x="17275" y="19543"/>
                  </a:cubicBezTo>
                  <a:cubicBezTo>
                    <a:pt x="17532" y="19379"/>
                    <a:pt x="17626" y="19052"/>
                    <a:pt x="17462" y="18771"/>
                  </a:cubicBezTo>
                  <a:cubicBezTo>
                    <a:pt x="16808" y="17626"/>
                    <a:pt x="16808" y="17626"/>
                    <a:pt x="16808" y="17626"/>
                  </a:cubicBezTo>
                  <a:cubicBezTo>
                    <a:pt x="17158" y="17322"/>
                    <a:pt x="17486" y="16971"/>
                    <a:pt x="17790" y="16621"/>
                  </a:cubicBezTo>
                  <a:cubicBezTo>
                    <a:pt x="18912" y="17252"/>
                    <a:pt x="18912" y="17252"/>
                    <a:pt x="18912" y="17252"/>
                  </a:cubicBezTo>
                  <a:cubicBezTo>
                    <a:pt x="19169" y="17416"/>
                    <a:pt x="19496" y="17322"/>
                    <a:pt x="19660" y="17065"/>
                  </a:cubicBezTo>
                  <a:cubicBezTo>
                    <a:pt x="20782" y="15125"/>
                    <a:pt x="20782" y="15125"/>
                    <a:pt x="20782" y="15125"/>
                  </a:cubicBezTo>
                  <a:cubicBezTo>
                    <a:pt x="20922" y="14868"/>
                    <a:pt x="20829" y="14517"/>
                    <a:pt x="20571" y="14377"/>
                  </a:cubicBezTo>
                  <a:cubicBezTo>
                    <a:pt x="19426" y="13722"/>
                    <a:pt x="19426" y="13722"/>
                    <a:pt x="19426" y="13722"/>
                  </a:cubicBezTo>
                  <a:cubicBezTo>
                    <a:pt x="19566" y="13278"/>
                    <a:pt x="19683" y="12810"/>
                    <a:pt x="19777" y="12343"/>
                  </a:cubicBezTo>
                  <a:cubicBezTo>
                    <a:pt x="21039" y="12343"/>
                    <a:pt x="21039" y="12343"/>
                    <a:pt x="21039" y="12343"/>
                  </a:cubicBezTo>
                  <a:cubicBezTo>
                    <a:pt x="21343" y="12343"/>
                    <a:pt x="21600" y="12086"/>
                    <a:pt x="21600" y="11782"/>
                  </a:cubicBezTo>
                  <a:cubicBezTo>
                    <a:pt x="21600" y="9561"/>
                    <a:pt x="21600" y="9561"/>
                    <a:pt x="21600" y="9561"/>
                  </a:cubicBezTo>
                  <a:cubicBezTo>
                    <a:pt x="21600" y="9257"/>
                    <a:pt x="21343" y="9023"/>
                    <a:pt x="21039" y="9023"/>
                  </a:cubicBezTo>
                  <a:close/>
                  <a:moveTo>
                    <a:pt x="10800" y="16574"/>
                  </a:moveTo>
                  <a:cubicBezTo>
                    <a:pt x="7621" y="16574"/>
                    <a:pt x="5026" y="13979"/>
                    <a:pt x="5026" y="10800"/>
                  </a:cubicBezTo>
                  <a:cubicBezTo>
                    <a:pt x="5026" y="7621"/>
                    <a:pt x="7621" y="5026"/>
                    <a:pt x="10800" y="5026"/>
                  </a:cubicBezTo>
                  <a:cubicBezTo>
                    <a:pt x="13979" y="5026"/>
                    <a:pt x="16574" y="7621"/>
                    <a:pt x="16574" y="10800"/>
                  </a:cubicBezTo>
                  <a:cubicBezTo>
                    <a:pt x="16574" y="13979"/>
                    <a:pt x="13979" y="16574"/>
                    <a:pt x="10800" y="16574"/>
                  </a:cubicBezTo>
                  <a:close/>
                </a:path>
              </a:pathLst>
            </a:custGeom>
            <a:solidFill>
              <a:srgbClr val="8497B0"/>
            </a:solidFill>
            <a:ln w="12700" cap="flat">
              <a:noFill/>
              <a:miter lim="400000"/>
            </a:ln>
            <a:effectLst/>
          </p:spPr>
          <p:txBody>
            <a:bodyPr wrap="square" lIns="45719" tIns="45719" rIns="45719" bIns="45719" numCol="1" anchor="t">
              <a:noAutofit/>
            </a:bodyPr>
            <a:lstStyle/>
            <a:p>
              <a:endParaRPr/>
            </a:p>
          </p:txBody>
        </p:sp>
        <p:sp>
          <p:nvSpPr>
            <p:cNvPr id="7" name="Shape 5569"/>
            <p:cNvSpPr/>
            <p:nvPr/>
          </p:nvSpPr>
          <p:spPr>
            <a:xfrm flipH="1">
              <a:off x="1199229" y="272859"/>
              <a:ext cx="986987" cy="2008078"/>
            </a:xfrm>
            <a:custGeom>
              <a:avLst/>
              <a:gdLst/>
              <a:ahLst/>
              <a:cxnLst>
                <a:cxn ang="0">
                  <a:pos x="wd2" y="hd2"/>
                </a:cxn>
                <a:cxn ang="5400000">
                  <a:pos x="wd2" y="hd2"/>
                </a:cxn>
                <a:cxn ang="10800000">
                  <a:pos x="wd2" y="hd2"/>
                </a:cxn>
                <a:cxn ang="16200000">
                  <a:pos x="wd2" y="hd2"/>
                </a:cxn>
              </a:cxnLst>
              <a:rect l="0" t="0" r="r" b="b"/>
              <a:pathLst>
                <a:path w="21600" h="21600" extrusionOk="0">
                  <a:moveTo>
                    <a:pt x="21600" y="16551"/>
                  </a:moveTo>
                  <a:cubicBezTo>
                    <a:pt x="15272" y="16457"/>
                    <a:pt x="10229" y="13932"/>
                    <a:pt x="10229" y="10800"/>
                  </a:cubicBezTo>
                  <a:cubicBezTo>
                    <a:pt x="10229" y="7691"/>
                    <a:pt x="15272" y="5143"/>
                    <a:pt x="21600" y="5049"/>
                  </a:cubicBezTo>
                  <a:cubicBezTo>
                    <a:pt x="21600" y="0"/>
                    <a:pt x="21600" y="0"/>
                    <a:pt x="21600" y="0"/>
                  </a:cubicBezTo>
                  <a:cubicBezTo>
                    <a:pt x="19459" y="0"/>
                    <a:pt x="19459" y="0"/>
                    <a:pt x="19459" y="0"/>
                  </a:cubicBezTo>
                  <a:cubicBezTo>
                    <a:pt x="18841" y="0"/>
                    <a:pt x="18317" y="257"/>
                    <a:pt x="18317" y="561"/>
                  </a:cubicBezTo>
                  <a:cubicBezTo>
                    <a:pt x="18317" y="1870"/>
                    <a:pt x="18317" y="1870"/>
                    <a:pt x="18317" y="1870"/>
                  </a:cubicBezTo>
                  <a:cubicBezTo>
                    <a:pt x="17366" y="1964"/>
                    <a:pt x="16462" y="2104"/>
                    <a:pt x="15558" y="2268"/>
                  </a:cubicBezTo>
                  <a:cubicBezTo>
                    <a:pt x="14273" y="1145"/>
                    <a:pt x="14273" y="1145"/>
                    <a:pt x="14273" y="1145"/>
                  </a:cubicBezTo>
                  <a:cubicBezTo>
                    <a:pt x="13940" y="888"/>
                    <a:pt x="13274" y="795"/>
                    <a:pt x="12703" y="958"/>
                  </a:cubicBezTo>
                  <a:cubicBezTo>
                    <a:pt x="8802" y="2057"/>
                    <a:pt x="8802" y="2057"/>
                    <a:pt x="8802" y="2057"/>
                  </a:cubicBezTo>
                  <a:cubicBezTo>
                    <a:pt x="8278" y="2221"/>
                    <a:pt x="8088" y="2548"/>
                    <a:pt x="8374" y="2829"/>
                  </a:cubicBezTo>
                  <a:cubicBezTo>
                    <a:pt x="9753" y="3974"/>
                    <a:pt x="9753" y="3974"/>
                    <a:pt x="9753" y="3974"/>
                  </a:cubicBezTo>
                  <a:cubicBezTo>
                    <a:pt x="9040" y="4278"/>
                    <a:pt x="8374" y="4629"/>
                    <a:pt x="7755" y="4979"/>
                  </a:cubicBezTo>
                  <a:cubicBezTo>
                    <a:pt x="5471" y="4348"/>
                    <a:pt x="5471" y="4348"/>
                    <a:pt x="5471" y="4348"/>
                  </a:cubicBezTo>
                  <a:cubicBezTo>
                    <a:pt x="4948" y="4184"/>
                    <a:pt x="4234" y="4278"/>
                    <a:pt x="3949" y="4535"/>
                  </a:cubicBezTo>
                  <a:cubicBezTo>
                    <a:pt x="1665" y="6475"/>
                    <a:pt x="1665" y="6475"/>
                    <a:pt x="1665" y="6475"/>
                  </a:cubicBezTo>
                  <a:cubicBezTo>
                    <a:pt x="1380" y="6732"/>
                    <a:pt x="1570" y="7083"/>
                    <a:pt x="2093" y="7223"/>
                  </a:cubicBezTo>
                  <a:cubicBezTo>
                    <a:pt x="4425" y="7901"/>
                    <a:pt x="4425" y="7901"/>
                    <a:pt x="4425" y="7901"/>
                  </a:cubicBezTo>
                  <a:cubicBezTo>
                    <a:pt x="4139" y="8322"/>
                    <a:pt x="3901" y="8790"/>
                    <a:pt x="3711" y="9257"/>
                  </a:cubicBezTo>
                  <a:cubicBezTo>
                    <a:pt x="1142" y="9257"/>
                    <a:pt x="1142" y="9257"/>
                    <a:pt x="1142" y="9257"/>
                  </a:cubicBezTo>
                  <a:cubicBezTo>
                    <a:pt x="476" y="9257"/>
                    <a:pt x="0" y="9514"/>
                    <a:pt x="0" y="9818"/>
                  </a:cubicBezTo>
                  <a:cubicBezTo>
                    <a:pt x="0" y="12039"/>
                    <a:pt x="0" y="12039"/>
                    <a:pt x="0" y="12039"/>
                  </a:cubicBezTo>
                  <a:cubicBezTo>
                    <a:pt x="0" y="12343"/>
                    <a:pt x="476" y="12600"/>
                    <a:pt x="1142" y="12600"/>
                  </a:cubicBezTo>
                  <a:cubicBezTo>
                    <a:pt x="3806" y="12600"/>
                    <a:pt x="3806" y="12600"/>
                    <a:pt x="3806" y="12600"/>
                  </a:cubicBezTo>
                  <a:cubicBezTo>
                    <a:pt x="3996" y="13068"/>
                    <a:pt x="4282" y="13512"/>
                    <a:pt x="4615" y="13956"/>
                  </a:cubicBezTo>
                  <a:cubicBezTo>
                    <a:pt x="2331" y="14587"/>
                    <a:pt x="2331" y="14587"/>
                    <a:pt x="2331" y="14587"/>
                  </a:cubicBezTo>
                  <a:cubicBezTo>
                    <a:pt x="1808" y="14751"/>
                    <a:pt x="1618" y="15078"/>
                    <a:pt x="1951" y="15358"/>
                  </a:cubicBezTo>
                  <a:cubicBezTo>
                    <a:pt x="4187" y="17275"/>
                    <a:pt x="4187" y="17275"/>
                    <a:pt x="4187" y="17275"/>
                  </a:cubicBezTo>
                  <a:cubicBezTo>
                    <a:pt x="4520" y="17532"/>
                    <a:pt x="5186" y="17626"/>
                    <a:pt x="5757" y="17486"/>
                  </a:cubicBezTo>
                  <a:cubicBezTo>
                    <a:pt x="8088" y="16808"/>
                    <a:pt x="8088" y="16808"/>
                    <a:pt x="8088" y="16808"/>
                  </a:cubicBezTo>
                  <a:cubicBezTo>
                    <a:pt x="8707" y="17158"/>
                    <a:pt x="9420" y="17486"/>
                    <a:pt x="10134" y="17790"/>
                  </a:cubicBezTo>
                  <a:cubicBezTo>
                    <a:pt x="8849" y="18912"/>
                    <a:pt x="8849" y="18912"/>
                    <a:pt x="8849" y="18912"/>
                  </a:cubicBezTo>
                  <a:cubicBezTo>
                    <a:pt x="8516" y="19169"/>
                    <a:pt x="8707" y="19519"/>
                    <a:pt x="9230" y="19660"/>
                  </a:cubicBezTo>
                  <a:cubicBezTo>
                    <a:pt x="13179" y="20782"/>
                    <a:pt x="13179" y="20782"/>
                    <a:pt x="13179" y="20782"/>
                  </a:cubicBezTo>
                  <a:cubicBezTo>
                    <a:pt x="13702" y="20922"/>
                    <a:pt x="14416" y="20829"/>
                    <a:pt x="14701" y="20571"/>
                  </a:cubicBezTo>
                  <a:cubicBezTo>
                    <a:pt x="16081" y="19426"/>
                    <a:pt x="16081" y="19426"/>
                    <a:pt x="16081" y="19426"/>
                  </a:cubicBezTo>
                  <a:cubicBezTo>
                    <a:pt x="16937" y="19566"/>
                    <a:pt x="17889" y="19683"/>
                    <a:pt x="18841" y="19777"/>
                  </a:cubicBezTo>
                  <a:cubicBezTo>
                    <a:pt x="18841" y="21062"/>
                    <a:pt x="18841" y="21062"/>
                    <a:pt x="18841" y="21062"/>
                  </a:cubicBezTo>
                  <a:cubicBezTo>
                    <a:pt x="18841" y="21366"/>
                    <a:pt x="19364" y="21600"/>
                    <a:pt x="19982" y="21600"/>
                  </a:cubicBezTo>
                  <a:cubicBezTo>
                    <a:pt x="21600" y="21600"/>
                    <a:pt x="21600" y="21600"/>
                    <a:pt x="21600" y="21600"/>
                  </a:cubicBezTo>
                  <a:lnTo>
                    <a:pt x="21600" y="16551"/>
                  </a:ln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sp>
          <p:nvSpPr>
            <p:cNvPr id="8" name="Shape 5570"/>
            <p:cNvSpPr/>
            <p:nvPr/>
          </p:nvSpPr>
          <p:spPr>
            <a:xfrm flipH="1">
              <a:off x="529870" y="626724"/>
              <a:ext cx="1304612" cy="13024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4" y="0"/>
                    <a:pt x="0" y="4824"/>
                    <a:pt x="0" y="10800"/>
                  </a:cubicBezTo>
                  <a:cubicBezTo>
                    <a:pt x="0" y="16776"/>
                    <a:pt x="4824" y="21600"/>
                    <a:pt x="10800" y="21600"/>
                  </a:cubicBezTo>
                  <a:cubicBezTo>
                    <a:pt x="16776" y="21600"/>
                    <a:pt x="21600" y="16776"/>
                    <a:pt x="21600" y="10800"/>
                  </a:cubicBezTo>
                  <a:cubicBezTo>
                    <a:pt x="21600" y="4824"/>
                    <a:pt x="16776" y="0"/>
                    <a:pt x="10800" y="0"/>
                  </a:cubicBezTo>
                  <a:close/>
                  <a:moveTo>
                    <a:pt x="10800" y="19692"/>
                  </a:moveTo>
                  <a:cubicBezTo>
                    <a:pt x="5904" y="19692"/>
                    <a:pt x="1908" y="15696"/>
                    <a:pt x="1908" y="10800"/>
                  </a:cubicBezTo>
                  <a:cubicBezTo>
                    <a:pt x="1908" y="5904"/>
                    <a:pt x="5904" y="1908"/>
                    <a:pt x="10800" y="1908"/>
                  </a:cubicBezTo>
                  <a:cubicBezTo>
                    <a:pt x="15696" y="1908"/>
                    <a:pt x="19692" y="5904"/>
                    <a:pt x="19692" y="10800"/>
                  </a:cubicBezTo>
                  <a:cubicBezTo>
                    <a:pt x="19692" y="15696"/>
                    <a:pt x="15696" y="19692"/>
                    <a:pt x="10800" y="19692"/>
                  </a:cubicBezTo>
                  <a:close/>
                </a:path>
              </a:pathLst>
            </a:custGeom>
            <a:solidFill>
              <a:srgbClr val="8497B0"/>
            </a:solidFill>
            <a:ln w="12700" cap="flat">
              <a:noFill/>
              <a:miter lim="400000"/>
            </a:ln>
            <a:effectLst/>
          </p:spPr>
          <p:txBody>
            <a:bodyPr wrap="square" lIns="45719" tIns="45719" rIns="45719" bIns="45719" numCol="1" anchor="t">
              <a:noAutofit/>
            </a:bodyPr>
            <a:lstStyle/>
            <a:p>
              <a:endParaRPr/>
            </a:p>
          </p:txBody>
        </p:sp>
        <p:sp>
          <p:nvSpPr>
            <p:cNvPr id="9" name="Shape 5571"/>
            <p:cNvSpPr/>
            <p:nvPr/>
          </p:nvSpPr>
          <p:spPr>
            <a:xfrm flipH="1">
              <a:off x="529870" y="626724"/>
              <a:ext cx="669360" cy="1302481"/>
            </a:xfrm>
            <a:custGeom>
              <a:avLst/>
              <a:gdLst/>
              <a:ahLst/>
              <a:cxnLst>
                <a:cxn ang="0">
                  <a:pos x="wd2" y="hd2"/>
                </a:cxn>
                <a:cxn ang="5400000">
                  <a:pos x="wd2" y="hd2"/>
                </a:cxn>
                <a:cxn ang="10800000">
                  <a:pos x="wd2" y="hd2"/>
                </a:cxn>
                <a:cxn ang="16200000">
                  <a:pos x="wd2" y="hd2"/>
                </a:cxn>
              </a:cxnLst>
              <a:rect l="0" t="0" r="r" b="b"/>
              <a:pathLst>
                <a:path w="21600" h="21600" extrusionOk="0">
                  <a:moveTo>
                    <a:pt x="561" y="0"/>
                  </a:moveTo>
                  <a:cubicBezTo>
                    <a:pt x="351" y="0"/>
                    <a:pt x="140" y="0"/>
                    <a:pt x="0" y="0"/>
                  </a:cubicBezTo>
                  <a:cubicBezTo>
                    <a:pt x="0" y="1944"/>
                    <a:pt x="0" y="1944"/>
                    <a:pt x="0" y="1944"/>
                  </a:cubicBezTo>
                  <a:cubicBezTo>
                    <a:pt x="140" y="1944"/>
                    <a:pt x="351" y="1908"/>
                    <a:pt x="561" y="1908"/>
                  </a:cubicBezTo>
                  <a:cubicBezTo>
                    <a:pt x="10099" y="1908"/>
                    <a:pt x="17883" y="5904"/>
                    <a:pt x="17883" y="10800"/>
                  </a:cubicBezTo>
                  <a:cubicBezTo>
                    <a:pt x="17883" y="15696"/>
                    <a:pt x="10099" y="19692"/>
                    <a:pt x="561" y="19692"/>
                  </a:cubicBezTo>
                  <a:cubicBezTo>
                    <a:pt x="351" y="19692"/>
                    <a:pt x="140" y="19692"/>
                    <a:pt x="0" y="19656"/>
                  </a:cubicBezTo>
                  <a:cubicBezTo>
                    <a:pt x="0" y="21600"/>
                    <a:pt x="0" y="21600"/>
                    <a:pt x="0" y="21600"/>
                  </a:cubicBezTo>
                  <a:cubicBezTo>
                    <a:pt x="140" y="21600"/>
                    <a:pt x="351" y="21600"/>
                    <a:pt x="561" y="21600"/>
                  </a:cubicBezTo>
                  <a:cubicBezTo>
                    <a:pt x="12203" y="21600"/>
                    <a:pt x="21600" y="16776"/>
                    <a:pt x="21600" y="10800"/>
                  </a:cubicBezTo>
                  <a:cubicBezTo>
                    <a:pt x="21600" y="4824"/>
                    <a:pt x="12203" y="0"/>
                    <a:pt x="561" y="0"/>
                  </a:cubicBez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sp>
          <p:nvSpPr>
            <p:cNvPr id="10" name="Shape 5572"/>
            <p:cNvSpPr/>
            <p:nvPr/>
          </p:nvSpPr>
          <p:spPr>
            <a:xfrm flipH="1">
              <a:off x="-1" y="1416346"/>
              <a:ext cx="1047729" cy="1049166"/>
            </a:xfrm>
            <a:custGeom>
              <a:avLst/>
              <a:gdLst/>
              <a:ahLst/>
              <a:cxnLst>
                <a:cxn ang="0">
                  <a:pos x="wd2" y="hd2"/>
                </a:cxn>
                <a:cxn ang="5400000">
                  <a:pos x="wd2" y="hd2"/>
                </a:cxn>
                <a:cxn ang="10800000">
                  <a:pos x="wd2" y="hd2"/>
                </a:cxn>
                <a:cxn ang="16200000">
                  <a:pos x="wd2" y="hd2"/>
                </a:cxn>
              </a:cxnLst>
              <a:rect l="0" t="0" r="r" b="b"/>
              <a:pathLst>
                <a:path w="20776" h="20804" extrusionOk="0">
                  <a:moveTo>
                    <a:pt x="19579" y="19610"/>
                  </a:moveTo>
                  <a:cubicBezTo>
                    <a:pt x="19579" y="19610"/>
                    <a:pt x="19579" y="19610"/>
                    <a:pt x="19579" y="19610"/>
                  </a:cubicBezTo>
                  <a:cubicBezTo>
                    <a:pt x="17940" y="21202"/>
                    <a:pt x="15354" y="21202"/>
                    <a:pt x="13758" y="19610"/>
                  </a:cubicBezTo>
                  <a:cubicBezTo>
                    <a:pt x="1212" y="7003"/>
                    <a:pt x="1212" y="7003"/>
                    <a:pt x="1212" y="7003"/>
                  </a:cubicBezTo>
                  <a:cubicBezTo>
                    <a:pt x="-426" y="5411"/>
                    <a:pt x="-383" y="2786"/>
                    <a:pt x="1212" y="1194"/>
                  </a:cubicBezTo>
                  <a:cubicBezTo>
                    <a:pt x="1212" y="1194"/>
                    <a:pt x="1212" y="1194"/>
                    <a:pt x="1212" y="1194"/>
                  </a:cubicBezTo>
                  <a:cubicBezTo>
                    <a:pt x="2808" y="-398"/>
                    <a:pt x="5437" y="-398"/>
                    <a:pt x="7033" y="1194"/>
                  </a:cubicBezTo>
                  <a:cubicBezTo>
                    <a:pt x="19579" y="13801"/>
                    <a:pt x="19579" y="13801"/>
                    <a:pt x="19579" y="13801"/>
                  </a:cubicBezTo>
                  <a:cubicBezTo>
                    <a:pt x="21174" y="15393"/>
                    <a:pt x="21174" y="18018"/>
                    <a:pt x="19579" y="19610"/>
                  </a:cubicBez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sp>
          <p:nvSpPr>
            <p:cNvPr id="11" name="Shape 5573"/>
            <p:cNvSpPr/>
            <p:nvPr/>
          </p:nvSpPr>
          <p:spPr>
            <a:xfrm flipH="1">
              <a:off x="126071" y="1629838"/>
              <a:ext cx="794810" cy="794851"/>
            </a:xfrm>
            <a:custGeom>
              <a:avLst/>
              <a:gdLst/>
              <a:ahLst/>
              <a:cxnLst>
                <a:cxn ang="0">
                  <a:pos x="wd2" y="hd2"/>
                </a:cxn>
                <a:cxn ang="5400000">
                  <a:pos x="wd2" y="hd2"/>
                </a:cxn>
                <a:cxn ang="10800000">
                  <a:pos x="wd2" y="hd2"/>
                </a:cxn>
                <a:cxn ang="16200000">
                  <a:pos x="wd2" y="hd2"/>
                </a:cxn>
              </a:cxnLst>
              <a:rect l="0" t="0" r="r" b="b"/>
              <a:pathLst>
                <a:path w="21194" h="21195" extrusionOk="0">
                  <a:moveTo>
                    <a:pt x="20526" y="20586"/>
                  </a:moveTo>
                  <a:cubicBezTo>
                    <a:pt x="19713" y="21397"/>
                    <a:pt x="18378" y="21397"/>
                    <a:pt x="17507" y="20586"/>
                  </a:cubicBezTo>
                  <a:cubicBezTo>
                    <a:pt x="610" y="3619"/>
                    <a:pt x="610" y="3619"/>
                    <a:pt x="610" y="3619"/>
                  </a:cubicBezTo>
                  <a:cubicBezTo>
                    <a:pt x="-203" y="2808"/>
                    <a:pt x="-203" y="1418"/>
                    <a:pt x="610" y="608"/>
                  </a:cubicBezTo>
                  <a:cubicBezTo>
                    <a:pt x="1481" y="-203"/>
                    <a:pt x="2816" y="-203"/>
                    <a:pt x="3629" y="608"/>
                  </a:cubicBezTo>
                  <a:cubicBezTo>
                    <a:pt x="20584" y="17575"/>
                    <a:pt x="20584" y="17575"/>
                    <a:pt x="20584" y="17575"/>
                  </a:cubicBezTo>
                  <a:cubicBezTo>
                    <a:pt x="21397" y="18386"/>
                    <a:pt x="21397" y="19718"/>
                    <a:pt x="20584" y="20586"/>
                  </a:cubicBezTo>
                  <a:lnTo>
                    <a:pt x="20526" y="20586"/>
                  </a:ln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2" name="Shape 5574"/>
            <p:cNvSpPr/>
            <p:nvPr/>
          </p:nvSpPr>
          <p:spPr>
            <a:xfrm flipH="1">
              <a:off x="836837" y="0"/>
              <a:ext cx="1624369" cy="1624369"/>
            </a:xfrm>
            <a:custGeom>
              <a:avLst/>
              <a:gdLst/>
              <a:ahLst/>
              <a:cxnLst>
                <a:cxn ang="0">
                  <a:pos x="wd2" y="hd2"/>
                </a:cxn>
                <a:cxn ang="5400000">
                  <a:pos x="wd2" y="hd2"/>
                </a:cxn>
                <a:cxn ang="10800000">
                  <a:pos x="wd2" y="hd2"/>
                </a:cxn>
                <a:cxn ang="16200000">
                  <a:pos x="wd2" y="hd2"/>
                </a:cxn>
              </a:cxnLst>
              <a:rect l="0" t="0" r="r" b="b"/>
              <a:pathLst>
                <a:path w="21600" h="21600" extrusionOk="0">
                  <a:moveTo>
                    <a:pt x="3152" y="3181"/>
                  </a:moveTo>
                  <a:cubicBezTo>
                    <a:pt x="3152" y="3181"/>
                    <a:pt x="3152" y="3181"/>
                    <a:pt x="3152" y="3181"/>
                  </a:cubicBezTo>
                  <a:cubicBezTo>
                    <a:pt x="5205" y="1128"/>
                    <a:pt x="7923" y="0"/>
                    <a:pt x="10814" y="0"/>
                  </a:cubicBezTo>
                  <a:cubicBezTo>
                    <a:pt x="16771" y="29"/>
                    <a:pt x="21600" y="4858"/>
                    <a:pt x="21600" y="10814"/>
                  </a:cubicBezTo>
                  <a:cubicBezTo>
                    <a:pt x="21600" y="13677"/>
                    <a:pt x="20472" y="16395"/>
                    <a:pt x="18419" y="18419"/>
                  </a:cubicBezTo>
                  <a:cubicBezTo>
                    <a:pt x="16395" y="20472"/>
                    <a:pt x="13677" y="21600"/>
                    <a:pt x="10786" y="21600"/>
                  </a:cubicBezTo>
                  <a:cubicBezTo>
                    <a:pt x="7894" y="21600"/>
                    <a:pt x="5205" y="20472"/>
                    <a:pt x="3152" y="18419"/>
                  </a:cubicBezTo>
                  <a:cubicBezTo>
                    <a:pt x="1128" y="16366"/>
                    <a:pt x="0" y="13648"/>
                    <a:pt x="0" y="10786"/>
                  </a:cubicBezTo>
                  <a:cubicBezTo>
                    <a:pt x="0" y="7923"/>
                    <a:pt x="1128" y="5205"/>
                    <a:pt x="3152" y="3181"/>
                  </a:cubicBez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sp>
          <p:nvSpPr>
            <p:cNvPr id="13" name="Shape 5575"/>
            <p:cNvSpPr/>
            <p:nvPr/>
          </p:nvSpPr>
          <p:spPr>
            <a:xfrm flipH="1">
              <a:off x="1045746" y="208908"/>
              <a:ext cx="1206524" cy="1206552"/>
            </a:xfrm>
            <a:custGeom>
              <a:avLst/>
              <a:gdLst/>
              <a:ahLst/>
              <a:cxnLst>
                <a:cxn ang="0">
                  <a:pos x="wd2" y="hd2"/>
                </a:cxn>
                <a:cxn ang="5400000">
                  <a:pos x="wd2" y="hd2"/>
                </a:cxn>
                <a:cxn ang="10800000">
                  <a:pos x="wd2" y="hd2"/>
                </a:cxn>
                <a:cxn ang="16200000">
                  <a:pos x="wd2" y="hd2"/>
                </a:cxn>
              </a:cxnLst>
              <a:rect l="0" t="0" r="r" b="b"/>
              <a:pathLst>
                <a:path w="21561" h="21600" extrusionOk="0">
                  <a:moveTo>
                    <a:pt x="3147" y="3152"/>
                  </a:moveTo>
                  <a:cubicBezTo>
                    <a:pt x="1126" y="5215"/>
                    <a:pt x="0" y="7901"/>
                    <a:pt x="0" y="10781"/>
                  </a:cubicBezTo>
                  <a:cubicBezTo>
                    <a:pt x="-39" y="16735"/>
                    <a:pt x="4817" y="21600"/>
                    <a:pt x="10761" y="21600"/>
                  </a:cubicBezTo>
                  <a:cubicBezTo>
                    <a:pt x="13636" y="21600"/>
                    <a:pt x="16355" y="20471"/>
                    <a:pt x="18414" y="18448"/>
                  </a:cubicBezTo>
                  <a:cubicBezTo>
                    <a:pt x="18414" y="18448"/>
                    <a:pt x="18414" y="18448"/>
                    <a:pt x="18414" y="18448"/>
                  </a:cubicBezTo>
                  <a:cubicBezTo>
                    <a:pt x="20434" y="16385"/>
                    <a:pt x="21561" y="13699"/>
                    <a:pt x="21561" y="10819"/>
                  </a:cubicBezTo>
                  <a:cubicBezTo>
                    <a:pt x="21561" y="7939"/>
                    <a:pt x="20473" y="5215"/>
                    <a:pt x="18414" y="3191"/>
                  </a:cubicBezTo>
                  <a:cubicBezTo>
                    <a:pt x="16394" y="1129"/>
                    <a:pt x="13675" y="0"/>
                    <a:pt x="10800" y="0"/>
                  </a:cubicBezTo>
                  <a:cubicBezTo>
                    <a:pt x="7925" y="0"/>
                    <a:pt x="5206" y="1129"/>
                    <a:pt x="3147" y="3152"/>
                  </a:cubicBez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4" name="Shape 5576"/>
            <p:cNvSpPr/>
            <p:nvPr/>
          </p:nvSpPr>
          <p:spPr>
            <a:xfrm flipH="1">
              <a:off x="1045746" y="208908"/>
              <a:ext cx="1091439" cy="1168182"/>
            </a:xfrm>
            <a:custGeom>
              <a:avLst/>
              <a:gdLst/>
              <a:ahLst/>
              <a:cxnLst>
                <a:cxn ang="0">
                  <a:pos x="wd2" y="hd2"/>
                </a:cxn>
                <a:cxn ang="5400000">
                  <a:pos x="wd2" y="hd2"/>
                </a:cxn>
                <a:cxn ang="10800000">
                  <a:pos x="wd2" y="hd2"/>
                </a:cxn>
                <a:cxn ang="16200000">
                  <a:pos x="wd2" y="hd2"/>
                </a:cxn>
              </a:cxnLst>
              <a:rect l="0" t="0" r="r" b="b"/>
              <a:pathLst>
                <a:path w="21600" h="21600" extrusionOk="0">
                  <a:moveTo>
                    <a:pt x="18115" y="3292"/>
                  </a:moveTo>
                  <a:cubicBezTo>
                    <a:pt x="15877" y="1164"/>
                    <a:pt x="12865" y="0"/>
                    <a:pt x="9681" y="0"/>
                  </a:cubicBezTo>
                  <a:cubicBezTo>
                    <a:pt x="8778" y="0"/>
                    <a:pt x="7874" y="80"/>
                    <a:pt x="7057" y="241"/>
                  </a:cubicBezTo>
                  <a:cubicBezTo>
                    <a:pt x="5723" y="803"/>
                    <a:pt x="4561" y="1566"/>
                    <a:pt x="3485" y="2570"/>
                  </a:cubicBezTo>
                  <a:cubicBezTo>
                    <a:pt x="1248" y="4657"/>
                    <a:pt x="0" y="7428"/>
                    <a:pt x="0" y="10399"/>
                  </a:cubicBezTo>
                  <a:cubicBezTo>
                    <a:pt x="0" y="16541"/>
                    <a:pt x="5335" y="21560"/>
                    <a:pt x="11919" y="21600"/>
                  </a:cubicBezTo>
                  <a:cubicBezTo>
                    <a:pt x="12822" y="21600"/>
                    <a:pt x="13683" y="21480"/>
                    <a:pt x="14543" y="21319"/>
                  </a:cubicBezTo>
                  <a:cubicBezTo>
                    <a:pt x="15877" y="20757"/>
                    <a:pt x="17082" y="19994"/>
                    <a:pt x="18115" y="19030"/>
                  </a:cubicBezTo>
                  <a:cubicBezTo>
                    <a:pt x="18115" y="19030"/>
                    <a:pt x="18115" y="19030"/>
                    <a:pt x="18115" y="19030"/>
                  </a:cubicBezTo>
                  <a:cubicBezTo>
                    <a:pt x="20352" y="16903"/>
                    <a:pt x="21600" y="14132"/>
                    <a:pt x="21600" y="11161"/>
                  </a:cubicBezTo>
                  <a:cubicBezTo>
                    <a:pt x="21600" y="8190"/>
                    <a:pt x="20395" y="5380"/>
                    <a:pt x="18115" y="329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5" name="Shape 5577"/>
            <p:cNvSpPr/>
            <p:nvPr/>
          </p:nvSpPr>
          <p:spPr>
            <a:xfrm flipH="1">
              <a:off x="874860" y="1250426"/>
              <a:ext cx="335919" cy="340187"/>
            </a:xfrm>
            <a:custGeom>
              <a:avLst/>
              <a:gdLst/>
              <a:ahLst/>
              <a:cxnLst>
                <a:cxn ang="0">
                  <a:pos x="wd2" y="hd2"/>
                </a:cxn>
                <a:cxn ang="5400000">
                  <a:pos x="wd2" y="hd2"/>
                </a:cxn>
                <a:cxn ang="10800000">
                  <a:pos x="wd2" y="hd2"/>
                </a:cxn>
                <a:cxn ang="16200000">
                  <a:pos x="wd2" y="hd2"/>
                </a:cxn>
              </a:cxnLst>
              <a:rect l="0" t="0" r="r" b="b"/>
              <a:pathLst>
                <a:path w="20382" h="20396" extrusionOk="0">
                  <a:moveTo>
                    <a:pt x="18505" y="18542"/>
                  </a:moveTo>
                  <a:cubicBezTo>
                    <a:pt x="16134" y="21014"/>
                    <a:pt x="12051" y="21014"/>
                    <a:pt x="9680" y="18542"/>
                  </a:cubicBezTo>
                  <a:cubicBezTo>
                    <a:pt x="1778" y="10604"/>
                    <a:pt x="1778" y="10604"/>
                    <a:pt x="1778" y="10604"/>
                  </a:cubicBezTo>
                  <a:cubicBezTo>
                    <a:pt x="-593" y="8132"/>
                    <a:pt x="-593" y="4228"/>
                    <a:pt x="1778" y="1756"/>
                  </a:cubicBezTo>
                  <a:cubicBezTo>
                    <a:pt x="1778" y="1756"/>
                    <a:pt x="1778" y="1756"/>
                    <a:pt x="1778" y="1756"/>
                  </a:cubicBezTo>
                  <a:cubicBezTo>
                    <a:pt x="4280" y="-586"/>
                    <a:pt x="8231" y="-586"/>
                    <a:pt x="10734" y="1756"/>
                  </a:cubicBezTo>
                  <a:cubicBezTo>
                    <a:pt x="18505" y="9824"/>
                    <a:pt x="18505" y="9824"/>
                    <a:pt x="18505" y="9824"/>
                  </a:cubicBezTo>
                  <a:cubicBezTo>
                    <a:pt x="21007" y="12166"/>
                    <a:pt x="21007" y="16200"/>
                    <a:pt x="18505" y="18542"/>
                  </a:cubicBezTo>
                  <a:cubicBezTo>
                    <a:pt x="18505" y="18542"/>
                    <a:pt x="18505" y="18542"/>
                    <a:pt x="18505" y="18542"/>
                  </a:cubicBezTo>
                  <a:close/>
                </a:path>
              </a:pathLst>
            </a:custGeom>
            <a:solidFill>
              <a:srgbClr val="333F4F"/>
            </a:solidFill>
            <a:ln w="12700" cap="flat">
              <a:noFill/>
              <a:miter lim="400000"/>
            </a:ln>
            <a:effectLst/>
          </p:spPr>
          <p:txBody>
            <a:bodyPr wrap="square" lIns="45719" tIns="45719" rIns="45719" bIns="45719" numCol="1" anchor="t">
              <a:noAutofit/>
            </a:bodyPr>
            <a:lstStyle/>
            <a:p>
              <a:endParaRPr/>
            </a:p>
          </p:txBody>
        </p:sp>
        <p:sp>
          <p:nvSpPr>
            <p:cNvPr id="16" name="Shape 5578"/>
            <p:cNvSpPr/>
            <p:nvPr/>
          </p:nvSpPr>
          <p:spPr>
            <a:xfrm flipH="1">
              <a:off x="881604" y="44766"/>
              <a:ext cx="767419" cy="1532706"/>
            </a:xfrm>
            <a:custGeom>
              <a:avLst/>
              <a:gdLst/>
              <a:ahLst/>
              <a:cxnLst>
                <a:cxn ang="0">
                  <a:pos x="wd2" y="hd2"/>
                </a:cxn>
                <a:cxn ang="5400000">
                  <a:pos x="wd2" y="hd2"/>
                </a:cxn>
                <a:cxn ang="10800000">
                  <a:pos x="wd2" y="hd2"/>
                </a:cxn>
                <a:cxn ang="16200000">
                  <a:pos x="wd2" y="hd2"/>
                </a:cxn>
              </a:cxnLst>
              <a:rect l="0" t="0" r="r" b="b"/>
              <a:pathLst>
                <a:path w="21600" h="21600" extrusionOk="0">
                  <a:moveTo>
                    <a:pt x="61" y="0"/>
                  </a:moveTo>
                  <a:cubicBezTo>
                    <a:pt x="11932" y="31"/>
                    <a:pt x="21600" y="4871"/>
                    <a:pt x="21600" y="10815"/>
                  </a:cubicBezTo>
                  <a:cubicBezTo>
                    <a:pt x="21539" y="13695"/>
                    <a:pt x="19336" y="16391"/>
                    <a:pt x="15236" y="18414"/>
                  </a:cubicBezTo>
                  <a:cubicBezTo>
                    <a:pt x="11198" y="20466"/>
                    <a:pt x="5752" y="21600"/>
                    <a:pt x="61" y="21600"/>
                  </a:cubicBezTo>
                  <a:cubicBezTo>
                    <a:pt x="0" y="21600"/>
                    <a:pt x="0" y="21600"/>
                    <a:pt x="0" y="21600"/>
                  </a:cubicBezTo>
                  <a:cubicBezTo>
                    <a:pt x="0" y="20160"/>
                    <a:pt x="0" y="20160"/>
                    <a:pt x="0" y="20160"/>
                  </a:cubicBezTo>
                  <a:cubicBezTo>
                    <a:pt x="0" y="20160"/>
                    <a:pt x="0" y="20160"/>
                    <a:pt x="61" y="20160"/>
                  </a:cubicBezTo>
                  <a:cubicBezTo>
                    <a:pt x="5018" y="20160"/>
                    <a:pt x="9668" y="19180"/>
                    <a:pt x="13217" y="17403"/>
                  </a:cubicBezTo>
                  <a:cubicBezTo>
                    <a:pt x="16766" y="15656"/>
                    <a:pt x="18663" y="13297"/>
                    <a:pt x="18724" y="10815"/>
                  </a:cubicBezTo>
                  <a:cubicBezTo>
                    <a:pt x="18724" y="5668"/>
                    <a:pt x="10341" y="1471"/>
                    <a:pt x="61" y="1440"/>
                  </a:cubicBezTo>
                  <a:cubicBezTo>
                    <a:pt x="61" y="0"/>
                    <a:pt x="61" y="0"/>
                    <a:pt x="61" y="0"/>
                  </a:cubicBezTo>
                  <a:close/>
                </a:path>
              </a:pathLst>
            </a:custGeom>
            <a:solidFill>
              <a:srgbClr val="333F4F"/>
            </a:solidFill>
            <a:ln w="12700" cap="flat">
              <a:noFill/>
              <a:miter lim="400000"/>
            </a:ln>
            <a:effectLst/>
          </p:spPr>
          <p:txBody>
            <a:bodyPr wrap="square" lIns="45719" tIns="45719" rIns="45719" bIns="45719" numCol="1" anchor="t">
              <a:noAutofit/>
            </a:bodyPr>
            <a:lstStyle/>
            <a:p>
              <a:endParaRPr/>
            </a:p>
          </p:txBody>
        </p:sp>
        <p:sp>
          <p:nvSpPr>
            <p:cNvPr id="17" name="Shape 5579"/>
            <p:cNvSpPr/>
            <p:nvPr/>
          </p:nvSpPr>
          <p:spPr>
            <a:xfrm flipH="1">
              <a:off x="1047878" y="296309"/>
              <a:ext cx="1108494" cy="1117020"/>
            </a:xfrm>
            <a:custGeom>
              <a:avLst/>
              <a:gdLst/>
              <a:ahLst/>
              <a:cxnLst>
                <a:cxn ang="0">
                  <a:pos x="wd2" y="hd2"/>
                </a:cxn>
                <a:cxn ang="5400000">
                  <a:pos x="wd2" y="hd2"/>
                </a:cxn>
                <a:cxn ang="10800000">
                  <a:pos x="wd2" y="hd2"/>
                </a:cxn>
                <a:cxn ang="16200000">
                  <a:pos x="wd2" y="hd2"/>
                </a:cxn>
              </a:cxnLst>
              <a:rect l="0" t="0" r="r" b="b"/>
              <a:pathLst>
                <a:path w="21600" h="21600" extrusionOk="0">
                  <a:moveTo>
                    <a:pt x="8513" y="18995"/>
                  </a:moveTo>
                  <a:cubicBezTo>
                    <a:pt x="8513" y="13279"/>
                    <a:pt x="13214" y="8615"/>
                    <a:pt x="18974" y="8615"/>
                  </a:cubicBezTo>
                  <a:cubicBezTo>
                    <a:pt x="19864" y="8615"/>
                    <a:pt x="20753" y="8741"/>
                    <a:pt x="21600" y="8993"/>
                  </a:cubicBezTo>
                  <a:cubicBezTo>
                    <a:pt x="21388" y="6261"/>
                    <a:pt x="20202" y="3698"/>
                    <a:pt x="18212" y="1765"/>
                  </a:cubicBezTo>
                  <a:cubicBezTo>
                    <a:pt x="17534" y="1051"/>
                    <a:pt x="16729" y="462"/>
                    <a:pt x="15925" y="0"/>
                  </a:cubicBezTo>
                  <a:cubicBezTo>
                    <a:pt x="15798" y="168"/>
                    <a:pt x="15713" y="336"/>
                    <a:pt x="15713" y="588"/>
                  </a:cubicBezTo>
                  <a:cubicBezTo>
                    <a:pt x="15713" y="2942"/>
                    <a:pt x="15713" y="2942"/>
                    <a:pt x="15713" y="2942"/>
                  </a:cubicBezTo>
                  <a:cubicBezTo>
                    <a:pt x="14866" y="3110"/>
                    <a:pt x="14061" y="3362"/>
                    <a:pt x="13256" y="3656"/>
                  </a:cubicBezTo>
                  <a:cubicBezTo>
                    <a:pt x="12113" y="1639"/>
                    <a:pt x="12113" y="1639"/>
                    <a:pt x="12113" y="1639"/>
                  </a:cubicBezTo>
                  <a:cubicBezTo>
                    <a:pt x="11816" y="1177"/>
                    <a:pt x="11224" y="1009"/>
                    <a:pt x="10715" y="1303"/>
                  </a:cubicBezTo>
                  <a:cubicBezTo>
                    <a:pt x="7242" y="3278"/>
                    <a:pt x="7242" y="3278"/>
                    <a:pt x="7242" y="3278"/>
                  </a:cubicBezTo>
                  <a:cubicBezTo>
                    <a:pt x="6776" y="3572"/>
                    <a:pt x="6607" y="4160"/>
                    <a:pt x="6861" y="4665"/>
                  </a:cubicBezTo>
                  <a:cubicBezTo>
                    <a:pt x="8089" y="6724"/>
                    <a:pt x="8089" y="6724"/>
                    <a:pt x="8089" y="6724"/>
                  </a:cubicBezTo>
                  <a:cubicBezTo>
                    <a:pt x="7454" y="7270"/>
                    <a:pt x="6861" y="7900"/>
                    <a:pt x="6311" y="8531"/>
                  </a:cubicBezTo>
                  <a:cubicBezTo>
                    <a:pt x="4278" y="7396"/>
                    <a:pt x="4278" y="7396"/>
                    <a:pt x="4278" y="7396"/>
                  </a:cubicBezTo>
                  <a:cubicBezTo>
                    <a:pt x="3812" y="7102"/>
                    <a:pt x="3176" y="7270"/>
                    <a:pt x="2922" y="7732"/>
                  </a:cubicBezTo>
                  <a:cubicBezTo>
                    <a:pt x="889" y="11220"/>
                    <a:pt x="889" y="11220"/>
                    <a:pt x="889" y="11220"/>
                  </a:cubicBezTo>
                  <a:cubicBezTo>
                    <a:pt x="635" y="11682"/>
                    <a:pt x="805" y="12313"/>
                    <a:pt x="1271" y="12565"/>
                  </a:cubicBezTo>
                  <a:cubicBezTo>
                    <a:pt x="3346" y="13784"/>
                    <a:pt x="3346" y="13784"/>
                    <a:pt x="3346" y="13784"/>
                  </a:cubicBezTo>
                  <a:cubicBezTo>
                    <a:pt x="3092" y="14540"/>
                    <a:pt x="2880" y="15381"/>
                    <a:pt x="2711" y="16221"/>
                  </a:cubicBezTo>
                  <a:cubicBezTo>
                    <a:pt x="424" y="16221"/>
                    <a:pt x="424" y="16221"/>
                    <a:pt x="424" y="16221"/>
                  </a:cubicBezTo>
                  <a:cubicBezTo>
                    <a:pt x="254" y="16221"/>
                    <a:pt x="127" y="16263"/>
                    <a:pt x="0" y="16305"/>
                  </a:cubicBezTo>
                  <a:cubicBezTo>
                    <a:pt x="1948" y="19247"/>
                    <a:pt x="5167" y="21306"/>
                    <a:pt x="8894" y="21600"/>
                  </a:cubicBezTo>
                  <a:cubicBezTo>
                    <a:pt x="8640" y="20760"/>
                    <a:pt x="8513" y="19919"/>
                    <a:pt x="8513" y="18995"/>
                  </a:cubicBez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8" name="Shape 5580"/>
            <p:cNvSpPr/>
            <p:nvPr/>
          </p:nvSpPr>
          <p:spPr>
            <a:xfrm flipH="1">
              <a:off x="1700183" y="1134073"/>
              <a:ext cx="456189" cy="279256"/>
            </a:xfrm>
            <a:custGeom>
              <a:avLst/>
              <a:gdLst/>
              <a:ahLst/>
              <a:cxnLst>
                <a:cxn ang="0">
                  <a:pos x="wd2" y="hd2"/>
                </a:cxn>
                <a:cxn ang="5400000">
                  <a:pos x="wd2" y="hd2"/>
                </a:cxn>
                <a:cxn ang="10800000">
                  <a:pos x="wd2" y="hd2"/>
                </a:cxn>
                <a:cxn ang="16200000">
                  <a:pos x="wd2" y="hd2"/>
                </a:cxn>
              </a:cxnLst>
              <a:rect l="0" t="0" r="r" b="b"/>
              <a:pathLst>
                <a:path w="21600" h="21600" extrusionOk="0">
                  <a:moveTo>
                    <a:pt x="6686" y="0"/>
                  </a:moveTo>
                  <a:cubicBezTo>
                    <a:pt x="6583" y="0"/>
                    <a:pt x="6583" y="0"/>
                    <a:pt x="6583" y="0"/>
                  </a:cubicBezTo>
                  <a:cubicBezTo>
                    <a:pt x="1029" y="0"/>
                    <a:pt x="1029" y="0"/>
                    <a:pt x="1029" y="0"/>
                  </a:cubicBezTo>
                  <a:cubicBezTo>
                    <a:pt x="617" y="0"/>
                    <a:pt x="309" y="169"/>
                    <a:pt x="0" y="337"/>
                  </a:cubicBezTo>
                  <a:cubicBezTo>
                    <a:pt x="309" y="1012"/>
                    <a:pt x="514" y="1519"/>
                    <a:pt x="720" y="2194"/>
                  </a:cubicBezTo>
                  <a:cubicBezTo>
                    <a:pt x="926" y="2531"/>
                    <a:pt x="1131" y="2869"/>
                    <a:pt x="1337" y="3375"/>
                  </a:cubicBezTo>
                  <a:cubicBezTo>
                    <a:pt x="1749" y="4219"/>
                    <a:pt x="2160" y="5062"/>
                    <a:pt x="2571" y="5906"/>
                  </a:cubicBezTo>
                  <a:cubicBezTo>
                    <a:pt x="2777" y="6244"/>
                    <a:pt x="2983" y="6581"/>
                    <a:pt x="3189" y="6919"/>
                  </a:cubicBezTo>
                  <a:cubicBezTo>
                    <a:pt x="3600" y="7763"/>
                    <a:pt x="4114" y="8438"/>
                    <a:pt x="4526" y="9113"/>
                  </a:cubicBezTo>
                  <a:cubicBezTo>
                    <a:pt x="4834" y="9619"/>
                    <a:pt x="5040" y="9956"/>
                    <a:pt x="5349" y="10294"/>
                  </a:cubicBezTo>
                  <a:cubicBezTo>
                    <a:pt x="5657" y="10800"/>
                    <a:pt x="5966" y="11306"/>
                    <a:pt x="6377" y="11813"/>
                  </a:cubicBezTo>
                  <a:cubicBezTo>
                    <a:pt x="6583" y="12150"/>
                    <a:pt x="6891" y="12319"/>
                    <a:pt x="7097" y="12656"/>
                  </a:cubicBezTo>
                  <a:cubicBezTo>
                    <a:pt x="7714" y="13331"/>
                    <a:pt x="8229" y="14006"/>
                    <a:pt x="8743" y="14513"/>
                  </a:cubicBezTo>
                  <a:cubicBezTo>
                    <a:pt x="9051" y="14850"/>
                    <a:pt x="9257" y="15019"/>
                    <a:pt x="9566" y="15356"/>
                  </a:cubicBezTo>
                  <a:cubicBezTo>
                    <a:pt x="10183" y="15863"/>
                    <a:pt x="10697" y="16369"/>
                    <a:pt x="11314" y="16875"/>
                  </a:cubicBezTo>
                  <a:cubicBezTo>
                    <a:pt x="11623" y="17044"/>
                    <a:pt x="11931" y="17381"/>
                    <a:pt x="12240" y="17550"/>
                  </a:cubicBezTo>
                  <a:cubicBezTo>
                    <a:pt x="12549" y="17888"/>
                    <a:pt x="12960" y="18225"/>
                    <a:pt x="13371" y="18394"/>
                  </a:cubicBezTo>
                  <a:cubicBezTo>
                    <a:pt x="13783" y="18731"/>
                    <a:pt x="14194" y="18900"/>
                    <a:pt x="14606" y="19069"/>
                  </a:cubicBezTo>
                  <a:cubicBezTo>
                    <a:pt x="15120" y="19406"/>
                    <a:pt x="15737" y="19744"/>
                    <a:pt x="16251" y="20081"/>
                  </a:cubicBezTo>
                  <a:cubicBezTo>
                    <a:pt x="16560" y="20250"/>
                    <a:pt x="16869" y="20250"/>
                    <a:pt x="17177" y="20419"/>
                  </a:cubicBezTo>
                  <a:cubicBezTo>
                    <a:pt x="17897" y="20756"/>
                    <a:pt x="18514" y="20925"/>
                    <a:pt x="19234" y="21094"/>
                  </a:cubicBezTo>
                  <a:cubicBezTo>
                    <a:pt x="19543" y="21263"/>
                    <a:pt x="19851" y="21263"/>
                    <a:pt x="20160" y="21431"/>
                  </a:cubicBezTo>
                  <a:cubicBezTo>
                    <a:pt x="20674" y="21431"/>
                    <a:pt x="21086" y="21600"/>
                    <a:pt x="21600" y="21600"/>
                  </a:cubicBezTo>
                  <a:cubicBezTo>
                    <a:pt x="21291" y="20081"/>
                    <a:pt x="21086" y="18394"/>
                    <a:pt x="20983" y="16706"/>
                  </a:cubicBezTo>
                  <a:cubicBezTo>
                    <a:pt x="15120" y="13669"/>
                    <a:pt x="10183" y="7763"/>
                    <a:pt x="6686" y="0"/>
                  </a:cubicBez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grpSp>
      <p:graphicFrame>
        <p:nvGraphicFramePr>
          <p:cNvPr id="19" name="Diagram 18"/>
          <p:cNvGraphicFramePr/>
          <p:nvPr>
            <p:extLst>
              <p:ext uri="{D42A27DB-BD31-4B8C-83A1-F6EECF244321}">
                <p14:modId xmlns:p14="http://schemas.microsoft.com/office/powerpoint/2010/main" val="1052414380"/>
              </p:ext>
            </p:extLst>
          </p:nvPr>
        </p:nvGraphicFramePr>
        <p:xfrm>
          <a:off x="3975109" y="1384118"/>
          <a:ext cx="6657395" cy="4467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p:cNvGrpSpPr/>
          <p:nvPr/>
        </p:nvGrpSpPr>
        <p:grpSpPr>
          <a:xfrm>
            <a:off x="9984432" y="123185"/>
            <a:ext cx="2088232" cy="713527"/>
            <a:chOff x="9984432" y="6099849"/>
            <a:chExt cx="2088232" cy="713527"/>
          </a:xfrm>
        </p:grpSpPr>
        <p:pic>
          <p:nvPicPr>
            <p:cNvPr id="22" name="Picture 21"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3" name="TextBox 22"/>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TextBox 2"/>
          <p:cNvSpPr txBox="1"/>
          <p:nvPr/>
        </p:nvSpPr>
        <p:spPr>
          <a:xfrm>
            <a:off x="1371608" y="818524"/>
            <a:ext cx="6058390" cy="707886"/>
          </a:xfrm>
          <a:prstGeom prst="rect">
            <a:avLst/>
          </a:prstGeom>
          <a:noFill/>
        </p:spPr>
        <p:txBody>
          <a:bodyPr wrap="none" rtlCol="0">
            <a:spAutoFit/>
          </a:bodyPr>
          <a:lstStyle/>
          <a:p>
            <a:r>
              <a:rPr lang="id-ID" sz="2000" smtClean="0">
                <a:solidFill>
                  <a:schemeClr val="tx2"/>
                </a:solidFill>
              </a:rPr>
              <a:t>Merujuk pada Taksonomi Bloom (Thompson dkk., 2008),</a:t>
            </a:r>
          </a:p>
          <a:p>
            <a:r>
              <a:rPr lang="id-ID" sz="2000" b="1" smtClean="0">
                <a:solidFill>
                  <a:schemeClr val="tx2"/>
                </a:solidFill>
              </a:rPr>
              <a:t>memahami</a:t>
            </a:r>
            <a:r>
              <a:rPr lang="id-ID" sz="2000" smtClean="0">
                <a:solidFill>
                  <a:schemeClr val="tx2"/>
                </a:solidFill>
              </a:rPr>
              <a:t> memiliki arti bahwa pengguna dapat:</a:t>
            </a:r>
            <a:endParaRPr lang="id-ID" sz="2000">
              <a:solidFill>
                <a:schemeClr val="tx2"/>
              </a:solidFill>
            </a:endParaRPr>
          </a:p>
        </p:txBody>
      </p:sp>
    </p:spTree>
    <p:extLst>
      <p:ext uri="{BB962C8B-B14F-4D97-AF65-F5344CB8AC3E}">
        <p14:creationId xmlns:p14="http://schemas.microsoft.com/office/powerpoint/2010/main" val="324383415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17</a:t>
            </a:fld>
            <a:endParaRPr lang="en-US" dirty="0"/>
          </a:p>
        </p:txBody>
      </p:sp>
      <p:sp>
        <p:nvSpPr>
          <p:cNvPr id="4" name="Title 3"/>
          <p:cNvSpPr>
            <a:spLocks noGrp="1"/>
          </p:cNvSpPr>
          <p:nvPr>
            <p:ph type="title"/>
          </p:nvPr>
        </p:nvSpPr>
        <p:spPr/>
        <p:txBody>
          <a:bodyPr/>
          <a:lstStyle/>
          <a:p>
            <a:r>
              <a:rPr lang="id-ID" smtClean="0"/>
              <a:t>Analisis Deteksi Graf</a:t>
            </a:r>
            <a:endParaRPr lang="en-US"/>
          </a:p>
        </p:txBody>
      </p:sp>
      <p:grpSp>
        <p:nvGrpSpPr>
          <p:cNvPr id="8" name="Group 7"/>
          <p:cNvGrpSpPr/>
          <p:nvPr/>
        </p:nvGrpSpPr>
        <p:grpSpPr>
          <a:xfrm>
            <a:off x="1019682" y="4736491"/>
            <a:ext cx="7755301" cy="852749"/>
            <a:chOff x="1560743" y="5240547"/>
            <a:chExt cx="7755301" cy="852749"/>
          </a:xfrm>
        </p:grpSpPr>
        <p:sp>
          <p:nvSpPr>
            <p:cNvPr id="5" name="Shape 424"/>
            <p:cNvSpPr/>
            <p:nvPr/>
          </p:nvSpPr>
          <p:spPr>
            <a:xfrm>
              <a:off x="1560743" y="5263152"/>
              <a:ext cx="791595" cy="791793"/>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6" name="Shape 424"/>
            <p:cNvSpPr/>
            <p:nvPr/>
          </p:nvSpPr>
          <p:spPr>
            <a:xfrm>
              <a:off x="4993037" y="5240547"/>
              <a:ext cx="852536" cy="85274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7" name="Shape 424"/>
            <p:cNvSpPr/>
            <p:nvPr/>
          </p:nvSpPr>
          <p:spPr>
            <a:xfrm>
              <a:off x="8486272" y="5263317"/>
              <a:ext cx="829772" cy="82997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grpSp>
      <p:grpSp>
        <p:nvGrpSpPr>
          <p:cNvPr id="9" name="Group 8"/>
          <p:cNvGrpSpPr/>
          <p:nvPr/>
        </p:nvGrpSpPr>
        <p:grpSpPr>
          <a:xfrm>
            <a:off x="1576998" y="4970326"/>
            <a:ext cx="2269252" cy="477800"/>
            <a:chOff x="203099" y="4693329"/>
            <a:chExt cx="3249170" cy="477800"/>
          </a:xfrm>
        </p:grpSpPr>
        <p:sp>
          <p:nvSpPr>
            <p:cNvPr id="10" name="Rectangle 9"/>
            <p:cNvSpPr/>
            <p:nvPr/>
          </p:nvSpPr>
          <p:spPr>
            <a:xfrm>
              <a:off x="203099" y="4693329"/>
              <a:ext cx="3249170" cy="369332"/>
            </a:xfrm>
            <a:prstGeom prst="rect">
              <a:avLst/>
            </a:prstGeom>
            <a:noFill/>
          </p:spPr>
          <p:txBody>
            <a:bodyPr wrap="square">
              <a:spAutoFit/>
            </a:bodyPr>
            <a:lstStyle/>
            <a:p>
              <a:pPr algn="ctr"/>
              <a:r>
                <a:rPr lang="id-ID" b="1" smtClean="0">
                  <a:solidFill>
                    <a:schemeClr val="accent1"/>
                  </a:solidFill>
                </a:rPr>
                <a:t>A</a:t>
              </a:r>
              <a:r>
                <a:rPr lang="en-US" b="1" smtClean="0">
                  <a:solidFill>
                    <a:schemeClr val="accent1"/>
                  </a:solidFill>
                </a:rPr>
                <a:t>djacency </a:t>
              </a:r>
              <a:r>
                <a:rPr lang="id-ID" b="1" smtClean="0">
                  <a:solidFill>
                    <a:schemeClr val="accent1"/>
                  </a:solidFill>
                </a:rPr>
                <a:t>M</a:t>
              </a:r>
              <a:r>
                <a:rPr lang="en-US" b="1" smtClean="0">
                  <a:solidFill>
                    <a:schemeClr val="accent1"/>
                  </a:solidFill>
                </a:rPr>
                <a:t>atrix</a:t>
              </a:r>
              <a:endParaRPr lang="en-US" b="1">
                <a:solidFill>
                  <a:schemeClr val="accent1"/>
                </a:solidFill>
              </a:endParaRPr>
            </a:p>
          </p:txBody>
        </p:sp>
        <p:sp>
          <p:nvSpPr>
            <p:cNvPr id="11" name="Rectangle 10"/>
            <p:cNvSpPr/>
            <p:nvPr/>
          </p:nvSpPr>
          <p:spPr>
            <a:xfrm>
              <a:off x="203099"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grpSp>
        <p:nvGrpSpPr>
          <p:cNvPr id="12" name="Group 11"/>
          <p:cNvGrpSpPr/>
          <p:nvPr/>
        </p:nvGrpSpPr>
        <p:grpSpPr>
          <a:xfrm>
            <a:off x="4906865" y="4941168"/>
            <a:ext cx="2323761" cy="506958"/>
            <a:chOff x="125053" y="4664171"/>
            <a:chExt cx="3327216" cy="506958"/>
          </a:xfrm>
        </p:grpSpPr>
        <p:sp>
          <p:nvSpPr>
            <p:cNvPr id="13" name="Rectangle 12"/>
            <p:cNvSpPr/>
            <p:nvPr/>
          </p:nvSpPr>
          <p:spPr>
            <a:xfrm>
              <a:off x="125053" y="4664171"/>
              <a:ext cx="3249173" cy="369332"/>
            </a:xfrm>
            <a:prstGeom prst="rect">
              <a:avLst/>
            </a:prstGeom>
            <a:noFill/>
          </p:spPr>
          <p:txBody>
            <a:bodyPr wrap="square">
              <a:spAutoFit/>
            </a:bodyPr>
            <a:lstStyle/>
            <a:p>
              <a:pPr algn="ctr"/>
              <a:r>
                <a:rPr lang="id-ID" b="1" smtClean="0">
                  <a:solidFill>
                    <a:schemeClr val="accent2"/>
                  </a:solidFill>
                </a:rPr>
                <a:t>A</a:t>
              </a:r>
              <a:r>
                <a:rPr lang="en-US" b="1" smtClean="0">
                  <a:solidFill>
                    <a:schemeClr val="accent2"/>
                  </a:solidFill>
                </a:rPr>
                <a:t>rray of </a:t>
              </a:r>
              <a:r>
                <a:rPr lang="id-ID" b="1" smtClean="0">
                  <a:solidFill>
                    <a:schemeClr val="accent2"/>
                  </a:solidFill>
                </a:rPr>
                <a:t>E</a:t>
              </a:r>
              <a:r>
                <a:rPr lang="en-US" b="1" smtClean="0">
                  <a:solidFill>
                    <a:schemeClr val="accent2"/>
                  </a:solidFill>
                </a:rPr>
                <a:t>dges</a:t>
              </a:r>
              <a:endParaRPr lang="en-US" b="1">
                <a:solidFill>
                  <a:schemeClr val="accent2"/>
                </a:solidFill>
              </a:endParaRPr>
            </a:p>
          </p:txBody>
        </p:sp>
        <p:sp>
          <p:nvSpPr>
            <p:cNvPr id="14" name="Rectangle 13"/>
            <p:cNvSpPr/>
            <p:nvPr/>
          </p:nvSpPr>
          <p:spPr>
            <a:xfrm>
              <a:off x="203099"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grpSp>
        <p:nvGrpSpPr>
          <p:cNvPr id="15" name="Group 14"/>
          <p:cNvGrpSpPr/>
          <p:nvPr/>
        </p:nvGrpSpPr>
        <p:grpSpPr>
          <a:xfrm>
            <a:off x="8760296" y="5003884"/>
            <a:ext cx="2430769" cy="482802"/>
            <a:chOff x="-15636" y="4688327"/>
            <a:chExt cx="3480435" cy="482802"/>
          </a:xfrm>
        </p:grpSpPr>
        <p:sp>
          <p:nvSpPr>
            <p:cNvPr id="16" name="Rectangle 15"/>
            <p:cNvSpPr/>
            <p:nvPr/>
          </p:nvSpPr>
          <p:spPr>
            <a:xfrm>
              <a:off x="-15636" y="4688327"/>
              <a:ext cx="3480435" cy="369332"/>
            </a:xfrm>
            <a:prstGeom prst="rect">
              <a:avLst/>
            </a:prstGeom>
            <a:noFill/>
          </p:spPr>
          <p:txBody>
            <a:bodyPr wrap="square">
              <a:spAutoFit/>
            </a:bodyPr>
            <a:lstStyle/>
            <a:p>
              <a:pPr algn="ctr"/>
              <a:r>
                <a:rPr lang="id-ID" b="1" smtClean="0">
                  <a:solidFill>
                    <a:schemeClr val="accent4"/>
                  </a:solidFill>
                </a:rPr>
                <a:t>A</a:t>
              </a:r>
              <a:r>
                <a:rPr lang="en-US" b="1" smtClean="0">
                  <a:solidFill>
                    <a:schemeClr val="accent4"/>
                  </a:solidFill>
                </a:rPr>
                <a:t>rray </a:t>
              </a:r>
              <a:r>
                <a:rPr lang="en-US" b="1">
                  <a:solidFill>
                    <a:schemeClr val="accent4"/>
                  </a:solidFill>
                </a:rPr>
                <a:t>of </a:t>
              </a:r>
              <a:r>
                <a:rPr lang="id-ID" b="1" smtClean="0">
                  <a:solidFill>
                    <a:schemeClr val="accent4"/>
                  </a:solidFill>
                </a:rPr>
                <a:t>A</a:t>
              </a:r>
              <a:r>
                <a:rPr lang="en-US" b="1" smtClean="0">
                  <a:solidFill>
                    <a:schemeClr val="accent4"/>
                  </a:solidFill>
                </a:rPr>
                <a:t>djacency </a:t>
              </a:r>
              <a:r>
                <a:rPr lang="id-ID" b="1" smtClean="0">
                  <a:solidFill>
                    <a:schemeClr val="accent4"/>
                  </a:solidFill>
                </a:rPr>
                <a:t>L</a:t>
              </a:r>
              <a:r>
                <a:rPr lang="en-US" b="1" smtClean="0">
                  <a:solidFill>
                    <a:schemeClr val="accent4"/>
                  </a:solidFill>
                </a:rPr>
                <a:t>ists</a:t>
              </a:r>
              <a:endParaRPr lang="en-US" b="1">
                <a:solidFill>
                  <a:schemeClr val="accent4"/>
                </a:solidFill>
              </a:endParaRPr>
            </a:p>
          </p:txBody>
        </p:sp>
        <p:sp>
          <p:nvSpPr>
            <p:cNvPr id="17" name="Rectangle 16"/>
            <p:cNvSpPr/>
            <p:nvPr/>
          </p:nvSpPr>
          <p:spPr>
            <a:xfrm>
              <a:off x="203100"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sp>
        <p:nvSpPr>
          <p:cNvPr id="21" name="Rectangle 20"/>
          <p:cNvSpPr/>
          <p:nvPr/>
        </p:nvSpPr>
        <p:spPr>
          <a:xfrm>
            <a:off x="1245470" y="1281410"/>
            <a:ext cx="7646709" cy="830997"/>
          </a:xfrm>
          <a:prstGeom prst="rect">
            <a:avLst/>
          </a:prstGeom>
        </p:spPr>
        <p:txBody>
          <a:bodyPr wrap="none">
            <a:spAutoFit/>
          </a:bodyPr>
          <a:lstStyle/>
          <a:p>
            <a:r>
              <a:rPr lang="id-ID" sz="2400" smtClean="0">
                <a:solidFill>
                  <a:schemeClr val="tx2"/>
                </a:solidFill>
                <a:latin typeface="Times New Roman" panose="02020603050405020304" pitchFamily="18" charset="0"/>
                <a:ea typeface="Malgun Gothic" panose="020B0503020000020004" pitchFamily="34" charset="-127"/>
              </a:rPr>
              <a:t>Representasi graf dalam kode program</a:t>
            </a:r>
          </a:p>
          <a:p>
            <a:r>
              <a:rPr lang="id-ID" sz="2400" smtClean="0">
                <a:solidFill>
                  <a:schemeClr val="tx2"/>
                </a:solidFill>
                <a:latin typeface="Times New Roman" panose="02020603050405020304" pitchFamily="18" charset="0"/>
                <a:ea typeface="Malgun Gothic" panose="020B0503020000020004" pitchFamily="34" charset="-127"/>
              </a:rPr>
              <a:t>dapat dibagi menjadi 3 (tiga): (Sedgewick </a:t>
            </a:r>
            <a:r>
              <a:rPr lang="id-ID" sz="2400">
                <a:solidFill>
                  <a:schemeClr val="tx2"/>
                </a:solidFill>
                <a:latin typeface="Times New Roman" panose="02020603050405020304" pitchFamily="18" charset="0"/>
                <a:ea typeface="Malgun Gothic" panose="020B0503020000020004" pitchFamily="34" charset="-127"/>
              </a:rPr>
              <a:t>dan Wayne, </a:t>
            </a:r>
            <a:r>
              <a:rPr lang="id-ID" sz="2400" smtClean="0">
                <a:solidFill>
                  <a:schemeClr val="tx2"/>
                </a:solidFill>
                <a:latin typeface="Times New Roman" panose="02020603050405020304" pitchFamily="18" charset="0"/>
                <a:ea typeface="Malgun Gothic" panose="020B0503020000020004" pitchFamily="34" charset="-127"/>
              </a:rPr>
              <a:t>2011)</a:t>
            </a:r>
            <a:endParaRPr lang="id-ID" sz="2400">
              <a:solidFill>
                <a:schemeClr val="tx2"/>
              </a:solidFill>
            </a:endParaRPr>
          </a:p>
        </p:txBody>
      </p:sp>
      <p:grpSp>
        <p:nvGrpSpPr>
          <p:cNvPr id="22" name="Group 21"/>
          <p:cNvGrpSpPr/>
          <p:nvPr/>
        </p:nvGrpSpPr>
        <p:grpSpPr>
          <a:xfrm>
            <a:off x="9984432" y="123185"/>
            <a:ext cx="2088232" cy="713527"/>
            <a:chOff x="9984432" y="6099849"/>
            <a:chExt cx="2088232" cy="713527"/>
          </a:xfrm>
        </p:grpSpPr>
        <p:pic>
          <p:nvPicPr>
            <p:cNvPr id="23" name="Picture 22"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4" name="TextBox 2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25" name="Picture 24"/>
          <p:cNvPicPr/>
          <p:nvPr/>
        </p:nvPicPr>
        <p:blipFill>
          <a:blip r:embed="rId4"/>
          <a:stretch>
            <a:fillRect/>
          </a:stretch>
        </p:blipFill>
        <p:spPr>
          <a:xfrm>
            <a:off x="1415480" y="2859896"/>
            <a:ext cx="2324100" cy="1793240"/>
          </a:xfrm>
          <a:prstGeom prst="rect">
            <a:avLst/>
          </a:prstGeom>
        </p:spPr>
      </p:pic>
      <p:sp>
        <p:nvSpPr>
          <p:cNvPr id="3" name="TextBox 2"/>
          <p:cNvSpPr txBox="1"/>
          <p:nvPr/>
        </p:nvSpPr>
        <p:spPr>
          <a:xfrm>
            <a:off x="4764234" y="3062762"/>
            <a:ext cx="1746504" cy="1200329"/>
          </a:xfrm>
          <a:prstGeom prst="rect">
            <a:avLst/>
          </a:prstGeom>
          <a:noFill/>
        </p:spPr>
        <p:txBody>
          <a:bodyPr wrap="none" rtlCol="0">
            <a:spAutoFit/>
          </a:bodyPr>
          <a:lstStyle/>
          <a:p>
            <a:r>
              <a:rPr lang="id-ID" smtClean="0">
                <a:solidFill>
                  <a:schemeClr val="tx2"/>
                </a:solidFill>
              </a:rPr>
              <a:t>struct Edges {</a:t>
            </a:r>
          </a:p>
          <a:p>
            <a:r>
              <a:rPr lang="id-ID" smtClean="0">
                <a:solidFill>
                  <a:schemeClr val="tx2"/>
                </a:solidFill>
              </a:rPr>
              <a:t>     int startNode,</a:t>
            </a:r>
          </a:p>
          <a:p>
            <a:r>
              <a:rPr lang="id-ID">
                <a:solidFill>
                  <a:schemeClr val="tx2"/>
                </a:solidFill>
              </a:rPr>
              <a:t> </a:t>
            </a:r>
            <a:r>
              <a:rPr lang="id-ID" smtClean="0">
                <a:solidFill>
                  <a:schemeClr val="tx2"/>
                </a:solidFill>
              </a:rPr>
              <a:t>    int endNode</a:t>
            </a:r>
          </a:p>
          <a:p>
            <a:r>
              <a:rPr lang="id-ID" smtClean="0">
                <a:solidFill>
                  <a:schemeClr val="tx2"/>
                </a:solidFill>
              </a:rPr>
              <a:t>}</a:t>
            </a:r>
            <a:endParaRPr lang="id-ID">
              <a:solidFill>
                <a:schemeClr val="tx2"/>
              </a:solidFill>
            </a:endParaRPr>
          </a:p>
        </p:txBody>
      </p:sp>
      <p:pic>
        <p:nvPicPr>
          <p:cNvPr id="18" name="Picture 17"/>
          <p:cNvPicPr>
            <a:picLocks noChangeAspect="1"/>
          </p:cNvPicPr>
          <p:nvPr/>
        </p:nvPicPr>
        <p:blipFill>
          <a:blip r:embed="rId5"/>
          <a:stretch>
            <a:fillRect/>
          </a:stretch>
        </p:blipFill>
        <p:spPr>
          <a:xfrm>
            <a:off x="8812167" y="1933689"/>
            <a:ext cx="1698205" cy="3039499"/>
          </a:xfrm>
          <a:prstGeom prst="rect">
            <a:avLst/>
          </a:prstGeom>
        </p:spPr>
      </p:pic>
    </p:spTree>
    <p:extLst>
      <p:ext uri="{BB962C8B-B14F-4D97-AF65-F5344CB8AC3E}">
        <p14:creationId xmlns:p14="http://schemas.microsoft.com/office/powerpoint/2010/main" val="101208118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400594"/>
            <a:ext cx="4151897" cy="773863"/>
          </a:xfrm>
        </p:spPr>
        <p:txBody>
          <a:bodyPr>
            <a:normAutofit fontScale="90000"/>
          </a:bodyPr>
          <a:lstStyle/>
          <a:p>
            <a:r>
              <a:rPr lang="id-ID" b="1"/>
              <a:t>Analisis </a:t>
            </a:r>
            <a:r>
              <a:rPr lang="id-ID" b="1" smtClean="0"/>
              <a:t>Proses</a:t>
            </a:r>
            <a:br>
              <a:rPr lang="id-ID" b="1" smtClean="0"/>
            </a:br>
            <a:r>
              <a:rPr lang="id-ID" b="1" smtClean="0"/>
              <a:t>Deteksi </a:t>
            </a:r>
            <a:r>
              <a:rPr lang="id-ID" b="1" dirty="0" smtClean="0"/>
              <a:t>Graf</a:t>
            </a:r>
            <a:endParaRPr lang="id-ID" b="1" dirty="0"/>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nvPr>
        </p:nvGraphicFramePr>
        <p:xfrm>
          <a:off x="2346872" y="168092"/>
          <a:ext cx="6663778" cy="6553384"/>
        </p:xfrm>
        <a:graphic>
          <a:graphicData uri="http://schemas.openxmlformats.org/presentationml/2006/ole">
            <mc:AlternateContent xmlns:mc="http://schemas.openxmlformats.org/markup-compatibility/2006">
              <mc:Choice xmlns:v="urn:schemas-microsoft-com:vml" Requires="v">
                <p:oleObj spid="_x0000_s4147" name="Visio" r:id="rId4" imgW="4216623" imgH="4146830" progId="Visio.Drawing.11">
                  <p:embed/>
                </p:oleObj>
              </mc:Choice>
              <mc:Fallback>
                <p:oleObj name="Visio" r:id="rId4" imgW="4216623" imgH="4146830" progId="Visio.Drawing.11">
                  <p:embed/>
                  <p:pic>
                    <p:nvPicPr>
                      <p:cNvPr id="5"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872" y="168092"/>
                        <a:ext cx="6663778" cy="6553384"/>
                      </a:xfrm>
                      <a:prstGeom prst="rect">
                        <a:avLst/>
                      </a:prstGeom>
                      <a:noFill/>
                    </p:spPr>
                  </p:pic>
                </p:oleObj>
              </mc:Fallback>
            </mc:AlternateContent>
          </a:graphicData>
        </a:graphic>
      </p:graphicFrame>
      <p:sp>
        <p:nvSpPr>
          <p:cNvPr id="6" name="Right Brace 5"/>
          <p:cNvSpPr/>
          <p:nvPr/>
        </p:nvSpPr>
        <p:spPr>
          <a:xfrm>
            <a:off x="8764343" y="1404185"/>
            <a:ext cx="216247" cy="5194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7" name="Text Box 34"/>
          <p:cNvSpPr txBox="1"/>
          <p:nvPr/>
        </p:nvSpPr>
        <p:spPr>
          <a:xfrm>
            <a:off x="9096298" y="1404185"/>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Ekstraksi</a:t>
            </a:r>
          </a:p>
          <a:p>
            <a:r>
              <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data graf</a:t>
            </a:r>
          </a:p>
        </p:txBody>
      </p:sp>
      <p:sp>
        <p:nvSpPr>
          <p:cNvPr id="8"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21</a:t>
            </a:r>
            <a:endParaRPr lang="en-US" dirty="0"/>
          </a:p>
        </p:txBody>
      </p:sp>
      <p:sp>
        <p:nvSpPr>
          <p:cNvPr id="3" name="Rectangle 2"/>
          <p:cNvSpPr/>
          <p:nvPr/>
        </p:nvSpPr>
        <p:spPr>
          <a:xfrm>
            <a:off x="7464152" y="168092"/>
            <a:ext cx="2592288" cy="261283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 Box 34"/>
          <p:cNvSpPr txBox="1"/>
          <p:nvPr/>
        </p:nvSpPr>
        <p:spPr>
          <a:xfrm>
            <a:off x="10702795" y="764704"/>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z="1600"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Fokus</a:t>
            </a:r>
          </a:p>
          <a:p>
            <a:r>
              <a:rPr lang="id-ID" sz="1600"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Penelitian</a:t>
            </a:r>
            <a:endPar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1" name="Straight Arrow Connector 10"/>
          <p:cNvCxnSpPr/>
          <p:nvPr/>
        </p:nvCxnSpPr>
        <p:spPr>
          <a:xfrm>
            <a:off x="10056440" y="1052736"/>
            <a:ext cx="6911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85812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19</a:t>
            </a:fld>
            <a:endParaRPr lang="en-US" dirty="0"/>
          </a:p>
        </p:txBody>
      </p:sp>
      <p:sp>
        <p:nvSpPr>
          <p:cNvPr id="4" name="Title 3"/>
          <p:cNvSpPr>
            <a:spLocks noGrp="1"/>
          </p:cNvSpPr>
          <p:nvPr>
            <p:ph type="title"/>
          </p:nvPr>
        </p:nvSpPr>
        <p:spPr/>
        <p:txBody>
          <a:bodyPr/>
          <a:lstStyle/>
          <a:p>
            <a:r>
              <a:rPr lang="id-ID" smtClean="0"/>
              <a:t>Analisis Kakas Pendukung untuk Deteksi Graf</a:t>
            </a:r>
            <a:endParaRPr lang="en-US"/>
          </a:p>
        </p:txBody>
      </p:sp>
      <p:grpSp>
        <p:nvGrpSpPr>
          <p:cNvPr id="17" name="Group 16"/>
          <p:cNvGrpSpPr/>
          <p:nvPr/>
        </p:nvGrpSpPr>
        <p:grpSpPr>
          <a:xfrm>
            <a:off x="4211145" y="2044102"/>
            <a:ext cx="3769711" cy="3761161"/>
            <a:chOff x="5024185" y="2044103"/>
            <a:chExt cx="2155088" cy="2150200"/>
          </a:xfrm>
        </p:grpSpPr>
        <p:sp>
          <p:nvSpPr>
            <p:cNvPr id="6" name="Shape 1755"/>
            <p:cNvSpPr/>
            <p:nvPr/>
          </p:nvSpPr>
          <p:spPr>
            <a:xfrm>
              <a:off x="5024185" y="2044103"/>
              <a:ext cx="1078156" cy="1075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71" y="0"/>
                    <a:pt x="18871" y="0"/>
                    <a:pt x="18871" y="0"/>
                  </a:cubicBezTo>
                  <a:cubicBezTo>
                    <a:pt x="18871" y="4250"/>
                    <a:pt x="18871" y="4250"/>
                    <a:pt x="18871" y="4250"/>
                  </a:cubicBezTo>
                  <a:cubicBezTo>
                    <a:pt x="17652" y="4483"/>
                    <a:pt x="16374" y="4832"/>
                    <a:pt x="15271" y="5240"/>
                  </a:cubicBezTo>
                  <a:cubicBezTo>
                    <a:pt x="13123" y="1514"/>
                    <a:pt x="13123" y="1514"/>
                    <a:pt x="13123" y="1514"/>
                  </a:cubicBezTo>
                  <a:cubicBezTo>
                    <a:pt x="8419" y="4250"/>
                    <a:pt x="8419" y="4250"/>
                    <a:pt x="8419" y="4250"/>
                  </a:cubicBezTo>
                  <a:cubicBezTo>
                    <a:pt x="10568" y="7918"/>
                    <a:pt x="10568" y="7918"/>
                    <a:pt x="10568" y="7918"/>
                  </a:cubicBezTo>
                  <a:cubicBezTo>
                    <a:pt x="9639" y="8733"/>
                    <a:pt x="8710" y="9665"/>
                    <a:pt x="7955" y="10654"/>
                  </a:cubicBezTo>
                  <a:cubicBezTo>
                    <a:pt x="4239" y="8500"/>
                    <a:pt x="4239" y="8500"/>
                    <a:pt x="4239" y="8500"/>
                  </a:cubicBezTo>
                  <a:cubicBezTo>
                    <a:pt x="1626" y="13100"/>
                    <a:pt x="1626" y="13100"/>
                    <a:pt x="1626" y="13100"/>
                  </a:cubicBezTo>
                  <a:cubicBezTo>
                    <a:pt x="5284" y="15254"/>
                    <a:pt x="5284" y="15254"/>
                    <a:pt x="5284" y="15254"/>
                  </a:cubicBezTo>
                  <a:cubicBezTo>
                    <a:pt x="4761" y="16477"/>
                    <a:pt x="4529" y="17641"/>
                    <a:pt x="4297" y="18922"/>
                  </a:cubicBezTo>
                  <a:cubicBezTo>
                    <a:pt x="0" y="18922"/>
                    <a:pt x="0" y="18922"/>
                    <a:pt x="0" y="18922"/>
                  </a:cubicBezTo>
                  <a:cubicBezTo>
                    <a:pt x="0" y="21600"/>
                    <a:pt x="0" y="21600"/>
                    <a:pt x="0" y="21600"/>
                  </a:cubicBezTo>
                  <a:cubicBezTo>
                    <a:pt x="21600" y="21600"/>
                    <a:pt x="21600" y="21600"/>
                    <a:pt x="21600" y="21600"/>
                  </a:cubicBez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sp>
          <p:nvSpPr>
            <p:cNvPr id="9" name="Shape 1758"/>
            <p:cNvSpPr/>
            <p:nvPr/>
          </p:nvSpPr>
          <p:spPr>
            <a:xfrm>
              <a:off x="6102338" y="2044103"/>
              <a:ext cx="1076935" cy="1075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78" y="0"/>
                    <a:pt x="2678" y="0"/>
                    <a:pt x="2678" y="0"/>
                  </a:cubicBezTo>
                  <a:cubicBezTo>
                    <a:pt x="2678" y="4250"/>
                    <a:pt x="2678" y="4250"/>
                    <a:pt x="2678" y="4250"/>
                  </a:cubicBezTo>
                  <a:cubicBezTo>
                    <a:pt x="3901" y="4483"/>
                    <a:pt x="5182" y="4832"/>
                    <a:pt x="6288" y="5240"/>
                  </a:cubicBezTo>
                  <a:cubicBezTo>
                    <a:pt x="8442" y="1514"/>
                    <a:pt x="8442" y="1514"/>
                    <a:pt x="8442" y="1514"/>
                  </a:cubicBezTo>
                  <a:cubicBezTo>
                    <a:pt x="13158" y="4250"/>
                    <a:pt x="13158" y="4250"/>
                    <a:pt x="13158" y="4250"/>
                  </a:cubicBezTo>
                  <a:cubicBezTo>
                    <a:pt x="11004" y="7918"/>
                    <a:pt x="11004" y="7918"/>
                    <a:pt x="11004" y="7918"/>
                  </a:cubicBezTo>
                  <a:cubicBezTo>
                    <a:pt x="11994" y="8733"/>
                    <a:pt x="12867" y="9665"/>
                    <a:pt x="13624" y="10654"/>
                  </a:cubicBezTo>
                  <a:cubicBezTo>
                    <a:pt x="17350" y="8500"/>
                    <a:pt x="17350" y="8500"/>
                    <a:pt x="17350" y="8500"/>
                  </a:cubicBezTo>
                  <a:cubicBezTo>
                    <a:pt x="20028" y="13100"/>
                    <a:pt x="20028" y="13100"/>
                    <a:pt x="20028" y="13100"/>
                  </a:cubicBezTo>
                  <a:cubicBezTo>
                    <a:pt x="16360" y="15254"/>
                    <a:pt x="16360" y="15254"/>
                    <a:pt x="16360" y="15254"/>
                  </a:cubicBezTo>
                  <a:cubicBezTo>
                    <a:pt x="16826" y="16477"/>
                    <a:pt x="17117" y="17641"/>
                    <a:pt x="17292" y="18922"/>
                  </a:cubicBezTo>
                  <a:cubicBezTo>
                    <a:pt x="21600" y="18922"/>
                    <a:pt x="21600" y="18922"/>
                    <a:pt x="21600" y="18922"/>
                  </a:cubicBezTo>
                  <a:cubicBezTo>
                    <a:pt x="21600" y="21600"/>
                    <a:pt x="21600" y="21600"/>
                    <a:pt x="21600" y="21600"/>
                  </a:cubicBezTo>
                  <a:cubicBezTo>
                    <a:pt x="0" y="21600"/>
                    <a:pt x="0" y="21600"/>
                    <a:pt x="0" y="21600"/>
                  </a:cubicBezTo>
                  <a:lnTo>
                    <a:pt x="0" y="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2" name="Shape 1761"/>
            <p:cNvSpPr/>
            <p:nvPr/>
          </p:nvSpPr>
          <p:spPr>
            <a:xfrm>
              <a:off x="6102338" y="3119813"/>
              <a:ext cx="1076935" cy="1074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678" y="21600"/>
                    <a:pt x="2678" y="21600"/>
                    <a:pt x="2678" y="21600"/>
                  </a:cubicBezTo>
                  <a:cubicBezTo>
                    <a:pt x="2678" y="17408"/>
                    <a:pt x="2678" y="17408"/>
                    <a:pt x="2678" y="17408"/>
                  </a:cubicBezTo>
                  <a:cubicBezTo>
                    <a:pt x="3901" y="17175"/>
                    <a:pt x="5182" y="16826"/>
                    <a:pt x="6288" y="16418"/>
                  </a:cubicBezTo>
                  <a:cubicBezTo>
                    <a:pt x="8442" y="20086"/>
                    <a:pt x="8442" y="20086"/>
                    <a:pt x="8442" y="20086"/>
                  </a:cubicBezTo>
                  <a:cubicBezTo>
                    <a:pt x="13158" y="17408"/>
                    <a:pt x="13158" y="17408"/>
                    <a:pt x="13158" y="17408"/>
                  </a:cubicBezTo>
                  <a:cubicBezTo>
                    <a:pt x="11004" y="13740"/>
                    <a:pt x="11004" y="13740"/>
                    <a:pt x="11004" y="13740"/>
                  </a:cubicBezTo>
                  <a:cubicBezTo>
                    <a:pt x="11994" y="12867"/>
                    <a:pt x="12867" y="11994"/>
                    <a:pt x="13624" y="11004"/>
                  </a:cubicBezTo>
                  <a:cubicBezTo>
                    <a:pt x="17350" y="13158"/>
                    <a:pt x="17350" y="13158"/>
                    <a:pt x="17350" y="13158"/>
                  </a:cubicBezTo>
                  <a:cubicBezTo>
                    <a:pt x="20028" y="8500"/>
                    <a:pt x="20028" y="8500"/>
                    <a:pt x="20028" y="8500"/>
                  </a:cubicBezTo>
                  <a:cubicBezTo>
                    <a:pt x="16360" y="6346"/>
                    <a:pt x="16360" y="6346"/>
                    <a:pt x="16360" y="6346"/>
                  </a:cubicBezTo>
                  <a:cubicBezTo>
                    <a:pt x="16826" y="5182"/>
                    <a:pt x="17117" y="4017"/>
                    <a:pt x="17292" y="2678"/>
                  </a:cubicBezTo>
                  <a:cubicBezTo>
                    <a:pt x="21600" y="2678"/>
                    <a:pt x="21600" y="2678"/>
                    <a:pt x="21600" y="2678"/>
                  </a:cubicBezTo>
                  <a:cubicBezTo>
                    <a:pt x="21600" y="0"/>
                    <a:pt x="21600" y="0"/>
                    <a:pt x="21600" y="0"/>
                  </a:cubicBezTo>
                  <a:cubicBezTo>
                    <a:pt x="0" y="0"/>
                    <a:pt x="0" y="0"/>
                    <a:pt x="0" y="0"/>
                  </a:cubicBezTo>
                  <a:lnTo>
                    <a:pt x="0" y="216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5" name="Shape 1764"/>
            <p:cNvSpPr/>
            <p:nvPr/>
          </p:nvSpPr>
          <p:spPr>
            <a:xfrm>
              <a:off x="5024185" y="3119813"/>
              <a:ext cx="1078156" cy="10744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871" y="21600"/>
                    <a:pt x="18871" y="21600"/>
                    <a:pt x="18871" y="21600"/>
                  </a:cubicBezTo>
                  <a:cubicBezTo>
                    <a:pt x="18871" y="17408"/>
                    <a:pt x="18871" y="17408"/>
                    <a:pt x="18871" y="17408"/>
                  </a:cubicBezTo>
                  <a:cubicBezTo>
                    <a:pt x="17652" y="17175"/>
                    <a:pt x="16374" y="16826"/>
                    <a:pt x="15271" y="16418"/>
                  </a:cubicBezTo>
                  <a:cubicBezTo>
                    <a:pt x="13123" y="20086"/>
                    <a:pt x="13123" y="20086"/>
                    <a:pt x="13123" y="20086"/>
                  </a:cubicBezTo>
                  <a:cubicBezTo>
                    <a:pt x="8419" y="17408"/>
                    <a:pt x="8419" y="17408"/>
                    <a:pt x="8419" y="17408"/>
                  </a:cubicBezTo>
                  <a:cubicBezTo>
                    <a:pt x="10568" y="13740"/>
                    <a:pt x="10568" y="13740"/>
                    <a:pt x="10568" y="13740"/>
                  </a:cubicBezTo>
                  <a:cubicBezTo>
                    <a:pt x="9639" y="12867"/>
                    <a:pt x="8710" y="11994"/>
                    <a:pt x="7955" y="11004"/>
                  </a:cubicBezTo>
                  <a:cubicBezTo>
                    <a:pt x="4239" y="13158"/>
                    <a:pt x="4239" y="13158"/>
                    <a:pt x="4239" y="13158"/>
                  </a:cubicBezTo>
                  <a:cubicBezTo>
                    <a:pt x="1626" y="8500"/>
                    <a:pt x="1626" y="8500"/>
                    <a:pt x="1626" y="8500"/>
                  </a:cubicBezTo>
                  <a:cubicBezTo>
                    <a:pt x="5284" y="6346"/>
                    <a:pt x="5284" y="6346"/>
                    <a:pt x="5284" y="6346"/>
                  </a:cubicBezTo>
                  <a:cubicBezTo>
                    <a:pt x="4761" y="5182"/>
                    <a:pt x="4529" y="4017"/>
                    <a:pt x="4297" y="2678"/>
                  </a:cubicBezTo>
                  <a:cubicBezTo>
                    <a:pt x="0" y="2678"/>
                    <a:pt x="0" y="2678"/>
                    <a:pt x="0" y="2678"/>
                  </a:cubicBezTo>
                  <a:cubicBezTo>
                    <a:pt x="0" y="0"/>
                    <a:pt x="0" y="0"/>
                    <a:pt x="0" y="0"/>
                  </a:cubicBezTo>
                  <a:cubicBezTo>
                    <a:pt x="21600" y="0"/>
                    <a:pt x="21600" y="0"/>
                    <a:pt x="21600" y="0"/>
                  </a:cubicBezTo>
                  <a:lnTo>
                    <a:pt x="21600" y="2160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grpSp>
      <p:sp>
        <p:nvSpPr>
          <p:cNvPr id="33" name="Rectangle 32"/>
          <p:cNvSpPr/>
          <p:nvPr/>
        </p:nvSpPr>
        <p:spPr>
          <a:xfrm>
            <a:off x="8242192" y="3140918"/>
            <a:ext cx="3249170" cy="1569660"/>
          </a:xfrm>
          <a:prstGeom prst="rect">
            <a:avLst/>
          </a:prstGeom>
          <a:noFill/>
        </p:spPr>
        <p:txBody>
          <a:bodyPr wrap="square">
            <a:spAutoFit/>
          </a:bodyPr>
          <a:lstStyle/>
          <a:p>
            <a:pPr algn="just"/>
            <a:r>
              <a:rPr lang="id-ID" sz="2400" b="1" smtClean="0">
                <a:solidFill>
                  <a:schemeClr val="accent4"/>
                </a:solidFill>
              </a:rPr>
              <a:t>Valgrind</a:t>
            </a:r>
          </a:p>
          <a:p>
            <a:pPr algn="just"/>
            <a:r>
              <a:rPr lang="id-ID" sz="2400" b="1" smtClean="0">
                <a:solidFill>
                  <a:schemeClr val="accent4"/>
                </a:solidFill>
              </a:rPr>
              <a:t>Dr. Memory</a:t>
            </a:r>
          </a:p>
          <a:p>
            <a:pPr algn="just"/>
            <a:r>
              <a:rPr lang="id-ID" sz="2400" b="1" smtClean="0">
                <a:solidFill>
                  <a:schemeClr val="accent4"/>
                </a:solidFill>
              </a:rPr>
              <a:t>LeakTracer</a:t>
            </a:r>
          </a:p>
          <a:p>
            <a:pPr algn="just"/>
            <a:r>
              <a:rPr lang="id-ID" sz="2400" b="1" smtClean="0">
                <a:solidFill>
                  <a:schemeClr val="accent4"/>
                </a:solidFill>
              </a:rPr>
              <a:t>Mprof</a:t>
            </a:r>
          </a:p>
        </p:txBody>
      </p:sp>
      <p:sp>
        <p:nvSpPr>
          <p:cNvPr id="39" name="Rectangle 38"/>
          <p:cNvSpPr/>
          <p:nvPr/>
        </p:nvSpPr>
        <p:spPr>
          <a:xfrm>
            <a:off x="536495" y="3068960"/>
            <a:ext cx="3249170" cy="1938992"/>
          </a:xfrm>
          <a:prstGeom prst="rect">
            <a:avLst/>
          </a:prstGeom>
          <a:noFill/>
        </p:spPr>
        <p:txBody>
          <a:bodyPr wrap="square">
            <a:spAutoFit/>
          </a:bodyPr>
          <a:lstStyle/>
          <a:p>
            <a:pPr algn="r"/>
            <a:r>
              <a:rPr lang="id-ID" sz="2400" b="1" smtClean="0">
                <a:solidFill>
                  <a:schemeClr val="accent1"/>
                </a:solidFill>
              </a:rPr>
              <a:t>Purify</a:t>
            </a:r>
          </a:p>
          <a:p>
            <a:pPr algn="r"/>
            <a:r>
              <a:rPr lang="id-ID" sz="2400" b="1" smtClean="0">
                <a:solidFill>
                  <a:schemeClr val="accent1"/>
                </a:solidFill>
              </a:rPr>
              <a:t>Intel Parallel Inspector</a:t>
            </a:r>
          </a:p>
          <a:p>
            <a:pPr algn="r"/>
            <a:r>
              <a:rPr lang="id-ID" sz="2400" b="1" smtClean="0">
                <a:solidFill>
                  <a:schemeClr val="accent1"/>
                </a:solidFill>
              </a:rPr>
              <a:t>Bounds Checker</a:t>
            </a:r>
          </a:p>
          <a:p>
            <a:pPr algn="r"/>
            <a:r>
              <a:rPr lang="id-ID" sz="2400" b="1" smtClean="0">
                <a:solidFill>
                  <a:schemeClr val="accent1"/>
                </a:solidFill>
              </a:rPr>
              <a:t>Third Degree</a:t>
            </a:r>
          </a:p>
          <a:p>
            <a:pPr algn="r"/>
            <a:r>
              <a:rPr lang="id-ID" sz="2400" b="1" smtClean="0">
                <a:solidFill>
                  <a:schemeClr val="accent1"/>
                </a:solidFill>
              </a:rPr>
              <a:t>Insure++</a:t>
            </a:r>
            <a:endParaRPr lang="en-US" sz="2400" b="1">
              <a:solidFill>
                <a:schemeClr val="accent1"/>
              </a:solidFill>
            </a:endParaRPr>
          </a:p>
        </p:txBody>
      </p:sp>
      <p:sp>
        <p:nvSpPr>
          <p:cNvPr id="44" name="Subtitle 5"/>
          <p:cNvSpPr>
            <a:spLocks noGrp="1"/>
          </p:cNvSpPr>
          <p:nvPr>
            <p:ph type="subTitle" idx="1"/>
          </p:nvPr>
        </p:nvSpPr>
        <p:spPr>
          <a:xfrm>
            <a:off x="4346852" y="3578438"/>
            <a:ext cx="1585242" cy="694623"/>
          </a:xfrm>
        </p:spPr>
        <p:txBody>
          <a:bodyPr/>
          <a:lstStyle/>
          <a:p>
            <a:pPr algn="r"/>
            <a:r>
              <a:rPr lang="id-ID" sz="2400" smtClean="0">
                <a:solidFill>
                  <a:schemeClr val="bg1"/>
                </a:solidFill>
              </a:rPr>
              <a:t>Komersil</a:t>
            </a:r>
            <a:endParaRPr lang="en-US" sz="2400">
              <a:solidFill>
                <a:schemeClr val="bg1"/>
              </a:solidFill>
            </a:endParaRPr>
          </a:p>
        </p:txBody>
      </p:sp>
      <p:sp>
        <p:nvSpPr>
          <p:cNvPr id="45" name="Subtitle 5"/>
          <p:cNvSpPr txBox="1">
            <a:spLocks/>
          </p:cNvSpPr>
          <p:nvPr/>
        </p:nvSpPr>
        <p:spPr>
          <a:xfrm>
            <a:off x="6232773" y="3578437"/>
            <a:ext cx="1585242" cy="694623"/>
          </a:xfrm>
          <a:prstGeom prst="rect">
            <a:avLst/>
          </a:prstGeom>
        </p:spPr>
        <p:txBody>
          <a:bodyPr vert="horz" lIns="91440" tIns="45720" rIns="91440" bIns="45720" rtlCol="0" anchor="ctr">
            <a:noAutofit/>
          </a:bodyPr>
          <a:lstStyle>
            <a:lvl1pPr marL="0" indent="0" algn="l" defTabSz="914354" rtl="0" eaLnBrk="1" latinLnBrk="0" hangingPunct="1">
              <a:spcBef>
                <a:spcPct val="20000"/>
              </a:spcBef>
              <a:buFont typeface="Arial" pitchFamily="34" charset="0"/>
              <a:buNone/>
              <a:defRPr sz="1800" kern="1200" cap="small"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178" indent="0" algn="ctr" defTabSz="914354" rtl="0" eaLnBrk="1" latinLnBrk="0" hangingPunct="1">
              <a:spcBef>
                <a:spcPct val="20000"/>
              </a:spcBef>
              <a:buFont typeface="Arial" pitchFamily="34" charset="0"/>
              <a:buNone/>
              <a:defRPr sz="2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354" indent="0" algn="ctr" defTabSz="914354" rtl="0" eaLnBrk="1" latinLnBrk="0" hangingPunct="1">
              <a:spcBef>
                <a:spcPct val="20000"/>
              </a:spcBef>
              <a:buFont typeface="Arial" pitchFamily="34" charset="0"/>
              <a:buNone/>
              <a:defRPr sz="24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532" indent="0" algn="ctr" defTabSz="914354" rtl="0" eaLnBrk="1" latinLnBrk="0" hangingPunct="1">
              <a:spcBef>
                <a:spcPct val="20000"/>
              </a:spcBef>
              <a:buFont typeface="Arial"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709" indent="0" algn="ctr" defTabSz="914354" rtl="0" eaLnBrk="1" latinLnBrk="0" hangingPunct="1">
              <a:spcBef>
                <a:spcPct val="20000"/>
              </a:spcBef>
              <a:buFont typeface="Arial"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5886"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62"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40"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18"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2400" smtClean="0">
                <a:solidFill>
                  <a:schemeClr val="bg1"/>
                </a:solidFill>
              </a:rPr>
              <a:t>Non-Komersil</a:t>
            </a:r>
            <a:endParaRPr lang="en-US" sz="2400">
              <a:solidFill>
                <a:schemeClr val="bg1"/>
              </a:solidFill>
            </a:endParaRPr>
          </a:p>
        </p:txBody>
      </p:sp>
      <p:sp>
        <p:nvSpPr>
          <p:cNvPr id="7" name="Rectangle 6"/>
          <p:cNvSpPr/>
          <p:nvPr/>
        </p:nvSpPr>
        <p:spPr>
          <a:xfrm>
            <a:off x="4829219" y="1547501"/>
            <a:ext cx="2535694" cy="369332"/>
          </a:xfrm>
          <a:prstGeom prst="rect">
            <a:avLst/>
          </a:prstGeom>
        </p:spPr>
        <p:txBody>
          <a:bodyPr wrap="none">
            <a:spAutoFit/>
          </a:bodyPr>
          <a:lstStyle/>
          <a:p>
            <a:pPr algn="ctr"/>
            <a:r>
              <a:rPr lang="id-ID">
                <a:latin typeface="Times New Roman" panose="02020603050405020304" pitchFamily="18" charset="0"/>
                <a:ea typeface="Malgun Gothic" panose="020B0503020000020004" pitchFamily="34" charset="-127"/>
              </a:rPr>
              <a:t>Bruening dan Zhao, 2011</a:t>
            </a:r>
            <a:endParaRPr lang="id-ID"/>
          </a:p>
        </p:txBody>
      </p:sp>
      <p:grpSp>
        <p:nvGrpSpPr>
          <p:cNvPr id="46" name="Group 45"/>
          <p:cNvGrpSpPr/>
          <p:nvPr/>
        </p:nvGrpSpPr>
        <p:grpSpPr>
          <a:xfrm>
            <a:off x="9984432" y="123185"/>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8" name="TextBox 4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8242192" y="3140918"/>
            <a:ext cx="1310192" cy="43751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60416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3"/>
                                        </p:tgtEl>
                                      </p:cBhvr>
                                    </p:animEffect>
                                    <p:animScale>
                                      <p:cBhvr>
                                        <p:cTn id="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id-ID"/>
          </a:p>
        </p:txBody>
      </p:sp>
      <p:sp>
        <p:nvSpPr>
          <p:cNvPr id="4" name="Title 3"/>
          <p:cNvSpPr>
            <a:spLocks noGrp="1"/>
          </p:cNvSpPr>
          <p:nvPr>
            <p:ph type="title"/>
          </p:nvPr>
        </p:nvSpPr>
        <p:spPr/>
        <p:txBody>
          <a:bodyPr/>
          <a:lstStyle/>
          <a:p>
            <a:endParaRPr lang="id-ID"/>
          </a:p>
        </p:txBody>
      </p:sp>
      <p:pic>
        <p:nvPicPr>
          <p:cNvPr id="6" name="Picture 5"/>
          <p:cNvPicPr>
            <a:picLocks noChangeAspect="1"/>
          </p:cNvPicPr>
          <p:nvPr/>
        </p:nvPicPr>
        <p:blipFill>
          <a:blip r:embed="rId3"/>
          <a:stretch>
            <a:fillRect/>
          </a:stretch>
        </p:blipFill>
        <p:spPr>
          <a:xfrm>
            <a:off x="2927648" y="0"/>
            <a:ext cx="6336704" cy="6862027"/>
          </a:xfrm>
          <a:prstGeom prst="rect">
            <a:avLst/>
          </a:prstGeom>
        </p:spPr>
      </p:pic>
      <p:sp>
        <p:nvSpPr>
          <p:cNvPr id="2" name="Rectangle 1"/>
          <p:cNvSpPr/>
          <p:nvPr/>
        </p:nvSpPr>
        <p:spPr>
          <a:xfrm>
            <a:off x="9264352" y="5949280"/>
            <a:ext cx="1428596" cy="369332"/>
          </a:xfrm>
          <a:prstGeom prst="rect">
            <a:avLst/>
          </a:prstGeom>
        </p:spPr>
        <p:txBody>
          <a:bodyPr wrap="none">
            <a:spAutoFit/>
          </a:bodyPr>
          <a:lstStyle/>
          <a:p>
            <a:r>
              <a:rPr lang="id-ID" smtClean="0">
                <a:latin typeface="Times New Roman" panose="02020603050405020304" pitchFamily="18" charset="0"/>
                <a:ea typeface="Malgun Gothic" panose="020B0503020000020004" pitchFamily="34" charset="-127"/>
              </a:rPr>
              <a:t>(Diehl, 2007)</a:t>
            </a:r>
            <a:endParaRPr lang="id-ID"/>
          </a:p>
        </p:txBody>
      </p:sp>
      <p:sp>
        <p:nvSpPr>
          <p:cNvPr id="7" name="Slide Number Placeholder 1"/>
          <p:cNvSpPr>
            <a:spLocks noGrp="1"/>
          </p:cNvSpPr>
          <p:nvPr>
            <p:ph type="sldNum" sz="quarter" idx="12"/>
          </p:nvPr>
        </p:nvSpPr>
        <p:spPr>
          <a:xfrm>
            <a:off x="328169" y="6237312"/>
            <a:ext cx="439241" cy="390437"/>
          </a:xfrm>
        </p:spPr>
        <p:txBody>
          <a:bodyPr/>
          <a:lstStyle/>
          <a:p>
            <a:r>
              <a:rPr lang="id-ID" smtClean="0"/>
              <a:t>2</a:t>
            </a:r>
            <a:endParaRPr lang="en-US" dirty="0"/>
          </a:p>
        </p:txBody>
      </p:sp>
    </p:spTree>
    <p:extLst>
      <p:ext uri="{BB962C8B-B14F-4D97-AF65-F5344CB8AC3E}">
        <p14:creationId xmlns:p14="http://schemas.microsoft.com/office/powerpoint/2010/main" val="136066381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211144" y="2044101"/>
            <a:ext cx="3769712" cy="3761161"/>
            <a:chOff x="4092253" y="1838975"/>
            <a:chExt cx="3961788" cy="3970156"/>
          </a:xfrm>
        </p:grpSpPr>
        <p:sp>
          <p:nvSpPr>
            <p:cNvPr id="45" name="Shape 2021"/>
            <p:cNvSpPr/>
            <p:nvPr/>
          </p:nvSpPr>
          <p:spPr>
            <a:xfrm>
              <a:off x="5671528" y="3836603"/>
              <a:ext cx="2382513" cy="1972528"/>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46" name="Shape 2024"/>
            <p:cNvSpPr/>
            <p:nvPr/>
          </p:nvSpPr>
          <p:spPr>
            <a:xfrm>
              <a:off x="6064776" y="1838975"/>
              <a:ext cx="1982988" cy="2369963"/>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4"/>
            </a:solidFill>
            <a:ln w="12700" cap="flat">
              <a:noFill/>
              <a:miter lim="400000"/>
            </a:ln>
            <a:effectLst/>
          </p:spPr>
          <p:txBody>
            <a:bodyPr wrap="square" lIns="45719" tIns="45719" rIns="45719" bIns="45719" numCol="1" anchor="t">
              <a:noAutofit/>
            </a:bodyPr>
            <a:lstStyle/>
            <a:p>
              <a:endParaRPr/>
            </a:p>
          </p:txBody>
        </p:sp>
        <p:sp>
          <p:nvSpPr>
            <p:cNvPr id="47" name="Shape 2027"/>
            <p:cNvSpPr/>
            <p:nvPr/>
          </p:nvSpPr>
          <p:spPr>
            <a:xfrm>
              <a:off x="4092254" y="3432893"/>
              <a:ext cx="1972529" cy="2369962"/>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a:p>
          </p:txBody>
        </p:sp>
        <p:sp>
          <p:nvSpPr>
            <p:cNvPr id="48" name="Shape 2030"/>
            <p:cNvSpPr/>
            <p:nvPr/>
          </p:nvSpPr>
          <p:spPr>
            <a:xfrm>
              <a:off x="4092253" y="1845253"/>
              <a:ext cx="2359504" cy="1991353"/>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 name="Slide Number Placeholder 1"/>
          <p:cNvSpPr>
            <a:spLocks noGrp="1"/>
          </p:cNvSpPr>
          <p:nvPr>
            <p:ph type="sldNum" sz="quarter" idx="12"/>
          </p:nvPr>
        </p:nvSpPr>
        <p:spPr/>
        <p:txBody>
          <a:bodyPr/>
          <a:lstStyle/>
          <a:p>
            <a:fld id="{F68327C5-B821-4FE9-A59A-A60D9EB59A9A}" type="slidenum">
              <a:rPr lang="en-US" smtClean="0"/>
              <a:pPr/>
              <a:t>20</a:t>
            </a:fld>
            <a:endParaRPr lang="en-US" dirty="0"/>
          </a:p>
        </p:txBody>
      </p:sp>
      <p:sp>
        <p:nvSpPr>
          <p:cNvPr id="4" name="Title 3"/>
          <p:cNvSpPr>
            <a:spLocks noGrp="1"/>
          </p:cNvSpPr>
          <p:nvPr>
            <p:ph type="title"/>
          </p:nvPr>
        </p:nvSpPr>
        <p:spPr/>
        <p:txBody>
          <a:bodyPr/>
          <a:lstStyle/>
          <a:p>
            <a:r>
              <a:rPr lang="id-ID" smtClean="0"/>
              <a:t>Keunggulan Valgrind</a:t>
            </a:r>
            <a:endParaRPr lang="en-US"/>
          </a:p>
        </p:txBody>
      </p:sp>
      <p:sp>
        <p:nvSpPr>
          <p:cNvPr id="33" name="Rectangle 32"/>
          <p:cNvSpPr/>
          <p:nvPr/>
        </p:nvSpPr>
        <p:spPr>
          <a:xfrm>
            <a:off x="8623931" y="2044102"/>
            <a:ext cx="3249170" cy="923330"/>
          </a:xfrm>
          <a:prstGeom prst="rect">
            <a:avLst/>
          </a:prstGeom>
          <a:noFill/>
        </p:spPr>
        <p:txBody>
          <a:bodyPr wrap="square">
            <a:spAutoFit/>
          </a:bodyPr>
          <a:lstStyle/>
          <a:p>
            <a:pPr algn="just"/>
            <a:r>
              <a:rPr lang="id-ID" b="1" smtClean="0">
                <a:solidFill>
                  <a:schemeClr val="accent4"/>
                </a:solidFill>
              </a:rPr>
              <a:t>D</a:t>
            </a:r>
            <a:r>
              <a:rPr lang="en-US" b="1" smtClean="0">
                <a:solidFill>
                  <a:schemeClr val="accent4"/>
                </a:solidFill>
              </a:rPr>
              <a:t>apat </a:t>
            </a:r>
            <a:r>
              <a:rPr lang="en-US" b="1">
                <a:solidFill>
                  <a:schemeClr val="accent4"/>
                </a:solidFill>
              </a:rPr>
              <a:t>mengecek memori yang overlap, seperti penggunaan fungsi </a:t>
            </a:r>
            <a:r>
              <a:rPr lang="en-US" b="1" i="1">
                <a:solidFill>
                  <a:schemeClr val="accent4"/>
                </a:solidFill>
              </a:rPr>
              <a:t>strcpy()</a:t>
            </a:r>
            <a:r>
              <a:rPr lang="en-US" b="1">
                <a:solidFill>
                  <a:schemeClr val="accent4"/>
                </a:solidFill>
              </a:rPr>
              <a:t> dan </a:t>
            </a:r>
            <a:r>
              <a:rPr lang="en-US" b="1" i="1">
                <a:solidFill>
                  <a:schemeClr val="accent4"/>
                </a:solidFill>
              </a:rPr>
              <a:t>memcpy()</a:t>
            </a:r>
            <a:r>
              <a:rPr lang="en-US" b="1">
                <a:solidFill>
                  <a:schemeClr val="accent4"/>
                </a:solidFill>
              </a:rPr>
              <a:t>.</a:t>
            </a:r>
          </a:p>
        </p:txBody>
      </p:sp>
      <p:sp>
        <p:nvSpPr>
          <p:cNvPr id="36" name="Rectangle 35"/>
          <p:cNvSpPr/>
          <p:nvPr/>
        </p:nvSpPr>
        <p:spPr>
          <a:xfrm>
            <a:off x="8623931" y="4559073"/>
            <a:ext cx="3249170" cy="1200329"/>
          </a:xfrm>
          <a:prstGeom prst="rect">
            <a:avLst/>
          </a:prstGeom>
          <a:noFill/>
        </p:spPr>
        <p:txBody>
          <a:bodyPr wrap="square">
            <a:spAutoFit/>
          </a:bodyPr>
          <a:lstStyle/>
          <a:p>
            <a:pPr algn="just"/>
            <a:r>
              <a:rPr lang="id-ID" b="1" smtClean="0">
                <a:solidFill>
                  <a:schemeClr val="accent2"/>
                </a:solidFill>
              </a:rPr>
              <a:t>D</a:t>
            </a:r>
            <a:r>
              <a:rPr lang="en-US" b="1" smtClean="0">
                <a:solidFill>
                  <a:schemeClr val="accent2"/>
                </a:solidFill>
              </a:rPr>
              <a:t>apat </a:t>
            </a:r>
            <a:r>
              <a:rPr lang="en-US" b="1">
                <a:solidFill>
                  <a:schemeClr val="accent2"/>
                </a:solidFill>
              </a:rPr>
              <a:t>melakukan pengecekan secara detail pada setiap bit data dengan menelusurinya di register CPU dan memori</a:t>
            </a:r>
          </a:p>
        </p:txBody>
      </p:sp>
      <p:sp>
        <p:nvSpPr>
          <p:cNvPr id="39" name="Rectangle 38"/>
          <p:cNvSpPr/>
          <p:nvPr/>
        </p:nvSpPr>
        <p:spPr>
          <a:xfrm>
            <a:off x="318899" y="2044102"/>
            <a:ext cx="3249170" cy="646331"/>
          </a:xfrm>
          <a:prstGeom prst="rect">
            <a:avLst/>
          </a:prstGeom>
          <a:noFill/>
        </p:spPr>
        <p:txBody>
          <a:bodyPr wrap="square">
            <a:spAutoFit/>
          </a:bodyPr>
          <a:lstStyle/>
          <a:p>
            <a:pPr algn="r"/>
            <a:r>
              <a:rPr lang="id-ID" b="1" smtClean="0">
                <a:solidFill>
                  <a:schemeClr val="accent1"/>
                </a:solidFill>
              </a:rPr>
              <a:t>D</a:t>
            </a:r>
            <a:r>
              <a:rPr lang="en-US" b="1" smtClean="0">
                <a:solidFill>
                  <a:schemeClr val="accent1"/>
                </a:solidFill>
              </a:rPr>
              <a:t>apat </a:t>
            </a:r>
            <a:r>
              <a:rPr lang="en-US" b="1">
                <a:solidFill>
                  <a:schemeClr val="accent1"/>
                </a:solidFill>
              </a:rPr>
              <a:t>melacak posisi alamat memori </a:t>
            </a:r>
            <a:r>
              <a:rPr lang="id-ID" b="1" smtClean="0">
                <a:solidFill>
                  <a:schemeClr val="accent1"/>
                </a:solidFill>
              </a:rPr>
              <a:t>hingga level</a:t>
            </a:r>
            <a:r>
              <a:rPr lang="en-US" b="1" smtClean="0">
                <a:solidFill>
                  <a:schemeClr val="accent1"/>
                </a:solidFill>
              </a:rPr>
              <a:t> </a:t>
            </a:r>
            <a:r>
              <a:rPr lang="en-US" b="1" i="1">
                <a:solidFill>
                  <a:schemeClr val="accent1"/>
                </a:solidFill>
              </a:rPr>
              <a:t>bit</a:t>
            </a:r>
          </a:p>
        </p:txBody>
      </p:sp>
      <p:sp>
        <p:nvSpPr>
          <p:cNvPr id="42" name="Rectangle 41"/>
          <p:cNvSpPr/>
          <p:nvPr/>
        </p:nvSpPr>
        <p:spPr>
          <a:xfrm>
            <a:off x="318899" y="4559073"/>
            <a:ext cx="3249170" cy="1200329"/>
          </a:xfrm>
          <a:prstGeom prst="rect">
            <a:avLst/>
          </a:prstGeom>
          <a:noFill/>
        </p:spPr>
        <p:txBody>
          <a:bodyPr wrap="square">
            <a:spAutoFit/>
          </a:bodyPr>
          <a:lstStyle/>
          <a:p>
            <a:pPr algn="r"/>
            <a:r>
              <a:rPr lang="id-ID" b="1" smtClean="0">
                <a:solidFill>
                  <a:schemeClr val="accent5"/>
                </a:solidFill>
              </a:rPr>
              <a:t>D</a:t>
            </a:r>
            <a:r>
              <a:rPr lang="en-US" b="1" smtClean="0">
                <a:solidFill>
                  <a:schemeClr val="accent5"/>
                </a:solidFill>
              </a:rPr>
              <a:t>apat </a:t>
            </a:r>
            <a:r>
              <a:rPr lang="en-US" b="1">
                <a:solidFill>
                  <a:schemeClr val="accent5"/>
                </a:solidFill>
              </a:rPr>
              <a:t>melacak semua blok heap yang dialokasikan dengan fungsi </a:t>
            </a:r>
            <a:r>
              <a:rPr lang="en-US" b="1" i="1">
                <a:solidFill>
                  <a:schemeClr val="accent5"/>
                </a:solidFill>
              </a:rPr>
              <a:t>malloc()</a:t>
            </a:r>
            <a:r>
              <a:rPr lang="en-US" b="1">
                <a:solidFill>
                  <a:schemeClr val="accent5"/>
                </a:solidFill>
              </a:rPr>
              <a:t>, objek </a:t>
            </a:r>
            <a:r>
              <a:rPr lang="en-US" b="1" i="1">
                <a:solidFill>
                  <a:schemeClr val="accent5"/>
                </a:solidFill>
              </a:rPr>
              <a:t>new</a:t>
            </a:r>
            <a:r>
              <a:rPr lang="en-US" b="1">
                <a:solidFill>
                  <a:schemeClr val="accent5"/>
                </a:solidFill>
              </a:rPr>
              <a:t>, dan objek </a:t>
            </a:r>
            <a:r>
              <a:rPr lang="en-US" b="1" i="1">
                <a:solidFill>
                  <a:schemeClr val="accent5"/>
                </a:solidFill>
              </a:rPr>
              <a:t>array</a:t>
            </a:r>
          </a:p>
        </p:txBody>
      </p:sp>
      <p:sp>
        <p:nvSpPr>
          <p:cNvPr id="27" name="Rectangle 26"/>
          <p:cNvSpPr/>
          <p:nvPr/>
        </p:nvSpPr>
        <p:spPr>
          <a:xfrm>
            <a:off x="4829219" y="1547501"/>
            <a:ext cx="2535694" cy="369332"/>
          </a:xfrm>
          <a:prstGeom prst="rect">
            <a:avLst/>
          </a:prstGeom>
        </p:spPr>
        <p:txBody>
          <a:bodyPr wrap="none">
            <a:spAutoFit/>
          </a:bodyPr>
          <a:lstStyle/>
          <a:p>
            <a:pPr algn="ctr"/>
            <a:r>
              <a:rPr lang="id-ID">
                <a:latin typeface="Times New Roman" panose="02020603050405020304" pitchFamily="18" charset="0"/>
                <a:ea typeface="Malgun Gothic" panose="020B0503020000020004" pitchFamily="34" charset="-127"/>
              </a:rPr>
              <a:t>Bruening dan Zhao, 2011</a:t>
            </a:r>
            <a:endParaRPr lang="id-ID"/>
          </a:p>
        </p:txBody>
      </p:sp>
      <p:grpSp>
        <p:nvGrpSpPr>
          <p:cNvPr id="28" name="Group 27"/>
          <p:cNvGrpSpPr/>
          <p:nvPr/>
        </p:nvGrpSpPr>
        <p:grpSpPr>
          <a:xfrm>
            <a:off x="9984432" y="123185"/>
            <a:ext cx="2088232" cy="713527"/>
            <a:chOff x="9984432" y="6099849"/>
            <a:chExt cx="2088232" cy="713527"/>
          </a:xfrm>
        </p:grpSpPr>
        <p:pic>
          <p:nvPicPr>
            <p:cNvPr id="29" name="Picture 28"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0" name="TextBox 29"/>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63012753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21574" y="409308"/>
            <a:ext cx="7886700" cy="565316"/>
          </a:xfrm>
        </p:spPr>
        <p:txBody>
          <a:bodyPr>
            <a:normAutofit/>
          </a:bodyPr>
          <a:lstStyle/>
          <a:p>
            <a:pPr algn="l"/>
            <a:r>
              <a:rPr lang="id-ID" sz="2800" dirty="0"/>
              <a:t>Contoh Data Eksekusi </a:t>
            </a:r>
            <a:r>
              <a:rPr lang="id-ID" sz="2800" i="1" dirty="0"/>
              <a:t>Trace JSON</a:t>
            </a:r>
          </a:p>
        </p:txBody>
      </p:sp>
      <p:sp>
        <p:nvSpPr>
          <p:cNvPr id="3" name="Content Placeholder 2"/>
          <p:cNvSpPr>
            <a:spLocks noGrp="1"/>
          </p:cNvSpPr>
          <p:nvPr>
            <p:ph idx="1"/>
          </p:nvPr>
        </p:nvSpPr>
        <p:spPr>
          <a:xfrm>
            <a:off x="2152650" y="1122947"/>
            <a:ext cx="7886700" cy="5054016"/>
          </a:xfrm>
        </p:spPr>
        <p:txBody>
          <a:bodyPr>
            <a:normAutofit fontScale="70000" lnSpcReduction="20000"/>
          </a:bodyPr>
          <a:lstStyle/>
          <a:p>
            <a:pPr marL="0" indent="0">
              <a:buNone/>
            </a:pPr>
            <a:r>
              <a:rPr lang="id-ID" dirty="0">
                <a:solidFill>
                  <a:schemeClr val="tx2"/>
                </a:solidFill>
                <a:latin typeface="Courier New" panose="02070309020205020404" pitchFamily="49" charset="0"/>
                <a:cs typeface="Courier New" panose="02070309020205020404" pitchFamily="49" charset="0"/>
              </a:rPr>
              <a:t>{</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code</a:t>
            </a:r>
            <a:r>
              <a:rPr lang="id-ID" dirty="0">
                <a:solidFill>
                  <a:schemeClr val="tx2"/>
                </a:solidFill>
                <a:latin typeface="Courier New" panose="02070309020205020404" pitchFamily="49" charset="0"/>
                <a:cs typeface="Courier New" panose="02070309020205020404" pitchFamily="49" charset="0"/>
              </a:rPr>
              <a:t>": "x = 5\ny = 10\nz = x + y\n\n",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trace</a:t>
            </a:r>
            <a:r>
              <a:rPr lang="id-ID" dirty="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ordered_globals</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stdout</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func_name</a:t>
            </a:r>
            <a:r>
              <a:rPr lang="id-ID" dirty="0">
                <a:solidFill>
                  <a:schemeClr val="tx2"/>
                </a:solidFill>
                <a:latin typeface="Courier New" panose="02070309020205020404" pitchFamily="49" charset="0"/>
                <a:cs typeface="Courier New" panose="02070309020205020404" pitchFamily="49" charset="0"/>
              </a:rPr>
              <a:t>": "&lt;module&gt;",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stack_to_render</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globals</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heap</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line</a:t>
            </a:r>
            <a:r>
              <a:rPr lang="id-ID" dirty="0">
                <a:solidFill>
                  <a:schemeClr val="tx2"/>
                </a:solidFill>
                <a:latin typeface="Courier New" panose="02070309020205020404" pitchFamily="49" charset="0"/>
                <a:cs typeface="Courier New" panose="02070309020205020404" pitchFamily="49" charset="0"/>
              </a:rPr>
              <a:t>": 1,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event</a:t>
            </a:r>
            <a:r>
              <a:rPr lang="id-ID" dirty="0">
                <a:solidFill>
                  <a:schemeClr val="tx2"/>
                </a:solidFill>
                <a:latin typeface="Courier New" panose="02070309020205020404" pitchFamily="49" charset="0"/>
                <a:cs typeface="Courier New" panose="02070309020205020404" pitchFamily="49" charset="0"/>
              </a:rPr>
              <a:t>": "step_line"</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dirty="0" smtClean="0">
                <a:solidFill>
                  <a:schemeClr val="tx2"/>
                </a:solidFill>
                <a:latin typeface="Courier New" panose="02070309020205020404" pitchFamily="49" charset="0"/>
                <a:cs typeface="Courier New" panose="02070309020205020404" pitchFamily="49" charset="0"/>
              </a:rPr>
              <a:t>}, { ... }</a:t>
            </a:r>
          </a:p>
          <a:p>
            <a:pPr marL="0" indent="0">
              <a:buNone/>
            </a:pPr>
            <a:r>
              <a:rPr lang="id-ID" dirty="0" smtClean="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endParaRPr lang="id-ID"/>
          </a:p>
        </p:txBody>
      </p:sp>
      <p:sp>
        <p:nvSpPr>
          <p:cNvPr id="5" name="Rectangle 4"/>
          <p:cNvSpPr/>
          <p:nvPr/>
        </p:nvSpPr>
        <p:spPr>
          <a:xfrm>
            <a:off x="6672064" y="2564904"/>
            <a:ext cx="7551683" cy="6447919"/>
          </a:xfrm>
          <a:prstGeom prst="rect">
            <a:avLst/>
          </a:prstGeom>
          <a:ln>
            <a:solidFill>
              <a:schemeClr val="tx1">
                <a:lumMod val="50000"/>
                <a:lumOff val="50000"/>
              </a:schemeClr>
            </a:solidFill>
          </a:ln>
        </p:spPr>
        <p:txBody>
          <a:bodyPr wrap="square">
            <a:spAutoFit/>
          </a:bodyPr>
          <a:lstStyle/>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"a":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"C_MULTIDIMENSIONAL_ARRAY",</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7,</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7</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"0x601104",</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r>
              <a:rPr lang="id-ID" sz="1400" dirty="0">
                <a:solidFill>
                  <a:schemeClr val="tx2"/>
                </a:solidFill>
                <a:latin typeface="Courier New" panose="02070309020205020404" pitchFamily="49" charset="0"/>
                <a:ea typeface="Malgun Gothic" panose="020B0503020000020004" pitchFamily="34" charset="-127"/>
              </a:rPr>
              <a:t>]</a:t>
            </a:r>
            <a:endParaRPr lang="id-ID" sz="1400" dirty="0">
              <a:solidFill>
                <a:schemeClr val="tx2"/>
              </a:solidFill>
            </a:endParaRPr>
          </a:p>
        </p:txBody>
      </p:sp>
      <p:cxnSp>
        <p:nvCxnSpPr>
          <p:cNvPr id="7" name="Straight Arrow Connector 6"/>
          <p:cNvCxnSpPr/>
          <p:nvPr/>
        </p:nvCxnSpPr>
        <p:spPr>
          <a:xfrm>
            <a:off x="6621064" y="2653096"/>
            <a:ext cx="924253" cy="6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799535" y="391598"/>
            <a:ext cx="4572000" cy="7448193"/>
          </a:xfrm>
          <a:prstGeom prst="rect">
            <a:avLst/>
          </a:prstGeom>
          <a:ln>
            <a:solidFill>
              <a:schemeClr val="tx1">
                <a:lumMod val="50000"/>
                <a:lumOff val="50000"/>
              </a:schemeClr>
            </a:solidFill>
          </a:ln>
        </p:spPr>
        <p:txBody>
          <a:bodyPr>
            <a:spAutoFit/>
          </a:bodyPr>
          <a:lstStyle/>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"0x5402210":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"C_ARRAY",</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"C_STRUCT",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"node",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"vertex",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2</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"next",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"0x5402218",</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"pointer",</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"0x5402170"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r>
              <a:rPr lang="id-ID" sz="1400" dirty="0">
                <a:solidFill>
                  <a:schemeClr val="tx2"/>
                </a:solidFill>
                <a:latin typeface="Courier New" panose="02070309020205020404" pitchFamily="49" charset="0"/>
                <a:ea typeface="Malgun Gothic" panose="020B0503020000020004" pitchFamily="34" charset="-127"/>
              </a:rPr>
              <a:t>]</a:t>
            </a:r>
            <a:endParaRPr lang="id-ID" sz="1400" dirty="0">
              <a:solidFill>
                <a:schemeClr val="tx2"/>
              </a:solidFill>
            </a:endParaRPr>
          </a:p>
        </p:txBody>
      </p:sp>
      <p:cxnSp>
        <p:nvCxnSpPr>
          <p:cNvPr id="9" name="Straight Arrow Connector 8"/>
          <p:cNvCxnSpPr/>
          <p:nvPr/>
        </p:nvCxnSpPr>
        <p:spPr>
          <a:xfrm>
            <a:off x="3359696" y="4226908"/>
            <a:ext cx="373445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22</a:t>
            </a:r>
            <a:endParaRPr lang="en-US" dirty="0"/>
          </a:p>
        </p:txBody>
      </p:sp>
    </p:spTree>
    <p:extLst>
      <p:ext uri="{BB962C8B-B14F-4D97-AF65-F5344CB8AC3E}">
        <p14:creationId xmlns:p14="http://schemas.microsoft.com/office/powerpoint/2010/main" val="3481326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35" presetClass="path" presetSubtype="0" accel="50000" decel="50000" fill="hold" grpId="0" nodeType="afterEffect">
                                  <p:stCondLst>
                                    <p:cond delay="0"/>
                                  </p:stCondLst>
                                  <p:childTnLst>
                                    <p:animMotion origin="layout" path="M 0 4.07407E-6 L -0.12066 -0.01042 " pathEditMode="relative" rAng="0" ptsTypes="AA">
                                      <p:cBhvr>
                                        <p:cTn id="21" dur="2000" fill="hold"/>
                                        <p:tgtEl>
                                          <p:spTgt spid="3"/>
                                        </p:tgtEl>
                                        <p:attrNameLst>
                                          <p:attrName>ppt_x</p:attrName>
                                          <p:attrName>ppt_y</p:attrName>
                                        </p:attrNameLst>
                                      </p:cBhvr>
                                      <p:rCtr x="-6042" y="-532"/>
                                    </p:animMotion>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F68327C5-B821-4FE9-A59A-A60D9EB59A9A}" type="slidenum">
              <a:rPr kumimoji="0" lang="en-US" sz="1400" b="0" i="0" u="none" strike="noStrike" kern="1200" cap="none" spc="0" normalizeH="0" baseline="0" noProof="0" smtClean="0">
                <a:ln>
                  <a:noFill/>
                </a:ln>
                <a:solidFill>
                  <a:srgbClr val="2F3A46"/>
                </a:solidFill>
                <a:effectLst/>
                <a:uLnTx/>
                <a:uFillTx/>
                <a:latin typeface="Calibri"/>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2F3A46"/>
              </a:solidFill>
              <a:effectLst/>
              <a:uLnTx/>
              <a:uFillTx/>
              <a:latin typeface="Calibri"/>
              <a:ea typeface="+mn-ea"/>
              <a:cs typeface="+mn-cs"/>
            </a:endParaRPr>
          </a:p>
        </p:txBody>
      </p:sp>
      <p:sp>
        <p:nvSpPr>
          <p:cNvPr id="4" name="Title 3"/>
          <p:cNvSpPr>
            <a:spLocks noGrp="1"/>
          </p:cNvSpPr>
          <p:nvPr>
            <p:ph type="title"/>
          </p:nvPr>
        </p:nvSpPr>
        <p:spPr/>
        <p:txBody>
          <a:bodyPr/>
          <a:lstStyle/>
          <a:p>
            <a:r>
              <a:rPr lang="id-ID" smtClean="0"/>
              <a:t>Data Fitur</a:t>
            </a:r>
            <a:endParaRPr lang="en-US"/>
          </a:p>
        </p:txBody>
      </p:sp>
      <p:grpSp>
        <p:nvGrpSpPr>
          <p:cNvPr id="30" name="Group 29"/>
          <p:cNvGrpSpPr/>
          <p:nvPr/>
        </p:nvGrpSpPr>
        <p:grpSpPr>
          <a:xfrm>
            <a:off x="4046833" y="1607209"/>
            <a:ext cx="4098336" cy="4661751"/>
            <a:chOff x="4046833" y="1607209"/>
            <a:chExt cx="4098336" cy="4661751"/>
          </a:xfrm>
        </p:grpSpPr>
        <p:sp>
          <p:nvSpPr>
            <p:cNvPr id="5" name="Shape 415"/>
            <p:cNvSpPr/>
            <p:nvPr/>
          </p:nvSpPr>
          <p:spPr>
            <a:xfrm>
              <a:off x="6181554" y="2208592"/>
              <a:ext cx="1497236" cy="1642914"/>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6" name="Shape 416"/>
            <p:cNvSpPr/>
            <p:nvPr/>
          </p:nvSpPr>
          <p:spPr>
            <a:xfrm flipH="1">
              <a:off x="5541244" y="4424058"/>
              <a:ext cx="2090364" cy="1161785"/>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7" name="Shape 417"/>
            <p:cNvSpPr/>
            <p:nvPr/>
          </p:nvSpPr>
          <p:spPr>
            <a:xfrm flipH="1">
              <a:off x="4650389" y="2430489"/>
              <a:ext cx="743334" cy="2520636"/>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9" name="Shape 418"/>
            <p:cNvSpPr/>
            <p:nvPr/>
          </p:nvSpPr>
          <p:spPr>
            <a:xfrm>
              <a:off x="4856508" y="1607209"/>
              <a:ext cx="2021981" cy="20224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3"/>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2" name="Shape 421"/>
            <p:cNvSpPr/>
            <p:nvPr/>
          </p:nvSpPr>
          <p:spPr>
            <a:xfrm>
              <a:off x="6569278" y="3304851"/>
              <a:ext cx="1575891" cy="15763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5" name="Shape 424"/>
            <p:cNvSpPr/>
            <p:nvPr/>
          </p:nvSpPr>
          <p:spPr>
            <a:xfrm>
              <a:off x="4046833" y="3740942"/>
              <a:ext cx="2527388" cy="25280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8" name="Freeform 309"/>
            <p:cNvSpPr/>
            <p:nvPr/>
          </p:nvSpPr>
          <p:spPr>
            <a:xfrm>
              <a:off x="4913096" y="4670817"/>
              <a:ext cx="794862" cy="673126"/>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19" name="Freeform 425"/>
            <p:cNvSpPr/>
            <p:nvPr/>
          </p:nvSpPr>
          <p:spPr>
            <a:xfrm>
              <a:off x="7102557" y="3858257"/>
              <a:ext cx="509332" cy="475767"/>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0" name="Freeform 457"/>
            <p:cNvSpPr/>
            <p:nvPr/>
          </p:nvSpPr>
          <p:spPr>
            <a:xfrm>
              <a:off x="5643946" y="2282816"/>
              <a:ext cx="447104" cy="67120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20"/>
          <p:cNvGrpSpPr/>
          <p:nvPr/>
        </p:nvGrpSpPr>
        <p:grpSpPr>
          <a:xfrm>
            <a:off x="318900" y="4673938"/>
            <a:ext cx="3523999" cy="461853"/>
            <a:chOff x="203099" y="4770538"/>
            <a:chExt cx="3523999" cy="461853"/>
          </a:xfrm>
        </p:grpSpPr>
        <p:sp>
          <p:nvSpPr>
            <p:cNvPr id="22" name="Rectangle 21"/>
            <p:cNvSpPr/>
            <p:nvPr/>
          </p:nvSpPr>
          <p:spPr>
            <a:xfrm>
              <a:off x="477928" y="4863059"/>
              <a:ext cx="3249170" cy="369332"/>
            </a:xfrm>
            <a:prstGeom prst="rect">
              <a:avLst/>
            </a:prstGeom>
            <a:noFill/>
          </p:spPr>
          <p:txBody>
            <a:bodyPr wrap="square">
              <a:spAutoFit/>
            </a:bodyPr>
            <a:lstStyle/>
            <a:p>
              <a:pPr lvl="0" algn="r"/>
              <a:r>
                <a:rPr lang="id-ID" b="1" smtClean="0">
                  <a:solidFill>
                    <a:srgbClr val="2980B9"/>
                  </a:solidFill>
                </a:rPr>
                <a:t>“</a:t>
              </a:r>
              <a:r>
                <a:rPr lang="en-US" b="1" smtClean="0">
                  <a:solidFill>
                    <a:srgbClr val="2980B9"/>
                  </a:solidFill>
                </a:rPr>
                <a:t>Pointer</a:t>
              </a:r>
              <a:r>
                <a:rPr lang="id-ID" b="1" smtClean="0">
                  <a:solidFill>
                    <a:srgbClr val="2980B9"/>
                  </a:solidFill>
                </a:rPr>
                <a:t>”</a:t>
              </a:r>
              <a:endParaRPr kumimoji="0" lang="en-US" sz="1800" b="1" i="0" u="none" strike="noStrike" kern="1200" cap="none" spc="0" normalizeH="0" baseline="0" noProof="0">
                <a:ln>
                  <a:noFill/>
                </a:ln>
                <a:solidFill>
                  <a:srgbClr val="2980B9"/>
                </a:solidFill>
                <a:effectLst/>
                <a:uLnTx/>
                <a:uFillTx/>
                <a:latin typeface="Calibri"/>
                <a:ea typeface="+mn-ea"/>
                <a:cs typeface="+mn-cs"/>
              </a:endParaRPr>
            </a:p>
          </p:txBody>
        </p:sp>
        <p:sp>
          <p:nvSpPr>
            <p:cNvPr id="23" name="Rectangle 22"/>
            <p:cNvSpPr/>
            <p:nvPr/>
          </p:nvSpPr>
          <p:spPr>
            <a:xfrm>
              <a:off x="203099" y="4770538"/>
              <a:ext cx="3249170" cy="307777"/>
            </a:xfrm>
            <a:prstGeom prst="rect">
              <a:avLst/>
            </a:prstGeom>
          </p:spPr>
          <p:txBody>
            <a:bodyPr wrap="square">
              <a:spAutoFit/>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24" name="Group 23"/>
          <p:cNvGrpSpPr/>
          <p:nvPr/>
        </p:nvGrpSpPr>
        <p:grpSpPr>
          <a:xfrm>
            <a:off x="1298159" y="2216232"/>
            <a:ext cx="3506819" cy="378951"/>
            <a:chOff x="203099" y="4699364"/>
            <a:chExt cx="3506819" cy="378951"/>
          </a:xfrm>
        </p:grpSpPr>
        <p:sp>
          <p:nvSpPr>
            <p:cNvPr id="25" name="Rectangle 24"/>
            <p:cNvSpPr/>
            <p:nvPr/>
          </p:nvSpPr>
          <p:spPr>
            <a:xfrm>
              <a:off x="210526" y="4699364"/>
              <a:ext cx="3499392" cy="369332"/>
            </a:xfrm>
            <a:prstGeom prst="rect">
              <a:avLst/>
            </a:prstGeom>
            <a:noFill/>
          </p:spPr>
          <p:txBody>
            <a:bodyPr wrap="square">
              <a:spAutoFit/>
            </a:bodyPr>
            <a:lstStyle/>
            <a:p>
              <a:pPr lvl="0" algn="r"/>
              <a:r>
                <a:rPr lang="id-ID" b="1" smtClean="0">
                  <a:solidFill>
                    <a:srgbClr val="9BBB59"/>
                  </a:solidFill>
                </a:rPr>
                <a:t>“</a:t>
              </a:r>
              <a:r>
                <a:rPr lang="en-US" b="1" smtClean="0">
                  <a:solidFill>
                    <a:srgbClr val="9BBB59"/>
                  </a:solidFill>
                </a:rPr>
                <a:t>C_MULTIDIMENSIONAL_ARRAY</a:t>
              </a:r>
              <a:r>
                <a:rPr lang="id-ID" b="1" smtClean="0">
                  <a:solidFill>
                    <a:srgbClr val="9BBB59"/>
                  </a:solidFill>
                </a:rPr>
                <a:t>”</a:t>
              </a:r>
              <a:endParaRPr kumimoji="0" lang="en-US" sz="1800" b="1" i="0" u="none" strike="noStrike" kern="1200" cap="none" spc="0" normalizeH="0" baseline="0" noProof="0">
                <a:ln>
                  <a:noFill/>
                </a:ln>
                <a:solidFill>
                  <a:srgbClr val="9BBB59"/>
                </a:solidFill>
                <a:effectLst/>
                <a:uLnTx/>
                <a:uFillTx/>
                <a:latin typeface="Calibri"/>
                <a:ea typeface="+mn-ea"/>
                <a:cs typeface="+mn-cs"/>
              </a:endParaRPr>
            </a:p>
          </p:txBody>
        </p:sp>
        <p:sp>
          <p:nvSpPr>
            <p:cNvPr id="26" name="Rectangle 25"/>
            <p:cNvSpPr/>
            <p:nvPr/>
          </p:nvSpPr>
          <p:spPr>
            <a:xfrm>
              <a:off x="203099" y="4770538"/>
              <a:ext cx="3249170" cy="307777"/>
            </a:xfrm>
            <a:prstGeom prst="rect">
              <a:avLst/>
            </a:prstGeom>
          </p:spPr>
          <p:txBody>
            <a:bodyPr wrap="square">
              <a:spAutoFit/>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27" name="Group 26"/>
          <p:cNvGrpSpPr/>
          <p:nvPr/>
        </p:nvGrpSpPr>
        <p:grpSpPr>
          <a:xfrm>
            <a:off x="8229059" y="3761991"/>
            <a:ext cx="3644043" cy="454655"/>
            <a:chOff x="-191774" y="4770538"/>
            <a:chExt cx="3644043" cy="454655"/>
          </a:xfrm>
        </p:grpSpPr>
        <p:sp>
          <p:nvSpPr>
            <p:cNvPr id="28" name="Rectangle 27"/>
            <p:cNvSpPr/>
            <p:nvPr/>
          </p:nvSpPr>
          <p:spPr>
            <a:xfrm>
              <a:off x="-191774" y="4855861"/>
              <a:ext cx="3249170" cy="369332"/>
            </a:xfrm>
            <a:prstGeom prst="rect">
              <a:avLst/>
            </a:prstGeom>
            <a:noFill/>
          </p:spPr>
          <p:txBody>
            <a:bodyPr wrap="square">
              <a:spAutoFit/>
            </a:bodyPr>
            <a:lstStyle/>
            <a:p>
              <a:pPr lvl="0" algn="just"/>
              <a:r>
                <a:rPr lang="id-ID" b="1" smtClean="0">
                  <a:solidFill>
                    <a:srgbClr val="2C3E50"/>
                  </a:solidFill>
                </a:rPr>
                <a:t>“</a:t>
              </a:r>
              <a:r>
                <a:rPr lang="en-US" b="1" smtClean="0">
                  <a:solidFill>
                    <a:srgbClr val="2C3E50"/>
                  </a:solidFill>
                </a:rPr>
                <a:t>C_STRUCT</a:t>
              </a:r>
              <a:r>
                <a:rPr lang="id-ID" b="1" smtClean="0">
                  <a:solidFill>
                    <a:srgbClr val="2C3E50"/>
                  </a:solidFill>
                </a:rPr>
                <a:t>”</a:t>
              </a:r>
              <a:endParaRPr kumimoji="0" lang="en-US" sz="1800" b="1" i="0" u="none" strike="noStrike" kern="1200" cap="none" spc="0" normalizeH="0" baseline="0" noProof="0">
                <a:ln>
                  <a:noFill/>
                </a:ln>
                <a:solidFill>
                  <a:srgbClr val="2C3E50"/>
                </a:solidFill>
                <a:effectLst/>
                <a:uLnTx/>
                <a:uFillTx/>
                <a:latin typeface="Calibri"/>
                <a:ea typeface="+mn-ea"/>
                <a:cs typeface="+mn-cs"/>
              </a:endParaRPr>
            </a:p>
          </p:txBody>
        </p:sp>
        <p:sp>
          <p:nvSpPr>
            <p:cNvPr id="29" name="Rectangle 28"/>
            <p:cNvSpPr/>
            <p:nvPr/>
          </p:nvSpPr>
          <p:spPr>
            <a:xfrm>
              <a:off x="203099" y="4770538"/>
              <a:ext cx="3249170" cy="307777"/>
            </a:xfrm>
            <a:prstGeom prst="rect">
              <a:avLst/>
            </a:prstGeom>
          </p:spPr>
          <p:txBody>
            <a:bodyPr wrap="square">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31" name="Group 30"/>
          <p:cNvGrpSpPr/>
          <p:nvPr/>
        </p:nvGrpSpPr>
        <p:grpSpPr>
          <a:xfrm>
            <a:off x="9984432" y="123185"/>
            <a:ext cx="2088232" cy="713527"/>
            <a:chOff x="9984432" y="6099849"/>
            <a:chExt cx="2088232" cy="713527"/>
          </a:xfrm>
        </p:grpSpPr>
        <p:pic>
          <p:nvPicPr>
            <p:cNvPr id="32" name="Picture 31"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3" name="TextBox 32"/>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08309672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60853"/>
            <a:ext cx="7886700" cy="783507"/>
          </a:xfrm>
        </p:spPr>
        <p:txBody>
          <a:bodyPr>
            <a:normAutofit/>
          </a:bodyPr>
          <a:lstStyle/>
          <a:p>
            <a:pPr algn="ctr"/>
            <a:r>
              <a:rPr lang="id-ID" sz="2800" dirty="0"/>
              <a:t>Analisis Kakas Pendukung untuk Visualisasi Graf</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8753259"/>
              </p:ext>
            </p:extLst>
          </p:nvPr>
        </p:nvGraphicFramePr>
        <p:xfrm>
          <a:off x="2730063" y="1118734"/>
          <a:ext cx="6731874" cy="5029200"/>
        </p:xfrm>
        <a:graphic>
          <a:graphicData uri="http://schemas.openxmlformats.org/drawingml/2006/table">
            <a:tbl>
              <a:tblPr firstRow="1" firstCol="1" bandRow="1"/>
              <a:tblGrid>
                <a:gridCol w="740978">
                  <a:extLst>
                    <a:ext uri="{9D8B030D-6E8A-4147-A177-3AD203B41FA5}">
                      <a16:colId xmlns:a16="http://schemas.microsoft.com/office/drawing/2014/main" val="227264567"/>
                    </a:ext>
                  </a:extLst>
                </a:gridCol>
                <a:gridCol w="2301765">
                  <a:extLst>
                    <a:ext uri="{9D8B030D-6E8A-4147-A177-3AD203B41FA5}">
                      <a16:colId xmlns:a16="http://schemas.microsoft.com/office/drawing/2014/main" val="3320746848"/>
                    </a:ext>
                  </a:extLst>
                </a:gridCol>
                <a:gridCol w="1946763">
                  <a:extLst>
                    <a:ext uri="{9D8B030D-6E8A-4147-A177-3AD203B41FA5}">
                      <a16:colId xmlns:a16="http://schemas.microsoft.com/office/drawing/2014/main" val="703996782"/>
                    </a:ext>
                  </a:extLst>
                </a:gridCol>
                <a:gridCol w="1742368">
                  <a:extLst>
                    <a:ext uri="{9D8B030D-6E8A-4147-A177-3AD203B41FA5}">
                      <a16:colId xmlns:a16="http://schemas.microsoft.com/office/drawing/2014/main" val="4251680844"/>
                    </a:ext>
                  </a:extLst>
                </a:gridCol>
              </a:tblGrid>
              <a:tr h="0">
                <a:tc>
                  <a:txBody>
                    <a:bodyPr/>
                    <a:lstStyle/>
                    <a:p>
                      <a:pPr algn="ctr">
                        <a:lnSpc>
                          <a:spcPct val="100000"/>
                        </a:lnSpc>
                        <a:spcAft>
                          <a:spcPts val="0"/>
                        </a:spcAft>
                      </a:pPr>
                      <a:r>
                        <a:rPr lang="id-ID" sz="22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No.</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Nama </a:t>
                      </a:r>
                      <a:r>
                        <a:rPr lang="id-ID" sz="2200" b="1" i="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Library</a:t>
                      </a:r>
                      <a:endPar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Jumlah Pengguna Favorit*</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Lisensi</a:t>
                      </a:r>
                      <a:endPar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135812"/>
                  </a:ext>
                </a:extLst>
              </a:tr>
              <a:tr h="0">
                <a:tc>
                  <a:txBody>
                    <a:bodyPr/>
                    <a:lstStyle/>
                    <a:p>
                      <a:pPr algn="ctr">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D3.js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75.874</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712895"/>
                  </a:ext>
                </a:extLst>
              </a:tr>
              <a:tr h="0">
                <a:tc>
                  <a:txBody>
                    <a:bodyPr/>
                    <a:lstStyle/>
                    <a:p>
                      <a:pPr algn="ctr">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Sigma.js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7.936</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47855"/>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Vis.js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6.636</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Apache 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327699"/>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Cytoscape.js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4.288</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LGPL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086329"/>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VivaGraphJS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2.597</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538695"/>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Arbor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2.474</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748828"/>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Dagre</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354" rtl="0" eaLnBrk="1" fontAlgn="auto" latinLnBrk="0" hangingPunct="1">
                        <a:lnSpc>
                          <a:spcPct val="100000"/>
                        </a:lnSpc>
                        <a:spcBef>
                          <a:spcPts val="0"/>
                        </a:spcBef>
                        <a:spcAft>
                          <a:spcPts val="0"/>
                        </a:spcAft>
                        <a:buClrTx/>
                        <a:buSzTx/>
                        <a:buFontTx/>
                        <a:buNone/>
                        <a:tabLst/>
                        <a:defRPr/>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1.608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432004"/>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Springy</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354" rtl="0" eaLnBrk="1" fontAlgn="auto" latinLnBrk="0" hangingPunct="1">
                        <a:lnSpc>
                          <a:spcPct val="100000"/>
                        </a:lnSpc>
                        <a:spcBef>
                          <a:spcPts val="0"/>
                        </a:spcBef>
                        <a:spcAft>
                          <a:spcPts val="0"/>
                        </a:spcAft>
                        <a:buClrTx/>
                        <a:buSzTx/>
                        <a:buFontTx/>
                        <a:buNone/>
                        <a:tabLst/>
                        <a:defRPr/>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1.565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326866"/>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Ngraph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753</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378493"/>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Dracula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641</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050228"/>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JSNetworkX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477</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6238282"/>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Alchemy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419</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AGPLv3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396313"/>
                  </a:ext>
                </a:extLst>
              </a:tr>
            </a:tbl>
          </a:graphicData>
        </a:graphic>
      </p:graphicFrame>
      <p:sp>
        <p:nvSpPr>
          <p:cNvPr id="4" name="Slide Number Placeholder 3"/>
          <p:cNvSpPr>
            <a:spLocks noGrp="1"/>
          </p:cNvSpPr>
          <p:nvPr>
            <p:ph type="sldNum" sz="quarter" idx="12"/>
          </p:nvPr>
        </p:nvSpPr>
        <p:spPr/>
        <p:txBody>
          <a:bodyPr/>
          <a:lstStyle/>
          <a:p>
            <a:endParaRPr lang="id-ID"/>
          </a:p>
        </p:txBody>
      </p:sp>
      <p:sp>
        <p:nvSpPr>
          <p:cNvPr id="6" name="Rectangle 5"/>
          <p:cNvSpPr/>
          <p:nvPr/>
        </p:nvSpPr>
        <p:spPr>
          <a:xfrm>
            <a:off x="2194034" y="6222308"/>
            <a:ext cx="7803931" cy="646331"/>
          </a:xfrm>
          <a:prstGeom prst="rect">
            <a:avLst/>
          </a:prstGeom>
        </p:spPr>
        <p:txBody>
          <a:bodyPr wrap="square">
            <a:spAutoFit/>
          </a:bodyPr>
          <a:lstStyle/>
          <a:p>
            <a:r>
              <a:rPr lang="id-ID" dirty="0">
                <a:solidFill>
                  <a:schemeClr val="tx2"/>
                </a:solidFill>
                <a:latin typeface="Times New Roman" panose="02020603050405020304" pitchFamily="18" charset="0"/>
                <a:ea typeface="Malgun Gothic" panose="020B0503020000020004" pitchFamily="34" charset="-127"/>
              </a:rPr>
              <a:t>*Berdasarkan jumlah </a:t>
            </a:r>
            <a:r>
              <a:rPr lang="id-ID" i="1" dirty="0">
                <a:solidFill>
                  <a:schemeClr val="tx2"/>
                </a:solidFill>
                <a:latin typeface="Times New Roman" panose="02020603050405020304" pitchFamily="18" charset="0"/>
                <a:ea typeface="Malgun Gothic" panose="020B0503020000020004" pitchFamily="34" charset="-127"/>
              </a:rPr>
              <a:t>stars</a:t>
            </a:r>
            <a:r>
              <a:rPr lang="id-ID" dirty="0">
                <a:solidFill>
                  <a:schemeClr val="tx2"/>
                </a:solidFill>
                <a:latin typeface="Times New Roman" panose="02020603050405020304" pitchFamily="18" charset="0"/>
                <a:ea typeface="Malgun Gothic" panose="020B0503020000020004" pitchFamily="34" charset="-127"/>
              </a:rPr>
              <a:t> dari </a:t>
            </a:r>
            <a:r>
              <a:rPr lang="id-ID" u="sng" dirty="0">
                <a:solidFill>
                  <a:schemeClr val="tx2"/>
                </a:solidFill>
                <a:hlinkClick r:id="rId3"/>
              </a:rPr>
              <a:t>http://anvaka.github.io/graph-drawing-libraries/</a:t>
            </a:r>
            <a:r>
              <a:rPr lang="id-ID" dirty="0">
                <a:solidFill>
                  <a:schemeClr val="tx2"/>
                </a:solidFill>
                <a:latin typeface="Times New Roman" panose="02020603050405020304" pitchFamily="18" charset="0"/>
                <a:ea typeface="Malgun Gothic" panose="020B0503020000020004" pitchFamily="34" charset="-127"/>
              </a:rPr>
              <a:t> (diakses </a:t>
            </a:r>
            <a:r>
              <a:rPr lang="id-ID">
                <a:solidFill>
                  <a:schemeClr val="tx2"/>
                </a:solidFill>
                <a:latin typeface="Times New Roman" panose="02020603050405020304" pitchFamily="18" charset="0"/>
                <a:ea typeface="Malgun Gothic" panose="020B0503020000020004" pitchFamily="34" charset="-127"/>
              </a:rPr>
              <a:t>tanggal </a:t>
            </a:r>
            <a:r>
              <a:rPr lang="id-ID" smtClean="0">
                <a:solidFill>
                  <a:schemeClr val="tx2"/>
                </a:solidFill>
                <a:latin typeface="Times New Roman" panose="02020603050405020304" pitchFamily="18" charset="0"/>
                <a:ea typeface="Malgun Gothic" panose="020B0503020000020004" pitchFamily="34" charset="-127"/>
              </a:rPr>
              <a:t>20 Mei </a:t>
            </a:r>
            <a:r>
              <a:rPr lang="id-ID" dirty="0">
                <a:solidFill>
                  <a:schemeClr val="tx2"/>
                </a:solidFill>
                <a:latin typeface="Times New Roman" panose="02020603050405020304" pitchFamily="18" charset="0"/>
                <a:ea typeface="Malgun Gothic" panose="020B0503020000020004" pitchFamily="34" charset="-127"/>
              </a:rPr>
              <a:t>2018)</a:t>
            </a:r>
            <a:endParaRPr lang="id-ID" dirty="0">
              <a:solidFill>
                <a:schemeClr val="tx2"/>
              </a:solidFill>
            </a:endParaRP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24</a:t>
            </a:r>
            <a:endParaRPr lang="en-US" dirty="0"/>
          </a:p>
        </p:txBody>
      </p:sp>
      <p:sp>
        <p:nvSpPr>
          <p:cNvPr id="3" name="Rectangle 2"/>
          <p:cNvSpPr/>
          <p:nvPr/>
        </p:nvSpPr>
        <p:spPr>
          <a:xfrm>
            <a:off x="2730063" y="2132856"/>
            <a:ext cx="6731874" cy="32326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8049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2000" tmFilter="0, 0; .2, .5; .8, .5; 1, 0"/>
                                        <p:tgtEl>
                                          <p:spTgt spid="3"/>
                                        </p:tgtEl>
                                      </p:cBhvr>
                                    </p:animEffect>
                                    <p:animScale>
                                      <p:cBhvr>
                                        <p:cTn id="7" dur="10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10" y="1196752"/>
            <a:ext cx="10972800" cy="617612"/>
          </a:xfrm>
        </p:spPr>
        <p:txBody>
          <a:bodyPr/>
          <a:lstStyle/>
          <a:p>
            <a:pPr algn="ctr"/>
            <a:r>
              <a:rPr lang="id-ID" smtClean="0"/>
              <a:t>Gambaran Umum Sistem</a:t>
            </a:r>
            <a:br>
              <a:rPr lang="id-ID" smtClean="0"/>
            </a:br>
            <a:r>
              <a:rPr lang="id-ID" smtClean="0"/>
              <a:t>Hasil Penelitian</a:t>
            </a:r>
            <a:endParaRPr lang="id-ID"/>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618834680"/>
              </p:ext>
            </p:extLst>
          </p:nvPr>
        </p:nvGraphicFramePr>
        <p:xfrm>
          <a:off x="636385" y="2708920"/>
          <a:ext cx="10923929" cy="1528118"/>
        </p:xfrm>
        <a:graphic>
          <a:graphicData uri="http://schemas.openxmlformats.org/presentationml/2006/ole">
            <mc:AlternateContent xmlns:mc="http://schemas.openxmlformats.org/markup-compatibility/2006">
              <mc:Choice xmlns:v="urn:schemas-microsoft-com:vml" Requires="v">
                <p:oleObj spid="_x0000_s5173" name="Visio" r:id="rId4" imgW="5344815" imgH="747545" progId="Visio.Drawing.11">
                  <p:embed/>
                </p:oleObj>
              </mc:Choice>
              <mc:Fallback>
                <p:oleObj name="Visio" r:id="rId4" imgW="5344815" imgH="747545" progId="Visio.Drawing.11">
                  <p:embed/>
                  <p:pic>
                    <p:nvPicPr>
                      <p:cNvPr id="8" name="Object 7"/>
                      <p:cNvPicPr>
                        <a:picLocks noChangeAspect="1" noChangeArrowheads="1"/>
                      </p:cNvPicPr>
                      <p:nvPr/>
                    </p:nvPicPr>
                    <p:blipFill>
                      <a:blip r:embed="rId5"/>
                      <a:srcRect/>
                      <a:stretch>
                        <a:fillRect/>
                      </a:stretch>
                    </p:blipFill>
                    <p:spPr bwMode="auto">
                      <a:xfrm>
                        <a:off x="636385" y="2708920"/>
                        <a:ext cx="10923929" cy="1528118"/>
                      </a:xfrm>
                      <a:prstGeom prst="rect">
                        <a:avLst/>
                      </a:prstGeom>
                      <a:noFill/>
                    </p:spPr>
                  </p:pic>
                </p:oleObj>
              </mc:Fallback>
            </mc:AlternateContent>
          </a:graphicData>
        </a:graphic>
      </p:graphicFrame>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25</a:t>
            </a:r>
            <a:endParaRPr lang="en-US" dirty="0"/>
          </a:p>
        </p:txBody>
      </p:sp>
    </p:spTree>
    <p:extLst>
      <p:ext uri="{BB962C8B-B14F-4D97-AF65-F5344CB8AC3E}">
        <p14:creationId xmlns:p14="http://schemas.microsoft.com/office/powerpoint/2010/main" val="7446518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10" y="980728"/>
            <a:ext cx="10972800" cy="1049660"/>
          </a:xfrm>
        </p:spPr>
        <p:txBody>
          <a:bodyPr/>
          <a:lstStyle/>
          <a:p>
            <a:pPr algn="ctr"/>
            <a:r>
              <a:rPr lang="id-ID" smtClean="0"/>
              <a:t>Integrasi Sistem Hasil Penelitian</a:t>
            </a:r>
            <a:br>
              <a:rPr lang="id-ID" smtClean="0"/>
            </a:br>
            <a:r>
              <a:rPr lang="id-ID" smtClean="0"/>
              <a:t>dengan OPT</a:t>
            </a:r>
            <a:endParaRPr lang="id-ID"/>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594252201"/>
              </p:ext>
            </p:extLst>
          </p:nvPr>
        </p:nvGraphicFramePr>
        <p:xfrm>
          <a:off x="1323572" y="2636912"/>
          <a:ext cx="9544856" cy="1747763"/>
        </p:xfrm>
        <a:graphic>
          <a:graphicData uri="http://schemas.openxmlformats.org/presentationml/2006/ole">
            <mc:AlternateContent xmlns:mc="http://schemas.openxmlformats.org/markup-compatibility/2006">
              <mc:Choice xmlns:v="urn:schemas-microsoft-com:vml" Requires="v">
                <p:oleObj spid="_x0000_s6195" name="Visio" r:id="rId4" imgW="5695654" imgH="1042601" progId="Visio.Drawing.11">
                  <p:embed/>
                </p:oleObj>
              </mc:Choice>
              <mc:Fallback>
                <p:oleObj name="Visio" r:id="rId4" imgW="5695654" imgH="1042601" progId="Visio.Drawing.11">
                  <p:embed/>
                  <p:pic>
                    <p:nvPicPr>
                      <p:cNvPr id="6" name="Object 5"/>
                      <p:cNvPicPr>
                        <a:picLocks noChangeAspect="1" noChangeArrowheads="1"/>
                      </p:cNvPicPr>
                      <p:nvPr/>
                    </p:nvPicPr>
                    <p:blipFill>
                      <a:blip r:embed="rId5"/>
                      <a:srcRect/>
                      <a:stretch>
                        <a:fillRect/>
                      </a:stretch>
                    </p:blipFill>
                    <p:spPr bwMode="auto">
                      <a:xfrm>
                        <a:off x="1323572" y="2636912"/>
                        <a:ext cx="9544856" cy="1747763"/>
                      </a:xfrm>
                      <a:prstGeom prst="rect">
                        <a:avLst/>
                      </a:prstGeom>
                      <a:noFill/>
                    </p:spPr>
                  </p:pic>
                </p:oleObj>
              </mc:Fallback>
            </mc:AlternateContent>
          </a:graphicData>
        </a:graphic>
      </p:graphicFrame>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26</a:t>
            </a:r>
            <a:endParaRPr lang="en-US" dirty="0"/>
          </a:p>
        </p:txBody>
      </p:sp>
    </p:spTree>
    <p:extLst>
      <p:ext uri="{BB962C8B-B14F-4D97-AF65-F5344CB8AC3E}">
        <p14:creationId xmlns:p14="http://schemas.microsoft.com/office/powerpoint/2010/main" val="23648739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304"/>
            <a:ext cx="9578486" cy="617612"/>
          </a:xfrm>
        </p:spPr>
        <p:txBody>
          <a:bodyPr/>
          <a:lstStyle/>
          <a:p>
            <a:r>
              <a:rPr lang="id-ID" smtClean="0"/>
              <a:t>Diagram Kelas</a:t>
            </a:r>
            <a:endParaRPr lang="id-ID"/>
          </a:p>
        </p:txBody>
      </p:sp>
      <p:sp>
        <p:nvSpPr>
          <p:cNvPr id="4" name="Slide Number Placeholder 3"/>
          <p:cNvSpPr>
            <a:spLocks noGrp="1"/>
          </p:cNvSpPr>
          <p:nvPr>
            <p:ph type="sldNum" sz="quarter" idx="12"/>
          </p:nvPr>
        </p:nvSpPr>
        <p:spPr/>
        <p:txBody>
          <a:bodyPr/>
          <a:lstStyle/>
          <a:p>
            <a:endParaRPr lang="id-ID"/>
          </a:p>
        </p:txBody>
      </p:sp>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27</a:t>
            </a:r>
            <a:endParaRPr lang="en-US" dirty="0"/>
          </a:p>
        </p:txBody>
      </p:sp>
      <p:pic>
        <p:nvPicPr>
          <p:cNvPr id="5" name="Content Placeholder 4"/>
          <p:cNvPicPr>
            <a:picLocks noGrp="1" noChangeAspect="1"/>
          </p:cNvPicPr>
          <p:nvPr>
            <p:ph idx="1"/>
          </p:nvPr>
        </p:nvPicPr>
        <p:blipFill>
          <a:blip r:embed="rId3"/>
          <a:stretch>
            <a:fillRect/>
          </a:stretch>
        </p:blipFill>
        <p:spPr>
          <a:xfrm>
            <a:off x="1487488" y="0"/>
            <a:ext cx="9264493" cy="6815400"/>
          </a:xfrm>
          <a:prstGeom prst="rect">
            <a:avLst/>
          </a:prstGeom>
        </p:spPr>
      </p:pic>
    </p:spTree>
    <p:extLst>
      <p:ext uri="{BB962C8B-B14F-4D97-AF65-F5344CB8AC3E}">
        <p14:creationId xmlns:p14="http://schemas.microsoft.com/office/powerpoint/2010/main" val="30768178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04" y="2808687"/>
            <a:ext cx="10972800" cy="617612"/>
          </a:xfrm>
        </p:spPr>
        <p:txBody>
          <a:bodyPr/>
          <a:lstStyle/>
          <a:p>
            <a:r>
              <a:rPr lang="id-ID" smtClean="0"/>
              <a:t>Hasil Perancangan</a:t>
            </a:r>
            <a:br>
              <a:rPr lang="id-ID" smtClean="0"/>
            </a:br>
            <a:r>
              <a:rPr lang="id-ID" smtClean="0"/>
              <a:t>Teknik Deteksi Graf</a:t>
            </a:r>
            <a:endParaRPr lang="id-ID"/>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7" name="Picture 6"/>
          <p:cNvPicPr>
            <a:picLocks noChangeAspect="1"/>
          </p:cNvPicPr>
          <p:nvPr/>
        </p:nvPicPr>
        <p:blipFill>
          <a:blip r:embed="rId3"/>
          <a:stretch>
            <a:fillRect/>
          </a:stretch>
        </p:blipFill>
        <p:spPr>
          <a:xfrm>
            <a:off x="3359696" y="196580"/>
            <a:ext cx="2664296" cy="6459438"/>
          </a:xfrm>
          <a:prstGeom prst="rect">
            <a:avLst/>
          </a:prstGeom>
        </p:spPr>
      </p:pic>
    </p:spTree>
    <p:extLst>
      <p:ext uri="{BB962C8B-B14F-4D97-AF65-F5344CB8AC3E}">
        <p14:creationId xmlns:p14="http://schemas.microsoft.com/office/powerpoint/2010/main" val="109166696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04" y="2808687"/>
            <a:ext cx="10972800" cy="617612"/>
          </a:xfrm>
        </p:spPr>
        <p:txBody>
          <a:bodyPr/>
          <a:lstStyle/>
          <a:p>
            <a:r>
              <a:rPr lang="id-ID" smtClean="0"/>
              <a:t>Hasil Perancangan</a:t>
            </a:r>
            <a:br>
              <a:rPr lang="id-ID" smtClean="0"/>
            </a:br>
            <a:r>
              <a:rPr lang="id-ID" smtClean="0"/>
              <a:t>Teknik Deteksi Graf</a:t>
            </a:r>
            <a:endParaRPr lang="id-ID"/>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Object 5"/>
          <p:cNvGraphicFramePr>
            <a:graphicFrameLocks noChangeAspect="1"/>
          </p:cNvGraphicFramePr>
          <p:nvPr>
            <p:extLst>
              <p:ext uri="{D42A27DB-BD31-4B8C-83A1-F6EECF244321}">
                <p14:modId xmlns:p14="http://schemas.microsoft.com/office/powerpoint/2010/main" val="1672361224"/>
              </p:ext>
            </p:extLst>
          </p:nvPr>
        </p:nvGraphicFramePr>
        <p:xfrm>
          <a:off x="2063552" y="0"/>
          <a:ext cx="4583832" cy="6852597"/>
        </p:xfrm>
        <a:graphic>
          <a:graphicData uri="http://schemas.openxmlformats.org/presentationml/2006/ole">
            <mc:AlternateContent xmlns:mc="http://schemas.openxmlformats.org/markup-compatibility/2006">
              <mc:Choice xmlns:v="urn:schemas-microsoft-com:vml" Requires="v">
                <p:oleObj spid="_x0000_s10252" name="Visio" r:id="rId4" imgW="3508800" imgH="5269058" progId="Visio.Drawing.11">
                  <p:embed/>
                </p:oleObj>
              </mc:Choice>
              <mc:Fallback>
                <p:oleObj name="Visio" r:id="rId4" imgW="3508800" imgH="5269058" progId="Visio.Drawing.11">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552" y="0"/>
                        <a:ext cx="4583832" cy="6852597"/>
                      </a:xfrm>
                      <a:prstGeom prst="rect">
                        <a:avLst/>
                      </a:prstGeom>
                      <a:noFill/>
                    </p:spPr>
                  </p:pic>
                </p:oleObj>
              </mc:Fallback>
            </mc:AlternateContent>
          </a:graphicData>
        </a:graphic>
      </p:graphicFrame>
    </p:spTree>
    <p:extLst>
      <p:ext uri="{BB962C8B-B14F-4D97-AF65-F5344CB8AC3E}">
        <p14:creationId xmlns:p14="http://schemas.microsoft.com/office/powerpoint/2010/main" val="428686785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Konstruksi Visualisasi</a:t>
            </a:r>
            <a:endParaRPr lang="id-ID" dirty="0"/>
          </a:p>
        </p:txBody>
      </p:sp>
      <p:sp>
        <p:nvSpPr>
          <p:cNvPr id="4" name="Slide Number Placeholder 3"/>
          <p:cNvSpPr>
            <a:spLocks noGrp="1"/>
          </p:cNvSpPr>
          <p:nvPr>
            <p:ph type="sldNum" sz="quarter" idx="12"/>
          </p:nvPr>
        </p:nvSpPr>
        <p:spPr/>
        <p:txBody>
          <a:bodyPr/>
          <a:lstStyle/>
          <a:p>
            <a:endParaRPr lang="id-ID"/>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 y="2528557"/>
            <a:ext cx="10772402" cy="2448272"/>
          </a:xfrm>
          <a:prstGeom prst="rect">
            <a:avLst/>
          </a:prstGeom>
        </p:spPr>
      </p:pic>
      <p:sp>
        <p:nvSpPr>
          <p:cNvPr id="6" name="Rectangle 5"/>
          <p:cNvSpPr/>
          <p:nvPr/>
        </p:nvSpPr>
        <p:spPr>
          <a:xfrm>
            <a:off x="8677246" y="1415404"/>
            <a:ext cx="1362104" cy="461665"/>
          </a:xfrm>
          <a:prstGeom prst="rect">
            <a:avLst/>
          </a:prstGeom>
        </p:spPr>
        <p:txBody>
          <a:bodyPr wrap="none">
            <a:spAutoFit/>
          </a:bodyPr>
          <a:lstStyle/>
          <a:p>
            <a:r>
              <a:rPr lang="id-ID" sz="2400" dirty="0">
                <a:latin typeface="Times New Roman" panose="02020603050405020304" pitchFamily="18" charset="0"/>
                <a:ea typeface="Malgun Gothic" panose="020B0503020000020004" pitchFamily="34" charset="-127"/>
              </a:rPr>
              <a:t>Fry, 2008</a:t>
            </a:r>
            <a:endParaRPr lang="id-ID" sz="2400" dirty="0"/>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28</a:t>
            </a:r>
            <a:endParaRPr lang="en-US" dirty="0"/>
          </a:p>
        </p:txBody>
      </p:sp>
    </p:spTree>
    <p:extLst>
      <p:ext uri="{BB962C8B-B14F-4D97-AF65-F5344CB8AC3E}">
        <p14:creationId xmlns:p14="http://schemas.microsoft.com/office/powerpoint/2010/main" val="26275206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8446"/>
            <a:ext cx="7886700" cy="713046"/>
          </a:xfrm>
        </p:spPr>
        <p:txBody>
          <a:bodyPr vert="horz" lIns="91440" tIns="45720" rIns="91440" bIns="45720" rtlCol="0" anchor="ctr">
            <a:normAutofit/>
          </a:bodyPr>
          <a:lstStyle/>
          <a:p>
            <a:pPr algn="ctr">
              <a:lnSpc>
                <a:spcPct val="100000"/>
              </a:lnSpc>
            </a:pPr>
            <a:r>
              <a:rPr lang="id-ID" sz="3600" dirty="0"/>
              <a:t>Daftar Istilah dan Singkatan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5755834"/>
              </p:ext>
            </p:extLst>
          </p:nvPr>
        </p:nvGraphicFramePr>
        <p:xfrm>
          <a:off x="1906137" y="694600"/>
          <a:ext cx="8379725" cy="5801360"/>
        </p:xfrm>
        <a:graphic>
          <a:graphicData uri="http://schemas.openxmlformats.org/drawingml/2006/table">
            <a:tbl>
              <a:tblPr firstRow="1" bandRow="1">
                <a:tableStyleId>{5C22544A-7EE6-4342-B048-85BDC9FD1C3A}</a:tableStyleId>
              </a:tblPr>
              <a:tblGrid>
                <a:gridCol w="2464252">
                  <a:extLst>
                    <a:ext uri="{9D8B030D-6E8A-4147-A177-3AD203B41FA5}">
                      <a16:colId xmlns:a16="http://schemas.microsoft.com/office/drawing/2014/main" val="3017553524"/>
                    </a:ext>
                  </a:extLst>
                </a:gridCol>
                <a:gridCol w="5915473">
                  <a:extLst>
                    <a:ext uri="{9D8B030D-6E8A-4147-A177-3AD203B41FA5}">
                      <a16:colId xmlns:a16="http://schemas.microsoft.com/office/drawing/2014/main" val="3791812790"/>
                    </a:ext>
                  </a:extLst>
                </a:gridCol>
              </a:tblGrid>
              <a:tr h="370840">
                <a:tc>
                  <a:txBody>
                    <a:bodyPr/>
                    <a:lstStyle/>
                    <a:p>
                      <a:pPr algn="ctr"/>
                      <a:r>
                        <a:rPr lang="id-ID" dirty="0" smtClean="0"/>
                        <a:t>Istilah atau Singkatan</a:t>
                      </a:r>
                      <a:endParaRPr lang="id-ID" dirty="0"/>
                    </a:p>
                  </a:txBody>
                  <a:tcPr/>
                </a:tc>
                <a:tc>
                  <a:txBody>
                    <a:bodyPr/>
                    <a:lstStyle/>
                    <a:p>
                      <a:pPr algn="ctr"/>
                      <a:r>
                        <a:rPr lang="id-ID" dirty="0" smtClean="0"/>
                        <a:t>Keterangan</a:t>
                      </a:r>
                      <a:endParaRPr lang="id-ID" dirty="0"/>
                    </a:p>
                  </a:txBody>
                  <a:tcPr/>
                </a:tc>
                <a:extLst>
                  <a:ext uri="{0D108BD9-81ED-4DB2-BD59-A6C34878D82A}">
                    <a16:rowId xmlns:a16="http://schemas.microsoft.com/office/drawing/2014/main" val="2329350539"/>
                  </a:ext>
                </a:extLst>
              </a:tr>
              <a:tr h="370840">
                <a:tc>
                  <a:txBody>
                    <a:bodyPr/>
                    <a:lstStyle/>
                    <a:p>
                      <a:r>
                        <a:rPr lang="id-ID" dirty="0" smtClean="0">
                          <a:solidFill>
                            <a:schemeClr val="bg2">
                              <a:lumMod val="10000"/>
                            </a:schemeClr>
                          </a:solidFill>
                        </a:rPr>
                        <a:t>Visualisasi</a:t>
                      </a:r>
                      <a:endParaRPr lang="id-ID" dirty="0">
                        <a:solidFill>
                          <a:schemeClr val="bg2">
                            <a:lumMod val="10000"/>
                          </a:schemeClr>
                        </a:solidFill>
                      </a:endParaRPr>
                    </a:p>
                  </a:txBody>
                  <a:tcPr/>
                </a:tc>
                <a:tc>
                  <a:txBody>
                    <a:bodyPr/>
                    <a:lstStyle/>
                    <a:p>
                      <a:pPr algn="just"/>
                      <a:r>
                        <a:rPr lang="id-ID" smtClean="0">
                          <a:solidFill>
                            <a:schemeClr val="bg2">
                              <a:lumMod val="10000"/>
                            </a:schemeClr>
                          </a:solidFill>
                        </a:rPr>
                        <a:t>Representasi dari sebuah objek, situasi, atau seperangkat informasi berupa grafik atau gambar</a:t>
                      </a:r>
                      <a:r>
                        <a:rPr lang="id-ID" baseline="0" smtClean="0">
                          <a:solidFill>
                            <a:schemeClr val="bg2">
                              <a:lumMod val="10000"/>
                            </a:schemeClr>
                          </a:solidFill>
                        </a:rPr>
                        <a:t>.*</a:t>
                      </a:r>
                      <a:endParaRPr lang="id-ID" dirty="0">
                        <a:solidFill>
                          <a:schemeClr val="bg2">
                            <a:lumMod val="10000"/>
                          </a:schemeClr>
                        </a:solidFill>
                      </a:endParaRPr>
                    </a:p>
                  </a:txBody>
                  <a:tcPr/>
                </a:tc>
                <a:extLst>
                  <a:ext uri="{0D108BD9-81ED-4DB2-BD59-A6C34878D82A}">
                    <a16:rowId xmlns:a16="http://schemas.microsoft.com/office/drawing/2014/main" val="1667909439"/>
                  </a:ext>
                </a:extLst>
              </a:tr>
              <a:tr h="370840">
                <a:tc>
                  <a:txBody>
                    <a:bodyPr/>
                    <a:lstStyle/>
                    <a:p>
                      <a:r>
                        <a:rPr lang="id-ID" dirty="0" smtClean="0">
                          <a:solidFill>
                            <a:schemeClr val="bg2">
                              <a:lumMod val="10000"/>
                            </a:schemeClr>
                          </a:solidFill>
                        </a:rPr>
                        <a:t>VP (Sorva, 2012)</a:t>
                      </a:r>
                      <a:endParaRPr lang="id-ID" dirty="0">
                        <a:solidFill>
                          <a:schemeClr val="bg2">
                            <a:lumMod val="10000"/>
                          </a:schemeClr>
                        </a:solidFill>
                      </a:endParaRPr>
                    </a:p>
                  </a:txBody>
                  <a:tcPr/>
                </a:tc>
                <a:tc>
                  <a:txBody>
                    <a:bodyPr/>
                    <a:lstStyle/>
                    <a:p>
                      <a:pPr algn="just"/>
                      <a:r>
                        <a:rPr lang="id-ID" dirty="0" smtClean="0">
                          <a:solidFill>
                            <a:schemeClr val="bg2">
                              <a:lumMod val="10000"/>
                            </a:schemeClr>
                          </a:solidFill>
                        </a:rPr>
                        <a:t>Visualisasi Program</a:t>
                      </a:r>
                      <a:r>
                        <a:rPr lang="id-ID" baseline="0" dirty="0" smtClean="0">
                          <a:solidFill>
                            <a:schemeClr val="bg2">
                              <a:lumMod val="10000"/>
                            </a:schemeClr>
                          </a:solidFill>
                        </a:rPr>
                        <a:t> / visualisasi eksekusi kode program</a:t>
                      </a:r>
                      <a:endParaRPr lang="id-ID" dirty="0">
                        <a:solidFill>
                          <a:schemeClr val="bg2">
                            <a:lumMod val="10000"/>
                          </a:schemeClr>
                        </a:solidFill>
                      </a:endParaRPr>
                    </a:p>
                  </a:txBody>
                  <a:tcPr/>
                </a:tc>
                <a:extLst>
                  <a:ext uri="{0D108BD9-81ED-4DB2-BD59-A6C34878D82A}">
                    <a16:rowId xmlns:a16="http://schemas.microsoft.com/office/drawing/2014/main" val="1467841315"/>
                  </a:ext>
                </a:extLst>
              </a:tr>
              <a:tr h="370840">
                <a:tc>
                  <a:txBody>
                    <a:bodyPr/>
                    <a:lstStyle/>
                    <a:p>
                      <a:r>
                        <a:rPr lang="id-ID" dirty="0" smtClean="0">
                          <a:solidFill>
                            <a:schemeClr val="bg2">
                              <a:lumMod val="10000"/>
                            </a:schemeClr>
                          </a:solidFill>
                        </a:rPr>
                        <a:t>OPT</a:t>
                      </a:r>
                      <a:endParaRPr lang="id-ID" dirty="0">
                        <a:solidFill>
                          <a:schemeClr val="bg2">
                            <a:lumMod val="10000"/>
                          </a:schemeClr>
                        </a:solidFill>
                      </a:endParaRPr>
                    </a:p>
                  </a:txBody>
                  <a:tcPr/>
                </a:tc>
                <a:tc>
                  <a:txBody>
                    <a:bodyPr/>
                    <a:lstStyle/>
                    <a:p>
                      <a:r>
                        <a:rPr lang="id-ID" i="1" dirty="0" smtClean="0">
                          <a:solidFill>
                            <a:schemeClr val="bg2">
                              <a:lumMod val="10000"/>
                            </a:schemeClr>
                          </a:solidFill>
                        </a:rPr>
                        <a:t>Online Python Tutor</a:t>
                      </a:r>
                      <a:r>
                        <a:rPr lang="id-ID" dirty="0" smtClean="0">
                          <a:solidFill>
                            <a:schemeClr val="bg2">
                              <a:lumMod val="10000"/>
                            </a:schemeClr>
                          </a:solidFill>
                        </a:rPr>
                        <a:t> (www.pythontutor.com)</a:t>
                      </a:r>
                      <a:endParaRPr lang="id-ID" dirty="0">
                        <a:solidFill>
                          <a:schemeClr val="bg2">
                            <a:lumMod val="10000"/>
                          </a:schemeClr>
                        </a:solidFill>
                      </a:endParaRPr>
                    </a:p>
                  </a:txBody>
                  <a:tcPr/>
                </a:tc>
                <a:extLst>
                  <a:ext uri="{0D108BD9-81ED-4DB2-BD59-A6C34878D82A}">
                    <a16:rowId xmlns:a16="http://schemas.microsoft.com/office/drawing/2014/main" val="2727321207"/>
                  </a:ext>
                </a:extLst>
              </a:tr>
              <a:tr h="370840">
                <a:tc>
                  <a:txBody>
                    <a:bodyPr/>
                    <a:lstStyle/>
                    <a:p>
                      <a:r>
                        <a:rPr lang="id-ID" i="1" dirty="0" smtClean="0">
                          <a:solidFill>
                            <a:schemeClr val="bg2">
                              <a:lumMod val="10000"/>
                            </a:schemeClr>
                          </a:solidFill>
                        </a:rPr>
                        <a:t>Backend server</a:t>
                      </a:r>
                      <a:endParaRPr lang="id-ID" i="1" dirty="0">
                        <a:solidFill>
                          <a:schemeClr val="bg2">
                            <a:lumMod val="10000"/>
                          </a:schemeClr>
                        </a:solidFill>
                      </a:endParaRPr>
                    </a:p>
                  </a:txBody>
                  <a:tcPr/>
                </a:tc>
                <a:tc>
                  <a:txBody>
                    <a:bodyPr/>
                    <a:lstStyle/>
                    <a:p>
                      <a:r>
                        <a:rPr lang="id-ID" dirty="0" smtClean="0">
                          <a:solidFill>
                            <a:schemeClr val="bg2">
                              <a:lumMod val="10000"/>
                            </a:schemeClr>
                          </a:solidFill>
                        </a:rPr>
                        <a:t>Aplikasi pendukung yang diintegrasikan dengan </a:t>
                      </a:r>
                      <a:r>
                        <a:rPr lang="id-ID" i="1" dirty="0" smtClean="0">
                          <a:solidFill>
                            <a:schemeClr val="bg2">
                              <a:lumMod val="10000"/>
                            </a:schemeClr>
                          </a:solidFill>
                        </a:rPr>
                        <a:t>NodeJS</a:t>
                      </a:r>
                      <a:r>
                        <a:rPr lang="id-ID" dirty="0" smtClean="0">
                          <a:solidFill>
                            <a:schemeClr val="bg2">
                              <a:lumMod val="10000"/>
                            </a:schemeClr>
                          </a:solidFill>
                        </a:rPr>
                        <a:t>, </a:t>
                      </a:r>
                      <a:r>
                        <a:rPr lang="id-ID" i="1" dirty="0" smtClean="0">
                          <a:solidFill>
                            <a:schemeClr val="bg2">
                              <a:lumMod val="10000"/>
                            </a:schemeClr>
                          </a:solidFill>
                        </a:rPr>
                        <a:t>Docker engine</a:t>
                      </a:r>
                      <a:r>
                        <a:rPr lang="id-ID" dirty="0" smtClean="0">
                          <a:solidFill>
                            <a:schemeClr val="bg2">
                              <a:lumMod val="10000"/>
                            </a:schemeClr>
                          </a:solidFill>
                        </a:rPr>
                        <a:t>, dan </a:t>
                      </a:r>
                      <a:r>
                        <a:rPr lang="id-ID" i="1" dirty="0" smtClean="0">
                          <a:solidFill>
                            <a:schemeClr val="bg2">
                              <a:lumMod val="10000"/>
                            </a:schemeClr>
                          </a:solidFill>
                        </a:rPr>
                        <a:t>Valgrind Framework</a:t>
                      </a:r>
                      <a:r>
                        <a:rPr lang="id-ID" dirty="0" smtClean="0">
                          <a:solidFill>
                            <a:schemeClr val="bg2">
                              <a:lumMod val="10000"/>
                            </a:schemeClr>
                          </a:solidFill>
                        </a:rPr>
                        <a:t>.</a:t>
                      </a:r>
                      <a:endParaRPr lang="id-ID" dirty="0">
                        <a:solidFill>
                          <a:schemeClr val="bg2">
                            <a:lumMod val="10000"/>
                          </a:schemeClr>
                        </a:solidFill>
                      </a:endParaRPr>
                    </a:p>
                  </a:txBody>
                  <a:tcPr/>
                </a:tc>
                <a:extLst>
                  <a:ext uri="{0D108BD9-81ED-4DB2-BD59-A6C34878D82A}">
                    <a16:rowId xmlns:a16="http://schemas.microsoft.com/office/drawing/2014/main" val="2924639003"/>
                  </a:ext>
                </a:extLst>
              </a:tr>
              <a:tr h="370840">
                <a:tc>
                  <a:txBody>
                    <a:bodyPr/>
                    <a:lstStyle/>
                    <a:p>
                      <a:r>
                        <a:rPr lang="id-ID" i="1" dirty="0" smtClean="0">
                          <a:solidFill>
                            <a:schemeClr val="bg2">
                              <a:lumMod val="10000"/>
                            </a:schemeClr>
                          </a:solidFill>
                        </a:rPr>
                        <a:t>Frontend</a:t>
                      </a:r>
                      <a:endParaRPr lang="id-ID" i="1" dirty="0">
                        <a:solidFill>
                          <a:schemeClr val="bg2">
                            <a:lumMod val="10000"/>
                          </a:schemeClr>
                        </a:solidFill>
                      </a:endParaRPr>
                    </a:p>
                  </a:txBody>
                  <a:tcPr/>
                </a:tc>
                <a:tc>
                  <a:txBody>
                    <a:bodyPr/>
                    <a:lstStyle/>
                    <a:p>
                      <a:r>
                        <a:rPr lang="id-ID" dirty="0" smtClean="0">
                          <a:solidFill>
                            <a:schemeClr val="bg2">
                              <a:lumMod val="10000"/>
                            </a:schemeClr>
                          </a:solidFill>
                        </a:rPr>
                        <a:t>Antarmuka aplikasi web yang tampil di </a:t>
                      </a:r>
                      <a:r>
                        <a:rPr lang="id-ID" i="1" dirty="0" smtClean="0">
                          <a:solidFill>
                            <a:schemeClr val="bg2">
                              <a:lumMod val="10000"/>
                            </a:schemeClr>
                          </a:solidFill>
                        </a:rPr>
                        <a:t>browser</a:t>
                      </a:r>
                      <a:r>
                        <a:rPr lang="id-ID" dirty="0" smtClean="0">
                          <a:solidFill>
                            <a:schemeClr val="bg2">
                              <a:lumMod val="10000"/>
                            </a:schemeClr>
                          </a:solidFill>
                        </a:rPr>
                        <a:t> pengguna</a:t>
                      </a:r>
                      <a:endParaRPr lang="id-ID" dirty="0">
                        <a:solidFill>
                          <a:schemeClr val="bg2">
                            <a:lumMod val="10000"/>
                          </a:schemeClr>
                        </a:solidFill>
                      </a:endParaRPr>
                    </a:p>
                  </a:txBody>
                  <a:tcPr/>
                </a:tc>
                <a:extLst>
                  <a:ext uri="{0D108BD9-81ED-4DB2-BD59-A6C34878D82A}">
                    <a16:rowId xmlns:a16="http://schemas.microsoft.com/office/drawing/2014/main" val="3156615772"/>
                  </a:ext>
                </a:extLst>
              </a:tr>
              <a:tr h="370840">
                <a:tc>
                  <a:txBody>
                    <a:bodyPr/>
                    <a:lstStyle/>
                    <a:p>
                      <a:r>
                        <a:rPr lang="id-ID" dirty="0" smtClean="0">
                          <a:solidFill>
                            <a:schemeClr val="bg2">
                              <a:lumMod val="10000"/>
                            </a:schemeClr>
                          </a:solidFill>
                        </a:rPr>
                        <a:t>D3JS</a:t>
                      </a:r>
                      <a:endParaRPr lang="id-ID" dirty="0">
                        <a:solidFill>
                          <a:schemeClr val="bg2">
                            <a:lumMod val="10000"/>
                          </a:schemeClr>
                        </a:solidFill>
                      </a:endParaRPr>
                    </a:p>
                  </a:txBody>
                  <a:tcPr/>
                </a:tc>
                <a:tc>
                  <a:txBody>
                    <a:bodyPr/>
                    <a:lstStyle/>
                    <a:p>
                      <a:r>
                        <a:rPr lang="id-ID" dirty="0" smtClean="0">
                          <a:solidFill>
                            <a:schemeClr val="bg2">
                              <a:lumMod val="10000"/>
                            </a:schemeClr>
                          </a:solidFill>
                        </a:rPr>
                        <a:t>(</a:t>
                      </a:r>
                      <a:r>
                        <a:rPr lang="id-ID" i="1" dirty="0" smtClean="0">
                          <a:solidFill>
                            <a:schemeClr val="bg2">
                              <a:lumMod val="10000"/>
                            </a:schemeClr>
                          </a:solidFill>
                        </a:rPr>
                        <a:t>Data Driven Document JavaScript</a:t>
                      </a:r>
                      <a:r>
                        <a:rPr lang="id-ID" dirty="0" smtClean="0">
                          <a:solidFill>
                            <a:schemeClr val="bg2">
                              <a:lumMod val="10000"/>
                            </a:schemeClr>
                          </a:solidFill>
                        </a:rPr>
                        <a:t>) </a:t>
                      </a:r>
                      <a:r>
                        <a:rPr lang="id-ID" i="1" dirty="0" smtClean="0">
                          <a:solidFill>
                            <a:schemeClr val="bg2">
                              <a:lumMod val="10000"/>
                            </a:schemeClr>
                          </a:solidFill>
                        </a:rPr>
                        <a:t>Library</a:t>
                      </a:r>
                      <a:r>
                        <a:rPr lang="id-ID" dirty="0" smtClean="0">
                          <a:solidFill>
                            <a:schemeClr val="bg2">
                              <a:lumMod val="10000"/>
                            </a:schemeClr>
                          </a:solidFill>
                        </a:rPr>
                        <a:t> pendukung untuk visualisasi pada platform web.</a:t>
                      </a:r>
                      <a:endParaRPr lang="id-ID" dirty="0">
                        <a:solidFill>
                          <a:schemeClr val="bg2">
                            <a:lumMod val="10000"/>
                          </a:schemeClr>
                        </a:solidFill>
                      </a:endParaRPr>
                    </a:p>
                  </a:txBody>
                  <a:tcPr/>
                </a:tc>
                <a:extLst>
                  <a:ext uri="{0D108BD9-81ED-4DB2-BD59-A6C34878D82A}">
                    <a16:rowId xmlns:a16="http://schemas.microsoft.com/office/drawing/2014/main" val="3001772600"/>
                  </a:ext>
                </a:extLst>
              </a:tr>
              <a:tr h="370840">
                <a:tc>
                  <a:txBody>
                    <a:bodyPr/>
                    <a:lstStyle/>
                    <a:p>
                      <a:r>
                        <a:rPr lang="id-ID" i="0" smtClean="0">
                          <a:solidFill>
                            <a:schemeClr val="bg2">
                              <a:lumMod val="10000"/>
                            </a:schemeClr>
                          </a:solidFill>
                        </a:rPr>
                        <a:t>Valgrind</a:t>
                      </a:r>
                      <a:endParaRPr lang="id-ID" i="0" dirty="0">
                        <a:solidFill>
                          <a:schemeClr val="bg2">
                            <a:lumMod val="10000"/>
                          </a:schemeClr>
                        </a:solidFill>
                      </a:endParaRPr>
                    </a:p>
                  </a:txBody>
                  <a:tcPr/>
                </a:tc>
                <a:tc>
                  <a:txBody>
                    <a:bodyPr/>
                    <a:lstStyle/>
                    <a:p>
                      <a:r>
                        <a:rPr lang="id-ID" dirty="0" smtClean="0">
                          <a:solidFill>
                            <a:schemeClr val="bg2">
                              <a:lumMod val="10000"/>
                            </a:schemeClr>
                          </a:solidFill>
                        </a:rPr>
                        <a:t>Aplikasi </a:t>
                      </a:r>
                      <a:r>
                        <a:rPr lang="id-ID" i="1" dirty="0" smtClean="0">
                          <a:solidFill>
                            <a:schemeClr val="bg2">
                              <a:lumMod val="10000"/>
                            </a:schemeClr>
                          </a:solidFill>
                        </a:rPr>
                        <a:t>debugging</a:t>
                      </a:r>
                      <a:r>
                        <a:rPr lang="id-ID" baseline="0" dirty="0" smtClean="0">
                          <a:solidFill>
                            <a:schemeClr val="bg2">
                              <a:lumMod val="10000"/>
                            </a:schemeClr>
                          </a:solidFill>
                        </a:rPr>
                        <a:t> dengan teknik analisis dinamis</a:t>
                      </a:r>
                      <a:endParaRPr lang="id-ID" dirty="0">
                        <a:solidFill>
                          <a:schemeClr val="bg2">
                            <a:lumMod val="10000"/>
                          </a:schemeClr>
                        </a:solidFill>
                      </a:endParaRPr>
                    </a:p>
                  </a:txBody>
                  <a:tcPr/>
                </a:tc>
                <a:extLst>
                  <a:ext uri="{0D108BD9-81ED-4DB2-BD59-A6C34878D82A}">
                    <a16:rowId xmlns:a16="http://schemas.microsoft.com/office/drawing/2014/main" val="1257068796"/>
                  </a:ext>
                </a:extLst>
              </a:tr>
              <a:tr h="370840">
                <a:tc>
                  <a:txBody>
                    <a:bodyPr/>
                    <a:lstStyle/>
                    <a:p>
                      <a:r>
                        <a:rPr lang="id-ID" dirty="0" smtClean="0">
                          <a:solidFill>
                            <a:schemeClr val="bg2">
                              <a:lumMod val="10000"/>
                            </a:schemeClr>
                          </a:solidFill>
                        </a:rPr>
                        <a:t>Docker</a:t>
                      </a:r>
                      <a:endParaRPr lang="id-ID" dirty="0">
                        <a:solidFill>
                          <a:schemeClr val="bg2">
                            <a:lumMod val="10000"/>
                          </a:schemeClr>
                        </a:solidFill>
                      </a:endParaRPr>
                    </a:p>
                  </a:txBody>
                  <a:tcPr/>
                </a:tc>
                <a:tc>
                  <a:txBody>
                    <a:bodyPr/>
                    <a:lstStyle/>
                    <a:p>
                      <a:r>
                        <a:rPr lang="id-ID" dirty="0" smtClean="0">
                          <a:solidFill>
                            <a:schemeClr val="bg2">
                              <a:lumMod val="10000"/>
                            </a:schemeClr>
                          </a:solidFill>
                        </a:rPr>
                        <a:t>Aplikasi untuk</a:t>
                      </a:r>
                      <a:r>
                        <a:rPr lang="id-ID" baseline="0" dirty="0" smtClean="0">
                          <a:solidFill>
                            <a:schemeClr val="bg2">
                              <a:lumMod val="10000"/>
                            </a:schemeClr>
                          </a:solidFill>
                        </a:rPr>
                        <a:t> virtualisasi sistem operasi linux</a:t>
                      </a:r>
                      <a:endParaRPr lang="id-ID" dirty="0">
                        <a:solidFill>
                          <a:schemeClr val="bg2">
                            <a:lumMod val="10000"/>
                          </a:schemeClr>
                        </a:solidFill>
                      </a:endParaRPr>
                    </a:p>
                  </a:txBody>
                  <a:tcPr/>
                </a:tc>
                <a:extLst>
                  <a:ext uri="{0D108BD9-81ED-4DB2-BD59-A6C34878D82A}">
                    <a16:rowId xmlns:a16="http://schemas.microsoft.com/office/drawing/2014/main" val="2086270056"/>
                  </a:ext>
                </a:extLst>
              </a:tr>
              <a:tr h="370840">
                <a:tc>
                  <a:txBody>
                    <a:bodyPr/>
                    <a:lstStyle/>
                    <a:p>
                      <a:r>
                        <a:rPr lang="id-ID" dirty="0" smtClean="0">
                          <a:solidFill>
                            <a:schemeClr val="bg2">
                              <a:lumMod val="10000"/>
                            </a:schemeClr>
                          </a:solidFill>
                        </a:rPr>
                        <a:t>NodeJS</a:t>
                      </a:r>
                      <a:endParaRPr lang="id-ID" dirty="0">
                        <a:solidFill>
                          <a:schemeClr val="bg2">
                            <a:lumMod val="10000"/>
                          </a:schemeClr>
                        </a:solidFill>
                      </a:endParaRPr>
                    </a:p>
                  </a:txBody>
                  <a:tcPr/>
                </a:tc>
                <a:tc>
                  <a:txBody>
                    <a:bodyPr/>
                    <a:lstStyle/>
                    <a:p>
                      <a:r>
                        <a:rPr lang="id-ID" sz="1800" b="0" i="0" kern="1200" dirty="0" smtClean="0">
                          <a:solidFill>
                            <a:schemeClr val="bg2">
                              <a:lumMod val="10000"/>
                            </a:schemeClr>
                          </a:solidFill>
                          <a:effectLst/>
                          <a:latin typeface="+mn-lt"/>
                          <a:ea typeface="+mn-ea"/>
                          <a:cs typeface="+mn-cs"/>
                        </a:rPr>
                        <a:t>Platform perangkat lunak pada sisi-server dengan JavaScript</a:t>
                      </a:r>
                      <a:endParaRPr lang="id-ID" dirty="0">
                        <a:solidFill>
                          <a:schemeClr val="bg2">
                            <a:lumMod val="10000"/>
                          </a:schemeClr>
                        </a:solidFill>
                      </a:endParaRPr>
                    </a:p>
                  </a:txBody>
                  <a:tcPr/>
                </a:tc>
                <a:extLst>
                  <a:ext uri="{0D108BD9-81ED-4DB2-BD59-A6C34878D82A}">
                    <a16:rowId xmlns:a16="http://schemas.microsoft.com/office/drawing/2014/main" val="218558373"/>
                  </a:ext>
                </a:extLst>
              </a:tr>
              <a:tr h="370840">
                <a:tc>
                  <a:txBody>
                    <a:bodyPr/>
                    <a:lstStyle/>
                    <a:p>
                      <a:r>
                        <a:rPr lang="id-ID" dirty="0" smtClean="0">
                          <a:solidFill>
                            <a:schemeClr val="bg2">
                              <a:lumMod val="10000"/>
                            </a:schemeClr>
                          </a:solidFill>
                        </a:rPr>
                        <a:t>JVM</a:t>
                      </a:r>
                      <a:endParaRPr lang="id-ID" dirty="0">
                        <a:solidFill>
                          <a:schemeClr val="bg2">
                            <a:lumMod val="10000"/>
                          </a:schemeClr>
                        </a:solidFill>
                      </a:endParaRPr>
                    </a:p>
                  </a:txBody>
                  <a:tcPr/>
                </a:tc>
                <a:tc>
                  <a:txBody>
                    <a:bodyPr/>
                    <a:lstStyle/>
                    <a:p>
                      <a:r>
                        <a:rPr lang="id-ID" i="1" dirty="0" smtClean="0">
                          <a:solidFill>
                            <a:schemeClr val="bg2">
                              <a:lumMod val="10000"/>
                            </a:schemeClr>
                          </a:solidFill>
                        </a:rPr>
                        <a:t>Java Virtual Machine</a:t>
                      </a:r>
                      <a:endParaRPr lang="id-ID" i="1" dirty="0">
                        <a:solidFill>
                          <a:schemeClr val="bg2">
                            <a:lumMod val="10000"/>
                          </a:schemeClr>
                        </a:solidFill>
                      </a:endParaRPr>
                    </a:p>
                  </a:txBody>
                  <a:tcPr/>
                </a:tc>
                <a:extLst>
                  <a:ext uri="{0D108BD9-81ED-4DB2-BD59-A6C34878D82A}">
                    <a16:rowId xmlns:a16="http://schemas.microsoft.com/office/drawing/2014/main" val="2470261200"/>
                  </a:ext>
                </a:extLst>
              </a:tr>
              <a:tr h="370840">
                <a:tc>
                  <a:txBody>
                    <a:bodyPr/>
                    <a:lstStyle/>
                    <a:p>
                      <a:r>
                        <a:rPr lang="id-ID" smtClean="0">
                          <a:solidFill>
                            <a:schemeClr val="bg2">
                              <a:lumMod val="10000"/>
                            </a:schemeClr>
                          </a:solidFill>
                        </a:rPr>
                        <a:t>JSON</a:t>
                      </a:r>
                      <a:endParaRPr lang="id-ID" dirty="0">
                        <a:solidFill>
                          <a:schemeClr val="bg2">
                            <a:lumMod val="10000"/>
                          </a:schemeClr>
                        </a:solidFill>
                      </a:endParaRPr>
                    </a:p>
                  </a:txBody>
                  <a:tcPr/>
                </a:tc>
                <a:tc>
                  <a:txBody>
                    <a:bodyPr/>
                    <a:lstStyle/>
                    <a:p>
                      <a:r>
                        <a:rPr lang="id-ID" i="1" smtClean="0">
                          <a:solidFill>
                            <a:schemeClr val="bg2">
                              <a:lumMod val="10000"/>
                            </a:schemeClr>
                          </a:solidFill>
                        </a:rPr>
                        <a:t>JavaScript Object Notation </a:t>
                      </a:r>
                      <a:r>
                        <a:rPr lang="id-ID" i="0" smtClean="0">
                          <a:solidFill>
                            <a:schemeClr val="bg2">
                              <a:lumMod val="10000"/>
                            </a:schemeClr>
                          </a:solidFill>
                        </a:rPr>
                        <a:t>(bahasa Indonesia: notasi objek JavaScript), adalah suatu format ringkas pertukaran data komputer</a:t>
                      </a:r>
                      <a:endParaRPr lang="id-ID" i="0" dirty="0">
                        <a:solidFill>
                          <a:schemeClr val="bg2">
                            <a:lumMod val="10000"/>
                          </a:schemeClr>
                        </a:solidFill>
                      </a:endParaRPr>
                    </a:p>
                  </a:txBody>
                  <a:tcPr/>
                </a:tc>
                <a:extLst>
                  <a:ext uri="{0D108BD9-81ED-4DB2-BD59-A6C34878D82A}">
                    <a16:rowId xmlns:a16="http://schemas.microsoft.com/office/drawing/2014/main" val="3947100231"/>
                  </a:ext>
                </a:extLst>
              </a:tr>
            </a:tbl>
          </a:graphicData>
        </a:graphic>
      </p:graphicFrame>
      <p:sp>
        <p:nvSpPr>
          <p:cNvPr id="4" name="Slide Number Placeholder 3"/>
          <p:cNvSpPr>
            <a:spLocks noGrp="1"/>
          </p:cNvSpPr>
          <p:nvPr>
            <p:ph type="sldNum" sz="quarter" idx="12"/>
          </p:nvPr>
        </p:nvSpPr>
        <p:spPr/>
        <p:txBody>
          <a:bodyPr/>
          <a:lstStyle/>
          <a:p>
            <a:fld id="{B03AED25-4F24-46F2-8D44-6EDF164598BB}" type="slidenum">
              <a:rPr lang="id-ID" smtClean="0"/>
              <a:t>3</a:t>
            </a:fld>
            <a:endParaRPr lang="id-ID"/>
          </a:p>
        </p:txBody>
      </p:sp>
      <p:sp>
        <p:nvSpPr>
          <p:cNvPr id="6" name="Rectangle 5"/>
          <p:cNvSpPr/>
          <p:nvPr/>
        </p:nvSpPr>
        <p:spPr>
          <a:xfrm>
            <a:off x="1703512" y="6495960"/>
            <a:ext cx="5813945" cy="369332"/>
          </a:xfrm>
          <a:prstGeom prst="rect">
            <a:avLst/>
          </a:prstGeom>
        </p:spPr>
        <p:txBody>
          <a:bodyPr wrap="square">
            <a:spAutoFit/>
          </a:bodyPr>
          <a:lstStyle/>
          <a:p>
            <a:pPr marL="177800" indent="-177800"/>
            <a:r>
              <a:rPr lang="id-ID" sz="1200">
                <a:solidFill>
                  <a:schemeClr val="tx2"/>
                </a:solidFill>
                <a:latin typeface="Times New Roman" panose="02020603050405020304" pitchFamily="18" charset="0"/>
                <a:ea typeface="Malgun Gothic" panose="020B0503020000020004" pitchFamily="34" charset="-127"/>
              </a:rPr>
              <a:t>*) </a:t>
            </a:r>
            <a:r>
              <a:rPr lang="id-ID">
                <a:solidFill>
                  <a:schemeClr val="tx2"/>
                </a:solidFill>
              </a:rPr>
              <a:t>https://en.oxforddictionaries.com/definition/visualization</a:t>
            </a:r>
            <a:endParaRPr lang="id-ID" sz="1200" dirty="0">
              <a:solidFill>
                <a:schemeClr val="tx2"/>
              </a:solidFill>
            </a:endParaRP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a:t>3</a:t>
            </a:r>
            <a:endParaRPr lang="en-US" dirty="0"/>
          </a:p>
        </p:txBody>
      </p:sp>
    </p:spTree>
    <p:extLst>
      <p:ext uri="{BB962C8B-B14F-4D97-AF65-F5344CB8AC3E}">
        <p14:creationId xmlns:p14="http://schemas.microsoft.com/office/powerpoint/2010/main" val="136363095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496829109"/>
              </p:ext>
            </p:extLst>
          </p:nvPr>
        </p:nvGraphicFramePr>
        <p:xfrm>
          <a:off x="2346872" y="168092"/>
          <a:ext cx="6663778" cy="6553384"/>
        </p:xfrm>
        <a:graphic>
          <a:graphicData uri="http://schemas.openxmlformats.org/presentationml/2006/ole">
            <mc:AlternateContent xmlns:mc="http://schemas.openxmlformats.org/markup-compatibility/2006">
              <mc:Choice xmlns:v="urn:schemas-microsoft-com:vml" Requires="v">
                <p:oleObj spid="_x0000_s8245" name="Visio" r:id="rId4" imgW="4216623" imgH="4146830" progId="Visio.Drawing.11">
                  <p:embed/>
                </p:oleObj>
              </mc:Choice>
              <mc:Fallback>
                <p:oleObj name="Visio" r:id="rId4" imgW="4216623" imgH="4146830" progId="Visio.Drawing.11">
                  <p:embed/>
                  <p:pic>
                    <p:nvPicPr>
                      <p:cNvPr id="5"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872" y="168092"/>
                        <a:ext cx="6663778" cy="6553384"/>
                      </a:xfrm>
                      <a:prstGeom prst="rect">
                        <a:avLst/>
                      </a:prstGeom>
                      <a:noFill/>
                    </p:spPr>
                  </p:pic>
                </p:oleObj>
              </mc:Fallback>
            </mc:AlternateContent>
          </a:graphicData>
        </a:graphic>
      </p:graphicFrame>
      <p:sp>
        <p:nvSpPr>
          <p:cNvPr id="2" name="Title 1"/>
          <p:cNvSpPr>
            <a:spLocks noGrp="1"/>
          </p:cNvSpPr>
          <p:nvPr>
            <p:ph type="title"/>
          </p:nvPr>
        </p:nvSpPr>
        <p:spPr>
          <a:xfrm>
            <a:off x="623392" y="1400594"/>
            <a:ext cx="4151897" cy="773863"/>
          </a:xfrm>
        </p:spPr>
        <p:txBody>
          <a:bodyPr>
            <a:normAutofit fontScale="90000"/>
          </a:bodyPr>
          <a:lstStyle/>
          <a:p>
            <a:pPr algn="ctr"/>
            <a:r>
              <a:rPr lang="id-ID" b="0" smtClean="0"/>
              <a:t>Kakas Hasil Penelitian:</a:t>
            </a:r>
            <a:br>
              <a:rPr lang="id-ID" b="0" smtClean="0"/>
            </a:br>
            <a:r>
              <a:rPr lang="id-ID" b="1" smtClean="0"/>
              <a:t>CodeViz</a:t>
            </a:r>
            <a:endParaRPr lang="id-ID" b="1" dirty="0"/>
          </a:p>
        </p:txBody>
      </p:sp>
      <p:sp>
        <p:nvSpPr>
          <p:cNvPr id="4" name="Slide Number Placeholder 3"/>
          <p:cNvSpPr>
            <a:spLocks noGrp="1"/>
          </p:cNvSpPr>
          <p:nvPr>
            <p:ph type="sldNum" sz="quarter" idx="12"/>
          </p:nvPr>
        </p:nvSpPr>
        <p:spPr/>
        <p:txBody>
          <a:bodyPr/>
          <a:lstStyle/>
          <a:p>
            <a:endParaRPr lang="id-ID"/>
          </a:p>
        </p:txBody>
      </p:sp>
      <p:sp>
        <p:nvSpPr>
          <p:cNvPr id="6" name="Right Brace 5"/>
          <p:cNvSpPr/>
          <p:nvPr/>
        </p:nvSpPr>
        <p:spPr>
          <a:xfrm>
            <a:off x="8764343" y="1404185"/>
            <a:ext cx="216247" cy="519486"/>
          </a:xfrm>
          <a:prstGeom prst="righ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7" name="Text Box 34"/>
          <p:cNvSpPr txBox="1"/>
          <p:nvPr/>
        </p:nvSpPr>
        <p:spPr>
          <a:xfrm>
            <a:off x="8960607" y="1352310"/>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Ekstraksi</a:t>
            </a:r>
          </a:p>
          <a:p>
            <a:r>
              <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data graf</a:t>
            </a:r>
          </a:p>
        </p:txBody>
      </p:sp>
      <p:sp>
        <p:nvSpPr>
          <p:cNvPr id="9" name="Text Box 34"/>
          <p:cNvSpPr txBox="1"/>
          <p:nvPr/>
        </p:nvSpPr>
        <p:spPr>
          <a:xfrm>
            <a:off x="9408368" y="4231996"/>
            <a:ext cx="2232248"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accent1"/>
                </a:solidFill>
                <a:latin typeface="Times New Roman" panose="02020603050405020304" pitchFamily="18" charset="0"/>
                <a:ea typeface="Malgun Gothic" panose="020B0503020000020004" pitchFamily="34" charset="-127"/>
                <a:cs typeface="Times New Roman" panose="02020603050405020304" pitchFamily="18" charset="0"/>
              </a:rPr>
              <a:t>Tambah waktu proses dari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15 detik</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OPT</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smtClean="0">
                <a:solidFill>
                  <a:schemeClr val="accent1"/>
                </a:solidFill>
                <a:latin typeface="Times New Roman" panose="02020603050405020304" pitchFamily="18" charset="0"/>
                <a:ea typeface="Malgun Gothic" panose="020B0503020000020004" pitchFamily="34" charset="-127"/>
                <a:cs typeface="Times New Roman" panose="02020603050405020304" pitchFamily="18" charset="0"/>
              </a:rPr>
              <a:t>ke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60 detik</a:t>
            </a:r>
            <a:endParaRPr lang="id-ID" b="1" dirty="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0" name="Straight Arrow Connector 9"/>
          <p:cNvCxnSpPr/>
          <p:nvPr/>
        </p:nvCxnSpPr>
        <p:spPr>
          <a:xfrm>
            <a:off x="7176120" y="4077072"/>
            <a:ext cx="2232248" cy="54006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34"/>
          <p:cNvSpPr txBox="1"/>
          <p:nvPr/>
        </p:nvSpPr>
        <p:spPr>
          <a:xfrm>
            <a:off x="9422450" y="5157192"/>
            <a:ext cx="2232248"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Tambah kapasitas </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RAM</a:t>
            </a:r>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 dari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256 MB</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OPT</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a:t>
            </a:r>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 ke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1 GB</a:t>
            </a:r>
            <a:endParaRPr lang="id-ID" b="1" dirty="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29</a:t>
            </a:r>
            <a:endParaRPr lang="en-US" dirty="0"/>
          </a:p>
        </p:txBody>
      </p:sp>
      <p:sp>
        <p:nvSpPr>
          <p:cNvPr id="13" name="Rectangle 12"/>
          <p:cNvSpPr/>
          <p:nvPr/>
        </p:nvSpPr>
        <p:spPr>
          <a:xfrm>
            <a:off x="7464152" y="168092"/>
            <a:ext cx="2592288" cy="261283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 Box 34"/>
          <p:cNvSpPr txBox="1"/>
          <p:nvPr/>
        </p:nvSpPr>
        <p:spPr>
          <a:xfrm>
            <a:off x="10702795" y="692696"/>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Fokus</a:t>
            </a:r>
          </a:p>
          <a:p>
            <a:r>
              <a:rPr lang="id-ID" smtClean="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Penelitian</a:t>
            </a:r>
            <a:endPar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5" name="Straight Arrow Connector 14"/>
          <p:cNvCxnSpPr/>
          <p:nvPr/>
        </p:nvCxnSpPr>
        <p:spPr>
          <a:xfrm>
            <a:off x="10056440" y="1052736"/>
            <a:ext cx="6911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8787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620688"/>
            <a:ext cx="10972800" cy="617612"/>
          </a:xfrm>
        </p:spPr>
        <p:txBody>
          <a:bodyPr/>
          <a:lstStyle/>
          <a:p>
            <a:pPr algn="ctr"/>
            <a:r>
              <a:rPr lang="id-ID" smtClean="0"/>
              <a:t>Perbandingan Kakas OPT dan Hasil Penelitian</a:t>
            </a:r>
            <a:endParaRPr lang="id-ID"/>
          </a:p>
        </p:txBody>
      </p:sp>
      <p:sp>
        <p:nvSpPr>
          <p:cNvPr id="4" name="Slide Number Placeholder 3"/>
          <p:cNvSpPr>
            <a:spLocks noGrp="1"/>
          </p:cNvSpPr>
          <p:nvPr>
            <p:ph type="sldNum" sz="quarter" idx="12"/>
          </p:nvPr>
        </p:nvSpPr>
        <p:spPr/>
        <p:txBody>
          <a:bodyPr/>
          <a:lstStyle/>
          <a:p>
            <a:endParaRPr lang="id-ID"/>
          </a:p>
        </p:txBody>
      </p:sp>
      <p:pic>
        <p:nvPicPr>
          <p:cNvPr id="5" name="Picture 4"/>
          <p:cNvPicPr>
            <a:picLocks noChangeAspect="1"/>
          </p:cNvPicPr>
          <p:nvPr/>
        </p:nvPicPr>
        <p:blipFill rotWithShape="1">
          <a:blip r:embed="rId3"/>
          <a:srcRect l="1968" t="11900" r="31489" b="20901"/>
          <a:stretch/>
        </p:blipFill>
        <p:spPr>
          <a:xfrm>
            <a:off x="5671286" y="1453118"/>
            <a:ext cx="6520714" cy="3704074"/>
          </a:xfrm>
          <a:prstGeom prst="rect">
            <a:avLst/>
          </a:prstGeom>
        </p:spPr>
      </p:pic>
      <p:grpSp>
        <p:nvGrpSpPr>
          <p:cNvPr id="8" name="Group 7"/>
          <p:cNvGrpSpPr/>
          <p:nvPr/>
        </p:nvGrpSpPr>
        <p:grpSpPr>
          <a:xfrm>
            <a:off x="0" y="1453118"/>
            <a:ext cx="5565540" cy="6640611"/>
            <a:chOff x="9583" y="404664"/>
            <a:chExt cx="6918918" cy="8255416"/>
          </a:xfrm>
        </p:grpSpPr>
        <p:pic>
          <p:nvPicPr>
            <p:cNvPr id="6" name="Content Placeholder 5"/>
            <p:cNvPicPr>
              <a:picLocks noChangeAspect="1"/>
            </p:cNvPicPr>
            <p:nvPr/>
          </p:nvPicPr>
          <p:blipFill>
            <a:blip r:embed="rId4"/>
            <a:stretch>
              <a:fillRect/>
            </a:stretch>
          </p:blipFill>
          <p:spPr>
            <a:xfrm>
              <a:off x="21616" y="404664"/>
              <a:ext cx="6906885" cy="4351338"/>
            </a:xfrm>
            <a:prstGeom prst="rect">
              <a:avLst/>
            </a:prstGeom>
          </p:spPr>
        </p:pic>
        <p:pic>
          <p:nvPicPr>
            <p:cNvPr id="7" name="Picture 6"/>
            <p:cNvPicPr>
              <a:picLocks noChangeAspect="1"/>
            </p:cNvPicPr>
            <p:nvPr/>
          </p:nvPicPr>
          <p:blipFill rotWithShape="1">
            <a:blip r:embed="rId5"/>
            <a:srcRect t="9162"/>
            <a:stretch/>
          </p:blipFill>
          <p:spPr>
            <a:xfrm>
              <a:off x="9583" y="4743888"/>
              <a:ext cx="6553278" cy="3916192"/>
            </a:xfrm>
            <a:prstGeom prst="rect">
              <a:avLst/>
            </a:prstGeom>
          </p:spPr>
        </p:pic>
      </p:grpSp>
      <p:sp>
        <p:nvSpPr>
          <p:cNvPr id="10"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30</a:t>
            </a:r>
            <a:endParaRPr lang="en-US" dirty="0"/>
          </a:p>
        </p:txBody>
      </p:sp>
    </p:spTree>
    <p:extLst>
      <p:ext uri="{BB962C8B-B14F-4D97-AF65-F5344CB8AC3E}">
        <p14:creationId xmlns:p14="http://schemas.microsoft.com/office/powerpoint/2010/main" val="78179456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32</a:t>
            </a:fld>
            <a:endParaRPr lang="en-US" dirty="0"/>
          </a:p>
        </p:txBody>
      </p:sp>
      <p:sp>
        <p:nvSpPr>
          <p:cNvPr id="4" name="Title 3"/>
          <p:cNvSpPr>
            <a:spLocks noGrp="1"/>
          </p:cNvSpPr>
          <p:nvPr>
            <p:ph type="title"/>
          </p:nvPr>
        </p:nvSpPr>
        <p:spPr>
          <a:xfrm>
            <a:off x="1703510" y="410321"/>
            <a:ext cx="8521573" cy="617612"/>
          </a:xfrm>
        </p:spPr>
        <p:txBody>
          <a:bodyPr/>
          <a:lstStyle/>
          <a:p>
            <a:r>
              <a:rPr lang="id-ID" smtClean="0"/>
              <a:t>Evaluasi Visualisasi</a:t>
            </a:r>
            <a:endParaRPr lang="en-US"/>
          </a:p>
        </p:txBody>
      </p:sp>
      <p:grpSp>
        <p:nvGrpSpPr>
          <p:cNvPr id="42" name="Group 41"/>
          <p:cNvGrpSpPr/>
          <p:nvPr/>
        </p:nvGrpSpPr>
        <p:grpSpPr>
          <a:xfrm>
            <a:off x="663650" y="147094"/>
            <a:ext cx="1039861" cy="1041592"/>
            <a:chOff x="9548907" y="1670346"/>
            <a:chExt cx="1666685" cy="1669460"/>
          </a:xfrm>
        </p:grpSpPr>
        <p:sp>
          <p:nvSpPr>
            <p:cNvPr id="43" name="Shape 383"/>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a:p>
          </p:txBody>
        </p:sp>
        <p:sp>
          <p:nvSpPr>
            <p:cNvPr id="44" name="Shape 384"/>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a:p>
          </p:txBody>
        </p:sp>
      </p:grpSp>
      <p:sp>
        <p:nvSpPr>
          <p:cNvPr id="45" name="Freeform 466"/>
          <p:cNvSpPr/>
          <p:nvPr/>
        </p:nvSpPr>
        <p:spPr>
          <a:xfrm>
            <a:off x="1015695" y="468605"/>
            <a:ext cx="354814" cy="387386"/>
          </a:xfrm>
          <a:custGeom>
            <a:avLst/>
            <a:gdLst/>
            <a:ahLst/>
            <a:cxnLst/>
            <a:rect l="l" t="t" r="r" b="b"/>
            <a:pathLst>
              <a:path w="396649" h="432707">
                <a:moveTo>
                  <a:pt x="54089" y="0"/>
                </a:moveTo>
                <a:cubicBezTo>
                  <a:pt x="64043" y="0"/>
                  <a:pt x="72541" y="3521"/>
                  <a:pt x="79584" y="10564"/>
                </a:cubicBezTo>
                <a:cubicBezTo>
                  <a:pt x="86626" y="17607"/>
                  <a:pt x="90148" y="26105"/>
                  <a:pt x="90148" y="36059"/>
                </a:cubicBezTo>
                <a:cubicBezTo>
                  <a:pt x="90148" y="46013"/>
                  <a:pt x="86626" y="54511"/>
                  <a:pt x="79584" y="61554"/>
                </a:cubicBezTo>
                <a:cubicBezTo>
                  <a:pt x="72541" y="68597"/>
                  <a:pt x="64043" y="72118"/>
                  <a:pt x="54089" y="72118"/>
                </a:cubicBezTo>
                <a:cubicBezTo>
                  <a:pt x="47891" y="72118"/>
                  <a:pt x="41881" y="70428"/>
                  <a:pt x="36059" y="67047"/>
                </a:cubicBezTo>
                <a:lnTo>
                  <a:pt x="36059" y="180295"/>
                </a:lnTo>
                <a:cubicBezTo>
                  <a:pt x="36059" y="200202"/>
                  <a:pt x="44886" y="217198"/>
                  <a:pt x="62540" y="231284"/>
                </a:cubicBezTo>
                <a:cubicBezTo>
                  <a:pt x="80194" y="245370"/>
                  <a:pt x="101416" y="252412"/>
                  <a:pt x="126207" y="252412"/>
                </a:cubicBezTo>
                <a:cubicBezTo>
                  <a:pt x="150997" y="252412"/>
                  <a:pt x="172219" y="245370"/>
                  <a:pt x="189873" y="231284"/>
                </a:cubicBezTo>
                <a:cubicBezTo>
                  <a:pt x="207527" y="217198"/>
                  <a:pt x="216354" y="200202"/>
                  <a:pt x="216354" y="180295"/>
                </a:cubicBezTo>
                <a:lnTo>
                  <a:pt x="216354" y="67047"/>
                </a:lnTo>
                <a:cubicBezTo>
                  <a:pt x="210532" y="70428"/>
                  <a:pt x="204522" y="72118"/>
                  <a:pt x="198324" y="72118"/>
                </a:cubicBezTo>
                <a:cubicBezTo>
                  <a:pt x="188371" y="72118"/>
                  <a:pt x="179873" y="68597"/>
                  <a:pt x="172830" y="61554"/>
                </a:cubicBezTo>
                <a:cubicBezTo>
                  <a:pt x="165787" y="54511"/>
                  <a:pt x="162266" y="46013"/>
                  <a:pt x="162266" y="36059"/>
                </a:cubicBezTo>
                <a:cubicBezTo>
                  <a:pt x="162266" y="26105"/>
                  <a:pt x="165787" y="17607"/>
                  <a:pt x="172830" y="10564"/>
                </a:cubicBezTo>
                <a:cubicBezTo>
                  <a:pt x="179873" y="3521"/>
                  <a:pt x="188371" y="0"/>
                  <a:pt x="198324" y="0"/>
                </a:cubicBezTo>
                <a:cubicBezTo>
                  <a:pt x="204898" y="0"/>
                  <a:pt x="211002" y="1690"/>
                  <a:pt x="216636" y="5071"/>
                </a:cubicBezTo>
                <a:cubicBezTo>
                  <a:pt x="222270" y="8451"/>
                  <a:pt x="226683" y="12959"/>
                  <a:pt x="229876" y="18593"/>
                </a:cubicBezTo>
                <a:cubicBezTo>
                  <a:pt x="231754" y="18217"/>
                  <a:pt x="233257" y="18029"/>
                  <a:pt x="234383" y="18029"/>
                </a:cubicBezTo>
                <a:cubicBezTo>
                  <a:pt x="239267" y="18029"/>
                  <a:pt x="243492" y="19813"/>
                  <a:pt x="247061" y="23382"/>
                </a:cubicBezTo>
                <a:cubicBezTo>
                  <a:pt x="250629" y="26950"/>
                  <a:pt x="252413" y="31176"/>
                  <a:pt x="252413" y="36059"/>
                </a:cubicBezTo>
                <a:lnTo>
                  <a:pt x="252413" y="180295"/>
                </a:lnTo>
                <a:cubicBezTo>
                  <a:pt x="252413" y="207339"/>
                  <a:pt x="242084" y="231002"/>
                  <a:pt x="221425" y="251286"/>
                </a:cubicBezTo>
                <a:cubicBezTo>
                  <a:pt x="200766" y="271569"/>
                  <a:pt x="175037" y="283588"/>
                  <a:pt x="144236" y="287345"/>
                </a:cubicBezTo>
                <a:lnTo>
                  <a:pt x="144236" y="324530"/>
                </a:lnTo>
                <a:cubicBezTo>
                  <a:pt x="144236" y="344438"/>
                  <a:pt x="153063" y="361434"/>
                  <a:pt x="170717" y="375520"/>
                </a:cubicBezTo>
                <a:cubicBezTo>
                  <a:pt x="188371" y="389606"/>
                  <a:pt x="209593" y="396648"/>
                  <a:pt x="234383" y="396648"/>
                </a:cubicBezTo>
                <a:cubicBezTo>
                  <a:pt x="259174" y="396648"/>
                  <a:pt x="280396" y="389606"/>
                  <a:pt x="298050" y="375520"/>
                </a:cubicBezTo>
                <a:cubicBezTo>
                  <a:pt x="315704" y="361434"/>
                  <a:pt x="324531" y="344438"/>
                  <a:pt x="324531" y="324530"/>
                </a:cubicBezTo>
                <a:lnTo>
                  <a:pt x="324531" y="213255"/>
                </a:lnTo>
                <a:cubicBezTo>
                  <a:pt x="313826" y="209311"/>
                  <a:pt x="305140" y="202737"/>
                  <a:pt x="298473" y="193535"/>
                </a:cubicBezTo>
                <a:cubicBezTo>
                  <a:pt x="291805" y="184332"/>
                  <a:pt x="288472" y="173909"/>
                  <a:pt x="288472" y="162265"/>
                </a:cubicBezTo>
                <a:cubicBezTo>
                  <a:pt x="288472" y="147241"/>
                  <a:pt x="293730" y="134470"/>
                  <a:pt x="304248" y="123952"/>
                </a:cubicBezTo>
                <a:cubicBezTo>
                  <a:pt x="314765" y="113435"/>
                  <a:pt x="327536" y="108177"/>
                  <a:pt x="342560" y="108177"/>
                </a:cubicBezTo>
                <a:cubicBezTo>
                  <a:pt x="357585" y="108177"/>
                  <a:pt x="370356" y="113435"/>
                  <a:pt x="380873" y="123952"/>
                </a:cubicBezTo>
                <a:cubicBezTo>
                  <a:pt x="391390" y="134470"/>
                  <a:pt x="396649" y="147241"/>
                  <a:pt x="396649" y="162265"/>
                </a:cubicBezTo>
                <a:cubicBezTo>
                  <a:pt x="396649" y="173909"/>
                  <a:pt x="393315" y="184332"/>
                  <a:pt x="386648" y="193535"/>
                </a:cubicBezTo>
                <a:cubicBezTo>
                  <a:pt x="379981" y="202737"/>
                  <a:pt x="371295" y="209311"/>
                  <a:pt x="360590" y="213255"/>
                </a:cubicBezTo>
                <a:lnTo>
                  <a:pt x="360590" y="324530"/>
                </a:lnTo>
                <a:cubicBezTo>
                  <a:pt x="360590" y="354392"/>
                  <a:pt x="348241" y="379886"/>
                  <a:pt x="323545" y="401015"/>
                </a:cubicBezTo>
                <a:cubicBezTo>
                  <a:pt x="298848" y="422143"/>
                  <a:pt x="269128" y="432707"/>
                  <a:pt x="234383" y="432707"/>
                </a:cubicBezTo>
                <a:cubicBezTo>
                  <a:pt x="199639" y="432707"/>
                  <a:pt x="169919" y="422143"/>
                  <a:pt x="145222" y="401015"/>
                </a:cubicBezTo>
                <a:cubicBezTo>
                  <a:pt x="120526" y="379886"/>
                  <a:pt x="108177" y="354392"/>
                  <a:pt x="108177" y="324530"/>
                </a:cubicBezTo>
                <a:lnTo>
                  <a:pt x="108177" y="287345"/>
                </a:lnTo>
                <a:cubicBezTo>
                  <a:pt x="77377" y="283588"/>
                  <a:pt x="51647" y="271569"/>
                  <a:pt x="30989" y="251286"/>
                </a:cubicBezTo>
                <a:cubicBezTo>
                  <a:pt x="10330" y="231002"/>
                  <a:pt x="0" y="207339"/>
                  <a:pt x="0" y="180295"/>
                </a:cubicBezTo>
                <a:lnTo>
                  <a:pt x="0" y="36059"/>
                </a:lnTo>
                <a:cubicBezTo>
                  <a:pt x="0" y="31176"/>
                  <a:pt x="1785" y="26950"/>
                  <a:pt x="5353" y="23382"/>
                </a:cubicBezTo>
                <a:cubicBezTo>
                  <a:pt x="8921" y="19813"/>
                  <a:pt x="13147" y="18029"/>
                  <a:pt x="18030" y="18029"/>
                </a:cubicBezTo>
                <a:cubicBezTo>
                  <a:pt x="19157" y="18029"/>
                  <a:pt x="20659" y="18217"/>
                  <a:pt x="22537" y="18593"/>
                </a:cubicBezTo>
                <a:cubicBezTo>
                  <a:pt x="25730" y="12959"/>
                  <a:pt x="30144" y="8451"/>
                  <a:pt x="35778" y="5071"/>
                </a:cubicBezTo>
                <a:cubicBezTo>
                  <a:pt x="41412" y="1690"/>
                  <a:pt x="47516" y="0"/>
                  <a:pt x="54089" y="0"/>
                </a:cubicBezTo>
                <a:close/>
                <a:moveTo>
                  <a:pt x="342560" y="144236"/>
                </a:moveTo>
                <a:cubicBezTo>
                  <a:pt x="337677" y="144236"/>
                  <a:pt x="333452" y="146020"/>
                  <a:pt x="329883" y="149588"/>
                </a:cubicBezTo>
                <a:cubicBezTo>
                  <a:pt x="326315" y="153156"/>
                  <a:pt x="324531" y="157382"/>
                  <a:pt x="324531" y="162265"/>
                </a:cubicBezTo>
                <a:cubicBezTo>
                  <a:pt x="324531" y="167148"/>
                  <a:pt x="326315" y="171374"/>
                  <a:pt x="329883" y="174942"/>
                </a:cubicBezTo>
                <a:cubicBezTo>
                  <a:pt x="333452" y="178510"/>
                  <a:pt x="337677" y="180295"/>
                  <a:pt x="342560" y="180295"/>
                </a:cubicBezTo>
                <a:cubicBezTo>
                  <a:pt x="347443" y="180295"/>
                  <a:pt x="351669" y="178510"/>
                  <a:pt x="355237" y="174942"/>
                </a:cubicBezTo>
                <a:cubicBezTo>
                  <a:pt x="358806" y="171374"/>
                  <a:pt x="360590" y="167148"/>
                  <a:pt x="360590" y="162265"/>
                </a:cubicBezTo>
                <a:cubicBezTo>
                  <a:pt x="360590" y="157382"/>
                  <a:pt x="358806" y="153156"/>
                  <a:pt x="355237" y="149588"/>
                </a:cubicBezTo>
                <a:cubicBezTo>
                  <a:pt x="351669" y="146020"/>
                  <a:pt x="347443" y="144236"/>
                  <a:pt x="342560" y="144236"/>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 name="Group 45"/>
          <p:cNvGrpSpPr/>
          <p:nvPr/>
        </p:nvGrpSpPr>
        <p:grpSpPr>
          <a:xfrm>
            <a:off x="9984432" y="123185"/>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55" name="TextBox 54"/>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315" y="305409"/>
            <a:ext cx="4664125" cy="6484820"/>
          </a:xfrm>
          <a:prstGeom prst="rect">
            <a:avLst/>
          </a:prstGeom>
        </p:spPr>
      </p:pic>
      <p:sp>
        <p:nvSpPr>
          <p:cNvPr id="53" name="TextBox 52"/>
          <p:cNvSpPr txBox="1"/>
          <p:nvPr/>
        </p:nvSpPr>
        <p:spPr>
          <a:xfrm>
            <a:off x="328169" y="1731580"/>
            <a:ext cx="5064146" cy="3785652"/>
          </a:xfrm>
          <a:prstGeom prst="rect">
            <a:avLst/>
          </a:prstGeom>
          <a:noFill/>
        </p:spPr>
        <p:txBody>
          <a:bodyPr wrap="square" rtlCol="0">
            <a:spAutoFit/>
          </a:bodyPr>
          <a:lstStyle/>
          <a:p>
            <a:r>
              <a:rPr lang="id-ID" sz="2400" smtClean="0">
                <a:solidFill>
                  <a:schemeClr val="tx2"/>
                </a:solidFill>
              </a:rPr>
              <a:t>Tujuannya </a:t>
            </a:r>
            <a:r>
              <a:rPr lang="id-ID" sz="2400">
                <a:solidFill>
                  <a:schemeClr val="tx2"/>
                </a:solidFill>
              </a:rPr>
              <a:t>adalah untuk mengukur keefektifan visualisasi dalam memahami eksekusi graf kode </a:t>
            </a:r>
            <a:r>
              <a:rPr lang="id-ID" sz="2400" smtClean="0">
                <a:solidFill>
                  <a:schemeClr val="tx2"/>
                </a:solidFill>
              </a:rPr>
              <a:t>program.</a:t>
            </a:r>
          </a:p>
          <a:p>
            <a:pPr algn="just"/>
            <a:endParaRPr lang="id-ID" sz="2400">
              <a:solidFill>
                <a:schemeClr val="tx2"/>
              </a:solidFill>
            </a:endParaRPr>
          </a:p>
          <a:p>
            <a:r>
              <a:rPr lang="id-ID" sz="2400" smtClean="0">
                <a:solidFill>
                  <a:schemeClr val="tx2"/>
                </a:solidFill>
              </a:rPr>
              <a:t>Pengukuran keefektifan visualisasi berdasarkan ketepatan dalam menyelesaikan soal graf kode program (</a:t>
            </a:r>
            <a:r>
              <a:rPr lang="id-ID" sz="2400" i="1" smtClean="0">
                <a:solidFill>
                  <a:schemeClr val="tx2"/>
                </a:solidFill>
              </a:rPr>
              <a:t>correctness</a:t>
            </a:r>
            <a:r>
              <a:rPr lang="id-ID" sz="2400" smtClean="0">
                <a:solidFill>
                  <a:schemeClr val="tx2"/>
                </a:solidFill>
              </a:rPr>
              <a:t>) dan kecepatan dalam menyelesaikannya (</a:t>
            </a:r>
            <a:r>
              <a:rPr lang="id-ID" sz="2400" i="1" smtClean="0">
                <a:solidFill>
                  <a:schemeClr val="tx2"/>
                </a:solidFill>
              </a:rPr>
              <a:t>timing</a:t>
            </a:r>
            <a:r>
              <a:rPr lang="id-ID" sz="2400" smtClean="0">
                <a:solidFill>
                  <a:schemeClr val="tx2"/>
                </a:solidFill>
              </a:rPr>
              <a:t>).</a:t>
            </a:r>
            <a:endParaRPr lang="id-ID" sz="2400">
              <a:solidFill>
                <a:schemeClr val="tx2"/>
              </a:solidFill>
            </a:endParaRPr>
          </a:p>
        </p:txBody>
      </p:sp>
      <p:grpSp>
        <p:nvGrpSpPr>
          <p:cNvPr id="54" name="Group 53"/>
          <p:cNvGrpSpPr/>
          <p:nvPr/>
        </p:nvGrpSpPr>
        <p:grpSpPr>
          <a:xfrm>
            <a:off x="1545167" y="5675736"/>
            <a:ext cx="935561" cy="937119"/>
            <a:chOff x="2285219" y="2497484"/>
            <a:chExt cx="1666685" cy="1669460"/>
          </a:xfrm>
          <a:solidFill>
            <a:schemeClr val="accent1"/>
          </a:solidFill>
          <a:effectLst>
            <a:outerShdw blurRad="50800" dist="38100" dir="2700000" algn="tl" rotWithShape="0">
              <a:prstClr val="black">
                <a:alpha val="40000"/>
              </a:prstClr>
            </a:outerShdw>
          </a:effectLst>
        </p:grpSpPr>
        <p:sp>
          <p:nvSpPr>
            <p:cNvPr id="56"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57"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58" name="Freeform 293"/>
          <p:cNvSpPr/>
          <p:nvPr/>
        </p:nvSpPr>
        <p:spPr>
          <a:xfrm>
            <a:off x="1744274" y="5970411"/>
            <a:ext cx="520430" cy="398680"/>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9" name="Group 58"/>
          <p:cNvGrpSpPr/>
          <p:nvPr/>
        </p:nvGrpSpPr>
        <p:grpSpPr>
          <a:xfrm>
            <a:off x="2907937" y="5615759"/>
            <a:ext cx="987083" cy="988727"/>
            <a:chOff x="2285219" y="2497484"/>
            <a:chExt cx="1666685" cy="1669460"/>
          </a:xfrm>
          <a:solidFill>
            <a:schemeClr val="accent4"/>
          </a:solidFill>
          <a:effectLst>
            <a:outerShdw blurRad="50800" dist="38100" dir="2700000" algn="tl" rotWithShape="0">
              <a:prstClr val="black">
                <a:alpha val="40000"/>
              </a:prstClr>
            </a:outerShdw>
          </a:effectLst>
        </p:grpSpPr>
        <p:sp>
          <p:nvSpPr>
            <p:cNvPr id="60"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61"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62" name="Freeform 425"/>
          <p:cNvSpPr/>
          <p:nvPr/>
        </p:nvSpPr>
        <p:spPr>
          <a:xfrm>
            <a:off x="3139592" y="5851155"/>
            <a:ext cx="554476" cy="517936"/>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extLst>
      <p:ext uri="{BB962C8B-B14F-4D97-AF65-F5344CB8AC3E}">
        <p14:creationId xmlns:p14="http://schemas.microsoft.com/office/powerpoint/2010/main" val="104001788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smtClean="0"/>
              <a:t>Rencana survei untuk Evaluasi</a:t>
            </a:r>
            <a:endParaRPr lang="id-ID"/>
          </a:p>
        </p:txBody>
      </p:sp>
      <p:pic>
        <p:nvPicPr>
          <p:cNvPr id="6" name="Content Placeholder 5"/>
          <p:cNvPicPr>
            <a:picLocks noGrp="1" noChangeAspect="1"/>
          </p:cNvPicPr>
          <p:nvPr>
            <p:ph idx="1"/>
          </p:nvPr>
        </p:nvPicPr>
        <p:blipFill rotWithShape="1">
          <a:blip r:embed="rId3"/>
          <a:srcRect t="5378"/>
          <a:stretch/>
        </p:blipFill>
        <p:spPr>
          <a:xfrm>
            <a:off x="1235460" y="763916"/>
            <a:ext cx="9721080" cy="6349270"/>
          </a:xfrm>
          <a:prstGeom prst="rect">
            <a:avLst/>
          </a:prstGeom>
        </p:spPr>
      </p:pic>
    </p:spTree>
    <p:extLst>
      <p:ext uri="{BB962C8B-B14F-4D97-AF65-F5344CB8AC3E}">
        <p14:creationId xmlns:p14="http://schemas.microsoft.com/office/powerpoint/2010/main" val="373654561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smtClean="0"/>
              <a:t>Codeviz.tk/survei - Kuesioner </a:t>
            </a:r>
            <a:r>
              <a:rPr lang="id-ID" i="1" smtClean="0"/>
              <a:t>Online</a:t>
            </a:r>
            <a:endParaRPr lang="id-ID" i="1"/>
          </a:p>
        </p:txBody>
      </p:sp>
      <p:pic>
        <p:nvPicPr>
          <p:cNvPr id="6" name="Content Placeholder 5"/>
          <p:cNvPicPr>
            <a:picLocks noGrp="1" noChangeAspect="1"/>
          </p:cNvPicPr>
          <p:nvPr>
            <p:ph idx="1"/>
          </p:nvPr>
        </p:nvPicPr>
        <p:blipFill>
          <a:blip r:embed="rId3"/>
          <a:stretch>
            <a:fillRect/>
          </a:stretch>
        </p:blipFill>
        <p:spPr>
          <a:xfrm>
            <a:off x="1415480" y="1073817"/>
            <a:ext cx="4149338" cy="3260941"/>
          </a:xfrm>
          <a:prstGeom prst="rect">
            <a:avLst/>
          </a:prstGeom>
        </p:spPr>
      </p:pic>
      <p:pic>
        <p:nvPicPr>
          <p:cNvPr id="7" name="Picture 6"/>
          <p:cNvPicPr>
            <a:picLocks noChangeAspect="1"/>
          </p:cNvPicPr>
          <p:nvPr/>
        </p:nvPicPr>
        <p:blipFill>
          <a:blip r:embed="rId4"/>
          <a:stretch>
            <a:fillRect/>
          </a:stretch>
        </p:blipFill>
        <p:spPr>
          <a:xfrm>
            <a:off x="5951984" y="1073817"/>
            <a:ext cx="3888432" cy="3153729"/>
          </a:xfrm>
          <a:prstGeom prst="rect">
            <a:avLst/>
          </a:prstGeom>
        </p:spPr>
      </p:pic>
      <p:pic>
        <p:nvPicPr>
          <p:cNvPr id="8" name="Picture 7"/>
          <p:cNvPicPr>
            <a:picLocks noChangeAspect="1"/>
          </p:cNvPicPr>
          <p:nvPr/>
        </p:nvPicPr>
        <p:blipFill>
          <a:blip r:embed="rId5"/>
          <a:stretch>
            <a:fillRect/>
          </a:stretch>
        </p:blipFill>
        <p:spPr>
          <a:xfrm>
            <a:off x="1706052" y="4227546"/>
            <a:ext cx="3858766" cy="2953440"/>
          </a:xfrm>
          <a:prstGeom prst="rect">
            <a:avLst/>
          </a:prstGeom>
        </p:spPr>
      </p:pic>
      <p:pic>
        <p:nvPicPr>
          <p:cNvPr id="9" name="Picture 8"/>
          <p:cNvPicPr>
            <a:picLocks noChangeAspect="1"/>
          </p:cNvPicPr>
          <p:nvPr/>
        </p:nvPicPr>
        <p:blipFill>
          <a:blip r:embed="rId6"/>
          <a:stretch>
            <a:fillRect/>
          </a:stretch>
        </p:blipFill>
        <p:spPr>
          <a:xfrm>
            <a:off x="5976938" y="4227546"/>
            <a:ext cx="4267199" cy="3014662"/>
          </a:xfrm>
          <a:prstGeom prst="rect">
            <a:avLst/>
          </a:prstGeom>
        </p:spPr>
      </p:pic>
    </p:spTree>
    <p:extLst>
      <p:ext uri="{BB962C8B-B14F-4D97-AF65-F5344CB8AC3E}">
        <p14:creationId xmlns:p14="http://schemas.microsoft.com/office/powerpoint/2010/main" val="341589358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smtClean="0"/>
              <a:t>Hasil Kuesioner</a:t>
            </a:r>
            <a:endParaRPr lang="id-ID"/>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06732953"/>
              </p:ext>
            </p:extLst>
          </p:nvPr>
        </p:nvGraphicFramePr>
        <p:xfrm>
          <a:off x="609600" y="1600200"/>
          <a:ext cx="10972800" cy="448056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840532649"/>
                    </a:ext>
                  </a:extLst>
                </a:gridCol>
                <a:gridCol w="5486400">
                  <a:extLst>
                    <a:ext uri="{9D8B030D-6E8A-4147-A177-3AD203B41FA5}">
                      <a16:colId xmlns:a16="http://schemas.microsoft.com/office/drawing/2014/main" val="4233970655"/>
                    </a:ext>
                  </a:extLst>
                </a:gridCol>
              </a:tblGrid>
              <a:tr h="370840">
                <a:tc>
                  <a:txBody>
                    <a:bodyPr/>
                    <a:lstStyle/>
                    <a:p>
                      <a:pPr algn="ctr"/>
                      <a:r>
                        <a:rPr lang="id-ID" sz="2400" smtClean="0"/>
                        <a:t>Jenjang</a:t>
                      </a:r>
                      <a:r>
                        <a:rPr lang="id-ID" sz="2400" baseline="0" smtClean="0"/>
                        <a:t> Strata</a:t>
                      </a:r>
                      <a:endParaRPr lang="id-ID" sz="2400"/>
                    </a:p>
                  </a:txBody>
                  <a:tcPr/>
                </a:tc>
                <a:tc>
                  <a:txBody>
                    <a:bodyPr/>
                    <a:lstStyle/>
                    <a:p>
                      <a:pPr algn="ctr"/>
                      <a:r>
                        <a:rPr lang="id-ID" sz="2400" smtClean="0"/>
                        <a:t>Jumlah Responden yang Mengisi Kuesioner</a:t>
                      </a:r>
                      <a:endParaRPr lang="id-ID" sz="2400"/>
                    </a:p>
                  </a:txBody>
                  <a:tcPr/>
                </a:tc>
                <a:extLst>
                  <a:ext uri="{0D108BD9-81ED-4DB2-BD59-A6C34878D82A}">
                    <a16:rowId xmlns:a16="http://schemas.microsoft.com/office/drawing/2014/main" val="3140564135"/>
                  </a:ext>
                </a:extLst>
              </a:tr>
              <a:tr h="370840">
                <a:tc>
                  <a:txBody>
                    <a:bodyPr/>
                    <a:lstStyle/>
                    <a:p>
                      <a:pPr algn="ctr" fontAlgn="b"/>
                      <a:r>
                        <a:rPr lang="id-ID" sz="2800" b="0" i="0" u="none" strike="noStrike">
                          <a:solidFill>
                            <a:srgbClr val="000000"/>
                          </a:solidFill>
                          <a:effectLst/>
                          <a:latin typeface="Calibri" panose="020F0502020204030204" pitchFamily="34" charset="0"/>
                        </a:rPr>
                        <a:t>S1-IF15</a:t>
                      </a:r>
                    </a:p>
                  </a:txBody>
                  <a:tcPr marL="9525" marR="9525" marT="9525" marB="0" anchor="b"/>
                </a:tc>
                <a:tc>
                  <a:txBody>
                    <a:bodyPr/>
                    <a:lstStyle/>
                    <a:p>
                      <a:pPr algn="ctr"/>
                      <a:r>
                        <a:rPr lang="id-ID" sz="2400" smtClean="0">
                          <a:solidFill>
                            <a:schemeClr val="tx2"/>
                          </a:solidFill>
                        </a:rPr>
                        <a:t>2</a:t>
                      </a:r>
                      <a:endParaRPr lang="id-ID" sz="2400">
                        <a:solidFill>
                          <a:schemeClr val="tx2"/>
                        </a:solidFill>
                      </a:endParaRPr>
                    </a:p>
                  </a:txBody>
                  <a:tcPr/>
                </a:tc>
                <a:extLst>
                  <a:ext uri="{0D108BD9-81ED-4DB2-BD59-A6C34878D82A}">
                    <a16:rowId xmlns:a16="http://schemas.microsoft.com/office/drawing/2014/main" val="1750063632"/>
                  </a:ext>
                </a:extLst>
              </a:tr>
              <a:tr h="370840">
                <a:tc>
                  <a:txBody>
                    <a:bodyPr/>
                    <a:lstStyle/>
                    <a:p>
                      <a:pPr algn="ctr" fontAlgn="b"/>
                      <a:r>
                        <a:rPr lang="id-ID" sz="2800" b="0" i="0" u="none" strike="noStrike">
                          <a:solidFill>
                            <a:srgbClr val="000000"/>
                          </a:solidFill>
                          <a:effectLst/>
                          <a:latin typeface="Calibri" panose="020F0502020204030204" pitchFamily="34" charset="0"/>
                        </a:rPr>
                        <a:t>S1-STI15</a:t>
                      </a:r>
                    </a:p>
                  </a:txBody>
                  <a:tcPr marL="9525" marR="9525" marT="9525" marB="0" anchor="b"/>
                </a:tc>
                <a:tc>
                  <a:txBody>
                    <a:bodyPr/>
                    <a:lstStyle/>
                    <a:p>
                      <a:pPr algn="ctr"/>
                      <a:r>
                        <a:rPr lang="id-ID" sz="2400" smtClean="0">
                          <a:solidFill>
                            <a:schemeClr val="tx2"/>
                          </a:solidFill>
                        </a:rPr>
                        <a:t>1</a:t>
                      </a:r>
                      <a:endParaRPr lang="id-ID" sz="2400">
                        <a:solidFill>
                          <a:schemeClr val="tx2"/>
                        </a:solidFill>
                      </a:endParaRPr>
                    </a:p>
                  </a:txBody>
                  <a:tcPr/>
                </a:tc>
                <a:extLst>
                  <a:ext uri="{0D108BD9-81ED-4DB2-BD59-A6C34878D82A}">
                    <a16:rowId xmlns:a16="http://schemas.microsoft.com/office/drawing/2014/main" val="3325459666"/>
                  </a:ext>
                </a:extLst>
              </a:tr>
              <a:tr h="370840">
                <a:tc>
                  <a:txBody>
                    <a:bodyPr/>
                    <a:lstStyle/>
                    <a:p>
                      <a:pPr algn="ctr" fontAlgn="b"/>
                      <a:r>
                        <a:rPr lang="id-ID" sz="2800" b="0" i="0" u="none" strike="noStrike">
                          <a:solidFill>
                            <a:srgbClr val="000000"/>
                          </a:solidFill>
                          <a:effectLst/>
                          <a:latin typeface="Calibri" panose="020F0502020204030204" pitchFamily="34" charset="0"/>
                        </a:rPr>
                        <a:t>S1-IF16</a:t>
                      </a:r>
                    </a:p>
                  </a:txBody>
                  <a:tcPr marL="9525" marR="9525" marT="9525" marB="0" anchor="b"/>
                </a:tc>
                <a:tc>
                  <a:txBody>
                    <a:bodyPr/>
                    <a:lstStyle/>
                    <a:p>
                      <a:pPr algn="ctr"/>
                      <a:r>
                        <a:rPr lang="id-ID" sz="2400" smtClean="0">
                          <a:solidFill>
                            <a:schemeClr val="tx2"/>
                          </a:solidFill>
                        </a:rPr>
                        <a:t>2</a:t>
                      </a:r>
                      <a:endParaRPr lang="id-ID" sz="2400">
                        <a:solidFill>
                          <a:schemeClr val="tx2"/>
                        </a:solidFill>
                      </a:endParaRPr>
                    </a:p>
                  </a:txBody>
                  <a:tcPr/>
                </a:tc>
                <a:extLst>
                  <a:ext uri="{0D108BD9-81ED-4DB2-BD59-A6C34878D82A}">
                    <a16:rowId xmlns:a16="http://schemas.microsoft.com/office/drawing/2014/main" val="1439580539"/>
                  </a:ext>
                </a:extLst>
              </a:tr>
              <a:tr h="370840">
                <a:tc>
                  <a:txBody>
                    <a:bodyPr/>
                    <a:lstStyle/>
                    <a:p>
                      <a:pPr algn="ctr" fontAlgn="b"/>
                      <a:r>
                        <a:rPr lang="id-ID" sz="2800" b="0" i="0" u="none" strike="noStrike">
                          <a:solidFill>
                            <a:srgbClr val="000000"/>
                          </a:solidFill>
                          <a:effectLst/>
                          <a:latin typeface="Calibri" panose="020F0502020204030204" pitchFamily="34" charset="0"/>
                        </a:rPr>
                        <a:t>S1-IF17</a:t>
                      </a:r>
                    </a:p>
                  </a:txBody>
                  <a:tcPr marL="9525" marR="9525" marT="9525" marB="0" anchor="b"/>
                </a:tc>
                <a:tc>
                  <a:txBody>
                    <a:bodyPr/>
                    <a:lstStyle/>
                    <a:p>
                      <a:pPr algn="ctr"/>
                      <a:r>
                        <a:rPr lang="id-ID" sz="2400" smtClean="0">
                          <a:solidFill>
                            <a:schemeClr val="tx2"/>
                          </a:solidFill>
                        </a:rPr>
                        <a:t>1</a:t>
                      </a:r>
                      <a:endParaRPr lang="id-ID" sz="2400">
                        <a:solidFill>
                          <a:schemeClr val="tx2"/>
                        </a:solidFill>
                      </a:endParaRPr>
                    </a:p>
                  </a:txBody>
                  <a:tcPr/>
                </a:tc>
                <a:extLst>
                  <a:ext uri="{0D108BD9-81ED-4DB2-BD59-A6C34878D82A}">
                    <a16:rowId xmlns:a16="http://schemas.microsoft.com/office/drawing/2014/main" val="3028999837"/>
                  </a:ext>
                </a:extLst>
              </a:tr>
              <a:tr h="370840">
                <a:tc>
                  <a:txBody>
                    <a:bodyPr/>
                    <a:lstStyle/>
                    <a:p>
                      <a:pPr algn="ctr" fontAlgn="b"/>
                      <a:endParaRPr lang="id-ID"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a:endParaRPr lang="id-ID" sz="2400">
                        <a:solidFill>
                          <a:schemeClr val="tx2"/>
                        </a:solidFill>
                      </a:endParaRPr>
                    </a:p>
                  </a:txBody>
                  <a:tcPr/>
                </a:tc>
                <a:extLst>
                  <a:ext uri="{0D108BD9-81ED-4DB2-BD59-A6C34878D82A}">
                    <a16:rowId xmlns:a16="http://schemas.microsoft.com/office/drawing/2014/main" val="2973303039"/>
                  </a:ext>
                </a:extLst>
              </a:tr>
              <a:tr h="370840">
                <a:tc>
                  <a:txBody>
                    <a:bodyPr/>
                    <a:lstStyle/>
                    <a:p>
                      <a:pPr algn="ctr" fontAlgn="b"/>
                      <a:r>
                        <a:rPr lang="id-ID" sz="2800" b="0" i="0" u="none" strike="noStrike" smtClean="0">
                          <a:solidFill>
                            <a:srgbClr val="000000"/>
                          </a:solidFill>
                          <a:effectLst/>
                          <a:latin typeface="Calibri" panose="020F0502020204030204" pitchFamily="34" charset="0"/>
                        </a:rPr>
                        <a:t>S2-IF15</a:t>
                      </a:r>
                      <a:endParaRPr lang="id-ID"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a:r>
                        <a:rPr lang="id-ID" sz="2400" smtClean="0">
                          <a:solidFill>
                            <a:schemeClr val="tx2"/>
                          </a:solidFill>
                        </a:rPr>
                        <a:t>2</a:t>
                      </a:r>
                      <a:endParaRPr lang="id-ID" sz="2400">
                        <a:solidFill>
                          <a:schemeClr val="tx2"/>
                        </a:solidFill>
                      </a:endParaRPr>
                    </a:p>
                  </a:txBody>
                  <a:tcPr/>
                </a:tc>
                <a:extLst>
                  <a:ext uri="{0D108BD9-81ED-4DB2-BD59-A6C34878D82A}">
                    <a16:rowId xmlns:a16="http://schemas.microsoft.com/office/drawing/2014/main" val="2671996850"/>
                  </a:ext>
                </a:extLst>
              </a:tr>
              <a:tr h="370840">
                <a:tc>
                  <a:txBody>
                    <a:bodyPr/>
                    <a:lstStyle/>
                    <a:p>
                      <a:pPr algn="ctr" fontAlgn="b"/>
                      <a:r>
                        <a:rPr lang="id-ID" sz="2800" b="0" i="0" u="none" strike="noStrike" smtClean="0">
                          <a:solidFill>
                            <a:srgbClr val="000000"/>
                          </a:solidFill>
                          <a:effectLst/>
                          <a:latin typeface="Calibri" panose="020F0502020204030204" pitchFamily="34" charset="0"/>
                        </a:rPr>
                        <a:t>S2-IF16</a:t>
                      </a:r>
                    </a:p>
                  </a:txBody>
                  <a:tcPr marL="9525" marR="9525" marT="9525" marB="0" anchor="b"/>
                </a:tc>
                <a:tc>
                  <a:txBody>
                    <a:bodyPr/>
                    <a:lstStyle/>
                    <a:p>
                      <a:pPr algn="ctr"/>
                      <a:r>
                        <a:rPr lang="id-ID" sz="2400" smtClean="0">
                          <a:solidFill>
                            <a:schemeClr val="tx2"/>
                          </a:solidFill>
                        </a:rPr>
                        <a:t>1</a:t>
                      </a:r>
                      <a:endParaRPr lang="id-ID" sz="2400">
                        <a:solidFill>
                          <a:schemeClr val="tx2"/>
                        </a:solidFill>
                      </a:endParaRPr>
                    </a:p>
                  </a:txBody>
                  <a:tcPr/>
                </a:tc>
                <a:extLst>
                  <a:ext uri="{0D108BD9-81ED-4DB2-BD59-A6C34878D82A}">
                    <a16:rowId xmlns:a16="http://schemas.microsoft.com/office/drawing/2014/main" val="1164891480"/>
                  </a:ext>
                </a:extLst>
              </a:tr>
              <a:tr h="370840">
                <a:tc>
                  <a:txBody>
                    <a:bodyPr/>
                    <a:lstStyle/>
                    <a:p>
                      <a:pPr algn="ctr" fontAlgn="b"/>
                      <a:r>
                        <a:rPr lang="id-ID" sz="2800" b="1" i="0" u="none" strike="noStrike" smtClean="0">
                          <a:solidFill>
                            <a:srgbClr val="000000"/>
                          </a:solidFill>
                          <a:effectLst/>
                          <a:latin typeface="Calibri" panose="020F0502020204030204" pitchFamily="34" charset="0"/>
                        </a:rPr>
                        <a:t>Total</a:t>
                      </a:r>
                    </a:p>
                  </a:txBody>
                  <a:tcPr marL="9525" marR="9525" marT="9525" marB="0" anchor="b"/>
                </a:tc>
                <a:tc>
                  <a:txBody>
                    <a:bodyPr/>
                    <a:lstStyle/>
                    <a:p>
                      <a:pPr algn="ctr"/>
                      <a:r>
                        <a:rPr lang="id-ID" sz="2400" b="1" smtClean="0">
                          <a:solidFill>
                            <a:srgbClr val="222A35"/>
                          </a:solidFill>
                        </a:rPr>
                        <a:t>9 orang*</a:t>
                      </a:r>
                      <a:endParaRPr lang="id-ID" sz="2400" b="1">
                        <a:solidFill>
                          <a:srgbClr val="222A35"/>
                        </a:solidFill>
                      </a:endParaRPr>
                    </a:p>
                  </a:txBody>
                  <a:tcPr/>
                </a:tc>
                <a:extLst>
                  <a:ext uri="{0D108BD9-81ED-4DB2-BD59-A6C34878D82A}">
                    <a16:rowId xmlns:a16="http://schemas.microsoft.com/office/drawing/2014/main" val="600159483"/>
                  </a:ext>
                </a:extLst>
              </a:tr>
            </a:tbl>
          </a:graphicData>
        </a:graphic>
      </p:graphicFrame>
      <p:sp>
        <p:nvSpPr>
          <p:cNvPr id="3" name="TextBox 2"/>
          <p:cNvSpPr txBox="1"/>
          <p:nvPr/>
        </p:nvSpPr>
        <p:spPr>
          <a:xfrm>
            <a:off x="1775520" y="6309320"/>
            <a:ext cx="9217010" cy="369332"/>
          </a:xfrm>
          <a:prstGeom prst="rect">
            <a:avLst/>
          </a:prstGeom>
          <a:noFill/>
        </p:spPr>
        <p:txBody>
          <a:bodyPr wrap="none" rtlCol="0">
            <a:spAutoFit/>
          </a:bodyPr>
          <a:lstStyle/>
          <a:p>
            <a:r>
              <a:rPr lang="id-ID" smtClean="0"/>
              <a:t>*7 orang mengisi sampai selesai, 1 orang hanya sampai pretest, 1 orang hanya sampai Simulasi 1</a:t>
            </a:r>
            <a:endParaRPr lang="id-ID"/>
          </a:p>
        </p:txBody>
      </p:sp>
    </p:spTree>
    <p:extLst>
      <p:ext uri="{BB962C8B-B14F-4D97-AF65-F5344CB8AC3E}">
        <p14:creationId xmlns:p14="http://schemas.microsoft.com/office/powerpoint/2010/main" val="184299532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6085" y="0"/>
            <a:ext cx="10038332" cy="6858000"/>
          </a:xfrm>
          <a:prstGeom prst="rect">
            <a:avLst/>
          </a:prstGeom>
        </p:spPr>
      </p:pic>
      <p:sp>
        <p:nvSpPr>
          <p:cNvPr id="4" name="Slide Number Placeholder 3"/>
          <p:cNvSpPr>
            <a:spLocks noGrp="1"/>
          </p:cNvSpPr>
          <p:nvPr>
            <p:ph type="sldNum" sz="quarter" idx="12"/>
          </p:nvPr>
        </p:nvSpPr>
        <p:spPr/>
        <p:txBody>
          <a:bodyPr/>
          <a:lstStyle/>
          <a:p>
            <a:fld id="{B03AED25-4F24-46F2-8D44-6EDF164598BB}" type="slidenum">
              <a:rPr lang="id-ID" smtClean="0"/>
              <a:t>36</a:t>
            </a:fld>
            <a:endParaRPr lang="id-ID"/>
          </a:p>
        </p:txBody>
      </p:sp>
      <p:sp>
        <p:nvSpPr>
          <p:cNvPr id="2" name="Title 1"/>
          <p:cNvSpPr>
            <a:spLocks noGrp="1"/>
          </p:cNvSpPr>
          <p:nvPr>
            <p:ph type="title"/>
          </p:nvPr>
        </p:nvSpPr>
        <p:spPr>
          <a:xfrm>
            <a:off x="9048327" y="2996952"/>
            <a:ext cx="3115315" cy="617612"/>
          </a:xfrm>
        </p:spPr>
        <p:txBody>
          <a:bodyPr/>
          <a:lstStyle/>
          <a:p>
            <a:r>
              <a:rPr lang="id-ID" sz="1800" smtClean="0"/>
              <a:t>Hasil Kuesioner</a:t>
            </a:r>
            <a:br>
              <a:rPr lang="id-ID" sz="1800" smtClean="0"/>
            </a:br>
            <a:r>
              <a:rPr lang="id-ID" sz="1800" smtClean="0"/>
              <a:t>Berdasarkan </a:t>
            </a:r>
            <a:r>
              <a:rPr lang="id-ID" sz="1800" i="1" smtClean="0"/>
              <a:t>correctness</a:t>
            </a:r>
            <a:endParaRPr lang="id-ID" sz="1800" i="1"/>
          </a:p>
        </p:txBody>
      </p:sp>
    </p:spTree>
    <p:extLst>
      <p:ext uri="{BB962C8B-B14F-4D97-AF65-F5344CB8AC3E}">
        <p14:creationId xmlns:p14="http://schemas.microsoft.com/office/powerpoint/2010/main" val="339194658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Simulasi 1 (OPT </a:t>
            </a:r>
            <a:r>
              <a:rPr lang="id-ID" smtClean="0">
                <a:sym typeface="Wingdings" panose="05000000000000000000" pitchFamily="2" charset="2"/>
              </a:rPr>
              <a:t> CodeViz)</a:t>
            </a:r>
            <a:endParaRPr lang="id-ID"/>
          </a:p>
        </p:txBody>
      </p:sp>
      <p:sp>
        <p:nvSpPr>
          <p:cNvPr id="3" name="Content Placeholder 2"/>
          <p:cNvSpPr>
            <a:spLocks noGrp="1"/>
          </p:cNvSpPr>
          <p:nvPr>
            <p:ph idx="1"/>
          </p:nvPr>
        </p:nvSpPr>
        <p:spPr>
          <a:xfrm>
            <a:off x="576338" y="980728"/>
            <a:ext cx="10972800" cy="4525963"/>
          </a:xfrm>
        </p:spPr>
        <p:txBody>
          <a:bodyPr/>
          <a:lstStyle/>
          <a:p>
            <a:r>
              <a:rPr lang="id-ID" smtClean="0"/>
              <a:t>Berdasarkan Ketepatan Menjawab Soal (</a:t>
            </a:r>
            <a:r>
              <a:rPr lang="id-ID" i="1" smtClean="0"/>
              <a:t>correctness</a:t>
            </a:r>
            <a:r>
              <a:rPr lang="id-ID" smtClean="0"/>
              <a:t>)</a:t>
            </a:r>
            <a:endParaRPr lang="id-ID"/>
          </a:p>
        </p:txBody>
      </p:sp>
      <p:sp>
        <p:nvSpPr>
          <p:cNvPr id="4" name="Slide Number Placeholder 3"/>
          <p:cNvSpPr>
            <a:spLocks noGrp="1"/>
          </p:cNvSpPr>
          <p:nvPr>
            <p:ph type="sldNum" sz="quarter" idx="12"/>
          </p:nvPr>
        </p:nvSpPr>
        <p:spPr/>
        <p:txBody>
          <a:bodyPr/>
          <a:lstStyle/>
          <a:p>
            <a:fld id="{B03AED25-4F24-46F2-8D44-6EDF164598BB}" type="slidenum">
              <a:rPr lang="id-ID" smtClean="0"/>
              <a:t>37</a:t>
            </a:fld>
            <a:endParaRPr lang="id-ID"/>
          </a:p>
        </p:txBody>
      </p:sp>
      <p:sp>
        <p:nvSpPr>
          <p:cNvPr id="5" name="Right Arrow 4"/>
          <p:cNvSpPr/>
          <p:nvPr/>
        </p:nvSpPr>
        <p:spPr>
          <a:xfrm rot="19300595">
            <a:off x="1795176" y="3186243"/>
            <a:ext cx="2304256" cy="864096"/>
          </a:xfrm>
          <a:prstGeom prst="rightArrow">
            <a:avLst>
              <a:gd name="adj1" fmla="val 53649"/>
              <a:gd name="adj2" fmla="val 791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 name="Straight Connector 6"/>
          <p:cNvCxnSpPr/>
          <p:nvPr/>
        </p:nvCxnSpPr>
        <p:spPr>
          <a:xfrm>
            <a:off x="1631504" y="2276872"/>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5440" y="4671677"/>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2376328">
            <a:off x="7411798" y="3186244"/>
            <a:ext cx="2304256" cy="864096"/>
          </a:xfrm>
          <a:prstGeom prst="rightArrow">
            <a:avLst>
              <a:gd name="adj1" fmla="val 53649"/>
              <a:gd name="adj2" fmla="val 7919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0"/>
          <p:cNvCxnSpPr/>
          <p:nvPr/>
        </p:nvCxnSpPr>
        <p:spPr>
          <a:xfrm>
            <a:off x="7248126" y="2276873"/>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72062" y="4671678"/>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84763" y="4900270"/>
            <a:ext cx="969689" cy="400110"/>
          </a:xfrm>
          <a:prstGeom prst="rect">
            <a:avLst/>
          </a:prstGeom>
          <a:noFill/>
        </p:spPr>
        <p:txBody>
          <a:bodyPr wrap="none" rtlCol="0">
            <a:spAutoFit/>
          </a:bodyPr>
          <a:lstStyle/>
          <a:p>
            <a:r>
              <a:rPr lang="id-ID" sz="2000" smtClean="0">
                <a:solidFill>
                  <a:srgbClr val="222A35"/>
                </a:solidFill>
              </a:rPr>
              <a:t>6 orang</a:t>
            </a:r>
            <a:endParaRPr lang="id-ID" sz="2000">
              <a:solidFill>
                <a:srgbClr val="222A35"/>
              </a:solidFill>
            </a:endParaRPr>
          </a:p>
        </p:txBody>
      </p:sp>
      <p:sp>
        <p:nvSpPr>
          <p:cNvPr id="14" name="TextBox 13"/>
          <p:cNvSpPr txBox="1"/>
          <p:nvPr/>
        </p:nvSpPr>
        <p:spPr>
          <a:xfrm>
            <a:off x="2457699" y="4822391"/>
            <a:ext cx="969689" cy="400110"/>
          </a:xfrm>
          <a:prstGeom prst="rect">
            <a:avLst/>
          </a:prstGeom>
          <a:noFill/>
        </p:spPr>
        <p:txBody>
          <a:bodyPr wrap="none" rtlCol="0">
            <a:spAutoFit/>
          </a:bodyPr>
          <a:lstStyle/>
          <a:p>
            <a:r>
              <a:rPr lang="id-ID" sz="2000" smtClean="0">
                <a:solidFill>
                  <a:srgbClr val="222A35"/>
                </a:solidFill>
              </a:rPr>
              <a:t>1 orang</a:t>
            </a:r>
            <a:endParaRPr lang="id-ID" sz="2000">
              <a:solidFill>
                <a:srgbClr val="222A35"/>
              </a:solidFill>
            </a:endParaRPr>
          </a:p>
        </p:txBody>
      </p:sp>
    </p:spTree>
    <p:extLst>
      <p:ext uri="{BB962C8B-B14F-4D97-AF65-F5344CB8AC3E}">
        <p14:creationId xmlns:p14="http://schemas.microsoft.com/office/powerpoint/2010/main" val="445387806"/>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Simulasi 2 (CodeViz </a:t>
            </a:r>
            <a:r>
              <a:rPr lang="id-ID" smtClean="0">
                <a:sym typeface="Wingdings" panose="05000000000000000000" pitchFamily="2" charset="2"/>
              </a:rPr>
              <a:t> OPT)</a:t>
            </a:r>
            <a:endParaRPr lang="id-ID"/>
          </a:p>
        </p:txBody>
      </p:sp>
      <p:sp>
        <p:nvSpPr>
          <p:cNvPr id="3" name="Content Placeholder 2"/>
          <p:cNvSpPr>
            <a:spLocks noGrp="1"/>
          </p:cNvSpPr>
          <p:nvPr>
            <p:ph idx="1"/>
          </p:nvPr>
        </p:nvSpPr>
        <p:spPr>
          <a:xfrm>
            <a:off x="576338" y="980728"/>
            <a:ext cx="10972800" cy="4525963"/>
          </a:xfrm>
        </p:spPr>
        <p:txBody>
          <a:bodyPr/>
          <a:lstStyle/>
          <a:p>
            <a:r>
              <a:rPr lang="id-ID" smtClean="0"/>
              <a:t>Berdasarkan Ketepatan Menjawab Soal (</a:t>
            </a:r>
            <a:r>
              <a:rPr lang="id-ID" i="1" smtClean="0"/>
              <a:t>correctness</a:t>
            </a:r>
            <a:r>
              <a:rPr lang="id-ID" smtClean="0"/>
              <a:t>)</a:t>
            </a:r>
            <a:endParaRPr lang="id-ID"/>
          </a:p>
        </p:txBody>
      </p:sp>
      <p:sp>
        <p:nvSpPr>
          <p:cNvPr id="4" name="Slide Number Placeholder 3"/>
          <p:cNvSpPr>
            <a:spLocks noGrp="1"/>
          </p:cNvSpPr>
          <p:nvPr>
            <p:ph type="sldNum" sz="quarter" idx="12"/>
          </p:nvPr>
        </p:nvSpPr>
        <p:spPr/>
        <p:txBody>
          <a:bodyPr/>
          <a:lstStyle/>
          <a:p>
            <a:fld id="{B03AED25-4F24-46F2-8D44-6EDF164598BB}" type="slidenum">
              <a:rPr lang="id-ID" smtClean="0"/>
              <a:t>38</a:t>
            </a:fld>
            <a:endParaRPr lang="id-ID"/>
          </a:p>
        </p:txBody>
      </p:sp>
      <p:sp>
        <p:nvSpPr>
          <p:cNvPr id="5" name="Right Arrow 4"/>
          <p:cNvSpPr/>
          <p:nvPr/>
        </p:nvSpPr>
        <p:spPr>
          <a:xfrm rot="19300595">
            <a:off x="890151" y="3236029"/>
            <a:ext cx="2304256" cy="864096"/>
          </a:xfrm>
          <a:prstGeom prst="rightArrow">
            <a:avLst>
              <a:gd name="adj1" fmla="val 53649"/>
              <a:gd name="adj2" fmla="val 791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 name="Straight Connector 6"/>
          <p:cNvCxnSpPr/>
          <p:nvPr/>
        </p:nvCxnSpPr>
        <p:spPr>
          <a:xfrm>
            <a:off x="726479" y="2326658"/>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0415" y="4721463"/>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2376328">
            <a:off x="8615239" y="3186244"/>
            <a:ext cx="2304256" cy="864096"/>
          </a:xfrm>
          <a:prstGeom prst="rightArrow">
            <a:avLst>
              <a:gd name="adj1" fmla="val 53649"/>
              <a:gd name="adj2" fmla="val 7919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0"/>
          <p:cNvCxnSpPr/>
          <p:nvPr/>
        </p:nvCxnSpPr>
        <p:spPr>
          <a:xfrm>
            <a:off x="8451567" y="2276873"/>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75503" y="4671678"/>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88204" y="4900270"/>
            <a:ext cx="969689" cy="400110"/>
          </a:xfrm>
          <a:prstGeom prst="rect">
            <a:avLst/>
          </a:prstGeom>
          <a:noFill/>
        </p:spPr>
        <p:txBody>
          <a:bodyPr wrap="none" rtlCol="0">
            <a:spAutoFit/>
          </a:bodyPr>
          <a:lstStyle/>
          <a:p>
            <a:r>
              <a:rPr lang="id-ID" sz="2000">
                <a:solidFill>
                  <a:srgbClr val="222A35"/>
                </a:solidFill>
              </a:rPr>
              <a:t>1</a:t>
            </a:r>
            <a:r>
              <a:rPr lang="id-ID" sz="2000" smtClean="0">
                <a:solidFill>
                  <a:srgbClr val="222A35"/>
                </a:solidFill>
              </a:rPr>
              <a:t> orang</a:t>
            </a:r>
            <a:endParaRPr lang="id-ID" sz="2000">
              <a:solidFill>
                <a:srgbClr val="222A35"/>
              </a:solidFill>
            </a:endParaRPr>
          </a:p>
        </p:txBody>
      </p:sp>
      <p:sp>
        <p:nvSpPr>
          <p:cNvPr id="14" name="TextBox 13"/>
          <p:cNvSpPr txBox="1"/>
          <p:nvPr/>
        </p:nvSpPr>
        <p:spPr>
          <a:xfrm>
            <a:off x="1552674" y="4872177"/>
            <a:ext cx="969689" cy="400110"/>
          </a:xfrm>
          <a:prstGeom prst="rect">
            <a:avLst/>
          </a:prstGeom>
          <a:noFill/>
        </p:spPr>
        <p:txBody>
          <a:bodyPr wrap="none" rtlCol="0">
            <a:spAutoFit/>
          </a:bodyPr>
          <a:lstStyle/>
          <a:p>
            <a:r>
              <a:rPr lang="id-ID" sz="2000" smtClean="0">
                <a:solidFill>
                  <a:srgbClr val="222A35"/>
                </a:solidFill>
              </a:rPr>
              <a:t>1 orang</a:t>
            </a:r>
            <a:endParaRPr lang="id-ID" sz="2000">
              <a:solidFill>
                <a:srgbClr val="222A35"/>
              </a:solidFill>
            </a:endParaRPr>
          </a:p>
        </p:txBody>
      </p:sp>
      <p:sp>
        <p:nvSpPr>
          <p:cNvPr id="15" name="TextBox 14"/>
          <p:cNvSpPr txBox="1"/>
          <p:nvPr/>
        </p:nvSpPr>
        <p:spPr>
          <a:xfrm>
            <a:off x="4058043" y="5780358"/>
            <a:ext cx="3953262" cy="400110"/>
          </a:xfrm>
          <a:prstGeom prst="rect">
            <a:avLst/>
          </a:prstGeom>
          <a:noFill/>
        </p:spPr>
        <p:txBody>
          <a:bodyPr wrap="none" rtlCol="0">
            <a:spAutoFit/>
          </a:bodyPr>
          <a:lstStyle/>
          <a:p>
            <a:r>
              <a:rPr lang="id-ID" sz="2000" smtClean="0">
                <a:solidFill>
                  <a:srgbClr val="222A35"/>
                </a:solidFill>
              </a:rPr>
              <a:t>2 orang tidak melakukan simulasi ini</a:t>
            </a:r>
            <a:endParaRPr lang="id-ID" sz="2000">
              <a:solidFill>
                <a:srgbClr val="222A35"/>
              </a:solidFill>
            </a:endParaRPr>
          </a:p>
        </p:txBody>
      </p:sp>
      <p:sp>
        <p:nvSpPr>
          <p:cNvPr id="16" name="Right Arrow 15"/>
          <p:cNvSpPr/>
          <p:nvPr/>
        </p:nvSpPr>
        <p:spPr>
          <a:xfrm>
            <a:off x="4799856" y="3212976"/>
            <a:ext cx="2304256" cy="864096"/>
          </a:xfrm>
          <a:prstGeom prst="rightArrow">
            <a:avLst>
              <a:gd name="adj1" fmla="val 53649"/>
              <a:gd name="adj2" fmla="val 7919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7" name="Straight Connector 16"/>
          <p:cNvCxnSpPr/>
          <p:nvPr/>
        </p:nvCxnSpPr>
        <p:spPr>
          <a:xfrm>
            <a:off x="4513193" y="2276872"/>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37129" y="4671677"/>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9830" y="4900269"/>
            <a:ext cx="969689" cy="400110"/>
          </a:xfrm>
          <a:prstGeom prst="rect">
            <a:avLst/>
          </a:prstGeom>
          <a:noFill/>
        </p:spPr>
        <p:txBody>
          <a:bodyPr wrap="none" rtlCol="0">
            <a:spAutoFit/>
          </a:bodyPr>
          <a:lstStyle/>
          <a:p>
            <a:r>
              <a:rPr lang="id-ID" sz="2000" smtClean="0">
                <a:solidFill>
                  <a:srgbClr val="222A35"/>
                </a:solidFill>
              </a:rPr>
              <a:t>3 orang</a:t>
            </a:r>
            <a:endParaRPr lang="id-ID" sz="2000">
              <a:solidFill>
                <a:srgbClr val="222A35"/>
              </a:solidFill>
            </a:endParaRPr>
          </a:p>
        </p:txBody>
      </p:sp>
    </p:spTree>
    <p:extLst>
      <p:ext uri="{BB962C8B-B14F-4D97-AF65-F5344CB8AC3E}">
        <p14:creationId xmlns:p14="http://schemas.microsoft.com/office/powerpoint/2010/main" val="165894260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0" y="249483"/>
            <a:ext cx="10655511" cy="6112550"/>
          </a:xfrm>
          <a:prstGeom prst="rect">
            <a:avLst/>
          </a:prstGeom>
        </p:spPr>
      </p:pic>
      <p:sp>
        <p:nvSpPr>
          <p:cNvPr id="4" name="Slide Number Placeholder 3"/>
          <p:cNvSpPr>
            <a:spLocks noGrp="1"/>
          </p:cNvSpPr>
          <p:nvPr>
            <p:ph type="sldNum" sz="quarter" idx="12"/>
          </p:nvPr>
        </p:nvSpPr>
        <p:spPr/>
        <p:txBody>
          <a:bodyPr/>
          <a:lstStyle/>
          <a:p>
            <a:fld id="{B03AED25-4F24-46F2-8D44-6EDF164598BB}" type="slidenum">
              <a:rPr lang="id-ID" smtClean="0"/>
              <a:t>39</a:t>
            </a:fld>
            <a:endParaRPr lang="id-ID"/>
          </a:p>
        </p:txBody>
      </p:sp>
      <p:sp>
        <p:nvSpPr>
          <p:cNvPr id="6" name="Title 1"/>
          <p:cNvSpPr txBox="1">
            <a:spLocks/>
          </p:cNvSpPr>
          <p:nvPr/>
        </p:nvSpPr>
        <p:spPr>
          <a:xfrm>
            <a:off x="9048327" y="2996952"/>
            <a:ext cx="3115315" cy="617612"/>
          </a:xfrm>
          <a:prstGeom prst="rect">
            <a:avLst/>
          </a:prstGeom>
        </p:spPr>
        <p:txBody>
          <a:bodyPr vert="horz" lIns="91440" tIns="45720" rIns="91440" bIns="45720" rtlCol="0" anchor="ctr">
            <a:noAutofit/>
          </a:bodyPr>
          <a:lstStyle>
            <a:lvl1pPr algn="r" defTabSz="914354" rtl="0" eaLnBrk="1" latinLnBrk="0" hangingPunct="1">
              <a:spcBef>
                <a:spcPct val="0"/>
              </a:spcBef>
              <a:buNone/>
              <a:defRPr lang="en-US" sz="4000" b="1" kern="1200" cap="sm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a:lstStyle>
          <a:p>
            <a:r>
              <a:rPr lang="id-ID" sz="1800" smtClean="0"/>
              <a:t>Hasil Kuesioner</a:t>
            </a:r>
            <a:br>
              <a:rPr lang="id-ID" sz="1800" smtClean="0"/>
            </a:br>
            <a:r>
              <a:rPr lang="id-ID" sz="1800" smtClean="0"/>
              <a:t>Berdasarkan </a:t>
            </a:r>
            <a:r>
              <a:rPr lang="id-ID" sz="1800" i="1" smtClean="0"/>
              <a:t>Timing</a:t>
            </a:r>
            <a:endParaRPr lang="id-ID" sz="1800" i="1"/>
          </a:p>
        </p:txBody>
      </p:sp>
    </p:spTree>
    <p:extLst>
      <p:ext uri="{BB962C8B-B14F-4D97-AF65-F5344CB8AC3E}">
        <p14:creationId xmlns:p14="http://schemas.microsoft.com/office/powerpoint/2010/main" val="59939516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417"/>
          <p:cNvSpPr/>
          <p:nvPr/>
        </p:nvSpPr>
        <p:spPr>
          <a:xfrm>
            <a:off x="4007767" y="4523691"/>
            <a:ext cx="2167955" cy="1425589"/>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2" name="Slide Number Placeholder 1"/>
          <p:cNvSpPr>
            <a:spLocks noGrp="1"/>
          </p:cNvSpPr>
          <p:nvPr>
            <p:ph type="sldNum" sz="quarter" idx="12"/>
          </p:nvPr>
        </p:nvSpPr>
        <p:spPr/>
        <p:txBody>
          <a:bodyPr/>
          <a:lstStyle/>
          <a:p>
            <a:fld id="{F68327C5-B821-4FE9-A59A-A60D9EB59A9A}" type="slidenum">
              <a:rPr lang="en-US" smtClean="0"/>
              <a:pPr/>
              <a:t>4</a:t>
            </a:fld>
            <a:endParaRPr lang="en-US" dirty="0"/>
          </a:p>
        </p:txBody>
      </p:sp>
      <p:sp>
        <p:nvSpPr>
          <p:cNvPr id="4" name="Title 3"/>
          <p:cNvSpPr>
            <a:spLocks noGrp="1"/>
          </p:cNvSpPr>
          <p:nvPr>
            <p:ph type="title"/>
          </p:nvPr>
        </p:nvSpPr>
        <p:spPr/>
        <p:txBody>
          <a:bodyPr/>
          <a:lstStyle/>
          <a:p>
            <a:r>
              <a:rPr lang="id-ID" smtClean="0"/>
              <a:t>Latar Belakang Masalah</a:t>
            </a:r>
            <a:endParaRPr lang="en-US"/>
          </a:p>
        </p:txBody>
      </p:sp>
      <p:sp>
        <p:nvSpPr>
          <p:cNvPr id="5" name="Shape 415"/>
          <p:cNvSpPr/>
          <p:nvPr/>
        </p:nvSpPr>
        <p:spPr>
          <a:xfrm>
            <a:off x="6181162" y="2204863"/>
            <a:ext cx="1746856" cy="1166701"/>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6" name="Shape 416"/>
          <p:cNvSpPr/>
          <p:nvPr/>
        </p:nvSpPr>
        <p:spPr>
          <a:xfrm flipH="1">
            <a:off x="6734839" y="3829466"/>
            <a:ext cx="1193178" cy="2047806"/>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7" name="Shape 417"/>
          <p:cNvSpPr/>
          <p:nvPr/>
        </p:nvSpPr>
        <p:spPr>
          <a:xfrm flipH="1">
            <a:off x="3935759" y="2204865"/>
            <a:ext cx="1618074" cy="1807243"/>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9" name="Shape 418"/>
          <p:cNvSpPr/>
          <p:nvPr/>
        </p:nvSpPr>
        <p:spPr>
          <a:xfrm>
            <a:off x="4856508" y="1607209"/>
            <a:ext cx="2021981" cy="20224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2" name="Shape 421"/>
          <p:cNvSpPr/>
          <p:nvPr/>
        </p:nvSpPr>
        <p:spPr>
          <a:xfrm>
            <a:off x="6734840" y="2818159"/>
            <a:ext cx="1575891" cy="15763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5" name="Shape 424"/>
          <p:cNvSpPr/>
          <p:nvPr/>
        </p:nvSpPr>
        <p:spPr>
          <a:xfrm>
            <a:off x="5085886" y="4059484"/>
            <a:ext cx="2527388" cy="25280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9" name="Freeform 425"/>
          <p:cNvSpPr/>
          <p:nvPr/>
        </p:nvSpPr>
        <p:spPr>
          <a:xfrm>
            <a:off x="7268119" y="3371565"/>
            <a:ext cx="509332" cy="475767"/>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57"/>
          <p:cNvSpPr/>
          <p:nvPr/>
        </p:nvSpPr>
        <p:spPr>
          <a:xfrm>
            <a:off x="6048504" y="4869160"/>
            <a:ext cx="623560" cy="93610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Shape 421"/>
          <p:cNvSpPr/>
          <p:nvPr/>
        </p:nvSpPr>
        <p:spPr>
          <a:xfrm>
            <a:off x="3453182" y="3213920"/>
            <a:ext cx="1939851" cy="194035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grpSp>
        <p:nvGrpSpPr>
          <p:cNvPr id="34" name="Group 33"/>
          <p:cNvGrpSpPr/>
          <p:nvPr/>
        </p:nvGrpSpPr>
        <p:grpSpPr>
          <a:xfrm>
            <a:off x="98509" y="3561004"/>
            <a:ext cx="3249171" cy="1030747"/>
            <a:chOff x="203098" y="4478455"/>
            <a:chExt cx="3249171" cy="1030747"/>
          </a:xfrm>
        </p:grpSpPr>
        <p:sp>
          <p:nvSpPr>
            <p:cNvPr id="35" name="Rectangle 34"/>
            <p:cNvSpPr/>
            <p:nvPr/>
          </p:nvSpPr>
          <p:spPr>
            <a:xfrm>
              <a:off x="203098" y="4478455"/>
              <a:ext cx="3249170" cy="369332"/>
            </a:xfrm>
            <a:prstGeom prst="rect">
              <a:avLst/>
            </a:prstGeom>
            <a:noFill/>
          </p:spPr>
          <p:txBody>
            <a:bodyPr wrap="square">
              <a:spAutoFit/>
            </a:bodyPr>
            <a:lstStyle/>
            <a:p>
              <a:pPr algn="r"/>
              <a:r>
                <a:rPr lang="id-ID" b="1" smtClean="0">
                  <a:solidFill>
                    <a:schemeClr val="accent4"/>
                  </a:solidFill>
                </a:rPr>
                <a:t>Mudahnya Akses Internet</a:t>
              </a:r>
              <a:endParaRPr lang="en-US" b="1">
                <a:solidFill>
                  <a:schemeClr val="accent4"/>
                </a:solidFill>
              </a:endParaRPr>
            </a:p>
          </p:txBody>
        </p:sp>
        <p:sp>
          <p:nvSpPr>
            <p:cNvPr id="36" name="Rectangle 35"/>
            <p:cNvSpPr/>
            <p:nvPr/>
          </p:nvSpPr>
          <p:spPr>
            <a:xfrm>
              <a:off x="203099" y="4770538"/>
              <a:ext cx="3249170" cy="738664"/>
            </a:xfrm>
            <a:prstGeom prst="rect">
              <a:avLst/>
            </a:prstGeom>
          </p:spPr>
          <p:txBody>
            <a:bodyPr wrap="square">
              <a:spAutoFit/>
            </a:bodyPr>
            <a:lstStyle/>
            <a:p>
              <a:pPr algn="r"/>
              <a:r>
                <a:rPr lang="id-ID" sz="1400">
                  <a:solidFill>
                    <a:schemeClr val="tx2"/>
                  </a:solidFill>
                </a:rPr>
                <a:t>Saat ini teknologi internet dan web memberikan kemudahan akses untuk berbagi informasi (Bonk, 2009)</a:t>
              </a:r>
              <a:r>
                <a:rPr lang="en-US" sz="1400" smtClean="0">
                  <a:solidFill>
                    <a:schemeClr val="tx2"/>
                  </a:solidFill>
                </a:rPr>
                <a:t>.</a:t>
              </a:r>
              <a:endParaRPr lang="en-US" sz="1400">
                <a:solidFill>
                  <a:schemeClr val="tx2"/>
                </a:solidFill>
              </a:endParaRPr>
            </a:p>
          </p:txBody>
        </p:sp>
      </p:grpSp>
      <p:grpSp>
        <p:nvGrpSpPr>
          <p:cNvPr id="37" name="Group 36"/>
          <p:cNvGrpSpPr/>
          <p:nvPr/>
        </p:nvGrpSpPr>
        <p:grpSpPr>
          <a:xfrm>
            <a:off x="1408650" y="1607209"/>
            <a:ext cx="3249171" cy="1246190"/>
            <a:chOff x="203098" y="4478455"/>
            <a:chExt cx="3249171" cy="1246190"/>
          </a:xfrm>
        </p:grpSpPr>
        <p:sp>
          <p:nvSpPr>
            <p:cNvPr id="38" name="Rectangle 37"/>
            <p:cNvSpPr/>
            <p:nvPr/>
          </p:nvSpPr>
          <p:spPr>
            <a:xfrm>
              <a:off x="203098" y="4478455"/>
              <a:ext cx="3249170" cy="369332"/>
            </a:xfrm>
            <a:prstGeom prst="rect">
              <a:avLst/>
            </a:prstGeom>
            <a:noFill/>
          </p:spPr>
          <p:txBody>
            <a:bodyPr wrap="square">
              <a:spAutoFit/>
            </a:bodyPr>
            <a:lstStyle/>
            <a:p>
              <a:pPr algn="r"/>
              <a:r>
                <a:rPr lang="id-ID" b="1" smtClean="0">
                  <a:solidFill>
                    <a:schemeClr val="accent3"/>
                  </a:solidFill>
                </a:rPr>
                <a:t>Graf Kode Program itu Sulit</a:t>
              </a:r>
              <a:endParaRPr lang="en-US" b="1">
                <a:solidFill>
                  <a:schemeClr val="accent3"/>
                </a:solidFill>
              </a:endParaRPr>
            </a:p>
          </p:txBody>
        </p:sp>
        <p:sp>
          <p:nvSpPr>
            <p:cNvPr id="39" name="Rectangle 38"/>
            <p:cNvSpPr/>
            <p:nvPr/>
          </p:nvSpPr>
          <p:spPr>
            <a:xfrm>
              <a:off x="203099" y="4770538"/>
              <a:ext cx="3249170" cy="954107"/>
            </a:xfrm>
            <a:prstGeom prst="rect">
              <a:avLst/>
            </a:prstGeom>
          </p:spPr>
          <p:txBody>
            <a:bodyPr wrap="square">
              <a:spAutoFit/>
            </a:bodyPr>
            <a:lstStyle/>
            <a:p>
              <a:pPr algn="r"/>
              <a:r>
                <a:rPr lang="en-US" sz="1400">
                  <a:solidFill>
                    <a:schemeClr val="tx2"/>
                  </a:solidFill>
                </a:rPr>
                <a:t>Pemrograman struktur data seperti graf memiliki tingkat kesulitan yang tinggi bagi sebagian besar peserta didik (Piteira dan Costa, 2013).</a:t>
              </a:r>
            </a:p>
          </p:txBody>
        </p:sp>
      </p:grpSp>
      <p:grpSp>
        <p:nvGrpSpPr>
          <p:cNvPr id="40" name="Group 39"/>
          <p:cNvGrpSpPr/>
          <p:nvPr/>
        </p:nvGrpSpPr>
        <p:grpSpPr>
          <a:xfrm>
            <a:off x="8400256" y="1988840"/>
            <a:ext cx="3249171" cy="1461634"/>
            <a:chOff x="203098" y="4478455"/>
            <a:chExt cx="3249171" cy="1461634"/>
          </a:xfrm>
        </p:grpSpPr>
        <p:sp>
          <p:nvSpPr>
            <p:cNvPr id="41" name="Rectangle 40"/>
            <p:cNvSpPr/>
            <p:nvPr/>
          </p:nvSpPr>
          <p:spPr>
            <a:xfrm>
              <a:off x="203098" y="4478455"/>
              <a:ext cx="3249170" cy="369332"/>
            </a:xfrm>
            <a:prstGeom prst="rect">
              <a:avLst/>
            </a:prstGeom>
            <a:noFill/>
          </p:spPr>
          <p:txBody>
            <a:bodyPr wrap="square">
              <a:spAutoFit/>
            </a:bodyPr>
            <a:lstStyle/>
            <a:p>
              <a:pPr algn="just"/>
              <a:r>
                <a:rPr lang="id-ID" b="1" smtClean="0">
                  <a:solidFill>
                    <a:schemeClr val="tx2"/>
                  </a:solidFill>
                </a:rPr>
                <a:t>VP Berbasis Web masih Langka</a:t>
              </a:r>
              <a:endParaRPr lang="en-US" b="1">
                <a:solidFill>
                  <a:schemeClr val="tx2"/>
                </a:solidFill>
              </a:endParaRPr>
            </a:p>
          </p:txBody>
        </p:sp>
        <p:sp>
          <p:nvSpPr>
            <p:cNvPr id="42" name="Rectangle 41"/>
            <p:cNvSpPr/>
            <p:nvPr/>
          </p:nvSpPr>
          <p:spPr>
            <a:xfrm>
              <a:off x="203099" y="4770538"/>
              <a:ext cx="3249170" cy="1169551"/>
            </a:xfrm>
            <a:prstGeom prst="rect">
              <a:avLst/>
            </a:prstGeom>
          </p:spPr>
          <p:txBody>
            <a:bodyPr wrap="square">
              <a:spAutoFit/>
            </a:bodyPr>
            <a:lstStyle/>
            <a:p>
              <a:r>
                <a:rPr lang="id-ID" sz="1400">
                  <a:solidFill>
                    <a:schemeClr val="tx2"/>
                  </a:solidFill>
                </a:rPr>
                <a:t>Perkembangan kakas visualisasi eksekusi kode program atau dengan istilah visualisasi program (VP) berbasis web untuk graf masih sangat langka (Sorva, 2012; Sorva dkk., 2013)</a:t>
              </a:r>
              <a:r>
                <a:rPr lang="en-US" sz="1400" smtClean="0">
                  <a:solidFill>
                    <a:schemeClr val="tx2"/>
                  </a:solidFill>
                </a:rPr>
                <a:t>.</a:t>
              </a:r>
              <a:endParaRPr lang="en-US" sz="1400">
                <a:solidFill>
                  <a:schemeClr val="tx2"/>
                </a:solidFill>
              </a:endParaRPr>
            </a:p>
          </p:txBody>
        </p:sp>
      </p:grpSp>
      <p:grpSp>
        <p:nvGrpSpPr>
          <p:cNvPr id="43" name="Group 42"/>
          <p:cNvGrpSpPr/>
          <p:nvPr/>
        </p:nvGrpSpPr>
        <p:grpSpPr>
          <a:xfrm>
            <a:off x="7795685" y="4581128"/>
            <a:ext cx="3916939" cy="2107965"/>
            <a:chOff x="203097" y="4478455"/>
            <a:chExt cx="3966536" cy="2107965"/>
          </a:xfrm>
        </p:grpSpPr>
        <p:sp>
          <p:nvSpPr>
            <p:cNvPr id="44" name="Rectangle 43"/>
            <p:cNvSpPr/>
            <p:nvPr/>
          </p:nvSpPr>
          <p:spPr>
            <a:xfrm>
              <a:off x="203098" y="4478455"/>
              <a:ext cx="3249170" cy="369332"/>
            </a:xfrm>
            <a:prstGeom prst="rect">
              <a:avLst/>
            </a:prstGeom>
            <a:noFill/>
          </p:spPr>
          <p:txBody>
            <a:bodyPr wrap="square">
              <a:spAutoFit/>
            </a:bodyPr>
            <a:lstStyle/>
            <a:p>
              <a:pPr algn="just"/>
              <a:r>
                <a:rPr lang="id-ID" b="1" smtClean="0">
                  <a:solidFill>
                    <a:schemeClr val="accent1"/>
                  </a:solidFill>
                </a:rPr>
                <a:t>Pentingnya Visualisasi</a:t>
              </a:r>
              <a:endParaRPr lang="en-US" b="1">
                <a:solidFill>
                  <a:schemeClr val="accent1"/>
                </a:solidFill>
              </a:endParaRPr>
            </a:p>
          </p:txBody>
        </p:sp>
        <p:sp>
          <p:nvSpPr>
            <p:cNvPr id="45" name="Rectangle 44"/>
            <p:cNvSpPr/>
            <p:nvPr/>
          </p:nvSpPr>
          <p:spPr>
            <a:xfrm>
              <a:off x="203097" y="4770538"/>
              <a:ext cx="3966536" cy="1815882"/>
            </a:xfrm>
            <a:prstGeom prst="rect">
              <a:avLst/>
            </a:prstGeom>
          </p:spPr>
          <p:txBody>
            <a:bodyPr wrap="square">
              <a:spAutoFit/>
            </a:bodyPr>
            <a:lstStyle/>
            <a:p>
              <a:r>
                <a:rPr lang="id-ID" sz="1400" smtClean="0">
                  <a:solidFill>
                    <a:schemeClr val="tx2"/>
                  </a:solidFill>
                </a:rPr>
                <a:t>Manusia </a:t>
              </a:r>
              <a:r>
                <a:rPr lang="id-ID" sz="1400">
                  <a:solidFill>
                    <a:schemeClr val="tx2"/>
                  </a:solidFill>
                </a:rPr>
                <a:t>lebih cenderung menangkap lebih banyak </a:t>
              </a:r>
              <a:r>
                <a:rPr lang="id-ID" sz="1400" smtClean="0">
                  <a:solidFill>
                    <a:schemeClr val="tx2"/>
                  </a:solidFill>
                </a:rPr>
                <a:t>informasi melalui indera visual dibandingkan </a:t>
              </a:r>
              <a:r>
                <a:rPr lang="id-ID" sz="1400">
                  <a:solidFill>
                    <a:schemeClr val="tx2"/>
                  </a:solidFill>
                </a:rPr>
                <a:t>melalui indera </a:t>
              </a:r>
              <a:r>
                <a:rPr lang="id-ID" sz="1400" smtClean="0">
                  <a:solidFill>
                    <a:schemeClr val="tx2"/>
                  </a:solidFill>
                </a:rPr>
                <a:t>lainnya</a:t>
              </a:r>
              <a:r>
                <a:rPr lang="id-ID" sz="1400">
                  <a:solidFill>
                    <a:schemeClr val="tx2"/>
                  </a:solidFill>
                </a:rPr>
                <a:t> (Ware, 2004)</a:t>
              </a:r>
              <a:r>
                <a:rPr lang="en-US" sz="1400" smtClean="0">
                  <a:solidFill>
                    <a:schemeClr val="tx2"/>
                  </a:solidFill>
                </a:rPr>
                <a:t>.</a:t>
              </a:r>
              <a:r>
                <a:rPr lang="id-ID" sz="1400" smtClean="0">
                  <a:solidFill>
                    <a:schemeClr val="tx2"/>
                  </a:solidFill>
                </a:rPr>
                <a:t> </a:t>
              </a:r>
            </a:p>
            <a:p>
              <a:endParaRPr lang="id-ID" sz="1400" smtClean="0">
                <a:solidFill>
                  <a:schemeClr val="tx2"/>
                </a:solidFill>
              </a:endParaRPr>
            </a:p>
            <a:p>
              <a:r>
                <a:rPr lang="en-US" sz="1400" smtClean="0">
                  <a:solidFill>
                    <a:schemeClr val="tx2"/>
                  </a:solidFill>
                </a:rPr>
                <a:t>Manusia </a:t>
              </a:r>
              <a:r>
                <a:rPr lang="en-US" sz="1400">
                  <a:solidFill>
                    <a:schemeClr val="tx2"/>
                  </a:solidFill>
                </a:rPr>
                <a:t>menerima  informasi sebesar </a:t>
              </a:r>
              <a:r>
                <a:rPr lang="en-US" sz="1400" b="1">
                  <a:solidFill>
                    <a:schemeClr val="tx2"/>
                  </a:solidFill>
                </a:rPr>
                <a:t>75% </a:t>
              </a:r>
              <a:r>
                <a:rPr lang="en-US" sz="1400">
                  <a:solidFill>
                    <a:schemeClr val="tx2"/>
                  </a:solidFill>
                </a:rPr>
                <a:t>dari dunia nyata adalah melalui </a:t>
              </a:r>
              <a:r>
                <a:rPr lang="en-US" sz="1400" b="1">
                  <a:solidFill>
                    <a:schemeClr val="tx2"/>
                  </a:solidFill>
                </a:rPr>
                <a:t>indera visual</a:t>
              </a:r>
              <a:r>
                <a:rPr lang="en-US" sz="1400">
                  <a:solidFill>
                    <a:schemeClr val="tx2"/>
                  </a:solidFill>
                </a:rPr>
                <a:t>; hanya </a:t>
              </a:r>
              <a:r>
                <a:rPr lang="en-US" sz="1400" b="1">
                  <a:solidFill>
                    <a:schemeClr val="tx2"/>
                  </a:solidFill>
                </a:rPr>
                <a:t>13%</a:t>
              </a:r>
              <a:r>
                <a:rPr lang="en-US" sz="1400">
                  <a:solidFill>
                    <a:schemeClr val="tx2"/>
                  </a:solidFill>
                </a:rPr>
                <a:t> diterima melalui </a:t>
              </a:r>
              <a:r>
                <a:rPr lang="en-US" sz="1400" b="1">
                  <a:solidFill>
                    <a:schemeClr val="tx2"/>
                  </a:solidFill>
                </a:rPr>
                <a:t>indera pendengaran</a:t>
              </a:r>
              <a:r>
                <a:rPr lang="en-US" sz="1400">
                  <a:solidFill>
                    <a:schemeClr val="tx2"/>
                  </a:solidFill>
                </a:rPr>
                <a:t> dan sisanya </a:t>
              </a:r>
              <a:r>
                <a:rPr lang="en-US" sz="1400" b="1">
                  <a:solidFill>
                    <a:schemeClr val="tx2"/>
                  </a:solidFill>
                </a:rPr>
                <a:t>12%</a:t>
              </a:r>
              <a:r>
                <a:rPr lang="en-US" sz="1400">
                  <a:solidFill>
                    <a:schemeClr val="tx2"/>
                  </a:solidFill>
                </a:rPr>
                <a:t> melalui indera lain (Diehl, 2007)</a:t>
              </a:r>
            </a:p>
          </p:txBody>
        </p:sp>
      </p:grpSp>
      <p:sp>
        <p:nvSpPr>
          <p:cNvPr id="29" name="Freeform 410"/>
          <p:cNvSpPr/>
          <p:nvPr/>
        </p:nvSpPr>
        <p:spPr>
          <a:xfrm>
            <a:off x="5578570" y="2302338"/>
            <a:ext cx="630868" cy="632159"/>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322"/>
          <p:cNvSpPr/>
          <p:nvPr/>
        </p:nvSpPr>
        <p:spPr>
          <a:xfrm>
            <a:off x="4090179" y="3890818"/>
            <a:ext cx="637669" cy="546294"/>
          </a:xfrm>
          <a:custGeom>
            <a:avLst/>
            <a:gdLst>
              <a:gd name="connsiteX0" fmla="*/ 9015 w 504825"/>
              <a:gd name="connsiteY0" fmla="*/ 360589 h 432707"/>
              <a:gd name="connsiteX1" fmla="*/ 63103 w 504825"/>
              <a:gd name="connsiteY1" fmla="*/ 360589 h 432707"/>
              <a:gd name="connsiteX2" fmla="*/ 69583 w 504825"/>
              <a:gd name="connsiteY2" fmla="*/ 363125 h 432707"/>
              <a:gd name="connsiteX3" fmla="*/ 72118 w 504825"/>
              <a:gd name="connsiteY3" fmla="*/ 369604 h 432707"/>
              <a:gd name="connsiteX4" fmla="*/ 72118 w 504825"/>
              <a:gd name="connsiteY4" fmla="*/ 423692 h 432707"/>
              <a:gd name="connsiteX5" fmla="*/ 69583 w 504825"/>
              <a:gd name="connsiteY5" fmla="*/ 430172 h 432707"/>
              <a:gd name="connsiteX6" fmla="*/ 63103 w 504825"/>
              <a:gd name="connsiteY6" fmla="*/ 432707 h 432707"/>
              <a:gd name="connsiteX7" fmla="*/ 9015 w 504825"/>
              <a:gd name="connsiteY7" fmla="*/ 432707 h 432707"/>
              <a:gd name="connsiteX8" fmla="*/ 2535 w 504825"/>
              <a:gd name="connsiteY8" fmla="*/ 430172 h 432707"/>
              <a:gd name="connsiteX9" fmla="*/ 0 w 504825"/>
              <a:gd name="connsiteY9" fmla="*/ 423692 h 432707"/>
              <a:gd name="connsiteX10" fmla="*/ 0 w 504825"/>
              <a:gd name="connsiteY10" fmla="*/ 369604 h 432707"/>
              <a:gd name="connsiteX11" fmla="*/ 2535 w 504825"/>
              <a:gd name="connsiteY11" fmla="*/ 363125 h 432707"/>
              <a:gd name="connsiteX12" fmla="*/ 9015 w 504825"/>
              <a:gd name="connsiteY12" fmla="*/ 360589 h 432707"/>
              <a:gd name="connsiteX13" fmla="*/ 117192 w 504825"/>
              <a:gd name="connsiteY13" fmla="*/ 324530 h 432707"/>
              <a:gd name="connsiteX14" fmla="*/ 171280 w 504825"/>
              <a:gd name="connsiteY14" fmla="*/ 324530 h 432707"/>
              <a:gd name="connsiteX15" fmla="*/ 177759 w 504825"/>
              <a:gd name="connsiteY15" fmla="*/ 327066 h 432707"/>
              <a:gd name="connsiteX16" fmla="*/ 180295 w 504825"/>
              <a:gd name="connsiteY16" fmla="*/ 333545 h 432707"/>
              <a:gd name="connsiteX17" fmla="*/ 180295 w 504825"/>
              <a:gd name="connsiteY17" fmla="*/ 423692 h 432707"/>
              <a:gd name="connsiteX18" fmla="*/ 177759 w 504825"/>
              <a:gd name="connsiteY18" fmla="*/ 430172 h 432707"/>
              <a:gd name="connsiteX19" fmla="*/ 171280 w 504825"/>
              <a:gd name="connsiteY19" fmla="*/ 432707 h 432707"/>
              <a:gd name="connsiteX20" fmla="*/ 117192 w 504825"/>
              <a:gd name="connsiteY20" fmla="*/ 432707 h 432707"/>
              <a:gd name="connsiteX21" fmla="*/ 110712 w 504825"/>
              <a:gd name="connsiteY21" fmla="*/ 430172 h 432707"/>
              <a:gd name="connsiteX22" fmla="*/ 108177 w 504825"/>
              <a:gd name="connsiteY22" fmla="*/ 423692 h 432707"/>
              <a:gd name="connsiteX23" fmla="*/ 108177 w 504825"/>
              <a:gd name="connsiteY23" fmla="*/ 333545 h 432707"/>
              <a:gd name="connsiteX24" fmla="*/ 110712 w 504825"/>
              <a:gd name="connsiteY24" fmla="*/ 327066 h 432707"/>
              <a:gd name="connsiteX25" fmla="*/ 117192 w 504825"/>
              <a:gd name="connsiteY25" fmla="*/ 324530 h 432707"/>
              <a:gd name="connsiteX26" fmla="*/ 225368 w 504825"/>
              <a:gd name="connsiteY26" fmla="*/ 252412 h 432707"/>
              <a:gd name="connsiteX27" fmla="*/ 279457 w 504825"/>
              <a:gd name="connsiteY27" fmla="*/ 252412 h 432707"/>
              <a:gd name="connsiteX28" fmla="*/ 285936 w 504825"/>
              <a:gd name="connsiteY28" fmla="*/ 254948 h 432707"/>
              <a:gd name="connsiteX29" fmla="*/ 288472 w 504825"/>
              <a:gd name="connsiteY29" fmla="*/ 261427 h 432707"/>
              <a:gd name="connsiteX30" fmla="*/ 288472 w 504825"/>
              <a:gd name="connsiteY30" fmla="*/ 423692 h 432707"/>
              <a:gd name="connsiteX31" fmla="*/ 285936 w 504825"/>
              <a:gd name="connsiteY31" fmla="*/ 430172 h 432707"/>
              <a:gd name="connsiteX32" fmla="*/ 279457 w 504825"/>
              <a:gd name="connsiteY32" fmla="*/ 432707 h 432707"/>
              <a:gd name="connsiteX33" fmla="*/ 225368 w 504825"/>
              <a:gd name="connsiteY33" fmla="*/ 432707 h 432707"/>
              <a:gd name="connsiteX34" fmla="*/ 218889 w 504825"/>
              <a:gd name="connsiteY34" fmla="*/ 430172 h 432707"/>
              <a:gd name="connsiteX35" fmla="*/ 216354 w 504825"/>
              <a:gd name="connsiteY35" fmla="*/ 423692 h 432707"/>
              <a:gd name="connsiteX36" fmla="*/ 216354 w 504825"/>
              <a:gd name="connsiteY36" fmla="*/ 261427 h 432707"/>
              <a:gd name="connsiteX37" fmla="*/ 218889 w 504825"/>
              <a:gd name="connsiteY37" fmla="*/ 254948 h 432707"/>
              <a:gd name="connsiteX38" fmla="*/ 225368 w 504825"/>
              <a:gd name="connsiteY38" fmla="*/ 252412 h 432707"/>
              <a:gd name="connsiteX39" fmla="*/ 333545 w 504825"/>
              <a:gd name="connsiteY39" fmla="*/ 144236 h 432707"/>
              <a:gd name="connsiteX40" fmla="*/ 387633 w 504825"/>
              <a:gd name="connsiteY40" fmla="*/ 144236 h 432707"/>
              <a:gd name="connsiteX41" fmla="*/ 394113 w 504825"/>
              <a:gd name="connsiteY41" fmla="*/ 146771 h 432707"/>
              <a:gd name="connsiteX42" fmla="*/ 396648 w 504825"/>
              <a:gd name="connsiteY42" fmla="*/ 153250 h 432707"/>
              <a:gd name="connsiteX43" fmla="*/ 396648 w 504825"/>
              <a:gd name="connsiteY43" fmla="*/ 423692 h 432707"/>
              <a:gd name="connsiteX44" fmla="*/ 394113 w 504825"/>
              <a:gd name="connsiteY44" fmla="*/ 430172 h 432707"/>
              <a:gd name="connsiteX45" fmla="*/ 387633 w 504825"/>
              <a:gd name="connsiteY45" fmla="*/ 432707 h 432707"/>
              <a:gd name="connsiteX46" fmla="*/ 333545 w 504825"/>
              <a:gd name="connsiteY46" fmla="*/ 432707 h 432707"/>
              <a:gd name="connsiteX47" fmla="*/ 327066 w 504825"/>
              <a:gd name="connsiteY47" fmla="*/ 430172 h 432707"/>
              <a:gd name="connsiteX48" fmla="*/ 324530 w 504825"/>
              <a:gd name="connsiteY48" fmla="*/ 423692 h 432707"/>
              <a:gd name="connsiteX49" fmla="*/ 324530 w 504825"/>
              <a:gd name="connsiteY49" fmla="*/ 153250 h 432707"/>
              <a:gd name="connsiteX50" fmla="*/ 327066 w 504825"/>
              <a:gd name="connsiteY50" fmla="*/ 146771 h 432707"/>
              <a:gd name="connsiteX51" fmla="*/ 333545 w 504825"/>
              <a:gd name="connsiteY51" fmla="*/ 144236 h 432707"/>
              <a:gd name="connsiteX52" fmla="*/ 441722 w 504825"/>
              <a:gd name="connsiteY52" fmla="*/ 0 h 432707"/>
              <a:gd name="connsiteX53" fmla="*/ 495810 w 504825"/>
              <a:gd name="connsiteY53" fmla="*/ 0 h 432707"/>
              <a:gd name="connsiteX54" fmla="*/ 502290 w 504825"/>
              <a:gd name="connsiteY54" fmla="*/ 2535 h 432707"/>
              <a:gd name="connsiteX55" fmla="*/ 504825 w 504825"/>
              <a:gd name="connsiteY55" fmla="*/ 9015 h 432707"/>
              <a:gd name="connsiteX56" fmla="*/ 504825 w 504825"/>
              <a:gd name="connsiteY56" fmla="*/ 423692 h 432707"/>
              <a:gd name="connsiteX57" fmla="*/ 502290 w 504825"/>
              <a:gd name="connsiteY57" fmla="*/ 430172 h 432707"/>
              <a:gd name="connsiteX58" fmla="*/ 495810 w 504825"/>
              <a:gd name="connsiteY58" fmla="*/ 432707 h 432707"/>
              <a:gd name="connsiteX59" fmla="*/ 441722 w 504825"/>
              <a:gd name="connsiteY59" fmla="*/ 432707 h 432707"/>
              <a:gd name="connsiteX60" fmla="*/ 435243 w 504825"/>
              <a:gd name="connsiteY60" fmla="*/ 430172 h 432707"/>
              <a:gd name="connsiteX61" fmla="*/ 432707 w 504825"/>
              <a:gd name="connsiteY61" fmla="*/ 423692 h 432707"/>
              <a:gd name="connsiteX62" fmla="*/ 432707 w 504825"/>
              <a:gd name="connsiteY62" fmla="*/ 9015 h 432707"/>
              <a:gd name="connsiteX63" fmla="*/ 435243 w 504825"/>
              <a:gd name="connsiteY63" fmla="*/ 2535 h 432707"/>
              <a:gd name="connsiteX64" fmla="*/ 441722 w 504825"/>
              <a:gd name="connsiteY64"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4825" h="432707">
                <a:moveTo>
                  <a:pt x="9015" y="360589"/>
                </a:moveTo>
                <a:lnTo>
                  <a:pt x="63103" y="360589"/>
                </a:lnTo>
                <a:cubicBezTo>
                  <a:pt x="65732" y="360589"/>
                  <a:pt x="67892" y="361434"/>
                  <a:pt x="69583" y="363125"/>
                </a:cubicBezTo>
                <a:cubicBezTo>
                  <a:pt x="71273" y="364815"/>
                  <a:pt x="72118" y="366975"/>
                  <a:pt x="72118" y="369604"/>
                </a:cubicBezTo>
                <a:lnTo>
                  <a:pt x="72118" y="423692"/>
                </a:lnTo>
                <a:cubicBezTo>
                  <a:pt x="72118" y="426322"/>
                  <a:pt x="71273" y="428481"/>
                  <a:pt x="69583" y="430172"/>
                </a:cubicBezTo>
                <a:cubicBezTo>
                  <a:pt x="67892" y="431862"/>
                  <a:pt x="65732" y="432707"/>
                  <a:pt x="63103" y="432707"/>
                </a:cubicBezTo>
                <a:lnTo>
                  <a:pt x="9015" y="432707"/>
                </a:lnTo>
                <a:cubicBezTo>
                  <a:pt x="6385" y="432707"/>
                  <a:pt x="4226" y="431862"/>
                  <a:pt x="2535" y="430172"/>
                </a:cubicBezTo>
                <a:cubicBezTo>
                  <a:pt x="845" y="428481"/>
                  <a:pt x="0" y="426322"/>
                  <a:pt x="0" y="423692"/>
                </a:cubicBezTo>
                <a:lnTo>
                  <a:pt x="0" y="369604"/>
                </a:lnTo>
                <a:cubicBezTo>
                  <a:pt x="0" y="366975"/>
                  <a:pt x="845" y="364815"/>
                  <a:pt x="2535" y="363125"/>
                </a:cubicBezTo>
                <a:cubicBezTo>
                  <a:pt x="4226" y="361434"/>
                  <a:pt x="6385" y="360589"/>
                  <a:pt x="9015" y="360589"/>
                </a:cubicBezTo>
                <a:close/>
                <a:moveTo>
                  <a:pt x="117192" y="324530"/>
                </a:moveTo>
                <a:lnTo>
                  <a:pt x="171280" y="324530"/>
                </a:lnTo>
                <a:cubicBezTo>
                  <a:pt x="173909" y="324530"/>
                  <a:pt x="176069" y="325375"/>
                  <a:pt x="177759" y="327066"/>
                </a:cubicBezTo>
                <a:cubicBezTo>
                  <a:pt x="179450" y="328756"/>
                  <a:pt x="180295" y="330916"/>
                  <a:pt x="180295" y="333545"/>
                </a:cubicBezTo>
                <a:lnTo>
                  <a:pt x="180295" y="423692"/>
                </a:lnTo>
                <a:cubicBezTo>
                  <a:pt x="180295" y="426322"/>
                  <a:pt x="179450" y="428481"/>
                  <a:pt x="177759" y="430172"/>
                </a:cubicBezTo>
                <a:cubicBezTo>
                  <a:pt x="176069" y="431862"/>
                  <a:pt x="173909" y="432707"/>
                  <a:pt x="171280" y="432707"/>
                </a:cubicBezTo>
                <a:lnTo>
                  <a:pt x="117192" y="432707"/>
                </a:lnTo>
                <a:cubicBezTo>
                  <a:pt x="114562" y="432707"/>
                  <a:pt x="112403" y="431862"/>
                  <a:pt x="110712" y="430172"/>
                </a:cubicBezTo>
                <a:cubicBezTo>
                  <a:pt x="109022" y="428481"/>
                  <a:pt x="108177" y="426322"/>
                  <a:pt x="108177" y="423692"/>
                </a:cubicBezTo>
                <a:lnTo>
                  <a:pt x="108177" y="333545"/>
                </a:lnTo>
                <a:cubicBezTo>
                  <a:pt x="108177" y="330916"/>
                  <a:pt x="109022" y="328756"/>
                  <a:pt x="110712" y="327066"/>
                </a:cubicBezTo>
                <a:cubicBezTo>
                  <a:pt x="112403" y="325375"/>
                  <a:pt x="114562" y="324530"/>
                  <a:pt x="117192" y="324530"/>
                </a:cubicBezTo>
                <a:close/>
                <a:moveTo>
                  <a:pt x="225368" y="252412"/>
                </a:moveTo>
                <a:lnTo>
                  <a:pt x="279457" y="252412"/>
                </a:lnTo>
                <a:cubicBezTo>
                  <a:pt x="282086" y="252412"/>
                  <a:pt x="284246" y="253258"/>
                  <a:pt x="285936" y="254948"/>
                </a:cubicBezTo>
                <a:cubicBezTo>
                  <a:pt x="287627" y="256638"/>
                  <a:pt x="288472" y="258798"/>
                  <a:pt x="288472" y="261427"/>
                </a:cubicBezTo>
                <a:lnTo>
                  <a:pt x="288472" y="423692"/>
                </a:lnTo>
                <a:cubicBezTo>
                  <a:pt x="288472" y="426322"/>
                  <a:pt x="287627" y="428481"/>
                  <a:pt x="285936" y="430172"/>
                </a:cubicBezTo>
                <a:cubicBezTo>
                  <a:pt x="284246" y="431862"/>
                  <a:pt x="282086" y="432707"/>
                  <a:pt x="279457" y="432707"/>
                </a:cubicBezTo>
                <a:lnTo>
                  <a:pt x="225368" y="432707"/>
                </a:lnTo>
                <a:cubicBezTo>
                  <a:pt x="222739" y="432707"/>
                  <a:pt x="220579" y="431862"/>
                  <a:pt x="218889" y="430172"/>
                </a:cubicBezTo>
                <a:cubicBezTo>
                  <a:pt x="217199" y="428481"/>
                  <a:pt x="216354" y="426322"/>
                  <a:pt x="216354" y="423692"/>
                </a:cubicBezTo>
                <a:lnTo>
                  <a:pt x="216354" y="261427"/>
                </a:lnTo>
                <a:cubicBezTo>
                  <a:pt x="216354" y="258798"/>
                  <a:pt x="217199" y="256638"/>
                  <a:pt x="218889" y="254948"/>
                </a:cubicBezTo>
                <a:cubicBezTo>
                  <a:pt x="220579" y="253258"/>
                  <a:pt x="222739" y="252412"/>
                  <a:pt x="225368" y="252412"/>
                </a:cubicBezTo>
                <a:close/>
                <a:moveTo>
                  <a:pt x="333545" y="144236"/>
                </a:moveTo>
                <a:lnTo>
                  <a:pt x="387633" y="144236"/>
                </a:lnTo>
                <a:cubicBezTo>
                  <a:pt x="390263" y="144236"/>
                  <a:pt x="392423" y="145081"/>
                  <a:pt x="394113" y="146771"/>
                </a:cubicBezTo>
                <a:cubicBezTo>
                  <a:pt x="395803" y="148461"/>
                  <a:pt x="396648" y="150621"/>
                  <a:pt x="396648" y="153250"/>
                </a:cubicBezTo>
                <a:lnTo>
                  <a:pt x="396648" y="423692"/>
                </a:lnTo>
                <a:cubicBezTo>
                  <a:pt x="396648" y="426322"/>
                  <a:pt x="395803" y="428481"/>
                  <a:pt x="394113" y="430172"/>
                </a:cubicBezTo>
                <a:cubicBezTo>
                  <a:pt x="392423" y="431862"/>
                  <a:pt x="390263" y="432707"/>
                  <a:pt x="387633" y="432707"/>
                </a:cubicBezTo>
                <a:lnTo>
                  <a:pt x="333545" y="432707"/>
                </a:lnTo>
                <a:cubicBezTo>
                  <a:pt x="330916" y="432707"/>
                  <a:pt x="328756" y="431862"/>
                  <a:pt x="327066" y="430172"/>
                </a:cubicBezTo>
                <a:cubicBezTo>
                  <a:pt x="325376" y="428481"/>
                  <a:pt x="324530" y="426322"/>
                  <a:pt x="324530" y="423692"/>
                </a:cubicBezTo>
                <a:lnTo>
                  <a:pt x="324530" y="153250"/>
                </a:lnTo>
                <a:cubicBezTo>
                  <a:pt x="324530" y="150621"/>
                  <a:pt x="325376" y="148461"/>
                  <a:pt x="327066" y="146771"/>
                </a:cubicBezTo>
                <a:cubicBezTo>
                  <a:pt x="328756" y="145081"/>
                  <a:pt x="330916" y="144236"/>
                  <a:pt x="333545" y="144236"/>
                </a:cubicBezTo>
                <a:close/>
                <a:moveTo>
                  <a:pt x="441722" y="0"/>
                </a:moveTo>
                <a:lnTo>
                  <a:pt x="495810" y="0"/>
                </a:lnTo>
                <a:cubicBezTo>
                  <a:pt x="498440" y="0"/>
                  <a:pt x="500600" y="845"/>
                  <a:pt x="502290" y="2535"/>
                </a:cubicBezTo>
                <a:cubicBezTo>
                  <a:pt x="503980" y="4226"/>
                  <a:pt x="504825" y="6385"/>
                  <a:pt x="504825" y="9015"/>
                </a:cubicBezTo>
                <a:lnTo>
                  <a:pt x="504825" y="423692"/>
                </a:lnTo>
                <a:cubicBezTo>
                  <a:pt x="504825" y="426322"/>
                  <a:pt x="503980" y="428481"/>
                  <a:pt x="502290" y="430172"/>
                </a:cubicBezTo>
                <a:cubicBezTo>
                  <a:pt x="500600" y="431862"/>
                  <a:pt x="498440" y="432707"/>
                  <a:pt x="495810" y="432707"/>
                </a:cubicBezTo>
                <a:lnTo>
                  <a:pt x="441722" y="432707"/>
                </a:lnTo>
                <a:cubicBezTo>
                  <a:pt x="439093" y="432707"/>
                  <a:pt x="436933" y="431862"/>
                  <a:pt x="435243" y="430172"/>
                </a:cubicBezTo>
                <a:cubicBezTo>
                  <a:pt x="433552" y="428481"/>
                  <a:pt x="432707" y="426322"/>
                  <a:pt x="432707" y="423692"/>
                </a:cubicBezTo>
                <a:lnTo>
                  <a:pt x="432707" y="9015"/>
                </a:lnTo>
                <a:cubicBezTo>
                  <a:pt x="432707" y="6385"/>
                  <a:pt x="433552" y="4226"/>
                  <a:pt x="435243" y="2535"/>
                </a:cubicBezTo>
                <a:cubicBezTo>
                  <a:pt x="436933" y="845"/>
                  <a:pt x="439093" y="0"/>
                  <a:pt x="44172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46" name="Group 45"/>
          <p:cNvGrpSpPr/>
          <p:nvPr/>
        </p:nvGrpSpPr>
        <p:grpSpPr>
          <a:xfrm>
            <a:off x="9912424" y="147094"/>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8" name="TextBox 4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57857838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Simulasi 1 (OPT </a:t>
            </a:r>
            <a:r>
              <a:rPr lang="id-ID" smtClean="0">
                <a:sym typeface="Wingdings" panose="05000000000000000000" pitchFamily="2" charset="2"/>
              </a:rPr>
              <a:t> CodeViz)</a:t>
            </a:r>
            <a:endParaRPr lang="id-ID"/>
          </a:p>
        </p:txBody>
      </p:sp>
      <p:sp>
        <p:nvSpPr>
          <p:cNvPr id="3" name="Content Placeholder 2"/>
          <p:cNvSpPr>
            <a:spLocks noGrp="1"/>
          </p:cNvSpPr>
          <p:nvPr>
            <p:ph idx="1"/>
          </p:nvPr>
        </p:nvSpPr>
        <p:spPr>
          <a:xfrm>
            <a:off x="576338" y="980728"/>
            <a:ext cx="10972800" cy="4525963"/>
          </a:xfrm>
        </p:spPr>
        <p:txBody>
          <a:bodyPr/>
          <a:lstStyle/>
          <a:p>
            <a:r>
              <a:rPr lang="id-ID" smtClean="0"/>
              <a:t>Berdasarkan Waktu Penyelesaian Soal (</a:t>
            </a:r>
            <a:r>
              <a:rPr lang="id-ID" i="1" smtClean="0"/>
              <a:t>timing</a:t>
            </a:r>
            <a:r>
              <a:rPr lang="id-ID" smtClean="0"/>
              <a:t>)</a:t>
            </a:r>
            <a:endParaRPr lang="id-ID"/>
          </a:p>
        </p:txBody>
      </p:sp>
      <p:sp>
        <p:nvSpPr>
          <p:cNvPr id="4" name="Slide Number Placeholder 3"/>
          <p:cNvSpPr>
            <a:spLocks noGrp="1"/>
          </p:cNvSpPr>
          <p:nvPr>
            <p:ph type="sldNum" sz="quarter" idx="12"/>
          </p:nvPr>
        </p:nvSpPr>
        <p:spPr/>
        <p:txBody>
          <a:bodyPr/>
          <a:lstStyle/>
          <a:p>
            <a:fld id="{B03AED25-4F24-46F2-8D44-6EDF164598BB}" type="slidenum">
              <a:rPr lang="id-ID" smtClean="0"/>
              <a:t>40</a:t>
            </a:fld>
            <a:endParaRPr lang="id-ID"/>
          </a:p>
        </p:txBody>
      </p:sp>
      <p:sp>
        <p:nvSpPr>
          <p:cNvPr id="5" name="Right Arrow 4"/>
          <p:cNvSpPr/>
          <p:nvPr/>
        </p:nvSpPr>
        <p:spPr>
          <a:xfrm rot="19300595">
            <a:off x="1795176" y="3186243"/>
            <a:ext cx="2304256" cy="864096"/>
          </a:xfrm>
          <a:prstGeom prst="rightArrow">
            <a:avLst>
              <a:gd name="adj1" fmla="val 53649"/>
              <a:gd name="adj2" fmla="val 791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 name="Straight Connector 6"/>
          <p:cNvCxnSpPr/>
          <p:nvPr/>
        </p:nvCxnSpPr>
        <p:spPr>
          <a:xfrm>
            <a:off x="1631504" y="2276872"/>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5440" y="4671677"/>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2376328">
            <a:off x="7411798" y="3186244"/>
            <a:ext cx="2304256" cy="864096"/>
          </a:xfrm>
          <a:prstGeom prst="rightArrow">
            <a:avLst>
              <a:gd name="adj1" fmla="val 53649"/>
              <a:gd name="adj2" fmla="val 7919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0"/>
          <p:cNvCxnSpPr/>
          <p:nvPr/>
        </p:nvCxnSpPr>
        <p:spPr>
          <a:xfrm>
            <a:off x="7248126" y="2276873"/>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72062" y="4671678"/>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84763" y="4900270"/>
            <a:ext cx="969689" cy="400110"/>
          </a:xfrm>
          <a:prstGeom prst="rect">
            <a:avLst/>
          </a:prstGeom>
          <a:noFill/>
        </p:spPr>
        <p:txBody>
          <a:bodyPr wrap="none" rtlCol="0">
            <a:spAutoFit/>
          </a:bodyPr>
          <a:lstStyle/>
          <a:p>
            <a:r>
              <a:rPr lang="id-ID" sz="2000">
                <a:solidFill>
                  <a:srgbClr val="222A35"/>
                </a:solidFill>
              </a:rPr>
              <a:t>3</a:t>
            </a:r>
            <a:r>
              <a:rPr lang="id-ID" sz="2000" smtClean="0">
                <a:solidFill>
                  <a:srgbClr val="222A35"/>
                </a:solidFill>
              </a:rPr>
              <a:t> orang</a:t>
            </a:r>
            <a:endParaRPr lang="id-ID" sz="2000">
              <a:solidFill>
                <a:srgbClr val="222A35"/>
              </a:solidFill>
            </a:endParaRPr>
          </a:p>
        </p:txBody>
      </p:sp>
      <p:sp>
        <p:nvSpPr>
          <p:cNvPr id="14" name="TextBox 13"/>
          <p:cNvSpPr txBox="1"/>
          <p:nvPr/>
        </p:nvSpPr>
        <p:spPr>
          <a:xfrm>
            <a:off x="2457699" y="4822391"/>
            <a:ext cx="969689" cy="400110"/>
          </a:xfrm>
          <a:prstGeom prst="rect">
            <a:avLst/>
          </a:prstGeom>
          <a:noFill/>
        </p:spPr>
        <p:txBody>
          <a:bodyPr wrap="none" rtlCol="0">
            <a:spAutoFit/>
          </a:bodyPr>
          <a:lstStyle/>
          <a:p>
            <a:r>
              <a:rPr lang="id-ID" sz="2000">
                <a:solidFill>
                  <a:srgbClr val="222A35"/>
                </a:solidFill>
              </a:rPr>
              <a:t>4</a:t>
            </a:r>
            <a:r>
              <a:rPr lang="id-ID" sz="2000" smtClean="0">
                <a:solidFill>
                  <a:srgbClr val="222A35"/>
                </a:solidFill>
              </a:rPr>
              <a:t> orang</a:t>
            </a:r>
            <a:endParaRPr lang="id-ID" sz="2000">
              <a:solidFill>
                <a:srgbClr val="222A35"/>
              </a:solidFill>
            </a:endParaRPr>
          </a:p>
        </p:txBody>
      </p:sp>
    </p:spTree>
    <p:extLst>
      <p:ext uri="{BB962C8B-B14F-4D97-AF65-F5344CB8AC3E}">
        <p14:creationId xmlns:p14="http://schemas.microsoft.com/office/powerpoint/2010/main" val="1749585292"/>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Simulasi 2 (</a:t>
            </a:r>
            <a:r>
              <a:rPr lang="id-ID" smtClean="0">
                <a:sym typeface="Wingdings" panose="05000000000000000000" pitchFamily="2" charset="2"/>
              </a:rPr>
              <a:t>CodeViz  OPT)</a:t>
            </a:r>
            <a:endParaRPr lang="id-ID"/>
          </a:p>
        </p:txBody>
      </p:sp>
      <p:sp>
        <p:nvSpPr>
          <p:cNvPr id="3" name="Content Placeholder 2"/>
          <p:cNvSpPr>
            <a:spLocks noGrp="1"/>
          </p:cNvSpPr>
          <p:nvPr>
            <p:ph idx="1"/>
          </p:nvPr>
        </p:nvSpPr>
        <p:spPr>
          <a:xfrm>
            <a:off x="576338" y="980728"/>
            <a:ext cx="10972800" cy="4525963"/>
          </a:xfrm>
        </p:spPr>
        <p:txBody>
          <a:bodyPr/>
          <a:lstStyle/>
          <a:p>
            <a:r>
              <a:rPr lang="id-ID" smtClean="0"/>
              <a:t>Berdasarkan Waktu Penyelesaian Soal (</a:t>
            </a:r>
            <a:r>
              <a:rPr lang="id-ID" i="1" smtClean="0"/>
              <a:t>timing</a:t>
            </a:r>
            <a:r>
              <a:rPr lang="id-ID" smtClean="0"/>
              <a:t>)</a:t>
            </a:r>
            <a:endParaRPr lang="id-ID"/>
          </a:p>
        </p:txBody>
      </p:sp>
      <p:sp>
        <p:nvSpPr>
          <p:cNvPr id="4" name="Slide Number Placeholder 3"/>
          <p:cNvSpPr>
            <a:spLocks noGrp="1"/>
          </p:cNvSpPr>
          <p:nvPr>
            <p:ph type="sldNum" sz="quarter" idx="12"/>
          </p:nvPr>
        </p:nvSpPr>
        <p:spPr/>
        <p:txBody>
          <a:bodyPr/>
          <a:lstStyle/>
          <a:p>
            <a:fld id="{B03AED25-4F24-46F2-8D44-6EDF164598BB}" type="slidenum">
              <a:rPr lang="id-ID" smtClean="0"/>
              <a:t>41</a:t>
            </a:fld>
            <a:endParaRPr lang="id-ID"/>
          </a:p>
        </p:txBody>
      </p:sp>
      <p:sp>
        <p:nvSpPr>
          <p:cNvPr id="5" name="Right Arrow 4"/>
          <p:cNvSpPr/>
          <p:nvPr/>
        </p:nvSpPr>
        <p:spPr>
          <a:xfrm rot="19300595">
            <a:off x="1795176" y="3186243"/>
            <a:ext cx="2304256" cy="864096"/>
          </a:xfrm>
          <a:prstGeom prst="rightArrow">
            <a:avLst>
              <a:gd name="adj1" fmla="val 53649"/>
              <a:gd name="adj2" fmla="val 791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7" name="Straight Connector 6"/>
          <p:cNvCxnSpPr/>
          <p:nvPr/>
        </p:nvCxnSpPr>
        <p:spPr>
          <a:xfrm>
            <a:off x="1631504" y="2276872"/>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5440" y="4671677"/>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2376328">
            <a:off x="7411798" y="3186244"/>
            <a:ext cx="2304256" cy="864096"/>
          </a:xfrm>
          <a:prstGeom prst="rightArrow">
            <a:avLst>
              <a:gd name="adj1" fmla="val 53649"/>
              <a:gd name="adj2" fmla="val 7919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0"/>
          <p:cNvCxnSpPr/>
          <p:nvPr/>
        </p:nvCxnSpPr>
        <p:spPr>
          <a:xfrm>
            <a:off x="7248126" y="2276873"/>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72062" y="4671678"/>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84763" y="4900270"/>
            <a:ext cx="969689" cy="400110"/>
          </a:xfrm>
          <a:prstGeom prst="rect">
            <a:avLst/>
          </a:prstGeom>
          <a:noFill/>
        </p:spPr>
        <p:txBody>
          <a:bodyPr wrap="none" rtlCol="0">
            <a:spAutoFit/>
          </a:bodyPr>
          <a:lstStyle/>
          <a:p>
            <a:r>
              <a:rPr lang="id-ID" sz="2000">
                <a:solidFill>
                  <a:srgbClr val="222A35"/>
                </a:solidFill>
              </a:rPr>
              <a:t>3</a:t>
            </a:r>
            <a:r>
              <a:rPr lang="id-ID" sz="2000" smtClean="0">
                <a:solidFill>
                  <a:srgbClr val="222A35"/>
                </a:solidFill>
              </a:rPr>
              <a:t> orang</a:t>
            </a:r>
            <a:endParaRPr lang="id-ID" sz="2000">
              <a:solidFill>
                <a:srgbClr val="222A35"/>
              </a:solidFill>
            </a:endParaRPr>
          </a:p>
        </p:txBody>
      </p:sp>
      <p:sp>
        <p:nvSpPr>
          <p:cNvPr id="14" name="TextBox 13"/>
          <p:cNvSpPr txBox="1"/>
          <p:nvPr/>
        </p:nvSpPr>
        <p:spPr>
          <a:xfrm>
            <a:off x="2457699" y="4822391"/>
            <a:ext cx="969689" cy="400110"/>
          </a:xfrm>
          <a:prstGeom prst="rect">
            <a:avLst/>
          </a:prstGeom>
          <a:noFill/>
        </p:spPr>
        <p:txBody>
          <a:bodyPr wrap="none" rtlCol="0">
            <a:spAutoFit/>
          </a:bodyPr>
          <a:lstStyle/>
          <a:p>
            <a:r>
              <a:rPr lang="id-ID" sz="2000" smtClean="0">
                <a:solidFill>
                  <a:srgbClr val="222A35"/>
                </a:solidFill>
              </a:rPr>
              <a:t>2 orang</a:t>
            </a:r>
            <a:endParaRPr lang="id-ID" sz="2000">
              <a:solidFill>
                <a:srgbClr val="222A35"/>
              </a:solidFill>
            </a:endParaRPr>
          </a:p>
        </p:txBody>
      </p:sp>
      <p:sp>
        <p:nvSpPr>
          <p:cNvPr id="15" name="TextBox 14"/>
          <p:cNvSpPr txBox="1"/>
          <p:nvPr/>
        </p:nvSpPr>
        <p:spPr>
          <a:xfrm>
            <a:off x="4058043" y="5780358"/>
            <a:ext cx="3953262" cy="400110"/>
          </a:xfrm>
          <a:prstGeom prst="rect">
            <a:avLst/>
          </a:prstGeom>
          <a:noFill/>
        </p:spPr>
        <p:txBody>
          <a:bodyPr wrap="none" rtlCol="0">
            <a:spAutoFit/>
          </a:bodyPr>
          <a:lstStyle/>
          <a:p>
            <a:r>
              <a:rPr lang="id-ID" sz="2000" smtClean="0">
                <a:solidFill>
                  <a:srgbClr val="222A35"/>
                </a:solidFill>
              </a:rPr>
              <a:t>2 orang tidak melakukan simulasi ini</a:t>
            </a:r>
            <a:endParaRPr lang="id-ID" sz="2000">
              <a:solidFill>
                <a:srgbClr val="222A35"/>
              </a:solidFill>
            </a:endParaRPr>
          </a:p>
        </p:txBody>
      </p:sp>
    </p:spTree>
    <p:extLst>
      <p:ext uri="{BB962C8B-B14F-4D97-AF65-F5344CB8AC3E}">
        <p14:creationId xmlns:p14="http://schemas.microsoft.com/office/powerpoint/2010/main" val="2379349066"/>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Ringkasan Hasil Kuesioner</a:t>
            </a:r>
            <a:endParaRPr lang="id-ID"/>
          </a:p>
        </p:txBody>
      </p:sp>
      <p:pic>
        <p:nvPicPr>
          <p:cNvPr id="5" name="Content Placeholder 4"/>
          <p:cNvPicPr>
            <a:picLocks noGrp="1" noChangeAspect="1"/>
          </p:cNvPicPr>
          <p:nvPr>
            <p:ph idx="1"/>
          </p:nvPr>
        </p:nvPicPr>
        <p:blipFill>
          <a:blip r:embed="rId3"/>
          <a:stretch>
            <a:fillRect/>
          </a:stretch>
        </p:blipFill>
        <p:spPr>
          <a:xfrm>
            <a:off x="152646" y="1844824"/>
            <a:ext cx="11886708" cy="3168352"/>
          </a:xfrm>
          <a:prstGeom prst="rect">
            <a:avLst/>
          </a:prstGeom>
        </p:spPr>
      </p:pic>
      <p:sp>
        <p:nvSpPr>
          <p:cNvPr id="4" name="Slide Number Placeholder 3"/>
          <p:cNvSpPr>
            <a:spLocks noGrp="1"/>
          </p:cNvSpPr>
          <p:nvPr>
            <p:ph type="sldNum" sz="quarter" idx="12"/>
          </p:nvPr>
        </p:nvSpPr>
        <p:spPr/>
        <p:txBody>
          <a:bodyPr/>
          <a:lstStyle/>
          <a:p>
            <a:fld id="{B03AED25-4F24-46F2-8D44-6EDF164598BB}" type="slidenum">
              <a:rPr lang="id-ID" smtClean="0"/>
              <a:t>42</a:t>
            </a:fld>
            <a:endParaRPr lang="id-ID"/>
          </a:p>
        </p:txBody>
      </p:sp>
    </p:spTree>
    <p:extLst>
      <p:ext uri="{BB962C8B-B14F-4D97-AF65-F5344CB8AC3E}">
        <p14:creationId xmlns:p14="http://schemas.microsoft.com/office/powerpoint/2010/main" val="59310143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376" y="167300"/>
            <a:ext cx="11233248" cy="1015663"/>
          </a:xfrm>
        </p:spPr>
        <p:txBody>
          <a:bodyPr/>
          <a:lstStyle/>
          <a:p>
            <a:r>
              <a:rPr lang="id-ID"/>
              <a:t>Kesimpulan</a:t>
            </a:r>
          </a:p>
        </p:txBody>
      </p:sp>
      <p:grpSp>
        <p:nvGrpSpPr>
          <p:cNvPr id="4" name="Group 3"/>
          <p:cNvGrpSpPr/>
          <p:nvPr/>
        </p:nvGrpSpPr>
        <p:grpSpPr>
          <a:xfrm>
            <a:off x="8976320" y="3609548"/>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5"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6"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7" name="Freeform 293"/>
          <p:cNvSpPr/>
          <p:nvPr/>
        </p:nvSpPr>
        <p:spPr>
          <a:xfrm>
            <a:off x="9327058" y="4051228"/>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p:cNvGrpSpPr/>
          <p:nvPr/>
        </p:nvGrpSpPr>
        <p:grpSpPr>
          <a:xfrm>
            <a:off x="8980087" y="1469996"/>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9"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0"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1" name="Freeform 425"/>
          <p:cNvSpPr/>
          <p:nvPr/>
        </p:nvSpPr>
        <p:spPr>
          <a:xfrm>
            <a:off x="9295523" y="1777773"/>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2" name="TextBox 11"/>
          <p:cNvSpPr txBox="1"/>
          <p:nvPr/>
        </p:nvSpPr>
        <p:spPr>
          <a:xfrm>
            <a:off x="1415480" y="1642431"/>
            <a:ext cx="5424186" cy="3785652"/>
          </a:xfrm>
          <a:prstGeom prst="rect">
            <a:avLst/>
          </a:prstGeom>
          <a:noFill/>
        </p:spPr>
        <p:txBody>
          <a:bodyPr wrap="square" rtlCol="0">
            <a:spAutoFit/>
          </a:bodyPr>
          <a:lstStyle/>
          <a:p>
            <a:r>
              <a:rPr lang="id-ID" sz="2000" smtClean="0">
                <a:solidFill>
                  <a:schemeClr val="bg1"/>
                </a:solidFill>
              </a:rPr>
              <a:t>Dari hasil kuesioner yang telah dilakukan, hanya terdapat 2 responden dari total 7 responden yang meningkat kinerjanya berdasarkan </a:t>
            </a:r>
            <a:r>
              <a:rPr lang="id-ID" sz="2000" i="1" smtClean="0">
                <a:solidFill>
                  <a:schemeClr val="bg1"/>
                </a:solidFill>
              </a:rPr>
              <a:t>correctness</a:t>
            </a:r>
            <a:r>
              <a:rPr lang="id-ID" sz="2000" smtClean="0">
                <a:solidFill>
                  <a:schemeClr val="bg1"/>
                </a:solidFill>
              </a:rPr>
              <a:t> dan </a:t>
            </a:r>
            <a:r>
              <a:rPr lang="id-ID" sz="2000" i="1" smtClean="0">
                <a:solidFill>
                  <a:schemeClr val="bg1"/>
                </a:solidFill>
              </a:rPr>
              <a:t>timing</a:t>
            </a:r>
            <a:r>
              <a:rPr lang="id-ID" sz="2000" smtClean="0">
                <a:solidFill>
                  <a:schemeClr val="bg1"/>
                </a:solidFill>
              </a:rPr>
              <a:t>.</a:t>
            </a:r>
          </a:p>
          <a:p>
            <a:r>
              <a:rPr lang="id-ID" sz="2000" smtClean="0">
                <a:solidFill>
                  <a:schemeClr val="bg1"/>
                </a:solidFill>
              </a:rPr>
              <a:t>Hal itu disebabkan oleh beberapa faktor, yaitu:</a:t>
            </a:r>
          </a:p>
          <a:p>
            <a:pPr marL="457200" indent="-457200">
              <a:buAutoNum type="arabicPeriod"/>
            </a:pPr>
            <a:r>
              <a:rPr lang="id-ID" sz="2000" smtClean="0">
                <a:solidFill>
                  <a:schemeClr val="bg1"/>
                </a:solidFill>
              </a:rPr>
              <a:t>Responden malas untuk mengisi karena jumlah soal yang cukup banyak;</a:t>
            </a:r>
          </a:p>
          <a:p>
            <a:pPr marL="457200" indent="-457200">
              <a:buAutoNum type="arabicPeriod"/>
            </a:pPr>
            <a:r>
              <a:rPr lang="id-ID" sz="2000" smtClean="0">
                <a:solidFill>
                  <a:schemeClr val="bg1"/>
                </a:solidFill>
              </a:rPr>
              <a:t>Responden belum paham alur dari aplikasi kuesioner;</a:t>
            </a:r>
          </a:p>
          <a:p>
            <a:pPr marL="457200" indent="-457200">
              <a:buAutoNum type="arabicPeriod"/>
            </a:pPr>
            <a:r>
              <a:rPr lang="id-ID" sz="2000" smtClean="0">
                <a:solidFill>
                  <a:schemeClr val="bg1"/>
                </a:solidFill>
              </a:rPr>
              <a:t>Pemanfaatan kakas VP belum familiar oleh responden.</a:t>
            </a:r>
            <a:endParaRPr lang="id-ID" sz="2000">
              <a:solidFill>
                <a:schemeClr val="bg1"/>
              </a:solidFill>
            </a:endParaRPr>
          </a:p>
          <a:p>
            <a:endParaRPr lang="id-ID" sz="2000">
              <a:solidFill>
                <a:schemeClr val="bg1"/>
              </a:solidFill>
            </a:endParaRPr>
          </a:p>
        </p:txBody>
      </p:sp>
      <p:sp>
        <p:nvSpPr>
          <p:cNvPr id="13" name="Rectangle 12"/>
          <p:cNvSpPr/>
          <p:nvPr/>
        </p:nvSpPr>
        <p:spPr>
          <a:xfrm>
            <a:off x="4079776" y="5229200"/>
            <a:ext cx="432048" cy="432048"/>
          </a:xfrm>
          <a:prstGeom prst="rect">
            <a:avLst/>
          </a:prstGeom>
          <a:solidFill>
            <a:srgbClr val="ACAE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37249880"/>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376" y="167300"/>
            <a:ext cx="11233248" cy="1015663"/>
          </a:xfrm>
        </p:spPr>
        <p:txBody>
          <a:bodyPr/>
          <a:lstStyle/>
          <a:p>
            <a:r>
              <a:rPr lang="id-ID"/>
              <a:t>Kesimpulan</a:t>
            </a:r>
          </a:p>
        </p:txBody>
      </p:sp>
      <p:grpSp>
        <p:nvGrpSpPr>
          <p:cNvPr id="4" name="Group 3"/>
          <p:cNvGrpSpPr/>
          <p:nvPr/>
        </p:nvGrpSpPr>
        <p:grpSpPr>
          <a:xfrm>
            <a:off x="8976320" y="3609548"/>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5"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6"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7" name="Freeform 293"/>
          <p:cNvSpPr/>
          <p:nvPr/>
        </p:nvSpPr>
        <p:spPr>
          <a:xfrm>
            <a:off x="9327058" y="4051228"/>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p:cNvGrpSpPr/>
          <p:nvPr/>
        </p:nvGrpSpPr>
        <p:grpSpPr>
          <a:xfrm>
            <a:off x="8980087" y="1469996"/>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9"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0"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1" name="Freeform 425"/>
          <p:cNvSpPr/>
          <p:nvPr/>
        </p:nvSpPr>
        <p:spPr>
          <a:xfrm>
            <a:off x="9295523" y="1777773"/>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2" name="TextBox 11"/>
          <p:cNvSpPr txBox="1"/>
          <p:nvPr/>
        </p:nvSpPr>
        <p:spPr>
          <a:xfrm>
            <a:off x="1415480" y="1642431"/>
            <a:ext cx="5424186" cy="3046988"/>
          </a:xfrm>
          <a:prstGeom prst="rect">
            <a:avLst/>
          </a:prstGeom>
          <a:noFill/>
        </p:spPr>
        <p:txBody>
          <a:bodyPr wrap="square" rtlCol="0">
            <a:spAutoFit/>
          </a:bodyPr>
          <a:lstStyle/>
          <a:p>
            <a:r>
              <a:rPr lang="id-ID" sz="2400" smtClean="0">
                <a:solidFill>
                  <a:schemeClr val="bg1"/>
                </a:solidFill>
              </a:rPr>
              <a:t>Responden yang kinerjanya baik di kedua penilaian (</a:t>
            </a:r>
            <a:r>
              <a:rPr lang="id-ID" sz="2400" i="1" smtClean="0">
                <a:solidFill>
                  <a:schemeClr val="bg1"/>
                </a:solidFill>
              </a:rPr>
              <a:t>Correctness </a:t>
            </a:r>
            <a:r>
              <a:rPr lang="id-ID" sz="2400" smtClean="0">
                <a:solidFill>
                  <a:schemeClr val="bg1"/>
                </a:solidFill>
              </a:rPr>
              <a:t>dan </a:t>
            </a:r>
            <a:r>
              <a:rPr lang="id-ID" sz="2400" i="1" smtClean="0">
                <a:solidFill>
                  <a:schemeClr val="bg1"/>
                </a:solidFill>
              </a:rPr>
              <a:t>Timing</a:t>
            </a:r>
            <a:r>
              <a:rPr lang="id-ID" sz="2400" smtClean="0">
                <a:solidFill>
                  <a:schemeClr val="bg1"/>
                </a:solidFill>
              </a:rPr>
              <a:t>) berasal dari jenjang pendidikan S2. Hal ini bisa disimpulkan bahwa responden yang memiliki jenjang pendidikan lebih tinggi dapat lebih mudah untuk memahami soal-soal kuesioner.</a:t>
            </a:r>
            <a:endParaRPr lang="id-ID" sz="2400">
              <a:solidFill>
                <a:schemeClr val="bg1"/>
              </a:solidFill>
            </a:endParaRPr>
          </a:p>
          <a:p>
            <a:endParaRPr lang="id-ID" sz="2400">
              <a:solidFill>
                <a:schemeClr val="bg1"/>
              </a:solidFill>
            </a:endParaRPr>
          </a:p>
        </p:txBody>
      </p:sp>
      <p:sp>
        <p:nvSpPr>
          <p:cNvPr id="3" name="Rectangle 2"/>
          <p:cNvSpPr/>
          <p:nvPr/>
        </p:nvSpPr>
        <p:spPr>
          <a:xfrm>
            <a:off x="4079776" y="5229200"/>
            <a:ext cx="432048" cy="432048"/>
          </a:xfrm>
          <a:prstGeom prst="rect">
            <a:avLst/>
          </a:prstGeom>
          <a:solidFill>
            <a:srgbClr val="ACAE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90093327"/>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376" y="167300"/>
            <a:ext cx="11233248" cy="1015663"/>
          </a:xfrm>
        </p:spPr>
        <p:txBody>
          <a:bodyPr/>
          <a:lstStyle/>
          <a:p>
            <a:r>
              <a:rPr lang="id-ID"/>
              <a:t>Kesimpulan</a:t>
            </a:r>
          </a:p>
        </p:txBody>
      </p:sp>
      <p:grpSp>
        <p:nvGrpSpPr>
          <p:cNvPr id="4" name="Group 3"/>
          <p:cNvGrpSpPr/>
          <p:nvPr/>
        </p:nvGrpSpPr>
        <p:grpSpPr>
          <a:xfrm>
            <a:off x="8976320" y="3609548"/>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5"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6"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7" name="Freeform 293"/>
          <p:cNvSpPr/>
          <p:nvPr/>
        </p:nvSpPr>
        <p:spPr>
          <a:xfrm>
            <a:off x="9327058" y="4051228"/>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p:cNvGrpSpPr/>
          <p:nvPr/>
        </p:nvGrpSpPr>
        <p:grpSpPr>
          <a:xfrm>
            <a:off x="8980087" y="1469996"/>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9"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0"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1" name="Freeform 425"/>
          <p:cNvSpPr/>
          <p:nvPr/>
        </p:nvSpPr>
        <p:spPr>
          <a:xfrm>
            <a:off x="9295523" y="1777773"/>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2" name="TextBox 11"/>
          <p:cNvSpPr txBox="1"/>
          <p:nvPr/>
        </p:nvSpPr>
        <p:spPr>
          <a:xfrm>
            <a:off x="1415480" y="1642431"/>
            <a:ext cx="5424186" cy="2677656"/>
          </a:xfrm>
          <a:prstGeom prst="rect">
            <a:avLst/>
          </a:prstGeom>
          <a:noFill/>
        </p:spPr>
        <p:txBody>
          <a:bodyPr wrap="square" rtlCol="0">
            <a:spAutoFit/>
          </a:bodyPr>
          <a:lstStyle/>
          <a:p>
            <a:r>
              <a:rPr lang="id-ID" sz="2400" smtClean="0">
                <a:solidFill>
                  <a:schemeClr val="bg1"/>
                </a:solidFill>
              </a:rPr>
              <a:t>Pendekatan </a:t>
            </a:r>
            <a:r>
              <a:rPr lang="id-ID" sz="2400">
                <a:solidFill>
                  <a:schemeClr val="bg1"/>
                </a:solidFill>
              </a:rPr>
              <a:t>visualisasi dapat menjadi sarana yang efektif dan efisien untuk memahami eksekusi graf kode program bagi pengguna yang telah memiliki dasar pengetahuan tentang teori graf dan bahasa pemrograman yang akan </a:t>
            </a:r>
            <a:r>
              <a:rPr lang="id-ID" sz="2400" smtClean="0">
                <a:solidFill>
                  <a:schemeClr val="bg1"/>
                </a:solidFill>
              </a:rPr>
              <a:t>dipelajarinya.</a:t>
            </a:r>
            <a:endParaRPr lang="id-ID" sz="2400">
              <a:solidFill>
                <a:schemeClr val="bg1"/>
              </a:solidFill>
            </a:endParaRPr>
          </a:p>
        </p:txBody>
      </p:sp>
      <p:sp>
        <p:nvSpPr>
          <p:cNvPr id="13" name="Rectangle 12"/>
          <p:cNvSpPr/>
          <p:nvPr/>
        </p:nvSpPr>
        <p:spPr>
          <a:xfrm>
            <a:off x="4079776" y="5229200"/>
            <a:ext cx="432048" cy="432048"/>
          </a:xfrm>
          <a:prstGeom prst="rect">
            <a:avLst/>
          </a:prstGeom>
          <a:solidFill>
            <a:srgbClr val="ACAE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45287327"/>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1968" t="11900" r="31489" b="20901"/>
          <a:stretch/>
        </p:blipFill>
        <p:spPr>
          <a:xfrm>
            <a:off x="1425271" y="144044"/>
            <a:ext cx="9321919" cy="5295291"/>
          </a:xfrm>
          <a:prstGeom prst="rect">
            <a:avLst/>
          </a:prstGeom>
        </p:spPr>
      </p:pic>
      <p:sp>
        <p:nvSpPr>
          <p:cNvPr id="5" name="Title 4"/>
          <p:cNvSpPr>
            <a:spLocks noGrp="1"/>
          </p:cNvSpPr>
          <p:nvPr>
            <p:ph type="ctrTitle"/>
          </p:nvPr>
        </p:nvSpPr>
        <p:spPr>
          <a:xfrm>
            <a:off x="1885448" y="4653136"/>
            <a:ext cx="9144000" cy="2387600"/>
          </a:xfrm>
        </p:spPr>
        <p:txBody>
          <a:bodyPr/>
          <a:lstStyle/>
          <a:p>
            <a:r>
              <a:rPr lang="en-US" dirty="0">
                <a:solidFill>
                  <a:schemeClr val="accent5"/>
                </a:solidFill>
              </a:rPr>
              <a:t>Thank        You!</a:t>
            </a:r>
          </a:p>
        </p:txBody>
      </p:sp>
      <p:grpSp>
        <p:nvGrpSpPr>
          <p:cNvPr id="7" name="Group 6"/>
          <p:cNvGrpSpPr>
            <a:grpSpLocks noChangeAspect="1"/>
          </p:cNvGrpSpPr>
          <p:nvPr/>
        </p:nvGrpSpPr>
        <p:grpSpPr>
          <a:xfrm>
            <a:off x="3504704" y="5592559"/>
            <a:ext cx="1291827" cy="1291827"/>
            <a:chOff x="1382807" y="174388"/>
            <a:chExt cx="3025589" cy="3025588"/>
          </a:xfrm>
        </p:grpSpPr>
        <p:sp>
          <p:nvSpPr>
            <p:cNvPr id="8" name="Rectangle 7"/>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1" name="Group 10"/>
          <p:cNvGrpSpPr>
            <a:grpSpLocks noChangeAspect="1"/>
          </p:cNvGrpSpPr>
          <p:nvPr/>
        </p:nvGrpSpPr>
        <p:grpSpPr>
          <a:xfrm>
            <a:off x="6262370" y="5604269"/>
            <a:ext cx="1291827" cy="1291827"/>
            <a:chOff x="1382807" y="174388"/>
            <a:chExt cx="3025589" cy="3025588"/>
          </a:xfrm>
        </p:grpSpPr>
        <p:sp>
          <p:nvSpPr>
            <p:cNvPr id="12" name="Rectangle 11"/>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9984432" y="6099849"/>
            <a:ext cx="2088232" cy="713527"/>
            <a:chOff x="9984432" y="6099849"/>
            <a:chExt cx="2088232" cy="713527"/>
          </a:xfrm>
        </p:grpSpPr>
        <p:pic>
          <p:nvPicPr>
            <p:cNvPr id="19" name="Picture 18" descr="C:\Users\HABIBI~1\AppData\Local\Temp\1958711b.tmp\img2733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0" name="TextBox 19"/>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2838546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5</a:t>
            </a:fld>
            <a:endParaRPr lang="en-US" dirty="0"/>
          </a:p>
        </p:txBody>
      </p:sp>
      <p:sp>
        <p:nvSpPr>
          <p:cNvPr id="4" name="Title 3"/>
          <p:cNvSpPr>
            <a:spLocks noGrp="1"/>
          </p:cNvSpPr>
          <p:nvPr>
            <p:ph type="title"/>
          </p:nvPr>
        </p:nvSpPr>
        <p:spPr/>
        <p:txBody>
          <a:bodyPr/>
          <a:lstStyle/>
          <a:p>
            <a:r>
              <a:rPr lang="id-ID" smtClean="0"/>
              <a:t>Rumusan Masalah</a:t>
            </a:r>
            <a:endParaRPr lang="en-US"/>
          </a:p>
        </p:txBody>
      </p:sp>
      <p:graphicFrame>
        <p:nvGraphicFramePr>
          <p:cNvPr id="5" name="Diagram 4"/>
          <p:cNvGraphicFramePr/>
          <p:nvPr>
            <p:extLst>
              <p:ext uri="{D42A27DB-BD31-4B8C-83A1-F6EECF244321}">
                <p14:modId xmlns:p14="http://schemas.microsoft.com/office/powerpoint/2010/main" val="3745225278"/>
              </p:ext>
            </p:extLst>
          </p:nvPr>
        </p:nvGraphicFramePr>
        <p:xfrm>
          <a:off x="-312712" y="1412775"/>
          <a:ext cx="7088336" cy="472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7098139" y="1735486"/>
            <a:ext cx="3637925" cy="850250"/>
            <a:chOff x="203098" y="4478455"/>
            <a:chExt cx="3249171" cy="759391"/>
          </a:xfrm>
        </p:grpSpPr>
        <p:sp>
          <p:nvSpPr>
            <p:cNvPr id="16" name="Rectangle 15"/>
            <p:cNvSpPr/>
            <p:nvPr/>
          </p:nvSpPr>
          <p:spPr>
            <a:xfrm>
              <a:off x="203098" y="4478455"/>
              <a:ext cx="3249170" cy="329865"/>
            </a:xfrm>
            <a:prstGeom prst="rect">
              <a:avLst/>
            </a:prstGeom>
            <a:noFill/>
          </p:spPr>
          <p:txBody>
            <a:bodyPr wrap="square">
              <a:spAutoFit/>
            </a:bodyPr>
            <a:lstStyle/>
            <a:p>
              <a:pPr algn="just"/>
              <a:r>
                <a:rPr lang="id-ID" b="1" smtClean="0">
                  <a:solidFill>
                    <a:schemeClr val="tx2"/>
                  </a:solidFill>
                </a:rPr>
                <a:t>Memahami</a:t>
              </a:r>
              <a:endParaRPr lang="en-US" b="1">
                <a:solidFill>
                  <a:schemeClr val="tx2"/>
                </a:solidFill>
              </a:endParaRPr>
            </a:p>
          </p:txBody>
        </p:sp>
        <p:sp>
          <p:nvSpPr>
            <p:cNvPr id="17" name="Rectangle 16"/>
            <p:cNvSpPr/>
            <p:nvPr/>
          </p:nvSpPr>
          <p:spPr>
            <a:xfrm>
              <a:off x="203099" y="4770538"/>
              <a:ext cx="3249170" cy="467308"/>
            </a:xfrm>
            <a:prstGeom prst="rect">
              <a:avLst/>
            </a:prstGeom>
          </p:spPr>
          <p:txBody>
            <a:bodyPr wrap="square">
              <a:spAutoFit/>
            </a:bodyPr>
            <a:lstStyle/>
            <a:p>
              <a:pPr algn="just"/>
              <a:r>
                <a:rPr lang="id-ID" sz="1400">
                  <a:solidFill>
                    <a:schemeClr val="tx2"/>
                  </a:solidFill>
                </a:rPr>
                <a:t>Apakah yang dimaksud dengan memahami eksekusi graf kode program ?</a:t>
              </a:r>
              <a:endParaRPr lang="en-US" sz="1400">
                <a:solidFill>
                  <a:schemeClr val="tx2"/>
                </a:solidFill>
              </a:endParaRPr>
            </a:p>
          </p:txBody>
        </p:sp>
      </p:grpSp>
      <p:grpSp>
        <p:nvGrpSpPr>
          <p:cNvPr id="18" name="Group 17"/>
          <p:cNvGrpSpPr/>
          <p:nvPr/>
        </p:nvGrpSpPr>
        <p:grpSpPr>
          <a:xfrm>
            <a:off x="7098139" y="2928330"/>
            <a:ext cx="3637927" cy="824269"/>
            <a:chOff x="203098" y="4478455"/>
            <a:chExt cx="3249171" cy="736186"/>
          </a:xfrm>
        </p:grpSpPr>
        <p:sp>
          <p:nvSpPr>
            <p:cNvPr id="19" name="Rectangle 18"/>
            <p:cNvSpPr/>
            <p:nvPr/>
          </p:nvSpPr>
          <p:spPr>
            <a:xfrm>
              <a:off x="203098" y="4478455"/>
              <a:ext cx="3249170" cy="329864"/>
            </a:xfrm>
            <a:prstGeom prst="rect">
              <a:avLst/>
            </a:prstGeom>
            <a:noFill/>
          </p:spPr>
          <p:txBody>
            <a:bodyPr wrap="square">
              <a:spAutoFit/>
            </a:bodyPr>
            <a:lstStyle/>
            <a:p>
              <a:pPr algn="just"/>
              <a:r>
                <a:rPr lang="id-ID" b="1" smtClean="0">
                  <a:solidFill>
                    <a:schemeClr val="tx2"/>
                  </a:solidFill>
                </a:rPr>
                <a:t>Keefektifan</a:t>
              </a:r>
              <a:endParaRPr lang="en-US" b="1">
                <a:solidFill>
                  <a:schemeClr val="tx2"/>
                </a:solidFill>
              </a:endParaRPr>
            </a:p>
          </p:txBody>
        </p:sp>
        <p:sp>
          <p:nvSpPr>
            <p:cNvPr id="20" name="Rectangle 19"/>
            <p:cNvSpPr/>
            <p:nvPr/>
          </p:nvSpPr>
          <p:spPr>
            <a:xfrm>
              <a:off x="203099" y="4747333"/>
              <a:ext cx="3249170" cy="467308"/>
            </a:xfrm>
            <a:prstGeom prst="rect">
              <a:avLst/>
            </a:prstGeom>
          </p:spPr>
          <p:txBody>
            <a:bodyPr wrap="square">
              <a:spAutoFit/>
            </a:bodyPr>
            <a:lstStyle/>
            <a:p>
              <a:pPr algn="just"/>
              <a:r>
                <a:rPr lang="id-ID" sz="1400">
                  <a:solidFill>
                    <a:schemeClr val="tx2"/>
                  </a:solidFill>
                </a:rPr>
                <a:t>Apakah dengan visualisasi graf dapat efektif untuk memahami eksekusi graf kode program ?</a:t>
              </a:r>
              <a:endParaRPr lang="en-US" sz="1400">
                <a:solidFill>
                  <a:schemeClr val="tx2"/>
                </a:solidFill>
              </a:endParaRPr>
            </a:p>
          </p:txBody>
        </p:sp>
      </p:grpSp>
      <p:grpSp>
        <p:nvGrpSpPr>
          <p:cNvPr id="21" name="Group 20"/>
          <p:cNvGrpSpPr/>
          <p:nvPr/>
        </p:nvGrpSpPr>
        <p:grpSpPr>
          <a:xfrm>
            <a:off x="7098139" y="4097966"/>
            <a:ext cx="3637925" cy="1013730"/>
            <a:chOff x="203098" y="4478455"/>
            <a:chExt cx="3249171" cy="905401"/>
          </a:xfrm>
        </p:grpSpPr>
        <p:sp>
          <p:nvSpPr>
            <p:cNvPr id="22" name="Rectangle 21"/>
            <p:cNvSpPr/>
            <p:nvPr/>
          </p:nvSpPr>
          <p:spPr>
            <a:xfrm>
              <a:off x="203098" y="4478455"/>
              <a:ext cx="3249170" cy="329865"/>
            </a:xfrm>
            <a:prstGeom prst="rect">
              <a:avLst/>
            </a:prstGeom>
            <a:noFill/>
          </p:spPr>
          <p:txBody>
            <a:bodyPr wrap="square">
              <a:spAutoFit/>
            </a:bodyPr>
            <a:lstStyle/>
            <a:p>
              <a:pPr algn="just"/>
              <a:r>
                <a:rPr lang="id-ID" b="1" smtClean="0">
                  <a:solidFill>
                    <a:schemeClr val="tx2"/>
                  </a:solidFill>
                </a:rPr>
                <a:t>Teknik Deteksi Graf</a:t>
              </a:r>
              <a:endParaRPr lang="en-US" b="1">
                <a:solidFill>
                  <a:schemeClr val="tx2"/>
                </a:solidFill>
              </a:endParaRPr>
            </a:p>
          </p:txBody>
        </p:sp>
        <p:sp>
          <p:nvSpPr>
            <p:cNvPr id="23" name="Rectangle 22"/>
            <p:cNvSpPr/>
            <p:nvPr/>
          </p:nvSpPr>
          <p:spPr>
            <a:xfrm>
              <a:off x="203099" y="4724127"/>
              <a:ext cx="3249170" cy="659729"/>
            </a:xfrm>
            <a:prstGeom prst="rect">
              <a:avLst/>
            </a:prstGeom>
          </p:spPr>
          <p:txBody>
            <a:bodyPr wrap="square">
              <a:spAutoFit/>
            </a:bodyPr>
            <a:lstStyle/>
            <a:p>
              <a:pPr algn="just"/>
              <a:r>
                <a:rPr lang="id-ID" sz="1400">
                  <a:solidFill>
                    <a:schemeClr val="tx2"/>
                  </a:solidFill>
                </a:rPr>
                <a:t>Bagaimana teknik untuk mendeteksi graf pada eksekusi graf kode program sehingga dapat divisualisasi ?</a:t>
              </a:r>
              <a:endParaRPr lang="en-US" sz="1400">
                <a:solidFill>
                  <a:schemeClr val="tx2"/>
                </a:solidFill>
              </a:endParaRPr>
            </a:p>
          </p:txBody>
        </p:sp>
      </p:grpSp>
      <p:sp>
        <p:nvSpPr>
          <p:cNvPr id="26" name="Freeform 457"/>
          <p:cNvSpPr/>
          <p:nvPr/>
        </p:nvSpPr>
        <p:spPr>
          <a:xfrm>
            <a:off x="2130750" y="3410608"/>
            <a:ext cx="580874" cy="87202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25"/>
          <p:cNvSpPr/>
          <p:nvPr/>
        </p:nvSpPr>
        <p:spPr>
          <a:xfrm>
            <a:off x="6422807" y="1845747"/>
            <a:ext cx="604826" cy="564968"/>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9" name="Freeform 457"/>
          <p:cNvSpPr/>
          <p:nvPr/>
        </p:nvSpPr>
        <p:spPr>
          <a:xfrm>
            <a:off x="6529790" y="2992093"/>
            <a:ext cx="407091" cy="611136"/>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10"/>
          <p:cNvSpPr/>
          <p:nvPr/>
        </p:nvSpPr>
        <p:spPr>
          <a:xfrm>
            <a:off x="6409507" y="4184607"/>
            <a:ext cx="630868" cy="632159"/>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10"/>
          <p:cNvSpPr/>
          <p:nvPr/>
        </p:nvSpPr>
        <p:spPr>
          <a:xfrm>
            <a:off x="3719736" y="4265693"/>
            <a:ext cx="1177122" cy="1179531"/>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2" name="Freeform 425"/>
          <p:cNvSpPr/>
          <p:nvPr/>
        </p:nvSpPr>
        <p:spPr>
          <a:xfrm>
            <a:off x="3143672" y="2287968"/>
            <a:ext cx="604826" cy="564968"/>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3" name="Group 32"/>
          <p:cNvGrpSpPr/>
          <p:nvPr/>
        </p:nvGrpSpPr>
        <p:grpSpPr>
          <a:xfrm>
            <a:off x="9912424" y="147094"/>
            <a:ext cx="2088232" cy="713527"/>
            <a:chOff x="9984432" y="6099849"/>
            <a:chExt cx="2088232" cy="713527"/>
          </a:xfrm>
        </p:grpSpPr>
        <p:pic>
          <p:nvPicPr>
            <p:cNvPr id="34" name="Picture 33"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5" name="TextBox 34"/>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7067595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6</a:t>
            </a:fld>
            <a:endParaRPr lang="en-US" dirty="0"/>
          </a:p>
        </p:txBody>
      </p:sp>
      <p:sp>
        <p:nvSpPr>
          <p:cNvPr id="4" name="Title 3"/>
          <p:cNvSpPr>
            <a:spLocks noGrp="1"/>
          </p:cNvSpPr>
          <p:nvPr>
            <p:ph type="title"/>
          </p:nvPr>
        </p:nvSpPr>
        <p:spPr/>
        <p:txBody>
          <a:bodyPr/>
          <a:lstStyle/>
          <a:p>
            <a:r>
              <a:rPr lang="id-ID" smtClean="0"/>
              <a:t>Tujuan dan Kontribusi Penelitian</a:t>
            </a:r>
            <a:endParaRPr lang="en-US"/>
          </a:p>
        </p:txBody>
      </p:sp>
      <p:graphicFrame>
        <p:nvGraphicFramePr>
          <p:cNvPr id="5" name="Diagram 4"/>
          <p:cNvGraphicFramePr/>
          <p:nvPr>
            <p:extLst>
              <p:ext uri="{D42A27DB-BD31-4B8C-83A1-F6EECF244321}">
                <p14:modId xmlns:p14="http://schemas.microsoft.com/office/powerpoint/2010/main" val="1129683131"/>
              </p:ext>
            </p:extLst>
          </p:nvPr>
        </p:nvGraphicFramePr>
        <p:xfrm>
          <a:off x="-1267488" y="959956"/>
          <a:ext cx="7088336" cy="472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6384032" y="4293096"/>
            <a:ext cx="5373467" cy="847546"/>
            <a:chOff x="203097" y="4395121"/>
            <a:chExt cx="3083494" cy="847546"/>
          </a:xfrm>
        </p:grpSpPr>
        <p:sp>
          <p:nvSpPr>
            <p:cNvPr id="11" name="Rectangle 10"/>
            <p:cNvSpPr/>
            <p:nvPr/>
          </p:nvSpPr>
          <p:spPr>
            <a:xfrm>
              <a:off x="203099" y="4827169"/>
              <a:ext cx="3083492" cy="415498"/>
            </a:xfrm>
            <a:prstGeom prst="rect">
              <a:avLst/>
            </a:prstGeom>
            <a:ln>
              <a:solidFill>
                <a:schemeClr val="tx1">
                  <a:lumMod val="60000"/>
                  <a:lumOff val="40000"/>
                </a:schemeClr>
              </a:solidFill>
            </a:ln>
          </p:spPr>
          <p:txBody>
            <a:bodyPr wrap="square" tIns="91440">
              <a:spAutoFit/>
            </a:bodyPr>
            <a:lstStyle/>
            <a:p>
              <a:pPr algn="just"/>
              <a:r>
                <a:rPr lang="id-ID">
                  <a:solidFill>
                    <a:schemeClr val="tx2"/>
                  </a:solidFill>
                </a:rPr>
                <a:t>Visualisasi eksekusi graf kode </a:t>
              </a:r>
              <a:r>
                <a:rPr lang="id-ID" smtClean="0">
                  <a:solidFill>
                    <a:schemeClr val="tx2"/>
                  </a:solidFill>
                </a:rPr>
                <a:t>program.</a:t>
              </a:r>
              <a:endParaRPr lang="en-US">
                <a:solidFill>
                  <a:schemeClr val="tx2"/>
                </a:solidFill>
              </a:endParaRPr>
            </a:p>
          </p:txBody>
        </p:sp>
        <p:sp>
          <p:nvSpPr>
            <p:cNvPr id="10" name="Rectangle 9"/>
            <p:cNvSpPr/>
            <p:nvPr/>
          </p:nvSpPr>
          <p:spPr>
            <a:xfrm>
              <a:off x="203097" y="4395121"/>
              <a:ext cx="3083492" cy="461665"/>
            </a:xfrm>
            <a:prstGeom prst="rect">
              <a:avLst/>
            </a:prstGeom>
            <a:solidFill>
              <a:schemeClr val="tx1">
                <a:lumMod val="20000"/>
                <a:lumOff val="80000"/>
              </a:schemeClr>
            </a:solidFill>
            <a:ln>
              <a:solidFill>
                <a:schemeClr val="tx1">
                  <a:lumMod val="60000"/>
                  <a:lumOff val="40000"/>
                </a:schemeClr>
              </a:solidFill>
            </a:ln>
          </p:spPr>
          <p:txBody>
            <a:bodyPr wrap="square" anchor="b">
              <a:spAutoFit/>
            </a:bodyPr>
            <a:lstStyle/>
            <a:p>
              <a:pPr algn="just"/>
              <a:r>
                <a:rPr lang="id-ID" sz="2400" b="1" smtClean="0">
                  <a:solidFill>
                    <a:schemeClr val="tx1">
                      <a:lumMod val="50000"/>
                    </a:schemeClr>
                  </a:solidFill>
                </a:rPr>
                <a:t>Kontribusi Penelitian</a:t>
              </a:r>
              <a:endParaRPr lang="en-US" sz="2400" b="1">
                <a:solidFill>
                  <a:schemeClr val="tx1">
                    <a:lumMod val="50000"/>
                  </a:schemeClr>
                </a:solidFill>
              </a:endParaRPr>
            </a:p>
          </p:txBody>
        </p:sp>
      </p:grpSp>
      <p:sp>
        <p:nvSpPr>
          <p:cNvPr id="24" name="Freeform 423"/>
          <p:cNvSpPr/>
          <p:nvPr/>
        </p:nvSpPr>
        <p:spPr>
          <a:xfrm>
            <a:off x="2764960" y="3398768"/>
            <a:ext cx="1136963" cy="975342"/>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23"/>
          <p:cNvSpPr/>
          <p:nvPr/>
        </p:nvSpPr>
        <p:spPr>
          <a:xfrm>
            <a:off x="5307575" y="4221088"/>
            <a:ext cx="649462" cy="557140"/>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356"/>
          <p:cNvSpPr>
            <a:spLocks noChangeAspect="1"/>
          </p:cNvSpPr>
          <p:nvPr/>
        </p:nvSpPr>
        <p:spPr>
          <a:xfrm>
            <a:off x="1018208" y="2534672"/>
            <a:ext cx="795483" cy="794779"/>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356"/>
          <p:cNvSpPr>
            <a:spLocks noChangeAspect="1"/>
          </p:cNvSpPr>
          <p:nvPr/>
        </p:nvSpPr>
        <p:spPr>
          <a:xfrm>
            <a:off x="5152087" y="1947901"/>
            <a:ext cx="795483" cy="794779"/>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p:cNvGrpSpPr/>
          <p:nvPr/>
        </p:nvGrpSpPr>
        <p:grpSpPr>
          <a:xfrm>
            <a:off x="6384032" y="1997224"/>
            <a:ext cx="5373467" cy="1401544"/>
            <a:chOff x="203097" y="4395121"/>
            <a:chExt cx="3083494" cy="1401544"/>
          </a:xfrm>
        </p:grpSpPr>
        <p:sp>
          <p:nvSpPr>
            <p:cNvPr id="33" name="Rectangle 32"/>
            <p:cNvSpPr/>
            <p:nvPr/>
          </p:nvSpPr>
          <p:spPr>
            <a:xfrm>
              <a:off x="203099" y="4827169"/>
              <a:ext cx="3083492" cy="969496"/>
            </a:xfrm>
            <a:prstGeom prst="rect">
              <a:avLst/>
            </a:prstGeom>
            <a:ln>
              <a:solidFill>
                <a:schemeClr val="tx1">
                  <a:lumMod val="60000"/>
                  <a:lumOff val="40000"/>
                </a:schemeClr>
              </a:solidFill>
            </a:ln>
          </p:spPr>
          <p:txBody>
            <a:bodyPr wrap="square" tIns="91440">
              <a:spAutoFit/>
            </a:bodyPr>
            <a:lstStyle/>
            <a:p>
              <a:pPr algn="just"/>
              <a:r>
                <a:rPr lang="id-ID" smtClean="0">
                  <a:solidFill>
                    <a:schemeClr val="tx2"/>
                  </a:solidFill>
                </a:rPr>
                <a:t>Menghasilkan </a:t>
              </a:r>
              <a:r>
                <a:rPr lang="id-ID">
                  <a:solidFill>
                    <a:schemeClr val="tx2"/>
                  </a:solidFill>
                </a:rPr>
                <a:t>kakas visualisasi graf yang dapat digunakan untuk memahami eksekusi graf kode program.</a:t>
              </a:r>
              <a:endParaRPr lang="en-US">
                <a:solidFill>
                  <a:schemeClr val="tx2"/>
                </a:solidFill>
              </a:endParaRPr>
            </a:p>
          </p:txBody>
        </p:sp>
        <p:sp>
          <p:nvSpPr>
            <p:cNvPr id="34" name="Rectangle 33"/>
            <p:cNvSpPr/>
            <p:nvPr/>
          </p:nvSpPr>
          <p:spPr>
            <a:xfrm>
              <a:off x="203097" y="4395121"/>
              <a:ext cx="3083492" cy="461665"/>
            </a:xfrm>
            <a:prstGeom prst="rect">
              <a:avLst/>
            </a:prstGeom>
            <a:solidFill>
              <a:schemeClr val="tx1">
                <a:lumMod val="20000"/>
                <a:lumOff val="80000"/>
              </a:schemeClr>
            </a:solidFill>
            <a:ln>
              <a:solidFill>
                <a:schemeClr val="tx1">
                  <a:lumMod val="60000"/>
                  <a:lumOff val="40000"/>
                </a:schemeClr>
              </a:solidFill>
            </a:ln>
          </p:spPr>
          <p:txBody>
            <a:bodyPr wrap="square" anchor="b">
              <a:spAutoFit/>
            </a:bodyPr>
            <a:lstStyle/>
            <a:p>
              <a:pPr algn="just"/>
              <a:r>
                <a:rPr lang="id-ID" sz="2400" b="1" smtClean="0">
                  <a:solidFill>
                    <a:schemeClr val="tx1">
                      <a:lumMod val="50000"/>
                    </a:schemeClr>
                  </a:solidFill>
                </a:rPr>
                <a:t>Tujuan Penelitian</a:t>
              </a:r>
              <a:endParaRPr lang="en-US" sz="2400" b="1">
                <a:solidFill>
                  <a:schemeClr val="tx1">
                    <a:lumMod val="50000"/>
                  </a:schemeClr>
                </a:solidFill>
              </a:endParaRPr>
            </a:p>
          </p:txBody>
        </p:sp>
      </p:grpSp>
      <p:grpSp>
        <p:nvGrpSpPr>
          <p:cNvPr id="35" name="Group 34"/>
          <p:cNvGrpSpPr/>
          <p:nvPr/>
        </p:nvGrpSpPr>
        <p:grpSpPr>
          <a:xfrm>
            <a:off x="9984432" y="116632"/>
            <a:ext cx="2088232" cy="713527"/>
            <a:chOff x="9984432" y="6099849"/>
            <a:chExt cx="2088232" cy="713527"/>
          </a:xfrm>
        </p:grpSpPr>
        <p:pic>
          <p:nvPicPr>
            <p:cNvPr id="36" name="Picture 35"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7" name="TextBox 36"/>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543800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7</a:t>
            </a:fld>
            <a:endParaRPr lang="en-US" dirty="0"/>
          </a:p>
        </p:txBody>
      </p:sp>
      <p:sp>
        <p:nvSpPr>
          <p:cNvPr id="4" name="Title 3"/>
          <p:cNvSpPr>
            <a:spLocks noGrp="1"/>
          </p:cNvSpPr>
          <p:nvPr>
            <p:ph type="title"/>
          </p:nvPr>
        </p:nvSpPr>
        <p:spPr/>
        <p:txBody>
          <a:bodyPr/>
          <a:lstStyle/>
          <a:p>
            <a:r>
              <a:rPr lang="id-ID" smtClean="0"/>
              <a:t>Batasan Masalah</a:t>
            </a:r>
            <a:endParaRPr lang="en-US"/>
          </a:p>
        </p:txBody>
      </p:sp>
      <p:grpSp>
        <p:nvGrpSpPr>
          <p:cNvPr id="17" name="Group 16"/>
          <p:cNvGrpSpPr/>
          <p:nvPr/>
        </p:nvGrpSpPr>
        <p:grpSpPr>
          <a:xfrm>
            <a:off x="4211145" y="2044102"/>
            <a:ext cx="3769711" cy="3761161"/>
            <a:chOff x="5024185" y="2044103"/>
            <a:chExt cx="2155088" cy="2150200"/>
          </a:xfrm>
        </p:grpSpPr>
        <p:sp>
          <p:nvSpPr>
            <p:cNvPr id="6" name="Shape 1755"/>
            <p:cNvSpPr/>
            <p:nvPr/>
          </p:nvSpPr>
          <p:spPr>
            <a:xfrm>
              <a:off x="5024185" y="2044103"/>
              <a:ext cx="1078156" cy="1075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71" y="0"/>
                    <a:pt x="18871" y="0"/>
                    <a:pt x="18871" y="0"/>
                  </a:cubicBezTo>
                  <a:cubicBezTo>
                    <a:pt x="18871" y="4250"/>
                    <a:pt x="18871" y="4250"/>
                    <a:pt x="18871" y="4250"/>
                  </a:cubicBezTo>
                  <a:cubicBezTo>
                    <a:pt x="17652" y="4483"/>
                    <a:pt x="16374" y="4832"/>
                    <a:pt x="15271" y="5240"/>
                  </a:cubicBezTo>
                  <a:cubicBezTo>
                    <a:pt x="13123" y="1514"/>
                    <a:pt x="13123" y="1514"/>
                    <a:pt x="13123" y="1514"/>
                  </a:cubicBezTo>
                  <a:cubicBezTo>
                    <a:pt x="8419" y="4250"/>
                    <a:pt x="8419" y="4250"/>
                    <a:pt x="8419" y="4250"/>
                  </a:cubicBezTo>
                  <a:cubicBezTo>
                    <a:pt x="10568" y="7918"/>
                    <a:pt x="10568" y="7918"/>
                    <a:pt x="10568" y="7918"/>
                  </a:cubicBezTo>
                  <a:cubicBezTo>
                    <a:pt x="9639" y="8733"/>
                    <a:pt x="8710" y="9665"/>
                    <a:pt x="7955" y="10654"/>
                  </a:cubicBezTo>
                  <a:cubicBezTo>
                    <a:pt x="4239" y="8500"/>
                    <a:pt x="4239" y="8500"/>
                    <a:pt x="4239" y="8500"/>
                  </a:cubicBezTo>
                  <a:cubicBezTo>
                    <a:pt x="1626" y="13100"/>
                    <a:pt x="1626" y="13100"/>
                    <a:pt x="1626" y="13100"/>
                  </a:cubicBezTo>
                  <a:cubicBezTo>
                    <a:pt x="5284" y="15254"/>
                    <a:pt x="5284" y="15254"/>
                    <a:pt x="5284" y="15254"/>
                  </a:cubicBezTo>
                  <a:cubicBezTo>
                    <a:pt x="4761" y="16477"/>
                    <a:pt x="4529" y="17641"/>
                    <a:pt x="4297" y="18922"/>
                  </a:cubicBezTo>
                  <a:cubicBezTo>
                    <a:pt x="0" y="18922"/>
                    <a:pt x="0" y="18922"/>
                    <a:pt x="0" y="18922"/>
                  </a:cubicBezTo>
                  <a:cubicBezTo>
                    <a:pt x="0" y="21600"/>
                    <a:pt x="0" y="21600"/>
                    <a:pt x="0" y="21600"/>
                  </a:cubicBezTo>
                  <a:cubicBezTo>
                    <a:pt x="21600" y="21600"/>
                    <a:pt x="21600" y="21600"/>
                    <a:pt x="21600" y="21600"/>
                  </a:cubicBez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sp>
          <p:nvSpPr>
            <p:cNvPr id="9" name="Shape 1758"/>
            <p:cNvSpPr/>
            <p:nvPr/>
          </p:nvSpPr>
          <p:spPr>
            <a:xfrm>
              <a:off x="6102338" y="2044103"/>
              <a:ext cx="1076935" cy="1075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78" y="0"/>
                    <a:pt x="2678" y="0"/>
                    <a:pt x="2678" y="0"/>
                  </a:cubicBezTo>
                  <a:cubicBezTo>
                    <a:pt x="2678" y="4250"/>
                    <a:pt x="2678" y="4250"/>
                    <a:pt x="2678" y="4250"/>
                  </a:cubicBezTo>
                  <a:cubicBezTo>
                    <a:pt x="3901" y="4483"/>
                    <a:pt x="5182" y="4832"/>
                    <a:pt x="6288" y="5240"/>
                  </a:cubicBezTo>
                  <a:cubicBezTo>
                    <a:pt x="8442" y="1514"/>
                    <a:pt x="8442" y="1514"/>
                    <a:pt x="8442" y="1514"/>
                  </a:cubicBezTo>
                  <a:cubicBezTo>
                    <a:pt x="13158" y="4250"/>
                    <a:pt x="13158" y="4250"/>
                    <a:pt x="13158" y="4250"/>
                  </a:cubicBezTo>
                  <a:cubicBezTo>
                    <a:pt x="11004" y="7918"/>
                    <a:pt x="11004" y="7918"/>
                    <a:pt x="11004" y="7918"/>
                  </a:cubicBezTo>
                  <a:cubicBezTo>
                    <a:pt x="11994" y="8733"/>
                    <a:pt x="12867" y="9665"/>
                    <a:pt x="13624" y="10654"/>
                  </a:cubicBezTo>
                  <a:cubicBezTo>
                    <a:pt x="17350" y="8500"/>
                    <a:pt x="17350" y="8500"/>
                    <a:pt x="17350" y="8500"/>
                  </a:cubicBezTo>
                  <a:cubicBezTo>
                    <a:pt x="20028" y="13100"/>
                    <a:pt x="20028" y="13100"/>
                    <a:pt x="20028" y="13100"/>
                  </a:cubicBezTo>
                  <a:cubicBezTo>
                    <a:pt x="16360" y="15254"/>
                    <a:pt x="16360" y="15254"/>
                    <a:pt x="16360" y="15254"/>
                  </a:cubicBezTo>
                  <a:cubicBezTo>
                    <a:pt x="16826" y="16477"/>
                    <a:pt x="17117" y="17641"/>
                    <a:pt x="17292" y="18922"/>
                  </a:cubicBezTo>
                  <a:cubicBezTo>
                    <a:pt x="21600" y="18922"/>
                    <a:pt x="21600" y="18922"/>
                    <a:pt x="21600" y="18922"/>
                  </a:cubicBezTo>
                  <a:cubicBezTo>
                    <a:pt x="21600" y="21600"/>
                    <a:pt x="21600" y="21600"/>
                    <a:pt x="21600" y="21600"/>
                  </a:cubicBezTo>
                  <a:cubicBezTo>
                    <a:pt x="0" y="21600"/>
                    <a:pt x="0" y="21600"/>
                    <a:pt x="0" y="21600"/>
                  </a:cubicBezTo>
                  <a:lnTo>
                    <a:pt x="0" y="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2" name="Shape 1761"/>
            <p:cNvSpPr/>
            <p:nvPr/>
          </p:nvSpPr>
          <p:spPr>
            <a:xfrm>
              <a:off x="6102338" y="3119813"/>
              <a:ext cx="1076935" cy="1074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678" y="21600"/>
                    <a:pt x="2678" y="21600"/>
                    <a:pt x="2678" y="21600"/>
                  </a:cubicBezTo>
                  <a:cubicBezTo>
                    <a:pt x="2678" y="17408"/>
                    <a:pt x="2678" y="17408"/>
                    <a:pt x="2678" y="17408"/>
                  </a:cubicBezTo>
                  <a:cubicBezTo>
                    <a:pt x="3901" y="17175"/>
                    <a:pt x="5182" y="16826"/>
                    <a:pt x="6288" y="16418"/>
                  </a:cubicBezTo>
                  <a:cubicBezTo>
                    <a:pt x="8442" y="20086"/>
                    <a:pt x="8442" y="20086"/>
                    <a:pt x="8442" y="20086"/>
                  </a:cubicBezTo>
                  <a:cubicBezTo>
                    <a:pt x="13158" y="17408"/>
                    <a:pt x="13158" y="17408"/>
                    <a:pt x="13158" y="17408"/>
                  </a:cubicBezTo>
                  <a:cubicBezTo>
                    <a:pt x="11004" y="13740"/>
                    <a:pt x="11004" y="13740"/>
                    <a:pt x="11004" y="13740"/>
                  </a:cubicBezTo>
                  <a:cubicBezTo>
                    <a:pt x="11994" y="12867"/>
                    <a:pt x="12867" y="11994"/>
                    <a:pt x="13624" y="11004"/>
                  </a:cubicBezTo>
                  <a:cubicBezTo>
                    <a:pt x="17350" y="13158"/>
                    <a:pt x="17350" y="13158"/>
                    <a:pt x="17350" y="13158"/>
                  </a:cubicBezTo>
                  <a:cubicBezTo>
                    <a:pt x="20028" y="8500"/>
                    <a:pt x="20028" y="8500"/>
                    <a:pt x="20028" y="8500"/>
                  </a:cubicBezTo>
                  <a:cubicBezTo>
                    <a:pt x="16360" y="6346"/>
                    <a:pt x="16360" y="6346"/>
                    <a:pt x="16360" y="6346"/>
                  </a:cubicBezTo>
                  <a:cubicBezTo>
                    <a:pt x="16826" y="5182"/>
                    <a:pt x="17117" y="4017"/>
                    <a:pt x="17292" y="2678"/>
                  </a:cubicBezTo>
                  <a:cubicBezTo>
                    <a:pt x="21600" y="2678"/>
                    <a:pt x="21600" y="2678"/>
                    <a:pt x="21600" y="2678"/>
                  </a:cubicBezTo>
                  <a:cubicBezTo>
                    <a:pt x="21600" y="0"/>
                    <a:pt x="21600" y="0"/>
                    <a:pt x="21600" y="0"/>
                  </a:cubicBezTo>
                  <a:cubicBezTo>
                    <a:pt x="0" y="0"/>
                    <a:pt x="0" y="0"/>
                    <a:pt x="0" y="0"/>
                  </a:cubicBezTo>
                  <a:lnTo>
                    <a:pt x="0" y="21600"/>
                  </a:lnTo>
                  <a:close/>
                </a:path>
              </a:pathLst>
            </a:custGeom>
            <a:solidFill>
              <a:schemeClr val="accent2"/>
            </a:solidFill>
            <a:ln w="12700" cap="flat">
              <a:noFill/>
              <a:miter lim="400000"/>
            </a:ln>
            <a:effectLst/>
          </p:spPr>
          <p:txBody>
            <a:bodyPr wrap="square" lIns="45719" tIns="45719" rIns="45719" bIns="45719" numCol="1" anchor="t">
              <a:noAutofit/>
            </a:bodyPr>
            <a:lstStyle/>
            <a:p>
              <a:pPr>
                <a:defRPr sz="2400"/>
              </a:pPr>
              <a:endParaRPr/>
            </a:p>
          </p:txBody>
        </p:sp>
        <p:sp>
          <p:nvSpPr>
            <p:cNvPr id="15" name="Shape 1764"/>
            <p:cNvSpPr/>
            <p:nvPr/>
          </p:nvSpPr>
          <p:spPr>
            <a:xfrm>
              <a:off x="5024185" y="3119813"/>
              <a:ext cx="1078156" cy="10744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871" y="21600"/>
                    <a:pt x="18871" y="21600"/>
                    <a:pt x="18871" y="21600"/>
                  </a:cubicBezTo>
                  <a:cubicBezTo>
                    <a:pt x="18871" y="17408"/>
                    <a:pt x="18871" y="17408"/>
                    <a:pt x="18871" y="17408"/>
                  </a:cubicBezTo>
                  <a:cubicBezTo>
                    <a:pt x="17652" y="17175"/>
                    <a:pt x="16374" y="16826"/>
                    <a:pt x="15271" y="16418"/>
                  </a:cubicBezTo>
                  <a:cubicBezTo>
                    <a:pt x="13123" y="20086"/>
                    <a:pt x="13123" y="20086"/>
                    <a:pt x="13123" y="20086"/>
                  </a:cubicBezTo>
                  <a:cubicBezTo>
                    <a:pt x="8419" y="17408"/>
                    <a:pt x="8419" y="17408"/>
                    <a:pt x="8419" y="17408"/>
                  </a:cubicBezTo>
                  <a:cubicBezTo>
                    <a:pt x="10568" y="13740"/>
                    <a:pt x="10568" y="13740"/>
                    <a:pt x="10568" y="13740"/>
                  </a:cubicBezTo>
                  <a:cubicBezTo>
                    <a:pt x="9639" y="12867"/>
                    <a:pt x="8710" y="11994"/>
                    <a:pt x="7955" y="11004"/>
                  </a:cubicBezTo>
                  <a:cubicBezTo>
                    <a:pt x="4239" y="13158"/>
                    <a:pt x="4239" y="13158"/>
                    <a:pt x="4239" y="13158"/>
                  </a:cubicBezTo>
                  <a:cubicBezTo>
                    <a:pt x="1626" y="8500"/>
                    <a:pt x="1626" y="8500"/>
                    <a:pt x="1626" y="8500"/>
                  </a:cubicBezTo>
                  <a:cubicBezTo>
                    <a:pt x="5284" y="6346"/>
                    <a:pt x="5284" y="6346"/>
                    <a:pt x="5284" y="6346"/>
                  </a:cubicBezTo>
                  <a:cubicBezTo>
                    <a:pt x="4761" y="5182"/>
                    <a:pt x="4529" y="4017"/>
                    <a:pt x="4297" y="2678"/>
                  </a:cubicBezTo>
                  <a:cubicBezTo>
                    <a:pt x="0" y="2678"/>
                    <a:pt x="0" y="2678"/>
                    <a:pt x="0" y="2678"/>
                  </a:cubicBezTo>
                  <a:cubicBezTo>
                    <a:pt x="0" y="0"/>
                    <a:pt x="0" y="0"/>
                    <a:pt x="0" y="0"/>
                  </a:cubicBezTo>
                  <a:cubicBezTo>
                    <a:pt x="21600" y="0"/>
                    <a:pt x="21600" y="0"/>
                    <a:pt x="21600" y="0"/>
                  </a:cubicBezTo>
                  <a:lnTo>
                    <a:pt x="21600" y="21600"/>
                  </a:lnTo>
                  <a:close/>
                </a:path>
              </a:pathLst>
            </a:custGeom>
            <a:solidFill>
              <a:schemeClr val="accent5"/>
            </a:solidFill>
            <a:ln w="12700" cap="flat">
              <a:noFill/>
              <a:miter lim="400000"/>
            </a:ln>
            <a:effectLst/>
          </p:spPr>
          <p:txBody>
            <a:bodyPr wrap="square" lIns="45719" tIns="45719" rIns="45719" bIns="45719" numCol="1" anchor="t">
              <a:noAutofit/>
            </a:bodyPr>
            <a:lstStyle/>
            <a:p>
              <a:pPr>
                <a:defRPr sz="2400"/>
              </a:pPr>
              <a:endParaRPr/>
            </a:p>
          </p:txBody>
        </p:sp>
      </p:grpSp>
      <p:grpSp>
        <p:nvGrpSpPr>
          <p:cNvPr id="32" name="Group 31"/>
          <p:cNvGrpSpPr/>
          <p:nvPr/>
        </p:nvGrpSpPr>
        <p:grpSpPr>
          <a:xfrm>
            <a:off x="8623931" y="2044102"/>
            <a:ext cx="3249171" cy="1769411"/>
            <a:chOff x="203098" y="4478455"/>
            <a:chExt cx="3249171" cy="1769411"/>
          </a:xfrm>
        </p:grpSpPr>
        <p:sp>
          <p:nvSpPr>
            <p:cNvPr id="33" name="Rectangle 32"/>
            <p:cNvSpPr/>
            <p:nvPr/>
          </p:nvSpPr>
          <p:spPr>
            <a:xfrm>
              <a:off x="203098" y="4478455"/>
              <a:ext cx="3249170" cy="369332"/>
            </a:xfrm>
            <a:prstGeom prst="rect">
              <a:avLst/>
            </a:prstGeom>
            <a:noFill/>
          </p:spPr>
          <p:txBody>
            <a:bodyPr wrap="square">
              <a:spAutoFit/>
            </a:bodyPr>
            <a:lstStyle/>
            <a:p>
              <a:pPr algn="just"/>
              <a:r>
                <a:rPr lang="id-ID" b="1" i="1" smtClean="0">
                  <a:solidFill>
                    <a:schemeClr val="accent4"/>
                  </a:solidFill>
                </a:rPr>
                <a:t>BackEnd System</a:t>
              </a:r>
              <a:endParaRPr lang="en-US" b="1" i="1">
                <a:solidFill>
                  <a:schemeClr val="accent4"/>
                </a:solidFill>
              </a:endParaRPr>
            </a:p>
          </p:txBody>
        </p:sp>
        <p:sp>
          <p:nvSpPr>
            <p:cNvPr id="34" name="Rectangle 33"/>
            <p:cNvSpPr/>
            <p:nvPr/>
          </p:nvSpPr>
          <p:spPr>
            <a:xfrm>
              <a:off x="203099" y="4770538"/>
              <a:ext cx="3249170" cy="1477328"/>
            </a:xfrm>
            <a:prstGeom prst="rect">
              <a:avLst/>
            </a:prstGeom>
          </p:spPr>
          <p:txBody>
            <a:bodyPr wrap="square">
              <a:spAutoFit/>
            </a:bodyPr>
            <a:lstStyle/>
            <a:p>
              <a:r>
                <a:rPr lang="id-ID">
                  <a:solidFill>
                    <a:schemeClr val="tx2"/>
                  </a:solidFill>
                </a:rPr>
                <a:t>Tidak melakukan analisis mendalam untuk sistem </a:t>
              </a:r>
              <a:r>
                <a:rPr lang="id-ID" i="1">
                  <a:solidFill>
                    <a:schemeClr val="tx2"/>
                  </a:solidFill>
                </a:rPr>
                <a:t>backend</a:t>
              </a:r>
              <a:r>
                <a:rPr lang="id-ID">
                  <a:solidFill>
                    <a:schemeClr val="tx2"/>
                  </a:solidFill>
                </a:rPr>
                <a:t> terkait kinerja manajemen memori dan penggunaan kakas pendukungnya</a:t>
              </a:r>
              <a:r>
                <a:rPr lang="en-US" sz="1400" smtClean="0">
                  <a:solidFill>
                    <a:schemeClr val="tx2"/>
                  </a:solidFill>
                </a:rPr>
                <a:t>.</a:t>
              </a:r>
              <a:endParaRPr lang="en-US" sz="1400">
                <a:solidFill>
                  <a:schemeClr val="tx2"/>
                </a:solidFill>
              </a:endParaRPr>
            </a:p>
          </p:txBody>
        </p:sp>
      </p:grpSp>
      <p:grpSp>
        <p:nvGrpSpPr>
          <p:cNvPr id="35" name="Group 34"/>
          <p:cNvGrpSpPr/>
          <p:nvPr/>
        </p:nvGrpSpPr>
        <p:grpSpPr>
          <a:xfrm>
            <a:off x="8623931" y="4559073"/>
            <a:ext cx="3249171" cy="1492412"/>
            <a:chOff x="203098" y="4478455"/>
            <a:chExt cx="3249171" cy="1492412"/>
          </a:xfrm>
        </p:grpSpPr>
        <p:sp>
          <p:nvSpPr>
            <p:cNvPr id="36" name="Rectangle 35"/>
            <p:cNvSpPr/>
            <p:nvPr/>
          </p:nvSpPr>
          <p:spPr>
            <a:xfrm>
              <a:off x="203098" y="4478455"/>
              <a:ext cx="3249170" cy="353943"/>
            </a:xfrm>
            <a:prstGeom prst="rect">
              <a:avLst/>
            </a:prstGeom>
            <a:noFill/>
          </p:spPr>
          <p:txBody>
            <a:bodyPr wrap="square">
              <a:spAutoFit/>
            </a:bodyPr>
            <a:lstStyle/>
            <a:p>
              <a:r>
                <a:rPr lang="id-ID" sz="1700" b="1" smtClean="0">
                  <a:solidFill>
                    <a:schemeClr val="accent2"/>
                  </a:solidFill>
                </a:rPr>
                <a:t>Masalah Pembangkit Model Graf</a:t>
              </a:r>
              <a:endParaRPr lang="en-US" sz="1700" b="1">
                <a:solidFill>
                  <a:schemeClr val="accent2"/>
                </a:solidFill>
              </a:endParaRPr>
            </a:p>
          </p:txBody>
        </p:sp>
        <p:sp>
          <p:nvSpPr>
            <p:cNvPr id="37" name="Rectangle 36"/>
            <p:cNvSpPr/>
            <p:nvPr/>
          </p:nvSpPr>
          <p:spPr>
            <a:xfrm>
              <a:off x="203099" y="4770538"/>
              <a:ext cx="3249170" cy="1200329"/>
            </a:xfrm>
            <a:prstGeom prst="rect">
              <a:avLst/>
            </a:prstGeom>
          </p:spPr>
          <p:txBody>
            <a:bodyPr wrap="square">
              <a:spAutoFit/>
            </a:bodyPr>
            <a:lstStyle/>
            <a:p>
              <a:r>
                <a:rPr lang="id-ID">
                  <a:solidFill>
                    <a:schemeClr val="tx2"/>
                  </a:solidFill>
                </a:rPr>
                <a:t>Permasalahan yang dikaji tidak mencangkup algoritma pembangkit model graf, seperti model Barabási–Albert</a:t>
              </a:r>
              <a:r>
                <a:rPr lang="en-US" sz="1400" smtClean="0">
                  <a:solidFill>
                    <a:schemeClr val="tx2"/>
                  </a:solidFill>
                </a:rPr>
                <a:t>.</a:t>
              </a:r>
              <a:endParaRPr lang="en-US" sz="1400">
                <a:solidFill>
                  <a:schemeClr val="tx2"/>
                </a:solidFill>
              </a:endParaRPr>
            </a:p>
          </p:txBody>
        </p:sp>
      </p:grpSp>
      <p:grpSp>
        <p:nvGrpSpPr>
          <p:cNvPr id="38" name="Group 37"/>
          <p:cNvGrpSpPr/>
          <p:nvPr/>
        </p:nvGrpSpPr>
        <p:grpSpPr>
          <a:xfrm>
            <a:off x="318899" y="2044102"/>
            <a:ext cx="3249171" cy="1492412"/>
            <a:chOff x="203098" y="4478455"/>
            <a:chExt cx="3249171" cy="1492412"/>
          </a:xfrm>
        </p:grpSpPr>
        <p:sp>
          <p:nvSpPr>
            <p:cNvPr id="39" name="Rectangle 38"/>
            <p:cNvSpPr/>
            <p:nvPr/>
          </p:nvSpPr>
          <p:spPr>
            <a:xfrm>
              <a:off x="203098" y="4478455"/>
              <a:ext cx="3249170" cy="369332"/>
            </a:xfrm>
            <a:prstGeom prst="rect">
              <a:avLst/>
            </a:prstGeom>
            <a:noFill/>
          </p:spPr>
          <p:txBody>
            <a:bodyPr wrap="square">
              <a:spAutoFit/>
            </a:bodyPr>
            <a:lstStyle/>
            <a:p>
              <a:pPr algn="r"/>
              <a:r>
                <a:rPr lang="id-ID" b="1" smtClean="0">
                  <a:solidFill>
                    <a:schemeClr val="accent1"/>
                  </a:solidFill>
                </a:rPr>
                <a:t>Fokus Keefektifan Visualisasi</a:t>
              </a:r>
              <a:endParaRPr lang="en-US" b="1">
                <a:solidFill>
                  <a:schemeClr val="accent1"/>
                </a:solidFill>
              </a:endParaRPr>
            </a:p>
          </p:txBody>
        </p:sp>
        <p:sp>
          <p:nvSpPr>
            <p:cNvPr id="40" name="Rectangle 39"/>
            <p:cNvSpPr/>
            <p:nvPr/>
          </p:nvSpPr>
          <p:spPr>
            <a:xfrm>
              <a:off x="203099" y="4770538"/>
              <a:ext cx="3249170" cy="1200329"/>
            </a:xfrm>
            <a:prstGeom prst="rect">
              <a:avLst/>
            </a:prstGeom>
          </p:spPr>
          <p:txBody>
            <a:bodyPr wrap="square">
              <a:spAutoFit/>
            </a:bodyPr>
            <a:lstStyle/>
            <a:p>
              <a:pPr algn="r"/>
              <a:r>
                <a:rPr lang="id-ID">
                  <a:solidFill>
                    <a:schemeClr val="tx2"/>
                  </a:solidFill>
                </a:rPr>
                <a:t>Permasalahan yang dikaji fokus terhadap keefektifan visualisasi untuk memahami eksekusi graf kode program</a:t>
              </a:r>
              <a:r>
                <a:rPr lang="en-US" sz="1400" smtClean="0">
                  <a:solidFill>
                    <a:schemeClr val="tx2"/>
                  </a:solidFill>
                </a:rPr>
                <a:t>.</a:t>
              </a:r>
              <a:endParaRPr lang="en-US" sz="1400">
                <a:solidFill>
                  <a:schemeClr val="tx2"/>
                </a:solidFill>
              </a:endParaRPr>
            </a:p>
          </p:txBody>
        </p:sp>
      </p:grpSp>
      <p:grpSp>
        <p:nvGrpSpPr>
          <p:cNvPr id="41" name="Group 40"/>
          <p:cNvGrpSpPr/>
          <p:nvPr/>
        </p:nvGrpSpPr>
        <p:grpSpPr>
          <a:xfrm>
            <a:off x="318899" y="4559073"/>
            <a:ext cx="3249171" cy="1215413"/>
            <a:chOff x="203098" y="4478455"/>
            <a:chExt cx="3249171" cy="1215413"/>
          </a:xfrm>
        </p:grpSpPr>
        <p:sp>
          <p:nvSpPr>
            <p:cNvPr id="42" name="Rectangle 41"/>
            <p:cNvSpPr/>
            <p:nvPr/>
          </p:nvSpPr>
          <p:spPr>
            <a:xfrm>
              <a:off x="203098" y="4478455"/>
              <a:ext cx="3249170" cy="369332"/>
            </a:xfrm>
            <a:prstGeom prst="rect">
              <a:avLst/>
            </a:prstGeom>
            <a:noFill/>
          </p:spPr>
          <p:txBody>
            <a:bodyPr wrap="square">
              <a:spAutoFit/>
            </a:bodyPr>
            <a:lstStyle/>
            <a:p>
              <a:pPr algn="r"/>
              <a:r>
                <a:rPr lang="id-ID" b="1" i="1" smtClean="0">
                  <a:solidFill>
                    <a:schemeClr val="accent5"/>
                  </a:solidFill>
                </a:rPr>
                <a:t>Debugging</a:t>
              </a:r>
              <a:r>
                <a:rPr lang="id-ID" b="1" smtClean="0">
                  <a:solidFill>
                    <a:schemeClr val="accent5"/>
                  </a:solidFill>
                </a:rPr>
                <a:t> Skala Kecil</a:t>
              </a:r>
              <a:endParaRPr lang="en-US" b="1">
                <a:solidFill>
                  <a:schemeClr val="accent5"/>
                </a:solidFill>
              </a:endParaRPr>
            </a:p>
          </p:txBody>
        </p:sp>
        <p:sp>
          <p:nvSpPr>
            <p:cNvPr id="43" name="Rectangle 42"/>
            <p:cNvSpPr/>
            <p:nvPr/>
          </p:nvSpPr>
          <p:spPr>
            <a:xfrm>
              <a:off x="203099" y="4770538"/>
              <a:ext cx="3249170" cy="923330"/>
            </a:xfrm>
            <a:prstGeom prst="rect">
              <a:avLst/>
            </a:prstGeom>
          </p:spPr>
          <p:txBody>
            <a:bodyPr wrap="square">
              <a:spAutoFit/>
            </a:bodyPr>
            <a:lstStyle/>
            <a:p>
              <a:pPr algn="r"/>
              <a:r>
                <a:rPr lang="id-ID">
                  <a:solidFill>
                    <a:schemeClr val="tx2"/>
                  </a:solidFill>
                </a:rPr>
                <a:t>Hasil pengembangan kakas tidak diperuntukan </a:t>
              </a:r>
              <a:r>
                <a:rPr lang="id-ID" i="1">
                  <a:solidFill>
                    <a:schemeClr val="tx2"/>
                  </a:solidFill>
                </a:rPr>
                <a:t>debugging</a:t>
              </a:r>
              <a:r>
                <a:rPr lang="id-ID">
                  <a:solidFill>
                    <a:schemeClr val="tx2"/>
                  </a:solidFill>
                </a:rPr>
                <a:t> kode program berskala besar</a:t>
              </a:r>
              <a:r>
                <a:rPr lang="en-US" sz="1400" smtClean="0">
                  <a:solidFill>
                    <a:schemeClr val="tx2"/>
                  </a:solidFill>
                </a:rPr>
                <a:t>.</a:t>
              </a:r>
              <a:endParaRPr lang="en-US" sz="1400">
                <a:solidFill>
                  <a:schemeClr val="tx2"/>
                </a:solidFill>
              </a:endParaRPr>
            </a:p>
          </p:txBody>
        </p:sp>
      </p:grpSp>
      <p:grpSp>
        <p:nvGrpSpPr>
          <p:cNvPr id="44" name="Group 43"/>
          <p:cNvGrpSpPr/>
          <p:nvPr/>
        </p:nvGrpSpPr>
        <p:grpSpPr>
          <a:xfrm>
            <a:off x="9984432" y="123185"/>
            <a:ext cx="2088232" cy="713527"/>
            <a:chOff x="9984432" y="6099849"/>
            <a:chExt cx="2088232" cy="713527"/>
          </a:xfrm>
        </p:grpSpPr>
        <p:pic>
          <p:nvPicPr>
            <p:cNvPr id="45" name="Picture 44"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6" name="TextBox 45"/>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3906527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cxnSpLocks/>
          </p:cNvCxnSpPr>
          <p:nvPr/>
        </p:nvCxnSpPr>
        <p:spPr>
          <a:xfrm flipH="1">
            <a:off x="4871864" y="2816934"/>
            <a:ext cx="2340258" cy="23402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flipV="1">
            <a:off x="4877386" y="2708920"/>
            <a:ext cx="2445170" cy="244517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6091003" y="2261905"/>
            <a:ext cx="0" cy="32553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4439817" y="3931505"/>
            <a:ext cx="33843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792838234"/>
              </p:ext>
            </p:extLst>
          </p:nvPr>
        </p:nvGraphicFramePr>
        <p:xfrm>
          <a:off x="2623840" y="1607765"/>
          <a:ext cx="6944320" cy="462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F68327C5-B821-4FE9-A59A-A60D9EB59A9A}" type="slidenum">
              <a:rPr lang="en-US" smtClean="0"/>
              <a:pPr/>
              <a:t>8</a:t>
            </a:fld>
            <a:endParaRPr lang="en-US" dirty="0"/>
          </a:p>
        </p:txBody>
      </p:sp>
      <p:sp>
        <p:nvSpPr>
          <p:cNvPr id="4" name="Title 3"/>
          <p:cNvSpPr>
            <a:spLocks noGrp="1"/>
          </p:cNvSpPr>
          <p:nvPr>
            <p:ph type="title"/>
          </p:nvPr>
        </p:nvSpPr>
        <p:spPr/>
        <p:txBody>
          <a:bodyPr/>
          <a:lstStyle/>
          <a:p>
            <a:r>
              <a:rPr lang="id-ID" smtClean="0"/>
              <a:t>Metodologi Penelitian</a:t>
            </a:r>
            <a:endParaRPr lang="en-US"/>
          </a:p>
        </p:txBody>
      </p:sp>
      <p:grpSp>
        <p:nvGrpSpPr>
          <p:cNvPr id="26" name="Group 25"/>
          <p:cNvGrpSpPr/>
          <p:nvPr/>
        </p:nvGrpSpPr>
        <p:grpSpPr>
          <a:xfrm>
            <a:off x="5087888" y="2919172"/>
            <a:ext cx="2006230" cy="2006731"/>
            <a:chOff x="5087888" y="2919172"/>
            <a:chExt cx="2006230" cy="2006731"/>
          </a:xfrm>
        </p:grpSpPr>
        <p:sp>
          <p:nvSpPr>
            <p:cNvPr id="10" name="Shape 424"/>
            <p:cNvSpPr/>
            <p:nvPr/>
          </p:nvSpPr>
          <p:spPr>
            <a:xfrm>
              <a:off x="5087888" y="2919172"/>
              <a:ext cx="2006230" cy="2006731"/>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25" name="Oval 24"/>
            <p:cNvSpPr/>
            <p:nvPr/>
          </p:nvSpPr>
          <p:spPr>
            <a:xfrm>
              <a:off x="5559911" y="3382477"/>
              <a:ext cx="1080120" cy="1080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6998116" y="825294"/>
            <a:ext cx="4117953" cy="5176867"/>
            <a:chOff x="6998116" y="825294"/>
            <a:chExt cx="4117953" cy="5176867"/>
          </a:xfrm>
        </p:grpSpPr>
        <p:grpSp>
          <p:nvGrpSpPr>
            <p:cNvPr id="32" name="Group 31"/>
            <p:cNvGrpSpPr/>
            <p:nvPr/>
          </p:nvGrpSpPr>
          <p:grpSpPr>
            <a:xfrm>
              <a:off x="6998116" y="825294"/>
              <a:ext cx="2594182" cy="842120"/>
              <a:chOff x="6673290" y="970564"/>
              <a:chExt cx="2594182" cy="842120"/>
            </a:xfrm>
          </p:grpSpPr>
          <p:sp>
            <p:nvSpPr>
              <p:cNvPr id="27" name="Rectangle 26"/>
              <p:cNvSpPr/>
              <p:nvPr/>
            </p:nvSpPr>
            <p:spPr>
              <a:xfrm>
                <a:off x="6673290" y="970564"/>
                <a:ext cx="2594182" cy="677108"/>
              </a:xfrm>
              <a:prstGeom prst="rect">
                <a:avLst/>
              </a:prstGeom>
              <a:noFill/>
            </p:spPr>
            <p:txBody>
              <a:bodyPr wrap="square">
                <a:spAutoFit/>
              </a:bodyPr>
              <a:lstStyle/>
              <a:p>
                <a:r>
                  <a:rPr lang="id-ID" sz="1900" b="1" smtClean="0">
                    <a:solidFill>
                      <a:schemeClr val="tx1">
                        <a:lumMod val="50000"/>
                      </a:schemeClr>
                    </a:solidFill>
                  </a:rPr>
                  <a:t>Tinjauan Pustaka &amp; Eksplorasi</a:t>
                </a:r>
                <a:endParaRPr lang="en-US" sz="1900" b="1">
                  <a:solidFill>
                    <a:schemeClr val="tx1">
                      <a:lumMod val="50000"/>
                    </a:schemeClr>
                  </a:solidFill>
                </a:endParaRPr>
              </a:p>
            </p:txBody>
          </p:sp>
          <p:sp>
            <p:nvSpPr>
              <p:cNvPr id="28" name="Rectangle 27"/>
              <p:cNvSpPr/>
              <p:nvPr/>
            </p:nvSpPr>
            <p:spPr>
              <a:xfrm>
                <a:off x="6673290" y="1504907"/>
                <a:ext cx="2594182" cy="307777"/>
              </a:xfrm>
              <a:prstGeom prst="rect">
                <a:avLst/>
              </a:prstGeom>
            </p:spPr>
            <p:txBody>
              <a:bodyPr wrap="square">
                <a:spAutoFit/>
              </a:bodyPr>
              <a:lstStyle/>
              <a:p>
                <a:r>
                  <a:rPr lang="id-ID" sz="1400" smtClean="0">
                    <a:solidFill>
                      <a:schemeClr val="tx1">
                        <a:lumMod val="75000"/>
                      </a:schemeClr>
                    </a:solidFill>
                  </a:rPr>
                  <a:t>Langkah 1</a:t>
                </a:r>
                <a:endParaRPr lang="en-US" sz="1400">
                  <a:solidFill>
                    <a:schemeClr val="tx1">
                      <a:lumMod val="75000"/>
                    </a:schemeClr>
                  </a:solidFill>
                </a:endParaRPr>
              </a:p>
            </p:txBody>
          </p:sp>
        </p:grpSp>
        <p:grpSp>
          <p:nvGrpSpPr>
            <p:cNvPr id="31" name="Group 30"/>
            <p:cNvGrpSpPr/>
            <p:nvPr/>
          </p:nvGrpSpPr>
          <p:grpSpPr>
            <a:xfrm>
              <a:off x="8040216" y="2069544"/>
              <a:ext cx="2594182" cy="566461"/>
              <a:chOff x="7590226" y="2171606"/>
              <a:chExt cx="2594182" cy="566461"/>
            </a:xfrm>
          </p:grpSpPr>
          <p:sp>
            <p:nvSpPr>
              <p:cNvPr id="29" name="Rectangle 28"/>
              <p:cNvSpPr/>
              <p:nvPr/>
            </p:nvSpPr>
            <p:spPr>
              <a:xfrm>
                <a:off x="7590226" y="2171606"/>
                <a:ext cx="2594182" cy="384721"/>
              </a:xfrm>
              <a:prstGeom prst="rect">
                <a:avLst/>
              </a:prstGeom>
              <a:noFill/>
            </p:spPr>
            <p:txBody>
              <a:bodyPr wrap="square">
                <a:spAutoFit/>
              </a:bodyPr>
              <a:lstStyle/>
              <a:p>
                <a:r>
                  <a:rPr lang="id-ID" sz="1900" b="1" smtClean="0">
                    <a:solidFill>
                      <a:schemeClr val="tx1">
                        <a:lumMod val="50000"/>
                      </a:schemeClr>
                    </a:solidFill>
                  </a:rPr>
                  <a:t>Merumuskan Hipotesis</a:t>
                </a:r>
                <a:endParaRPr lang="en-US" sz="1900" b="1">
                  <a:solidFill>
                    <a:schemeClr val="tx1">
                      <a:lumMod val="50000"/>
                    </a:schemeClr>
                  </a:solidFill>
                </a:endParaRPr>
              </a:p>
            </p:txBody>
          </p:sp>
          <p:sp>
            <p:nvSpPr>
              <p:cNvPr id="30" name="Rectangle 29"/>
              <p:cNvSpPr/>
              <p:nvPr/>
            </p:nvSpPr>
            <p:spPr>
              <a:xfrm>
                <a:off x="7590226" y="2430290"/>
                <a:ext cx="2594182" cy="307777"/>
              </a:xfrm>
              <a:prstGeom prst="rect">
                <a:avLst/>
              </a:prstGeom>
            </p:spPr>
            <p:txBody>
              <a:bodyPr wrap="square">
                <a:spAutoFit/>
              </a:bodyPr>
              <a:lstStyle/>
              <a:p>
                <a:r>
                  <a:rPr lang="id-ID" sz="1400" smtClean="0">
                    <a:solidFill>
                      <a:schemeClr val="tx1">
                        <a:lumMod val="75000"/>
                      </a:schemeClr>
                    </a:solidFill>
                  </a:rPr>
                  <a:t>Langkah 2</a:t>
                </a:r>
                <a:endParaRPr lang="en-US" sz="1400">
                  <a:solidFill>
                    <a:schemeClr val="tx1">
                      <a:lumMod val="75000"/>
                    </a:schemeClr>
                  </a:solidFill>
                </a:endParaRPr>
              </a:p>
            </p:txBody>
          </p:sp>
        </p:grpSp>
        <p:grpSp>
          <p:nvGrpSpPr>
            <p:cNvPr id="33" name="Group 32"/>
            <p:cNvGrpSpPr/>
            <p:nvPr/>
          </p:nvGrpSpPr>
          <p:grpSpPr>
            <a:xfrm>
              <a:off x="8521887" y="3398810"/>
              <a:ext cx="2594182" cy="1191423"/>
              <a:chOff x="8071897" y="2112578"/>
              <a:chExt cx="2594182" cy="1191423"/>
            </a:xfrm>
          </p:grpSpPr>
          <p:sp>
            <p:nvSpPr>
              <p:cNvPr id="34" name="Rectangle 33"/>
              <p:cNvSpPr/>
              <p:nvPr/>
            </p:nvSpPr>
            <p:spPr>
              <a:xfrm>
                <a:off x="8071897" y="2112578"/>
                <a:ext cx="2594182" cy="969496"/>
              </a:xfrm>
              <a:prstGeom prst="rect">
                <a:avLst/>
              </a:prstGeom>
              <a:noFill/>
            </p:spPr>
            <p:txBody>
              <a:bodyPr wrap="square">
                <a:spAutoFit/>
              </a:bodyPr>
              <a:lstStyle/>
              <a:p>
                <a:r>
                  <a:rPr lang="id-ID" sz="1900" b="1" smtClean="0">
                    <a:solidFill>
                      <a:schemeClr val="tx1">
                        <a:lumMod val="50000"/>
                      </a:schemeClr>
                    </a:solidFill>
                  </a:rPr>
                  <a:t>Pengumpulan dan Analisis Graf Kode Progam</a:t>
                </a:r>
                <a:endParaRPr lang="en-US" sz="1900" b="1">
                  <a:solidFill>
                    <a:schemeClr val="tx1">
                      <a:lumMod val="50000"/>
                    </a:schemeClr>
                  </a:solidFill>
                </a:endParaRPr>
              </a:p>
            </p:txBody>
          </p:sp>
          <p:sp>
            <p:nvSpPr>
              <p:cNvPr id="35" name="Rectangle 34"/>
              <p:cNvSpPr/>
              <p:nvPr/>
            </p:nvSpPr>
            <p:spPr>
              <a:xfrm>
                <a:off x="8071897" y="2996224"/>
                <a:ext cx="2594182" cy="307777"/>
              </a:xfrm>
              <a:prstGeom prst="rect">
                <a:avLst/>
              </a:prstGeom>
            </p:spPr>
            <p:txBody>
              <a:bodyPr wrap="square">
                <a:spAutoFit/>
              </a:bodyPr>
              <a:lstStyle/>
              <a:p>
                <a:r>
                  <a:rPr lang="id-ID" sz="1400" smtClean="0">
                    <a:solidFill>
                      <a:schemeClr val="tx1">
                        <a:lumMod val="75000"/>
                      </a:schemeClr>
                    </a:solidFill>
                  </a:rPr>
                  <a:t>Langkah 3</a:t>
                </a:r>
                <a:endParaRPr lang="en-US" sz="1400">
                  <a:solidFill>
                    <a:schemeClr val="tx1">
                      <a:lumMod val="75000"/>
                    </a:schemeClr>
                  </a:solidFill>
                </a:endParaRPr>
              </a:p>
            </p:txBody>
          </p:sp>
        </p:grpSp>
        <p:grpSp>
          <p:nvGrpSpPr>
            <p:cNvPr id="36" name="Group 35"/>
            <p:cNvGrpSpPr/>
            <p:nvPr/>
          </p:nvGrpSpPr>
          <p:grpSpPr>
            <a:xfrm>
              <a:off x="7990247" y="5094738"/>
              <a:ext cx="2594182" cy="907423"/>
              <a:chOff x="8271757" y="2420213"/>
              <a:chExt cx="2594182" cy="907423"/>
            </a:xfrm>
          </p:grpSpPr>
          <p:sp>
            <p:nvSpPr>
              <p:cNvPr id="37" name="Rectangle 36"/>
              <p:cNvSpPr/>
              <p:nvPr/>
            </p:nvSpPr>
            <p:spPr>
              <a:xfrm>
                <a:off x="8271757" y="2420213"/>
                <a:ext cx="2594182" cy="677108"/>
              </a:xfrm>
              <a:prstGeom prst="rect">
                <a:avLst/>
              </a:prstGeom>
              <a:noFill/>
            </p:spPr>
            <p:txBody>
              <a:bodyPr wrap="square">
                <a:spAutoFit/>
              </a:bodyPr>
              <a:lstStyle/>
              <a:p>
                <a:r>
                  <a:rPr lang="id-ID" sz="1900" b="1" smtClean="0">
                    <a:solidFill>
                      <a:schemeClr val="tx1">
                        <a:lumMod val="50000"/>
                      </a:schemeClr>
                    </a:solidFill>
                  </a:rPr>
                  <a:t>Analisis Tujuan Visualisasi Graf</a:t>
                </a:r>
                <a:endParaRPr lang="en-US" sz="1900" b="1">
                  <a:solidFill>
                    <a:schemeClr val="tx1">
                      <a:lumMod val="50000"/>
                    </a:schemeClr>
                  </a:solidFill>
                </a:endParaRPr>
              </a:p>
            </p:txBody>
          </p:sp>
          <p:sp>
            <p:nvSpPr>
              <p:cNvPr id="38" name="Rectangle 37"/>
              <p:cNvSpPr/>
              <p:nvPr/>
            </p:nvSpPr>
            <p:spPr>
              <a:xfrm>
                <a:off x="8271757" y="3019859"/>
                <a:ext cx="2594182" cy="307777"/>
              </a:xfrm>
              <a:prstGeom prst="rect">
                <a:avLst/>
              </a:prstGeom>
            </p:spPr>
            <p:txBody>
              <a:bodyPr wrap="square">
                <a:spAutoFit/>
              </a:bodyPr>
              <a:lstStyle/>
              <a:p>
                <a:r>
                  <a:rPr lang="id-ID" sz="1400" smtClean="0">
                    <a:solidFill>
                      <a:schemeClr val="tx1">
                        <a:lumMod val="75000"/>
                      </a:schemeClr>
                    </a:solidFill>
                  </a:rPr>
                  <a:t>Langkah 4</a:t>
                </a:r>
                <a:endParaRPr lang="en-US" sz="1400">
                  <a:solidFill>
                    <a:schemeClr val="tx1">
                      <a:lumMod val="75000"/>
                    </a:schemeClr>
                  </a:solidFill>
                </a:endParaRPr>
              </a:p>
            </p:txBody>
          </p:sp>
        </p:grpSp>
      </p:grpSp>
      <p:grpSp>
        <p:nvGrpSpPr>
          <p:cNvPr id="41" name="Group 40"/>
          <p:cNvGrpSpPr/>
          <p:nvPr/>
        </p:nvGrpSpPr>
        <p:grpSpPr>
          <a:xfrm>
            <a:off x="1648457" y="2057508"/>
            <a:ext cx="2638448" cy="578497"/>
            <a:chOff x="8096780" y="1715474"/>
            <a:chExt cx="2638448" cy="578497"/>
          </a:xfrm>
        </p:grpSpPr>
        <p:sp>
          <p:nvSpPr>
            <p:cNvPr id="51" name="Rectangle 50"/>
            <p:cNvSpPr/>
            <p:nvPr/>
          </p:nvSpPr>
          <p:spPr>
            <a:xfrm>
              <a:off x="8141046" y="1715474"/>
              <a:ext cx="2594182" cy="384721"/>
            </a:xfrm>
            <a:prstGeom prst="rect">
              <a:avLst/>
            </a:prstGeom>
            <a:noFill/>
          </p:spPr>
          <p:txBody>
            <a:bodyPr wrap="square">
              <a:spAutoFit/>
            </a:bodyPr>
            <a:lstStyle/>
            <a:p>
              <a:pPr algn="r"/>
              <a:r>
                <a:rPr lang="id-ID" sz="1900" b="1" smtClean="0">
                  <a:solidFill>
                    <a:schemeClr val="tx1">
                      <a:lumMod val="50000"/>
                    </a:schemeClr>
                  </a:solidFill>
                </a:rPr>
                <a:t>Evaluasi Visualisasi</a:t>
              </a:r>
              <a:endParaRPr lang="en-US" sz="1900" b="1">
                <a:solidFill>
                  <a:schemeClr val="tx1">
                    <a:lumMod val="50000"/>
                  </a:schemeClr>
                </a:solidFill>
              </a:endParaRPr>
            </a:p>
          </p:txBody>
        </p:sp>
        <p:sp>
          <p:nvSpPr>
            <p:cNvPr id="52" name="Rectangle 51"/>
            <p:cNvSpPr/>
            <p:nvPr/>
          </p:nvSpPr>
          <p:spPr>
            <a:xfrm>
              <a:off x="8096780" y="1986194"/>
              <a:ext cx="2594182" cy="307777"/>
            </a:xfrm>
            <a:prstGeom prst="rect">
              <a:avLst/>
            </a:prstGeom>
          </p:spPr>
          <p:txBody>
            <a:bodyPr wrap="square">
              <a:spAutoFit/>
            </a:bodyPr>
            <a:lstStyle/>
            <a:p>
              <a:pPr algn="r"/>
              <a:r>
                <a:rPr lang="id-ID" sz="1400" smtClean="0">
                  <a:solidFill>
                    <a:schemeClr val="tx1">
                      <a:lumMod val="75000"/>
                    </a:schemeClr>
                  </a:solidFill>
                </a:rPr>
                <a:t>Langkah 8</a:t>
              </a:r>
              <a:endParaRPr lang="en-US" sz="1400">
                <a:solidFill>
                  <a:schemeClr val="tx1">
                    <a:lumMod val="75000"/>
                  </a:schemeClr>
                </a:solidFill>
              </a:endParaRPr>
            </a:p>
          </p:txBody>
        </p:sp>
      </p:grpSp>
      <p:grpSp>
        <p:nvGrpSpPr>
          <p:cNvPr id="42" name="Group 41"/>
          <p:cNvGrpSpPr/>
          <p:nvPr/>
        </p:nvGrpSpPr>
        <p:grpSpPr>
          <a:xfrm>
            <a:off x="1102784" y="3522327"/>
            <a:ext cx="2608851" cy="914017"/>
            <a:chOff x="8688447" y="2749603"/>
            <a:chExt cx="2608851" cy="914017"/>
          </a:xfrm>
        </p:grpSpPr>
        <p:sp>
          <p:nvSpPr>
            <p:cNvPr id="49" name="Rectangle 48"/>
            <p:cNvSpPr/>
            <p:nvPr/>
          </p:nvSpPr>
          <p:spPr>
            <a:xfrm>
              <a:off x="8703116" y="2749603"/>
              <a:ext cx="2594182" cy="707886"/>
            </a:xfrm>
            <a:prstGeom prst="rect">
              <a:avLst/>
            </a:prstGeom>
            <a:noFill/>
          </p:spPr>
          <p:txBody>
            <a:bodyPr wrap="square">
              <a:spAutoFit/>
            </a:bodyPr>
            <a:lstStyle/>
            <a:p>
              <a:pPr algn="r"/>
              <a:r>
                <a:rPr lang="id-ID" sz="2000" b="1" smtClean="0">
                  <a:solidFill>
                    <a:schemeClr val="tx1">
                      <a:lumMod val="50000"/>
                    </a:schemeClr>
                  </a:solidFill>
                </a:rPr>
                <a:t>Eksperimen &amp; Implementasi</a:t>
              </a:r>
              <a:endParaRPr lang="en-US" sz="2000" b="1">
                <a:solidFill>
                  <a:schemeClr val="tx1">
                    <a:lumMod val="50000"/>
                  </a:schemeClr>
                </a:solidFill>
              </a:endParaRPr>
            </a:p>
          </p:txBody>
        </p:sp>
        <p:sp>
          <p:nvSpPr>
            <p:cNvPr id="50" name="Rectangle 49"/>
            <p:cNvSpPr/>
            <p:nvPr/>
          </p:nvSpPr>
          <p:spPr>
            <a:xfrm>
              <a:off x="8688447" y="3355843"/>
              <a:ext cx="2594182" cy="307777"/>
            </a:xfrm>
            <a:prstGeom prst="rect">
              <a:avLst/>
            </a:prstGeom>
          </p:spPr>
          <p:txBody>
            <a:bodyPr wrap="square">
              <a:spAutoFit/>
            </a:bodyPr>
            <a:lstStyle/>
            <a:p>
              <a:pPr algn="r"/>
              <a:r>
                <a:rPr lang="id-ID" sz="1400" smtClean="0">
                  <a:solidFill>
                    <a:schemeClr val="tx1">
                      <a:lumMod val="75000"/>
                    </a:schemeClr>
                  </a:solidFill>
                </a:rPr>
                <a:t>Langkah 7</a:t>
              </a:r>
              <a:endParaRPr lang="en-US" sz="1400">
                <a:solidFill>
                  <a:schemeClr val="tx1">
                    <a:lumMod val="75000"/>
                  </a:schemeClr>
                </a:solidFill>
              </a:endParaRPr>
            </a:p>
          </p:txBody>
        </p:sp>
      </p:grpSp>
      <p:grpSp>
        <p:nvGrpSpPr>
          <p:cNvPr id="43" name="Group 42"/>
          <p:cNvGrpSpPr/>
          <p:nvPr/>
        </p:nvGrpSpPr>
        <p:grpSpPr>
          <a:xfrm>
            <a:off x="1605945" y="5001070"/>
            <a:ext cx="2613912" cy="583653"/>
            <a:chOff x="8703116" y="2749603"/>
            <a:chExt cx="2613912" cy="583653"/>
          </a:xfrm>
        </p:grpSpPr>
        <p:sp>
          <p:nvSpPr>
            <p:cNvPr id="47" name="Rectangle 46"/>
            <p:cNvSpPr/>
            <p:nvPr/>
          </p:nvSpPr>
          <p:spPr>
            <a:xfrm>
              <a:off x="8703116" y="2749603"/>
              <a:ext cx="2594182" cy="384721"/>
            </a:xfrm>
            <a:prstGeom prst="rect">
              <a:avLst/>
            </a:prstGeom>
            <a:noFill/>
          </p:spPr>
          <p:txBody>
            <a:bodyPr wrap="square">
              <a:spAutoFit/>
            </a:bodyPr>
            <a:lstStyle/>
            <a:p>
              <a:pPr algn="r"/>
              <a:r>
                <a:rPr lang="id-ID" sz="1900" b="1" smtClean="0">
                  <a:solidFill>
                    <a:schemeClr val="tx1">
                      <a:lumMod val="50000"/>
                    </a:schemeClr>
                  </a:solidFill>
                </a:rPr>
                <a:t>Perancangan Kakas</a:t>
              </a:r>
              <a:endParaRPr lang="en-US" sz="1900" b="1">
                <a:solidFill>
                  <a:schemeClr val="tx1">
                    <a:lumMod val="50000"/>
                  </a:schemeClr>
                </a:solidFill>
              </a:endParaRPr>
            </a:p>
          </p:txBody>
        </p:sp>
        <p:sp>
          <p:nvSpPr>
            <p:cNvPr id="48" name="Rectangle 47"/>
            <p:cNvSpPr/>
            <p:nvPr/>
          </p:nvSpPr>
          <p:spPr>
            <a:xfrm>
              <a:off x="8722846" y="3025479"/>
              <a:ext cx="2594182" cy="307777"/>
            </a:xfrm>
            <a:prstGeom prst="rect">
              <a:avLst/>
            </a:prstGeom>
          </p:spPr>
          <p:txBody>
            <a:bodyPr wrap="square">
              <a:spAutoFit/>
            </a:bodyPr>
            <a:lstStyle/>
            <a:p>
              <a:pPr algn="r"/>
              <a:r>
                <a:rPr lang="id-ID" sz="1400" smtClean="0">
                  <a:solidFill>
                    <a:schemeClr val="tx1">
                      <a:lumMod val="75000"/>
                    </a:schemeClr>
                  </a:solidFill>
                </a:rPr>
                <a:t>Langkah 6</a:t>
              </a:r>
              <a:endParaRPr lang="en-US" sz="1400">
                <a:solidFill>
                  <a:schemeClr val="tx1">
                    <a:lumMod val="75000"/>
                  </a:schemeClr>
                </a:solidFill>
              </a:endParaRPr>
            </a:p>
          </p:txBody>
        </p:sp>
      </p:grpSp>
      <p:grpSp>
        <p:nvGrpSpPr>
          <p:cNvPr id="44" name="Group 43"/>
          <p:cNvGrpSpPr/>
          <p:nvPr/>
        </p:nvGrpSpPr>
        <p:grpSpPr>
          <a:xfrm>
            <a:off x="2967681" y="5932824"/>
            <a:ext cx="2594182" cy="844548"/>
            <a:chOff x="8703116" y="2749603"/>
            <a:chExt cx="2594182" cy="844548"/>
          </a:xfrm>
        </p:grpSpPr>
        <p:sp>
          <p:nvSpPr>
            <p:cNvPr id="45" name="Rectangle 44"/>
            <p:cNvSpPr/>
            <p:nvPr/>
          </p:nvSpPr>
          <p:spPr>
            <a:xfrm>
              <a:off x="8703116" y="2749603"/>
              <a:ext cx="2594182" cy="677108"/>
            </a:xfrm>
            <a:prstGeom prst="rect">
              <a:avLst/>
            </a:prstGeom>
            <a:noFill/>
          </p:spPr>
          <p:txBody>
            <a:bodyPr wrap="square">
              <a:spAutoFit/>
            </a:bodyPr>
            <a:lstStyle/>
            <a:p>
              <a:pPr algn="r"/>
              <a:r>
                <a:rPr lang="en-US" sz="1900" b="1">
                  <a:solidFill>
                    <a:schemeClr val="tx1">
                      <a:lumMod val="50000"/>
                    </a:schemeClr>
                  </a:solidFill>
                </a:rPr>
                <a:t>Analisis Deteksi Graf dalam Kode Program</a:t>
              </a:r>
            </a:p>
          </p:txBody>
        </p:sp>
        <p:sp>
          <p:nvSpPr>
            <p:cNvPr id="46" name="Rectangle 45"/>
            <p:cNvSpPr/>
            <p:nvPr/>
          </p:nvSpPr>
          <p:spPr>
            <a:xfrm>
              <a:off x="8703116" y="3286374"/>
              <a:ext cx="2594182" cy="307777"/>
            </a:xfrm>
            <a:prstGeom prst="rect">
              <a:avLst/>
            </a:prstGeom>
          </p:spPr>
          <p:txBody>
            <a:bodyPr wrap="square">
              <a:spAutoFit/>
            </a:bodyPr>
            <a:lstStyle/>
            <a:p>
              <a:pPr algn="r"/>
              <a:r>
                <a:rPr lang="id-ID" sz="1400" smtClean="0">
                  <a:solidFill>
                    <a:schemeClr val="tx1">
                      <a:lumMod val="75000"/>
                    </a:schemeClr>
                  </a:solidFill>
                </a:rPr>
                <a:t>Langkah 5</a:t>
              </a:r>
              <a:endParaRPr lang="en-US" sz="1400">
                <a:solidFill>
                  <a:schemeClr val="tx1">
                    <a:lumMod val="75000"/>
                  </a:schemeClr>
                </a:solidFill>
              </a:endParaRPr>
            </a:p>
          </p:txBody>
        </p:sp>
      </p:grpSp>
      <p:grpSp>
        <p:nvGrpSpPr>
          <p:cNvPr id="40" name="Group 39"/>
          <p:cNvGrpSpPr/>
          <p:nvPr/>
        </p:nvGrpSpPr>
        <p:grpSpPr>
          <a:xfrm>
            <a:off x="9984432" y="123185"/>
            <a:ext cx="2088232" cy="713527"/>
            <a:chOff x="9984432" y="6099849"/>
            <a:chExt cx="2088232" cy="713527"/>
          </a:xfrm>
        </p:grpSpPr>
        <p:pic>
          <p:nvPicPr>
            <p:cNvPr id="53" name="Picture 52"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54" name="TextBox 5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822830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06906" y="692696"/>
            <a:ext cx="9462177" cy="5512643"/>
          </a:xfrm>
          <a:prstGeom prst="rect">
            <a:avLst/>
          </a:prstGeom>
        </p:spPr>
      </p:pic>
      <p:grpSp>
        <p:nvGrpSpPr>
          <p:cNvPr id="7" name="Group 6"/>
          <p:cNvGrpSpPr/>
          <p:nvPr/>
        </p:nvGrpSpPr>
        <p:grpSpPr>
          <a:xfrm>
            <a:off x="9984432" y="123185"/>
            <a:ext cx="2088232" cy="713527"/>
            <a:chOff x="9984432" y="6099849"/>
            <a:chExt cx="2088232" cy="713527"/>
          </a:xfrm>
        </p:grpSpPr>
        <p:pic>
          <p:nvPicPr>
            <p:cNvPr id="8" name="Picture 7" descr="C:\Users\HABIBI~1\AppData\Local\Temp\1958711b.tmp\img2733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9" name="TextBox 8"/>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Rectangle 10"/>
          <p:cNvSpPr/>
          <p:nvPr/>
        </p:nvSpPr>
        <p:spPr>
          <a:xfrm>
            <a:off x="9009646" y="6033628"/>
            <a:ext cx="1762021" cy="369332"/>
          </a:xfrm>
          <a:prstGeom prst="rect">
            <a:avLst/>
          </a:prstGeom>
        </p:spPr>
        <p:txBody>
          <a:bodyPr wrap="none">
            <a:spAutoFit/>
          </a:bodyPr>
          <a:lstStyle/>
          <a:p>
            <a:r>
              <a:rPr lang="id-ID">
                <a:solidFill>
                  <a:schemeClr val="tx2"/>
                </a:solidFill>
                <a:latin typeface="Times New Roman" panose="02020603050405020304" pitchFamily="18" charset="0"/>
                <a:ea typeface="Malgun Gothic" panose="020B0503020000020004" pitchFamily="34" charset="-127"/>
              </a:rPr>
              <a:t>Sorva </a:t>
            </a:r>
            <a:r>
              <a:rPr lang="id-ID" smtClean="0">
                <a:solidFill>
                  <a:schemeClr val="tx2"/>
                </a:solidFill>
                <a:latin typeface="Times New Roman" panose="02020603050405020304" pitchFamily="18" charset="0"/>
                <a:ea typeface="Malgun Gothic" panose="020B0503020000020004" pitchFamily="34" charset="-127"/>
              </a:rPr>
              <a:t>dkk</a:t>
            </a:r>
            <a:r>
              <a:rPr lang="id-ID">
                <a:solidFill>
                  <a:schemeClr val="tx2"/>
                </a:solidFill>
                <a:latin typeface="Times New Roman" panose="02020603050405020304" pitchFamily="18" charset="0"/>
                <a:ea typeface="Malgun Gothic" panose="020B0503020000020004" pitchFamily="34" charset="-127"/>
              </a:rPr>
              <a:t>., 2013</a:t>
            </a:r>
            <a:endParaRPr lang="id-ID">
              <a:solidFill>
                <a:schemeClr val="tx2"/>
              </a:solidFill>
            </a:endParaRPr>
          </a:p>
        </p:txBody>
      </p:sp>
      <p:sp>
        <p:nvSpPr>
          <p:cNvPr id="10" name="Slide Number Placeholder 1"/>
          <p:cNvSpPr>
            <a:spLocks noGrp="1"/>
          </p:cNvSpPr>
          <p:nvPr>
            <p:ph type="sldNum" sz="quarter" idx="12"/>
          </p:nvPr>
        </p:nvSpPr>
        <p:spPr>
          <a:xfrm>
            <a:off x="328169" y="6237312"/>
            <a:ext cx="439241" cy="390437"/>
          </a:xfrm>
        </p:spPr>
        <p:txBody>
          <a:bodyPr/>
          <a:lstStyle/>
          <a:p>
            <a:r>
              <a:rPr lang="id-ID"/>
              <a:t>9</a:t>
            </a:r>
            <a:endParaRPr lang="en-US" dirty="0"/>
          </a:p>
        </p:txBody>
      </p:sp>
      <p:sp>
        <p:nvSpPr>
          <p:cNvPr id="2" name="Oval 1"/>
          <p:cNvSpPr/>
          <p:nvPr/>
        </p:nvSpPr>
        <p:spPr>
          <a:xfrm>
            <a:off x="6168008" y="3284984"/>
            <a:ext cx="144016" cy="144016"/>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1377003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65580</TotalTime>
  <Words>2954</Words>
  <Application>Microsoft Office PowerPoint</Application>
  <PresentationFormat>Widescreen</PresentationFormat>
  <Paragraphs>551</Paragraphs>
  <Slides>46</Slides>
  <Notes>46</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60" baseType="lpstr">
      <vt:lpstr>Malgun Gothic</vt:lpstr>
      <vt:lpstr>Arial</vt:lpstr>
      <vt:lpstr>Calibri</vt:lpstr>
      <vt:lpstr>Calibri Light</vt:lpstr>
      <vt:lpstr>Courier New</vt:lpstr>
      <vt:lpstr>GeosansLight</vt:lpstr>
      <vt:lpstr>Helvetica</vt:lpstr>
      <vt:lpstr>Open Sans</vt:lpstr>
      <vt:lpstr>Source Sans Pro Light</vt:lpstr>
      <vt:lpstr>Times New Roman</vt:lpstr>
      <vt:lpstr>Wingdings</vt:lpstr>
      <vt:lpstr>Showeet theme</vt:lpstr>
      <vt:lpstr>showeet</vt:lpstr>
      <vt:lpstr>Visio</vt:lpstr>
      <vt:lpstr>Pengembangan Kakas Visualisasi Dari Graf Kode Program Untuk Memahami Eksekusi Kode Program</vt:lpstr>
      <vt:lpstr>PowerPoint Presentation</vt:lpstr>
      <vt:lpstr>Daftar Istilah dan Singkatan</vt:lpstr>
      <vt:lpstr>Latar Belakang Masalah</vt:lpstr>
      <vt:lpstr>Rumusan Masalah</vt:lpstr>
      <vt:lpstr>Tujuan dan Kontribusi Penelitian</vt:lpstr>
      <vt:lpstr>Batasan Masalah</vt:lpstr>
      <vt:lpstr>Metodologi Penelitian</vt:lpstr>
      <vt:lpstr>PowerPoint Presentation</vt:lpstr>
      <vt:lpstr>PowerPoint Presentation</vt:lpstr>
      <vt:lpstr>PowerPoint Presentation</vt:lpstr>
      <vt:lpstr>Online Python Tutor (OPT)</vt:lpstr>
      <vt:lpstr>PowerPoint Presentation</vt:lpstr>
      <vt:lpstr>Arsitektur OPT</vt:lpstr>
      <vt:lpstr>Format Execution Trace JSON</vt:lpstr>
      <vt:lpstr>Analisis Tujuan Visualisasi: “Memahami”</vt:lpstr>
      <vt:lpstr>Analisis Deteksi Graf</vt:lpstr>
      <vt:lpstr>Analisis Proses Deteksi Graf</vt:lpstr>
      <vt:lpstr>Analisis Kakas Pendukung untuk Deteksi Graf</vt:lpstr>
      <vt:lpstr>Keunggulan Valgrind</vt:lpstr>
      <vt:lpstr>Contoh Data Eksekusi Trace JSON</vt:lpstr>
      <vt:lpstr>Data Fitur</vt:lpstr>
      <vt:lpstr>Analisis Kakas Pendukung untuk Visualisasi Graf</vt:lpstr>
      <vt:lpstr>Gambaran Umum Sistem Hasil Penelitian</vt:lpstr>
      <vt:lpstr>Integrasi Sistem Hasil Penelitian dengan OPT</vt:lpstr>
      <vt:lpstr>Diagram Kelas</vt:lpstr>
      <vt:lpstr>Hasil Perancangan Teknik Deteksi Graf</vt:lpstr>
      <vt:lpstr>Hasil Perancangan Teknik Deteksi Graf</vt:lpstr>
      <vt:lpstr>Proses Konstruksi Visualisasi</vt:lpstr>
      <vt:lpstr>Kakas Hasil Penelitian: CodeViz</vt:lpstr>
      <vt:lpstr>Perbandingan Kakas OPT dan Hasil Penelitian</vt:lpstr>
      <vt:lpstr>Evaluasi Visualisasi</vt:lpstr>
      <vt:lpstr>Rencana survei untuk Evaluasi</vt:lpstr>
      <vt:lpstr>Codeviz.tk/survei - Kuesioner Online</vt:lpstr>
      <vt:lpstr>Hasil Kuesioner</vt:lpstr>
      <vt:lpstr>Hasil Kuesioner Berdasarkan correctness</vt:lpstr>
      <vt:lpstr>Simulasi 1 (OPT  CodeViz)</vt:lpstr>
      <vt:lpstr>Simulasi 2 (CodeViz  OPT)</vt:lpstr>
      <vt:lpstr>PowerPoint Presentation</vt:lpstr>
      <vt:lpstr>Simulasi 1 (OPT  CodeViz)</vt:lpstr>
      <vt:lpstr>Simulasi 2 (CodeViz  OPT)</vt:lpstr>
      <vt:lpstr>Ringkasan Hasil Kuesioner</vt:lpstr>
      <vt:lpstr>Kesimpulan</vt:lpstr>
      <vt:lpstr>Kesimpulan</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Gears Diagrams for PowerPoint</dc:title>
  <dc:creator>showeet.com</dc:creator>
  <dc:description>© Copyright Showeet.com</dc:description>
  <cp:lastModifiedBy>Habibie Ed Dien</cp:lastModifiedBy>
  <cp:revision>107</cp:revision>
  <dcterms:created xsi:type="dcterms:W3CDTF">2011-05-09T14:18:21Z</dcterms:created>
  <dcterms:modified xsi:type="dcterms:W3CDTF">2018-06-04T09:25:05Z</dcterms:modified>
  <cp:category>Charts &amp; Diagrams</cp:category>
</cp:coreProperties>
</file>