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08" r:id="rId3"/>
    <p:sldId id="258" r:id="rId4"/>
    <p:sldId id="288" r:id="rId5"/>
    <p:sldId id="285" r:id="rId6"/>
    <p:sldId id="286" r:id="rId7"/>
    <p:sldId id="287" r:id="rId8"/>
    <p:sldId id="289" r:id="rId9"/>
    <p:sldId id="275" r:id="rId10"/>
    <p:sldId id="290" r:id="rId11"/>
    <p:sldId id="276" r:id="rId12"/>
    <p:sldId id="291" r:id="rId13"/>
    <p:sldId id="277" r:id="rId14"/>
    <p:sldId id="262" r:id="rId15"/>
    <p:sldId id="278" r:id="rId16"/>
    <p:sldId id="292" r:id="rId17"/>
    <p:sldId id="283" r:id="rId18"/>
    <p:sldId id="279" r:id="rId19"/>
    <p:sldId id="264" r:id="rId20"/>
    <p:sldId id="293" r:id="rId21"/>
    <p:sldId id="294" r:id="rId22"/>
    <p:sldId id="268" r:id="rId23"/>
    <p:sldId id="280" r:id="rId24"/>
    <p:sldId id="270" r:id="rId25"/>
    <p:sldId id="299" r:id="rId26"/>
    <p:sldId id="303" r:id="rId27"/>
    <p:sldId id="281" r:id="rId28"/>
    <p:sldId id="274" r:id="rId29"/>
    <p:sldId id="306" r:id="rId30"/>
    <p:sldId id="305" r:id="rId31"/>
    <p:sldId id="257" r:id="rId32"/>
    <p:sldId id="304" r:id="rId33"/>
    <p:sldId id="296" r:id="rId34"/>
    <p:sldId id="295" r:id="rId35"/>
    <p:sldId id="297" r:id="rId36"/>
    <p:sldId id="298" r:id="rId37"/>
    <p:sldId id="282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43AF-7132-4A35-9E05-8A90401CB3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2EC9-5193-4FD9-8981-F1630FF138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4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07CD-2500-8965-D4A2-DD5D08A1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79F49-07A7-E21D-797A-EED8846D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7FAFA-9AAE-3609-D688-97DDDE1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A71-45CD-44B6-A5D0-70A402D67D1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011A-D692-E5F6-3ED4-91D4504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3DC27-22C9-CDF1-746C-F169852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1CB22-1FFD-AB08-0374-D141331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3D9C0C-BC2B-ACA6-D52B-C5EDF1D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FEFBD-AD98-14FF-B16E-915D0147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157A-D424-4BE8-9BEB-54BD33419C9E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6F86E-0DFA-6A97-45A6-A78EC25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4B5FC-5BBA-2E37-DD02-32AE5CE2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F8BCE-3C66-3815-3AC9-A18A21D2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9AB75-9EB5-0357-2F83-7C7CCB10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D788-DA25-9201-8837-F996A9A2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ECC-8D4B-4396-9326-A29746AA99DC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6401B-170C-D921-CEA3-2A240B7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59038-4B51-5BBF-5F84-47814C2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5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BF21-268C-A8FC-7154-A712800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BAAB-D7EA-3E88-5F97-2FDA2729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0768F-C72C-4403-044F-AA21030B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2DB-1BA6-40E3-A6A7-DB2E66F38643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0BE41-8D39-AB9C-56FB-8FD245E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E507A-9BB0-A5C3-8467-BF5E6E3F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59E5-156B-4962-4995-FB93985F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DC82E-AEE9-637E-369A-F898BDE6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2404-9695-A6CC-F81F-3947A9F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D328-0586-4F9F-AF91-93EA8CE161E5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DF971-B19C-A569-7681-A528AA3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BD9F1-001C-7A9F-3590-AF200F37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AE69-8709-A815-9178-41BD1DA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0D889-3AC3-2BF5-28D5-56D2986C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2ED3EC-18AC-38A8-BCBD-4EE7E421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8420B4-5D55-4C9F-89B9-8A311DBB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D67-C124-41FD-81BB-632476474F2C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4BFBC-1779-52E0-127F-9EE5013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FD6FE-9B70-340A-94D7-031B343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03701-62DE-8658-5A13-37D3992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BA712-27B6-D105-C436-00DD83FD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CB74E-1240-1BB2-FE92-FA0A2F78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AFFFE8-F670-9FC1-4E33-E57D2DCE9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2213-7CC5-3BEC-9833-45C6E77E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46F55-CD20-A280-A0E6-068EA04A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3C1E-58C0-47CF-8A7D-7C1E6BE467B6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533800-829C-E96C-213A-BAA56CE2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8C6D86-269D-5110-8CA1-F284636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5BC3D-C95C-2A51-6E3D-4CCA2C9D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FE28C-11AA-8D62-E6E2-7B4F5599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3F8-F8E8-49AA-A455-E668484CC75A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2CD4EA-2E32-4218-E1AC-6BF2B91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678EF-4C41-E050-AB5E-6861A4A8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B265C-6E3A-F847-53AA-C9F7677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1D61-71C6-490A-95AF-0220C4C40ECB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BF581-3236-6C3A-958B-D1270C7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6DD5E-10ED-CC3A-DD11-2288BD4A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273DE-4EF7-1E25-7071-3D27A72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747B-246E-ED0F-D0F6-088895D3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AEB95B-1C66-0C50-27D8-19AB05A8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7A313B-53C9-341C-000D-D3F45EA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01D8-AA9B-42BF-BF78-5EB23704207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17B9C-0EBF-EC75-47D2-B0343146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39820-23DF-A24C-E0A0-48CBA9D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7ABE1-57B5-7523-CC81-E6B5CAB9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36082A-6AA9-B184-6BB5-114429E33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C4170-29D0-B465-17E0-B2C43014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AA2EA-4A5F-BB0B-F97C-8E92ABB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4AE2-318A-40D7-BDB9-F2C2403FC9FB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F999A-C4E1-90FF-D37B-3FD4B60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87AA8-AF97-95E9-1BF9-193042F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8B16A6-CC7F-6708-D90F-F2F8322E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A8BE9-6786-774C-0789-24506269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46F98-D9E1-4A86-2D86-6849AA97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F1E9-DDC6-4F62-A1B3-EE39C5867EEC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8E601-2C04-1A89-F9EF-FB5E47A0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A585E-BB4D-4C8E-D799-7C53246D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378-7DFB-7B0D-F469-4F214CEC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02" y="2146475"/>
            <a:ext cx="10261149" cy="2034180"/>
          </a:xfrm>
        </p:spPr>
        <p:txBody>
          <a:bodyPr>
            <a:noAutofit/>
          </a:bodyPr>
          <a:lstStyle/>
          <a:p>
            <a:pPr>
              <a:lnSpc>
                <a:spcPts val="5550"/>
              </a:lnSpc>
            </a:pP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Développement d’une solution innovante pour </a:t>
            </a:r>
            <a:r>
              <a:rPr lang="fr-FR" sz="4000" b="1" i="0" dirty="0">
                <a:solidFill>
                  <a:srgbClr val="5E17EB"/>
                </a:solidFill>
                <a:latin typeface="YAFdJt8dAY0 0"/>
              </a:rPr>
              <a:t> </a:t>
            </a: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le commerce en ligne (SyskatShop)</a:t>
            </a:r>
            <a:endParaRPr lang="fr-FR" sz="4000" dirty="0">
              <a:solidFill>
                <a:srgbClr val="5E17EB"/>
              </a:solidFill>
              <a:effectLst/>
              <a:latin typeface="YAFdJt8dAY0 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EC20D-7AB3-34B8-1E41-DEEC6D9E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995" y="4985237"/>
            <a:ext cx="6279032" cy="10191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b="1" dirty="0">
                <a:latin typeface="Century Gothic" panose="020B0502020202020204" pitchFamily="34" charset="0"/>
              </a:rPr>
              <a:t>Réalisé par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Habib Med Mahmoud Brahim Salem IE 1996 </a:t>
            </a:r>
          </a:p>
          <a:p>
            <a:pPr algn="l"/>
            <a:r>
              <a:rPr lang="fr-FR" sz="2200" b="1" i="0" dirty="0">
                <a:solidFill>
                  <a:srgbClr val="000000"/>
                </a:solidFill>
                <a:effectLst/>
              </a:rPr>
              <a:t>Mohamed lemine El Haje IE 19961</a:t>
            </a:r>
            <a:endParaRPr lang="fr-FR" sz="2200" b="1" i="0" dirty="0">
              <a:solidFill>
                <a:srgbClr val="275C8D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B46874-1C5F-F810-655D-238FF3F5671F}"/>
              </a:ext>
            </a:extLst>
          </p:cNvPr>
          <p:cNvSpPr txBox="1">
            <a:spLocks/>
          </p:cNvSpPr>
          <p:nvPr/>
        </p:nvSpPr>
        <p:spPr>
          <a:xfrm>
            <a:off x="8908814" y="4985236"/>
            <a:ext cx="3136236" cy="101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Encadré par </a:t>
            </a:r>
            <a:r>
              <a:rPr lang="en-US" sz="20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: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Dr. Ahmed Mohameden</a:t>
            </a:r>
            <a:endParaRPr lang="en-US" sz="2000" b="1" dirty="0">
              <a:solidFill>
                <a:srgbClr val="275C8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/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51724-7D5C-1417-01A9-6E2C15E390C6}"/>
              </a:ext>
            </a:extLst>
          </p:cNvPr>
          <p:cNvSpPr txBox="1"/>
          <p:nvPr/>
        </p:nvSpPr>
        <p:spPr>
          <a:xfrm>
            <a:off x="4475901" y="6114240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</a:rPr>
              <a:t>Année Universitaire : 2023-2024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Google Shape;1067;p169"/>
          <p:cNvPicPr preferRelativeResize="0"/>
          <p:nvPr/>
        </p:nvPicPr>
        <p:blipFill rotWithShape="1">
          <a:blip r:embed="rId2">
            <a:alphaModFix/>
          </a:blip>
          <a:srcRect t="5535"/>
          <a:stretch/>
        </p:blipFill>
        <p:spPr>
          <a:xfrm>
            <a:off x="0" y="0"/>
            <a:ext cx="2019993" cy="18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9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4450" y="43824"/>
            <a:ext cx="2410599" cy="159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68;p169"/>
          <p:cNvSpPr txBox="1"/>
          <p:nvPr/>
        </p:nvSpPr>
        <p:spPr>
          <a:xfrm>
            <a:off x="3231058" y="283231"/>
            <a:ext cx="5583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</a:rPr>
              <a:t>Stage de fin d’études pour l’obtention du diplôme de Master en Informatique Appliquée à la Gestion</a:t>
            </a:r>
            <a:endParaRPr sz="2400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17968F9-AD50-DFA3-D21D-1E96EBB8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1" y="1812175"/>
            <a:ext cx="17145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Description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341034" y="2777059"/>
            <a:ext cx="4424930" cy="22615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371407" y="2147794"/>
            <a:ext cx="4286384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Absence de services de commerce électronique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7313976" y="308901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7370619" y="2147794"/>
            <a:ext cx="4447308" cy="6292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Limitation des options de paiement disponibles</a:t>
            </a: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133499" y="3512284"/>
            <a:ext cx="543383" cy="1056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6200000">
            <a:off x="6513892" y="3512283"/>
            <a:ext cx="543383" cy="1056784"/>
          </a:xfrm>
          <a:prstGeom prst="downArrow">
            <a:avLst>
              <a:gd name="adj1" fmla="val 50000"/>
              <a:gd name="adj2" fmla="val 4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101431" y="312392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 10" descr="Une image contenant charrette à bras, habits, homme, transport&#10;&#10;Description générée automatiquement">
            <a:extLst>
              <a:ext uri="{FF2B5EF4-FFF2-40B4-BE49-F238E27FC236}">
                <a16:creationId xmlns:a16="http://schemas.microsoft.com/office/drawing/2014/main" id="{2DC26296-7F7E-DB6A-0BBA-E71BB220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8" y="3184693"/>
            <a:ext cx="3440416" cy="2187191"/>
          </a:xfrm>
          <a:prstGeom prst="rect">
            <a:avLst/>
          </a:prstGeom>
        </p:spPr>
      </p:pic>
      <p:pic>
        <p:nvPicPr>
          <p:cNvPr id="4" name="Image 3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57B4D50-B752-5304-5874-B4EB8A66F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48" y="3515456"/>
            <a:ext cx="431569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8" grpId="0" animBg="1"/>
      <p:bldP spid="31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Critique</a:t>
            </a: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7" y="1862167"/>
            <a:ext cx="6093865" cy="76091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Manque d'options de paiement locales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6" y="2763282"/>
            <a:ext cx="6093865" cy="76091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Interfaces utilisateur complexes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60247" y="4598062"/>
            <a:ext cx="6093865" cy="76091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Faible niveau de confiance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5" y="3728803"/>
            <a:ext cx="6093865" cy="76091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Inadaptation au marché mauritanien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2105890" y="278669"/>
            <a:ext cx="8104909" cy="107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Solution Propos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ée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12</a:t>
            </a:fld>
            <a:endParaRPr lang="en-US"/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F850BF5C-83A1-7A33-3CF1-DB4BAF061251}"/>
              </a:ext>
            </a:extLst>
          </p:cNvPr>
          <p:cNvSpPr/>
          <p:nvPr/>
        </p:nvSpPr>
        <p:spPr>
          <a:xfrm rot="10800000" flipH="1">
            <a:off x="5316882" y="4516091"/>
            <a:ext cx="2054873" cy="225565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2;p6">
            <a:extLst>
              <a:ext uri="{FF2B5EF4-FFF2-40B4-BE49-F238E27FC236}">
                <a16:creationId xmlns:a16="http://schemas.microsoft.com/office/drawing/2014/main" id="{D72CDFF1-FA4F-42FB-19D4-671F03B766C1}"/>
              </a:ext>
            </a:extLst>
          </p:cNvPr>
          <p:cNvSpPr/>
          <p:nvPr/>
        </p:nvSpPr>
        <p:spPr>
          <a:xfrm>
            <a:off x="5038202" y="3414112"/>
            <a:ext cx="2612232" cy="934121"/>
          </a:xfrm>
          <a:custGeom>
            <a:avLst/>
            <a:gdLst/>
            <a:ahLst/>
            <a:cxnLst/>
            <a:rect l="l" t="t" r="r" b="b"/>
            <a:pathLst>
              <a:path w="629" h="225" extrusionOk="0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oogle Shape;143;p6">
            <a:extLst>
              <a:ext uri="{FF2B5EF4-FFF2-40B4-BE49-F238E27FC236}">
                <a16:creationId xmlns:a16="http://schemas.microsoft.com/office/drawing/2014/main" id="{9450BA68-0BEE-3B44-1E87-FEC278799E3C}"/>
              </a:ext>
            </a:extLst>
          </p:cNvPr>
          <p:cNvGrpSpPr/>
          <p:nvPr/>
        </p:nvGrpSpPr>
        <p:grpSpPr>
          <a:xfrm>
            <a:off x="5695007" y="1662268"/>
            <a:ext cx="1298622" cy="1583986"/>
            <a:chOff x="7549436" y="-3035119"/>
            <a:chExt cx="1474296" cy="1798263"/>
          </a:xfrm>
        </p:grpSpPr>
        <p:sp>
          <p:nvSpPr>
            <p:cNvPr id="5" name="Google Shape;144;p6">
              <a:extLst>
                <a:ext uri="{FF2B5EF4-FFF2-40B4-BE49-F238E27FC236}">
                  <a16:creationId xmlns:a16="http://schemas.microsoft.com/office/drawing/2014/main" id="{11121609-E207-0B36-7B9F-E3C1C70BD0AD}"/>
                </a:ext>
              </a:extLst>
            </p:cNvPr>
            <p:cNvSpPr/>
            <p:nvPr/>
          </p:nvSpPr>
          <p:spPr>
            <a:xfrm>
              <a:off x="7827222" y="-2761530"/>
              <a:ext cx="917325" cy="1524674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5;p6">
              <a:extLst>
                <a:ext uri="{FF2B5EF4-FFF2-40B4-BE49-F238E27FC236}">
                  <a16:creationId xmlns:a16="http://schemas.microsoft.com/office/drawing/2014/main" id="{806938BC-2196-2729-B57E-E3C8DFF9DBE7}"/>
                </a:ext>
              </a:extLst>
            </p:cNvPr>
            <p:cNvSpPr/>
            <p:nvPr/>
          </p:nvSpPr>
          <p:spPr>
            <a:xfrm>
              <a:off x="7933578" y="-2329808"/>
              <a:ext cx="65073" cy="110555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6;p6">
              <a:extLst>
                <a:ext uri="{FF2B5EF4-FFF2-40B4-BE49-F238E27FC236}">
                  <a16:creationId xmlns:a16="http://schemas.microsoft.com/office/drawing/2014/main" id="{E46A428F-00BF-E78A-BDD7-BC9CE95D93C8}"/>
                </a:ext>
              </a:extLst>
            </p:cNvPr>
            <p:cNvSpPr/>
            <p:nvPr/>
          </p:nvSpPr>
          <p:spPr>
            <a:xfrm>
              <a:off x="7965765" y="-2182168"/>
              <a:ext cx="235803" cy="378545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7;p6">
              <a:extLst>
                <a:ext uri="{FF2B5EF4-FFF2-40B4-BE49-F238E27FC236}">
                  <a16:creationId xmlns:a16="http://schemas.microsoft.com/office/drawing/2014/main" id="{EBD81B18-3628-952A-0520-B690EBE6FD6F}"/>
                </a:ext>
              </a:extLst>
            </p:cNvPr>
            <p:cNvSpPr/>
            <p:nvPr/>
          </p:nvSpPr>
          <p:spPr>
            <a:xfrm>
              <a:off x="8510842" y="-2203160"/>
              <a:ext cx="105657" cy="130847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8;p6">
              <a:extLst>
                <a:ext uri="{FF2B5EF4-FFF2-40B4-BE49-F238E27FC236}">
                  <a16:creationId xmlns:a16="http://schemas.microsoft.com/office/drawing/2014/main" id="{23B80D7C-E31F-58D3-BA29-29049900A299}"/>
                </a:ext>
              </a:extLst>
            </p:cNvPr>
            <p:cNvSpPr/>
            <p:nvPr/>
          </p:nvSpPr>
          <p:spPr>
            <a:xfrm>
              <a:off x="8256846" y="-2653076"/>
              <a:ext cx="381344" cy="415630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9;p6">
              <a:extLst>
                <a:ext uri="{FF2B5EF4-FFF2-40B4-BE49-F238E27FC236}">
                  <a16:creationId xmlns:a16="http://schemas.microsoft.com/office/drawing/2014/main" id="{8402F6AC-644C-0A16-0CDB-B545541E1EEF}"/>
                </a:ext>
              </a:extLst>
            </p:cNvPr>
            <p:cNvSpPr/>
            <p:nvPr/>
          </p:nvSpPr>
          <p:spPr>
            <a:xfrm>
              <a:off x="8256846" y="-3035119"/>
              <a:ext cx="58776" cy="223908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0;p6">
              <a:extLst>
                <a:ext uri="{FF2B5EF4-FFF2-40B4-BE49-F238E27FC236}">
                  <a16:creationId xmlns:a16="http://schemas.microsoft.com/office/drawing/2014/main" id="{D74DE290-7F23-FC8A-2F24-A7C5B76F008D}"/>
                </a:ext>
              </a:extLst>
            </p:cNvPr>
            <p:cNvSpPr/>
            <p:nvPr/>
          </p:nvSpPr>
          <p:spPr>
            <a:xfrm>
              <a:off x="7899293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1;p6">
              <a:extLst>
                <a:ext uri="{FF2B5EF4-FFF2-40B4-BE49-F238E27FC236}">
                  <a16:creationId xmlns:a16="http://schemas.microsoft.com/office/drawing/2014/main" id="{8953A57C-BCA3-AF34-DDEC-5F23FC0BD901}"/>
                </a:ext>
              </a:extLst>
            </p:cNvPr>
            <p:cNvSpPr/>
            <p:nvPr/>
          </p:nvSpPr>
          <p:spPr>
            <a:xfrm>
              <a:off x="8723555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2;p6">
              <a:extLst>
                <a:ext uri="{FF2B5EF4-FFF2-40B4-BE49-F238E27FC236}">
                  <a16:creationId xmlns:a16="http://schemas.microsoft.com/office/drawing/2014/main" id="{F369B0FE-1DEF-213D-89C9-913DBC10D785}"/>
                </a:ext>
              </a:extLst>
            </p:cNvPr>
            <p:cNvSpPr/>
            <p:nvPr/>
          </p:nvSpPr>
          <p:spPr>
            <a:xfrm>
              <a:off x="7640399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3;p6">
              <a:extLst>
                <a:ext uri="{FF2B5EF4-FFF2-40B4-BE49-F238E27FC236}">
                  <a16:creationId xmlns:a16="http://schemas.microsoft.com/office/drawing/2014/main" id="{7097005B-0138-C424-27BA-22401922BFB9}"/>
                </a:ext>
              </a:extLst>
            </p:cNvPr>
            <p:cNvSpPr/>
            <p:nvPr/>
          </p:nvSpPr>
          <p:spPr>
            <a:xfrm>
              <a:off x="8799824" y="-2322811"/>
              <a:ext cx="223908" cy="59476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4;p6">
              <a:extLst>
                <a:ext uri="{FF2B5EF4-FFF2-40B4-BE49-F238E27FC236}">
                  <a16:creationId xmlns:a16="http://schemas.microsoft.com/office/drawing/2014/main" id="{6645190A-6155-6877-81B0-E9489381F770}"/>
                </a:ext>
              </a:extLst>
            </p:cNvPr>
            <p:cNvSpPr/>
            <p:nvPr/>
          </p:nvSpPr>
          <p:spPr>
            <a:xfrm>
              <a:off x="7549436" y="-2322811"/>
              <a:ext cx="222509" cy="59476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5;p6">
              <a:extLst>
                <a:ext uri="{FF2B5EF4-FFF2-40B4-BE49-F238E27FC236}">
                  <a16:creationId xmlns:a16="http://schemas.microsoft.com/office/drawing/2014/main" id="{3107D526-4225-0A57-3454-7E6DDA276D8F}"/>
                </a:ext>
              </a:extLst>
            </p:cNvPr>
            <p:cNvSpPr/>
            <p:nvPr/>
          </p:nvSpPr>
          <p:spPr>
            <a:xfrm>
              <a:off x="8723555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6;p6">
              <a:extLst>
                <a:ext uri="{FF2B5EF4-FFF2-40B4-BE49-F238E27FC236}">
                  <a16:creationId xmlns:a16="http://schemas.microsoft.com/office/drawing/2014/main" id="{4B4BEB06-3369-66B1-3F59-3E4526294003}"/>
                </a:ext>
              </a:extLst>
            </p:cNvPr>
            <p:cNvSpPr/>
            <p:nvPr/>
          </p:nvSpPr>
          <p:spPr>
            <a:xfrm>
              <a:off x="7640399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7;p6">
              <a:extLst>
                <a:ext uri="{FF2B5EF4-FFF2-40B4-BE49-F238E27FC236}">
                  <a16:creationId xmlns:a16="http://schemas.microsoft.com/office/drawing/2014/main" id="{060B04F4-6CFF-8B24-AF87-8854B3FB1BF5}"/>
                </a:ext>
              </a:extLst>
            </p:cNvPr>
            <p:cNvSpPr/>
            <p:nvPr/>
          </p:nvSpPr>
          <p:spPr>
            <a:xfrm>
              <a:off x="8524837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158;p6">
            <a:extLst>
              <a:ext uri="{FF2B5EF4-FFF2-40B4-BE49-F238E27FC236}">
                <a16:creationId xmlns:a16="http://schemas.microsoft.com/office/drawing/2014/main" id="{70224EF1-226C-E151-77DC-C33AB4145DF6}"/>
              </a:ext>
            </a:extLst>
          </p:cNvPr>
          <p:cNvSpPr/>
          <p:nvPr/>
        </p:nvSpPr>
        <p:spPr>
          <a:xfrm>
            <a:off x="1207905" y="1506244"/>
            <a:ext cx="379775" cy="379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A16750B-5F8A-3A45-AD10-A558741BF3C7}"/>
              </a:ext>
            </a:extLst>
          </p:cNvPr>
          <p:cNvSpPr txBox="1"/>
          <p:nvPr/>
        </p:nvSpPr>
        <p:spPr>
          <a:xfrm>
            <a:off x="1651163" y="1532676"/>
            <a:ext cx="289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Interface utilisateur intuitive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FF8209-A79F-874F-8A92-6D5BBC2970B9}"/>
              </a:ext>
            </a:extLst>
          </p:cNvPr>
          <p:cNvSpPr txBox="1"/>
          <p:nvPr/>
        </p:nvSpPr>
        <p:spPr>
          <a:xfrm>
            <a:off x="7837449" y="1402304"/>
            <a:ext cx="365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Intégration des paiements locaux</a:t>
            </a:r>
          </a:p>
        </p:txBody>
      </p:sp>
      <p:sp>
        <p:nvSpPr>
          <p:cNvPr id="28" name="Google Shape;158;p6">
            <a:extLst>
              <a:ext uri="{FF2B5EF4-FFF2-40B4-BE49-F238E27FC236}">
                <a16:creationId xmlns:a16="http://schemas.microsoft.com/office/drawing/2014/main" id="{932C5D7E-0176-4C9B-1B39-EE469CFED0F7}"/>
              </a:ext>
            </a:extLst>
          </p:cNvPr>
          <p:cNvSpPr/>
          <p:nvPr/>
        </p:nvSpPr>
        <p:spPr>
          <a:xfrm>
            <a:off x="7457674" y="1411608"/>
            <a:ext cx="379775" cy="379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EB8ABA4-6BCD-D86F-E20D-C7DDD74C7E3C}"/>
              </a:ext>
            </a:extLst>
          </p:cNvPr>
          <p:cNvSpPr txBox="1"/>
          <p:nvPr/>
        </p:nvSpPr>
        <p:spPr>
          <a:xfrm>
            <a:off x="1579574" y="4372325"/>
            <a:ext cx="427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Amélioration de l’expérience de shopping</a:t>
            </a:r>
          </a:p>
        </p:txBody>
      </p:sp>
      <p:sp>
        <p:nvSpPr>
          <p:cNvPr id="31" name="Google Shape;158;p6">
            <a:extLst>
              <a:ext uri="{FF2B5EF4-FFF2-40B4-BE49-F238E27FC236}">
                <a16:creationId xmlns:a16="http://schemas.microsoft.com/office/drawing/2014/main" id="{E42F2117-B02C-2EAA-9C89-3EADF53EF0CC}"/>
              </a:ext>
            </a:extLst>
          </p:cNvPr>
          <p:cNvSpPr/>
          <p:nvPr/>
        </p:nvSpPr>
        <p:spPr>
          <a:xfrm>
            <a:off x="1207904" y="4382050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6BC175-E584-CE21-8B85-DEEF2930AFEC}"/>
              </a:ext>
            </a:extLst>
          </p:cNvPr>
          <p:cNvSpPr txBox="1"/>
          <p:nvPr/>
        </p:nvSpPr>
        <p:spPr>
          <a:xfrm>
            <a:off x="7763805" y="4415740"/>
            <a:ext cx="434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Encouragement à l'innovation technologique</a:t>
            </a:r>
          </a:p>
        </p:txBody>
      </p:sp>
      <p:sp>
        <p:nvSpPr>
          <p:cNvPr id="34" name="Google Shape;158;p6">
            <a:extLst>
              <a:ext uri="{FF2B5EF4-FFF2-40B4-BE49-F238E27FC236}">
                <a16:creationId xmlns:a16="http://schemas.microsoft.com/office/drawing/2014/main" id="{C0355BCB-D348-196C-759B-2BB13BC244E8}"/>
              </a:ext>
            </a:extLst>
          </p:cNvPr>
          <p:cNvSpPr/>
          <p:nvPr/>
        </p:nvSpPr>
        <p:spPr>
          <a:xfrm>
            <a:off x="7441654" y="4438986"/>
            <a:ext cx="379775" cy="3797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/>
      <p:bldP spid="27" grpId="0"/>
      <p:bldP spid="28" grpId="0" animBg="1"/>
      <p:bldP spid="30" grpId="0"/>
      <p:bldP spid="31" grpId="0" animBg="1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1286485" y="307873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2839916" y="3365627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Clients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709DE6-31A9-FB14-F4ED-D951CE478BC6}"/>
              </a:ext>
            </a:extLst>
          </p:cNvPr>
          <p:cNvSpPr/>
          <p:nvPr/>
        </p:nvSpPr>
        <p:spPr>
          <a:xfrm>
            <a:off x="2839916" y="5020629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Administrateurs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A9BD10-AC47-138E-0FAA-38E941EC1881}"/>
              </a:ext>
            </a:extLst>
          </p:cNvPr>
          <p:cNvSpPr txBox="1"/>
          <p:nvPr/>
        </p:nvSpPr>
        <p:spPr>
          <a:xfrm>
            <a:off x="2497395" y="2444182"/>
            <a:ext cx="29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Types d’utilisateurs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C1281-D509-B6CA-312F-9C786D48742A}"/>
              </a:ext>
            </a:extLst>
          </p:cNvPr>
          <p:cNvSpPr txBox="1"/>
          <p:nvPr/>
        </p:nvSpPr>
        <p:spPr>
          <a:xfrm>
            <a:off x="1735395" y="1522738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Besoins fonctionnels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D1CD0F-9F40-5C83-B293-B5307502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10820"/>
              </p:ext>
            </p:extLst>
          </p:nvPr>
        </p:nvGraphicFramePr>
        <p:xfrm>
          <a:off x="1384812" y="1550322"/>
          <a:ext cx="9422376" cy="43967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353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3250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S’authentifier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produits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catégories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les détails du produit</a:t>
                      </a:r>
                      <a:endParaRPr lang="fr-FR" sz="1600" baseline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Rechercher des produits avec des mots-clés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Parcourir les produits par catégories ou marques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Ajouter le produit aux favoris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Ajouter le produit au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et modifier le contenu du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A432387B-6855-1B18-16FB-E4E6713CEA4D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4" y="16205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45538"/>
              </p:ext>
            </p:extLst>
          </p:nvPr>
        </p:nvGraphicFramePr>
        <p:xfrm>
          <a:off x="1455151" y="2152690"/>
          <a:ext cx="9422376" cy="328696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449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3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Supprimer des articles du panier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jour l'adresse </a:t>
                      </a:r>
                      <a:endParaRPr lang="en-US" sz="1600" b="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Saisir les informations de livraison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Choisir un mode de paiement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Voir le statut de la commande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Notifications sur le statut des commandes 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4135"/>
              </p:ext>
            </p:extLst>
          </p:nvPr>
        </p:nvGraphicFramePr>
        <p:xfrm>
          <a:off x="1561407" y="1334190"/>
          <a:ext cx="9069186" cy="534212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178383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6890803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29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5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Administrateur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Toutes les fonctionnalités de client</a:t>
                      </a:r>
                    </a:p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produits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catégories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sous-catégories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des commandes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coupon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marques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types de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067719" y="136525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EA362C-8961-CAC2-F3B6-189A8A7175B3}"/>
              </a:ext>
            </a:extLst>
          </p:cNvPr>
          <p:cNvSpPr txBox="1"/>
          <p:nvPr/>
        </p:nvSpPr>
        <p:spPr>
          <a:xfrm>
            <a:off x="1735395" y="1252441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Besoins non fonctionnels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4511399" y="2111838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Performance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2EEDD7-D3C5-E31F-7D68-6DC840AE7297}"/>
              </a:ext>
            </a:extLst>
          </p:cNvPr>
          <p:cNvSpPr/>
          <p:nvPr/>
        </p:nvSpPr>
        <p:spPr>
          <a:xfrm>
            <a:off x="4511399" y="2978166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Rapidit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é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DD02742-996A-8A91-05A3-0174BFDBFE9C}"/>
              </a:ext>
            </a:extLst>
          </p:cNvPr>
          <p:cNvSpPr/>
          <p:nvPr/>
        </p:nvSpPr>
        <p:spPr>
          <a:xfrm>
            <a:off x="4511399" y="3844495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disponibilité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C21E248-63D1-93C8-FD50-B2A7D23BF470}"/>
              </a:ext>
            </a:extLst>
          </p:cNvPr>
          <p:cNvSpPr/>
          <p:nvPr/>
        </p:nvSpPr>
        <p:spPr>
          <a:xfrm>
            <a:off x="4511399" y="4710824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Flexibilité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18</a:t>
            </a:fld>
            <a:endParaRPr lang="en-US"/>
          </a:p>
        </p:txBody>
      </p:sp>
      <p:sp>
        <p:nvSpPr>
          <p:cNvPr id="11" name="Google Shape;554;p16">
            <a:extLst>
              <a:ext uri="{FF2B5EF4-FFF2-40B4-BE49-F238E27FC236}">
                <a16:creationId xmlns:a16="http://schemas.microsoft.com/office/drawing/2014/main" id="{1F9AB167-1384-B46B-E85E-E4590B317484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3.Conception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760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Diagramme de cas d’utilisation de Client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 4" descr="Une image contenant texte, diagramme, cercle, ligne&#10;&#10;Description générée automatiquement">
            <a:extLst>
              <a:ext uri="{FF2B5EF4-FFF2-40B4-BE49-F238E27FC236}">
                <a16:creationId xmlns:a16="http://schemas.microsoft.com/office/drawing/2014/main" id="{E4FF49D6-F375-52E9-EF97-29125B2B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2" y="1325563"/>
            <a:ext cx="7587574" cy="5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63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 flipH="1">
            <a:off x="8484413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147AA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5099525" y="115280"/>
            <a:ext cx="3581897" cy="6784617"/>
            <a:chOff x="3506581" y="-4"/>
            <a:chExt cx="3795473" cy="6857996"/>
          </a:xfrm>
        </p:grpSpPr>
        <p:grpSp>
          <p:nvGrpSpPr>
            <p:cNvPr id="42" name="Google Shape;42;p2"/>
            <p:cNvGrpSpPr/>
            <p:nvPr/>
          </p:nvGrpSpPr>
          <p:grpSpPr>
            <a:xfrm rot="10800000" flipH="1">
              <a:off x="3506581" y="-4"/>
              <a:ext cx="3795473" cy="6857996"/>
              <a:chOff x="-659199" y="5"/>
              <a:chExt cx="3795473" cy="6857996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-659199" y="5"/>
                <a:ext cx="3795473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646705" y="2504049"/>
                <a:ext cx="2489569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283034" y="4149522"/>
              <a:ext cx="2693930" cy="2481291"/>
              <a:chOff x="-324862" y="210830"/>
              <a:chExt cx="2693930" cy="2481291"/>
            </a:xfrm>
          </p:grpSpPr>
          <p:sp>
            <p:nvSpPr>
              <p:cNvPr id="47" name="Google Shape;47;p2"/>
              <p:cNvSpPr txBox="1"/>
              <p:nvPr/>
            </p:nvSpPr>
            <p:spPr>
              <a:xfrm>
                <a:off x="401303" y="210830"/>
                <a:ext cx="1086737" cy="705053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06</a:t>
                </a:r>
                <a:endParaRPr sz="2400" dirty="0"/>
              </a:p>
            </p:txBody>
          </p:sp>
          <p:sp>
            <p:nvSpPr>
              <p:cNvPr id="48" name="Google Shape;48;p2"/>
              <p:cNvSpPr txBox="1"/>
              <p:nvPr/>
            </p:nvSpPr>
            <p:spPr>
              <a:xfrm>
                <a:off x="-324862" y="742453"/>
                <a:ext cx="2693930" cy="1949668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667" b="1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Conclusion et Perspectives du projet </a:t>
                </a:r>
                <a:endParaRPr lang="fr-FR" sz="2400" dirty="0"/>
              </a:p>
              <a:p>
                <a:endParaRPr lang="fr-FR" sz="3733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4186474" y="-56550"/>
            <a:ext cx="3518870" cy="6696483"/>
            <a:chOff x="2773345" y="-2"/>
            <a:chExt cx="3554655" cy="6858000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2773345" y="-2"/>
              <a:ext cx="3554655" cy="6858000"/>
              <a:chOff x="-659199" y="1"/>
              <a:chExt cx="3554655" cy="68580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659198" y="1"/>
                <a:ext cx="3554654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46705" y="2711161"/>
                <a:ext cx="2248751" cy="1642786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3695679" y="637357"/>
              <a:ext cx="2626785" cy="2100241"/>
              <a:chOff x="-158338" y="660345"/>
              <a:chExt cx="2626785" cy="2100241"/>
            </a:xfrm>
          </p:grpSpPr>
          <p:sp>
            <p:nvSpPr>
              <p:cNvPr id="55" name="Google Shape;55;p2"/>
              <p:cNvSpPr txBox="1"/>
              <p:nvPr/>
            </p:nvSpPr>
            <p:spPr>
              <a:xfrm>
                <a:off x="694954" y="660345"/>
                <a:ext cx="784106" cy="714333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05</a:t>
                </a:r>
                <a:endParaRPr sz="2400" dirty="0"/>
              </a:p>
            </p:txBody>
          </p:sp>
          <p:sp>
            <p:nvSpPr>
              <p:cNvPr id="56" name="Google Shape;56;p2"/>
              <p:cNvSpPr txBox="1"/>
              <p:nvPr/>
            </p:nvSpPr>
            <p:spPr>
              <a:xfrm>
                <a:off x="-158338" y="1247682"/>
                <a:ext cx="2626785" cy="1512904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200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Conclusion &amp; perspective</a:t>
                </a:r>
                <a:endParaRPr lang="fr-FR" sz="2667" b="1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algn="ctr"/>
                <a:endParaRPr sz="3200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2952798" y="41899"/>
            <a:ext cx="2926109" cy="6857999"/>
            <a:chOff x="1727856" y="-2"/>
            <a:chExt cx="3275791" cy="6858000"/>
          </a:xfrm>
        </p:grpSpPr>
        <p:grpSp>
          <p:nvGrpSpPr>
            <p:cNvPr id="58" name="Google Shape;58;p2"/>
            <p:cNvGrpSpPr/>
            <p:nvPr/>
          </p:nvGrpSpPr>
          <p:grpSpPr>
            <a:xfrm rot="10800000" flipH="1">
              <a:off x="1727856" y="-2"/>
              <a:ext cx="3275791" cy="6858000"/>
              <a:chOff x="-659199" y="1"/>
              <a:chExt cx="3275791" cy="68580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646705" y="2504049"/>
                <a:ext cx="1969887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2540382" y="4633654"/>
              <a:ext cx="2306837" cy="1809063"/>
              <a:chOff x="-270964" y="727562"/>
              <a:chExt cx="2306837" cy="1809063"/>
            </a:xfrm>
          </p:grpSpPr>
          <p:sp>
            <p:nvSpPr>
              <p:cNvPr id="63" name="Google Shape;63;p2"/>
              <p:cNvSpPr txBox="1"/>
              <p:nvPr/>
            </p:nvSpPr>
            <p:spPr>
              <a:xfrm>
                <a:off x="336804" y="727562"/>
                <a:ext cx="905434" cy="69750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04</a:t>
                </a:r>
                <a:endParaRPr sz="2400" dirty="0"/>
              </a:p>
            </p:txBody>
          </p:sp>
          <p:sp>
            <p:nvSpPr>
              <p:cNvPr id="64" name="Google Shape;64;p2"/>
              <p:cNvSpPr txBox="1"/>
              <p:nvPr/>
            </p:nvSpPr>
            <p:spPr>
              <a:xfrm>
                <a:off x="-270964" y="1305573"/>
                <a:ext cx="2306837" cy="123105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Outils &amp; Technologies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Google Shape;65;p2"/>
          <p:cNvGrpSpPr/>
          <p:nvPr/>
        </p:nvGrpSpPr>
        <p:grpSpPr>
          <a:xfrm>
            <a:off x="1757191" y="-58420"/>
            <a:ext cx="3484820" cy="6757503"/>
            <a:chOff x="994620" y="0"/>
            <a:chExt cx="3275791" cy="6858000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994620" y="0"/>
              <a:ext cx="3275791" cy="6858000"/>
              <a:chOff x="-659199" y="1"/>
              <a:chExt cx="3275791" cy="685800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2048802" y="582290"/>
              <a:ext cx="2212933" cy="1156683"/>
              <a:chOff x="-44603" y="596792"/>
              <a:chExt cx="2212933" cy="1156683"/>
            </a:xfrm>
          </p:grpSpPr>
          <p:sp>
            <p:nvSpPr>
              <p:cNvPr id="71" name="Google Shape;71;p2"/>
              <p:cNvSpPr txBox="1"/>
              <p:nvPr/>
            </p:nvSpPr>
            <p:spPr>
              <a:xfrm>
                <a:off x="557474" y="596792"/>
                <a:ext cx="784105" cy="707882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03</a:t>
                </a:r>
                <a:endParaRPr sz="2400" dirty="0"/>
              </a:p>
            </p:txBody>
          </p:sp>
          <p:sp>
            <p:nvSpPr>
              <p:cNvPr id="72" name="Google Shape;72;p2"/>
              <p:cNvSpPr txBox="1"/>
              <p:nvPr/>
            </p:nvSpPr>
            <p:spPr>
              <a:xfrm>
                <a:off x="-44603" y="1253764"/>
                <a:ext cx="2212933" cy="49971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Conception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3" name="Google Shape;73;p2"/>
          <p:cNvSpPr/>
          <p:nvPr/>
        </p:nvSpPr>
        <p:spPr>
          <a:xfrm flipH="1">
            <a:off x="8779689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E0A02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2"/>
          <p:cNvSpPr/>
          <p:nvPr/>
        </p:nvSpPr>
        <p:spPr>
          <a:xfrm flipH="1">
            <a:off x="9035228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0038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402891" y="-70726"/>
            <a:ext cx="3159052" cy="6934031"/>
            <a:chOff x="0" y="-1"/>
            <a:chExt cx="3275791" cy="6858000"/>
          </a:xfrm>
        </p:grpSpPr>
        <p:grpSp>
          <p:nvGrpSpPr>
            <p:cNvPr id="76" name="Google Shape;76;p2"/>
            <p:cNvGrpSpPr/>
            <p:nvPr/>
          </p:nvGrpSpPr>
          <p:grpSpPr>
            <a:xfrm rot="10800000" flipH="1">
              <a:off x="0" y="-1"/>
              <a:ext cx="3275791" cy="6858000"/>
              <a:chOff x="-659199" y="1"/>
              <a:chExt cx="3275791" cy="685800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538592" y="4694237"/>
              <a:ext cx="2379576" cy="1511560"/>
              <a:chOff x="99977" y="858185"/>
              <a:chExt cx="2379576" cy="1511560"/>
            </a:xfrm>
          </p:grpSpPr>
          <p:sp>
            <p:nvSpPr>
              <p:cNvPr id="81" name="Google Shape;81;p2"/>
              <p:cNvSpPr txBox="1"/>
              <p:nvPr/>
            </p:nvSpPr>
            <p:spPr>
              <a:xfrm>
                <a:off x="917218" y="858185"/>
                <a:ext cx="784105" cy="68986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02</a:t>
                </a:r>
                <a:endParaRPr sz="2400" dirty="0"/>
              </a:p>
            </p:txBody>
          </p:sp>
          <p:sp>
            <p:nvSpPr>
              <p:cNvPr id="82" name="Google Shape;82;p2"/>
              <p:cNvSpPr txBox="1"/>
              <p:nvPr/>
            </p:nvSpPr>
            <p:spPr>
              <a:xfrm>
                <a:off x="99977" y="1517474"/>
                <a:ext cx="2379576" cy="85227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Etude &amp; Analyse</a:t>
                </a:r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3" name="Google Shape;83;p2"/>
          <p:cNvGrpSpPr/>
          <p:nvPr/>
        </p:nvGrpSpPr>
        <p:grpSpPr>
          <a:xfrm>
            <a:off x="-26183" y="-107322"/>
            <a:ext cx="2960524" cy="7007219"/>
            <a:chOff x="-1" y="0"/>
            <a:chExt cx="2616592" cy="6858000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-1" y="0"/>
              <a:ext cx="2616592" cy="6858000"/>
              <a:chOff x="-1" y="0"/>
              <a:chExt cx="2616592" cy="68580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0" y="0"/>
                <a:ext cx="2616591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1" y="2504049"/>
                <a:ext cx="647115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8" name="Google Shape;88;p2"/>
            <p:cNvGrpSpPr/>
            <p:nvPr/>
          </p:nvGrpSpPr>
          <p:grpSpPr>
            <a:xfrm>
              <a:off x="207091" y="609399"/>
              <a:ext cx="2276713" cy="1127769"/>
              <a:chOff x="207091" y="609399"/>
              <a:chExt cx="2276713" cy="1127769"/>
            </a:xfrm>
          </p:grpSpPr>
          <p:sp>
            <p:nvSpPr>
              <p:cNvPr id="89" name="Google Shape;89;p2"/>
              <p:cNvSpPr txBox="1"/>
              <p:nvPr/>
            </p:nvSpPr>
            <p:spPr>
              <a:xfrm>
                <a:off x="903410" y="609399"/>
                <a:ext cx="784105" cy="682656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01</a:t>
                </a:r>
                <a:endParaRPr sz="2400" dirty="0"/>
              </a:p>
            </p:txBody>
          </p:sp>
          <p:sp>
            <p:nvSpPr>
              <p:cNvPr id="90" name="Google Shape;90;p2"/>
              <p:cNvSpPr txBox="1"/>
              <p:nvPr/>
            </p:nvSpPr>
            <p:spPr>
              <a:xfrm>
                <a:off x="207091" y="1255266"/>
                <a:ext cx="2276713" cy="48190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Cadre du Projet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1" name="Google Shape;91;p2"/>
          <p:cNvSpPr txBox="1"/>
          <p:nvPr/>
        </p:nvSpPr>
        <p:spPr>
          <a:xfrm>
            <a:off x="8881929" y="2748207"/>
            <a:ext cx="2262916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6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Plan</a:t>
            </a:r>
            <a:endParaRPr sz="6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7F3BCEFC-A744-6BD8-6493-F316631F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325563"/>
            <a:ext cx="9210674" cy="4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72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A250171B-9A0C-C4A1-FFB1-AA6DF3D7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25563"/>
            <a:ext cx="8601075" cy="44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4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14B849A2-D1A1-A06B-559C-0B3C577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94" y="79991"/>
            <a:ext cx="5268080" cy="640446"/>
          </a:xfrm>
        </p:spPr>
        <p:txBody>
          <a:bodyPr>
            <a:normAutofit/>
          </a:bodyPr>
          <a:lstStyle/>
          <a:p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classes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22</a:t>
            </a:fld>
            <a:endParaRPr lang="en-US"/>
          </a:p>
        </p:txBody>
      </p:sp>
      <p:pic>
        <p:nvPicPr>
          <p:cNvPr id="2" name="Image 1" descr="Une image contenant texte, diagramme, Plan, Police&#10;&#10;Description générée automatiquement">
            <a:extLst>
              <a:ext uri="{FF2B5EF4-FFF2-40B4-BE49-F238E27FC236}">
                <a16:creationId xmlns:a16="http://schemas.microsoft.com/office/drawing/2014/main" id="{F1E8B029-186A-A913-2D37-22F598B6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6" y="720437"/>
            <a:ext cx="9866168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38812473-3015-089A-79F4-F3CF660EB55E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4.Outils &amp; technologies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262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332110"/>
            <a:ext cx="1077724" cy="1077724"/>
          </a:xfrm>
          <a:prstGeom prst="rect">
            <a:avLst/>
          </a:prstGeom>
        </p:spPr>
      </p:pic>
      <p:pic>
        <p:nvPicPr>
          <p:cNvPr id="18" name="Image 17" descr="Une image contenant Police, Graphique, logo, conception&#10;&#10;Description générée automatiquement">
            <a:extLst>
              <a:ext uri="{FF2B5EF4-FFF2-40B4-BE49-F238E27FC236}">
                <a16:creationId xmlns:a16="http://schemas.microsoft.com/office/drawing/2014/main" id="{07E259D1-05A6-11A2-FBB3-DB25464217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97" y="2006416"/>
            <a:ext cx="768096" cy="768096"/>
          </a:xfrm>
          <a:prstGeom prst="rect">
            <a:avLst/>
          </a:prstGeom>
        </p:spPr>
      </p:pic>
      <p:pic>
        <p:nvPicPr>
          <p:cNvPr id="28" name="Image 27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C962313F-018E-8110-E301-0D7CDEC725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95" y="5372736"/>
            <a:ext cx="1769743" cy="5371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4C3321A-14E1-349F-02A2-0CA296A21B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35" y="5228104"/>
            <a:ext cx="826365" cy="826365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F70679F-8432-8681-4E84-47D3845C9758}"/>
              </a:ext>
            </a:extLst>
          </p:cNvPr>
          <p:cNvSpPr txBox="1"/>
          <p:nvPr/>
        </p:nvSpPr>
        <p:spPr>
          <a:xfrm>
            <a:off x="162232" y="3940338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Stockage des données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220EFF9-E1CB-4A74-B9C8-71B63DB3525A}"/>
              </a:ext>
            </a:extLst>
          </p:cNvPr>
          <p:cNvSpPr txBox="1"/>
          <p:nvPr/>
        </p:nvSpPr>
        <p:spPr>
          <a:xfrm>
            <a:off x="154702" y="2113709"/>
            <a:ext cx="195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Langages &amp; Frameworks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Conception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BA49965-E0EE-CB0F-8701-B068853B6DC0}"/>
              </a:ext>
            </a:extLst>
          </p:cNvPr>
          <p:cNvSpPr txBox="1"/>
          <p:nvPr/>
        </p:nvSpPr>
        <p:spPr>
          <a:xfrm>
            <a:off x="154702" y="544326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Logiciels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22C521-720D-1015-C6E1-A5ADFEEFA030}"/>
              </a:ext>
            </a:extLst>
          </p:cNvPr>
          <p:cNvCxnSpPr>
            <a:cxnSpLocks/>
          </p:cNvCxnSpPr>
          <p:nvPr/>
        </p:nvCxnSpPr>
        <p:spPr>
          <a:xfrm>
            <a:off x="1836018" y="2449303"/>
            <a:ext cx="1025590" cy="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0185FC9-9202-60A3-999A-DE77F54BC5BE}"/>
              </a:ext>
            </a:extLst>
          </p:cNvPr>
          <p:cNvCxnSpPr>
            <a:cxnSpLocks/>
          </p:cNvCxnSpPr>
          <p:nvPr/>
        </p:nvCxnSpPr>
        <p:spPr>
          <a:xfrm>
            <a:off x="2959766" y="4161496"/>
            <a:ext cx="235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851F12C-C3A7-DFE5-8AAF-D2EA1A5C73FF}"/>
              </a:ext>
            </a:extLst>
          </p:cNvPr>
          <p:cNvCxnSpPr>
            <a:cxnSpLocks/>
          </p:cNvCxnSpPr>
          <p:nvPr/>
        </p:nvCxnSpPr>
        <p:spPr>
          <a:xfrm flipV="1">
            <a:off x="1315564" y="5627931"/>
            <a:ext cx="2249860" cy="1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A961697-8A76-9CE4-17F5-EC87872F1135}"/>
              </a:ext>
            </a:extLst>
          </p:cNvPr>
          <p:cNvCxnSpPr>
            <a:cxnSpLocks/>
          </p:cNvCxnSpPr>
          <p:nvPr/>
        </p:nvCxnSpPr>
        <p:spPr>
          <a:xfrm>
            <a:off x="7469722" y="2435019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BB5A3-7348-7FF3-F9BB-B77949861F47}"/>
              </a:ext>
            </a:extLst>
          </p:cNvPr>
          <p:cNvCxnSpPr>
            <a:cxnSpLocks/>
          </p:cNvCxnSpPr>
          <p:nvPr/>
        </p:nvCxnSpPr>
        <p:spPr>
          <a:xfrm>
            <a:off x="4702601" y="5627931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81" y="393196"/>
            <a:ext cx="1031149" cy="840986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24</a:t>
            </a:fld>
            <a:endParaRPr lang="en-US"/>
          </a:p>
        </p:txBody>
      </p:sp>
      <p:pic>
        <p:nvPicPr>
          <p:cNvPr id="2" name="Image 1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40BB8B95-9941-4B53-AE93-DF508938BB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9" y="2006416"/>
            <a:ext cx="918870" cy="736313"/>
          </a:xfrm>
          <a:prstGeom prst="rect">
            <a:avLst/>
          </a:prstGeom>
        </p:spPr>
      </p:pic>
      <p:pic>
        <p:nvPicPr>
          <p:cNvPr id="3" name="Image 2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EF56B442-935A-A657-7363-56C33CB6E7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85" y="2006416"/>
            <a:ext cx="977900" cy="736312"/>
          </a:xfrm>
          <a:prstGeom prst="rect">
            <a:avLst/>
          </a:prstGeom>
        </p:spPr>
      </p:pic>
      <p:pic>
        <p:nvPicPr>
          <p:cNvPr id="4" name="Image 3" descr="Une image contenant Graphique, Bleu électrique, ligne, conception&#10;&#10;Description générée automatiquement">
            <a:extLst>
              <a:ext uri="{FF2B5EF4-FFF2-40B4-BE49-F238E27FC236}">
                <a16:creationId xmlns:a16="http://schemas.microsoft.com/office/drawing/2014/main" id="{08C59993-CFAA-C159-EF33-F59DBD8BA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44" y="1989106"/>
            <a:ext cx="850265" cy="753623"/>
          </a:xfrm>
          <a:prstGeom prst="rect">
            <a:avLst/>
          </a:prstGeom>
        </p:spPr>
      </p:pic>
      <p:pic>
        <p:nvPicPr>
          <p:cNvPr id="6" name="Image 5" descr="Une image contenant logo, symbole, Graphique, conception&#10;&#10;Description générée automatiquement">
            <a:extLst>
              <a:ext uri="{FF2B5EF4-FFF2-40B4-BE49-F238E27FC236}">
                <a16:creationId xmlns:a16="http://schemas.microsoft.com/office/drawing/2014/main" id="{ECD8CDFC-7B41-9E36-230E-1CE502ABAB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0" y="3788671"/>
            <a:ext cx="1267799" cy="8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490512"/>
            <a:ext cx="1077724" cy="76092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Ensemble de Shema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062" y="393196"/>
            <a:ext cx="840986" cy="840986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8610600" y="2991513"/>
            <a:ext cx="1198418" cy="104090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49" name="Image 4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30" y="3197037"/>
            <a:ext cx="845820" cy="922020"/>
          </a:xfrm>
          <a:prstGeom prst="rect">
            <a:avLst/>
          </a:prstGeom>
          <a:noFill/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32380" y="319854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 de versions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1625957" y="3637340"/>
            <a:ext cx="307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6198833" y="3637340"/>
            <a:ext cx="2411767" cy="2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26</a:t>
            </a:fld>
            <a:endParaRPr lang="en-US"/>
          </a:p>
        </p:txBody>
      </p:sp>
      <p:sp>
        <p:nvSpPr>
          <p:cNvPr id="4" name="Google Shape;554;p16">
            <a:extLst>
              <a:ext uri="{FF2B5EF4-FFF2-40B4-BE49-F238E27FC236}">
                <a16:creationId xmlns:a16="http://schemas.microsoft.com/office/drawing/2014/main" id="{38567AB2-8836-9D31-B500-2B9E1F2E799D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Démonstration de l’application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499" y="2766218"/>
            <a:ext cx="9819628" cy="1431709"/>
          </a:xfrm>
        </p:spPr>
        <p:txBody>
          <a:bodyPr>
            <a:normAutofit fontScale="90000"/>
          </a:bodyPr>
          <a:lstStyle/>
          <a:p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073416" y="1968955"/>
            <a:ext cx="8967896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Approfondir nos connaissances  dans le domaine du développement des applications    web.</a:t>
            </a:r>
            <a:endParaRPr sz="2400" dirty="0"/>
          </a:p>
        </p:txBody>
      </p:sp>
      <p:sp>
        <p:nvSpPr>
          <p:cNvPr id="562" name="Google Shape;562;p17"/>
          <p:cNvSpPr txBox="1"/>
          <p:nvPr/>
        </p:nvSpPr>
        <p:spPr>
          <a:xfrm>
            <a:off x="2095926" y="1075580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17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052796" y="3235432"/>
            <a:ext cx="849535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Réalisation d’un site web pour  la recherche d’emploi .</a:t>
            </a:r>
            <a:endParaRPr sz="2400"/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65" name="Google Shape;565;p17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66" name="Google Shape;566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68" name="Google Shape;568;p17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69" name="Google Shape;569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71" name="Google Shape;571;p17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17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3" name="Google Shape;573;p17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3073417" y="1968955"/>
            <a:ext cx="7050052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13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perspectives cette application pourrait être améliorée</a:t>
            </a:r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sz="2400"/>
          </a:p>
        </p:txBody>
      </p:sp>
      <p:sp>
        <p:nvSpPr>
          <p:cNvPr id="580" name="Google Shape;580;p18"/>
          <p:cNvSpPr txBox="1"/>
          <p:nvPr/>
        </p:nvSpPr>
        <p:spPr>
          <a:xfrm>
            <a:off x="2095926" y="1075581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Perspectives du projet 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1" name="Google Shape;581;p18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2" name="Google Shape;582;p18"/>
          <p:cNvSpPr/>
          <p:nvPr/>
        </p:nvSpPr>
        <p:spPr>
          <a:xfrm>
            <a:off x="3052797" y="3235432"/>
            <a:ext cx="739944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Recherche avancée (Les plus citées, les plus récentes par date ou par axe).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83" name="Google Shape;583;p18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84" name="Google Shape;584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6" name="Google Shape;586;p18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87" name="Google Shape;587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89" name="Google Shape;589;p18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18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" name="Google Shape;591;p18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lang="fr-FR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089D0F2D-5BCD-F193-9753-9C418E77CC30}"/>
              </a:ext>
            </a:extLst>
          </p:cNvPr>
          <p:cNvSpPr/>
          <p:nvPr/>
        </p:nvSpPr>
        <p:spPr>
          <a:xfrm>
            <a:off x="-9728" y="1"/>
            <a:ext cx="12191999" cy="6877456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1.Pr</a:t>
            </a: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ésentation du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Cadre de Projet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6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209"/>
          <p:cNvSpPr txBox="1"/>
          <p:nvPr/>
        </p:nvSpPr>
        <p:spPr>
          <a:xfrm rot="-717967">
            <a:off x="2272131" y="2253821"/>
            <a:ext cx="846485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282F39"/>
              </a:buClr>
              <a:buSzPts val="5400"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/>
                <a:ea typeface="Noto Sans"/>
                <a:cs typeface="Noto Sans"/>
                <a:sym typeface="Noto Sans"/>
              </a:rPr>
              <a:t>Merci pour votre attention!</a:t>
            </a:r>
          </a:p>
          <a:p>
            <a:pPr algn="ctr">
              <a:buClr>
                <a:srgbClr val="282F39"/>
              </a:buClr>
              <a:buSzPts val="5400"/>
            </a:pPr>
            <a:endParaRPr lang="en-US" sz="54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  <a:p>
            <a:pPr algn="ctr">
              <a:buClr>
                <a:srgbClr val="282F39"/>
              </a:buClr>
              <a:buSzPts val="5400"/>
            </a:pPr>
            <a:endParaRPr lang="fr-FR" sz="5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5400"/>
              <a:buFont typeface="Noto Sans"/>
              <a:buNone/>
            </a:pPr>
            <a:endParaRPr sz="5400" b="1" i="0" u="none" strike="noStrike" cap="none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86" name="Google Shape;1586;p209"/>
          <p:cNvCxnSpPr/>
          <p:nvPr/>
        </p:nvCxnSpPr>
        <p:spPr>
          <a:xfrm rot="10800000" flipH="1">
            <a:off x="2503548" y="3279665"/>
            <a:ext cx="7910945" cy="1717964"/>
          </a:xfrm>
          <a:prstGeom prst="straightConnector1">
            <a:avLst/>
          </a:prstGeom>
          <a:noFill/>
          <a:ln w="1905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597;p19">
            <a:extLst>
              <a:ext uri="{FF2B5EF4-FFF2-40B4-BE49-F238E27FC236}">
                <a16:creationId xmlns:a16="http://schemas.microsoft.com/office/drawing/2014/main" id="{B4D6B84E-522E-C009-E8ED-0F8B59F0FFAD}"/>
              </a:ext>
            </a:extLst>
          </p:cNvPr>
          <p:cNvSpPr/>
          <p:nvPr/>
        </p:nvSpPr>
        <p:spPr>
          <a:xfrm>
            <a:off x="2285191" y="3648705"/>
            <a:ext cx="436715" cy="234255"/>
          </a:xfrm>
          <a:custGeom>
            <a:avLst/>
            <a:gdLst/>
            <a:ahLst/>
            <a:cxnLst/>
            <a:rect l="l" t="t" r="r" b="b"/>
            <a:pathLst>
              <a:path w="3894" h="2048" extrusionOk="0">
                <a:moveTo>
                  <a:pt x="3841" y="0"/>
                </a:moveTo>
                <a:lnTo>
                  <a:pt x="3852" y="0"/>
                </a:lnTo>
                <a:lnTo>
                  <a:pt x="3861" y="3"/>
                </a:lnTo>
                <a:lnTo>
                  <a:pt x="3872" y="11"/>
                </a:lnTo>
                <a:lnTo>
                  <a:pt x="3880" y="23"/>
                </a:lnTo>
                <a:lnTo>
                  <a:pt x="3888" y="41"/>
                </a:lnTo>
                <a:lnTo>
                  <a:pt x="3892" y="64"/>
                </a:lnTo>
                <a:lnTo>
                  <a:pt x="3894" y="95"/>
                </a:lnTo>
                <a:lnTo>
                  <a:pt x="3894" y="1053"/>
                </a:lnTo>
                <a:lnTo>
                  <a:pt x="3888" y="1123"/>
                </a:lnTo>
                <a:lnTo>
                  <a:pt x="3871" y="1191"/>
                </a:lnTo>
                <a:lnTo>
                  <a:pt x="3843" y="1259"/>
                </a:lnTo>
                <a:lnTo>
                  <a:pt x="3804" y="1327"/>
                </a:lnTo>
                <a:lnTo>
                  <a:pt x="3754" y="1394"/>
                </a:lnTo>
                <a:lnTo>
                  <a:pt x="3695" y="1459"/>
                </a:lnTo>
                <a:lnTo>
                  <a:pt x="3628" y="1524"/>
                </a:lnTo>
                <a:lnTo>
                  <a:pt x="3551" y="1586"/>
                </a:lnTo>
                <a:lnTo>
                  <a:pt x="3465" y="1645"/>
                </a:lnTo>
                <a:lnTo>
                  <a:pt x="3372" y="1703"/>
                </a:lnTo>
                <a:lnTo>
                  <a:pt x="3271" y="1757"/>
                </a:lnTo>
                <a:lnTo>
                  <a:pt x="3164" y="1807"/>
                </a:lnTo>
                <a:lnTo>
                  <a:pt x="3049" y="1855"/>
                </a:lnTo>
                <a:lnTo>
                  <a:pt x="2930" y="1897"/>
                </a:lnTo>
                <a:lnTo>
                  <a:pt x="2802" y="1934"/>
                </a:lnTo>
                <a:lnTo>
                  <a:pt x="2670" y="1968"/>
                </a:lnTo>
                <a:lnTo>
                  <a:pt x="2534" y="1996"/>
                </a:lnTo>
                <a:lnTo>
                  <a:pt x="2392" y="2017"/>
                </a:lnTo>
                <a:lnTo>
                  <a:pt x="2248" y="2035"/>
                </a:lnTo>
                <a:lnTo>
                  <a:pt x="2099" y="2044"/>
                </a:lnTo>
                <a:lnTo>
                  <a:pt x="1947" y="2048"/>
                </a:lnTo>
                <a:lnTo>
                  <a:pt x="1795" y="2044"/>
                </a:lnTo>
                <a:lnTo>
                  <a:pt x="1646" y="2035"/>
                </a:lnTo>
                <a:lnTo>
                  <a:pt x="1500" y="2017"/>
                </a:lnTo>
                <a:lnTo>
                  <a:pt x="1358" y="1996"/>
                </a:lnTo>
                <a:lnTo>
                  <a:pt x="1222" y="1968"/>
                </a:lnTo>
                <a:lnTo>
                  <a:pt x="1090" y="1934"/>
                </a:lnTo>
                <a:lnTo>
                  <a:pt x="964" y="1897"/>
                </a:lnTo>
                <a:lnTo>
                  <a:pt x="843" y="1855"/>
                </a:lnTo>
                <a:lnTo>
                  <a:pt x="728" y="1807"/>
                </a:lnTo>
                <a:lnTo>
                  <a:pt x="621" y="1757"/>
                </a:lnTo>
                <a:lnTo>
                  <a:pt x="520" y="1703"/>
                </a:lnTo>
                <a:lnTo>
                  <a:pt x="427" y="1645"/>
                </a:lnTo>
                <a:lnTo>
                  <a:pt x="341" y="1586"/>
                </a:lnTo>
                <a:lnTo>
                  <a:pt x="265" y="1524"/>
                </a:lnTo>
                <a:lnTo>
                  <a:pt x="197" y="1459"/>
                </a:lnTo>
                <a:lnTo>
                  <a:pt x="138" y="1394"/>
                </a:lnTo>
                <a:lnTo>
                  <a:pt x="90" y="1327"/>
                </a:lnTo>
                <a:lnTo>
                  <a:pt x="51" y="1259"/>
                </a:lnTo>
                <a:lnTo>
                  <a:pt x="23" y="1191"/>
                </a:lnTo>
                <a:lnTo>
                  <a:pt x="4" y="1123"/>
                </a:lnTo>
                <a:lnTo>
                  <a:pt x="0" y="1053"/>
                </a:lnTo>
                <a:lnTo>
                  <a:pt x="0" y="146"/>
                </a:lnTo>
                <a:lnTo>
                  <a:pt x="1" y="110"/>
                </a:lnTo>
                <a:lnTo>
                  <a:pt x="6" y="81"/>
                </a:lnTo>
                <a:lnTo>
                  <a:pt x="15" y="59"/>
                </a:lnTo>
                <a:lnTo>
                  <a:pt x="26" y="44"/>
                </a:lnTo>
                <a:lnTo>
                  <a:pt x="38" y="33"/>
                </a:lnTo>
                <a:lnTo>
                  <a:pt x="52" y="27"/>
                </a:lnTo>
                <a:lnTo>
                  <a:pt x="66" y="23"/>
                </a:lnTo>
                <a:lnTo>
                  <a:pt x="80" y="23"/>
                </a:lnTo>
                <a:lnTo>
                  <a:pt x="94" y="27"/>
                </a:lnTo>
                <a:lnTo>
                  <a:pt x="107" y="30"/>
                </a:lnTo>
                <a:lnTo>
                  <a:pt x="118" y="34"/>
                </a:lnTo>
                <a:lnTo>
                  <a:pt x="125" y="37"/>
                </a:lnTo>
                <a:lnTo>
                  <a:pt x="132" y="41"/>
                </a:lnTo>
                <a:lnTo>
                  <a:pt x="133" y="42"/>
                </a:lnTo>
                <a:lnTo>
                  <a:pt x="1618" y="951"/>
                </a:lnTo>
                <a:lnTo>
                  <a:pt x="1675" y="982"/>
                </a:lnTo>
                <a:lnTo>
                  <a:pt x="1739" y="1005"/>
                </a:lnTo>
                <a:lnTo>
                  <a:pt x="1805" y="1024"/>
                </a:lnTo>
                <a:lnTo>
                  <a:pt x="1875" y="1034"/>
                </a:lnTo>
                <a:lnTo>
                  <a:pt x="1947" y="1038"/>
                </a:lnTo>
                <a:lnTo>
                  <a:pt x="2018" y="1034"/>
                </a:lnTo>
                <a:lnTo>
                  <a:pt x="2088" y="1024"/>
                </a:lnTo>
                <a:lnTo>
                  <a:pt x="2155" y="1005"/>
                </a:lnTo>
                <a:lnTo>
                  <a:pt x="2217" y="982"/>
                </a:lnTo>
                <a:lnTo>
                  <a:pt x="2274" y="951"/>
                </a:lnTo>
                <a:lnTo>
                  <a:pt x="3798" y="17"/>
                </a:lnTo>
                <a:lnTo>
                  <a:pt x="3799" y="17"/>
                </a:lnTo>
                <a:lnTo>
                  <a:pt x="3804" y="14"/>
                </a:lnTo>
                <a:lnTo>
                  <a:pt x="3812" y="10"/>
                </a:lnTo>
                <a:lnTo>
                  <a:pt x="3819" y="6"/>
                </a:lnTo>
                <a:lnTo>
                  <a:pt x="3830" y="2"/>
                </a:lnTo>
                <a:lnTo>
                  <a:pt x="3841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98;p19">
            <a:extLst>
              <a:ext uri="{FF2B5EF4-FFF2-40B4-BE49-F238E27FC236}">
                <a16:creationId xmlns:a16="http://schemas.microsoft.com/office/drawing/2014/main" id="{E563C8D0-6DB3-0906-18C8-28ACA11BC174}"/>
              </a:ext>
            </a:extLst>
          </p:cNvPr>
          <p:cNvSpPr/>
          <p:nvPr/>
        </p:nvSpPr>
        <p:spPr>
          <a:xfrm>
            <a:off x="2177224" y="3367214"/>
            <a:ext cx="630130" cy="327854"/>
          </a:xfrm>
          <a:custGeom>
            <a:avLst/>
            <a:gdLst/>
            <a:ahLst/>
            <a:cxnLst/>
            <a:rect l="l" t="t" r="r" b="b"/>
            <a:pathLst>
              <a:path w="5108" h="2873" extrusionOk="0">
                <a:moveTo>
                  <a:pt x="2579" y="0"/>
                </a:moveTo>
                <a:lnTo>
                  <a:pt x="2628" y="6"/>
                </a:lnTo>
                <a:lnTo>
                  <a:pt x="2675" y="16"/>
                </a:lnTo>
                <a:lnTo>
                  <a:pt x="2720" y="31"/>
                </a:lnTo>
                <a:lnTo>
                  <a:pt x="2760" y="53"/>
                </a:lnTo>
                <a:lnTo>
                  <a:pt x="5023" y="1182"/>
                </a:lnTo>
                <a:lnTo>
                  <a:pt x="5057" y="1207"/>
                </a:lnTo>
                <a:lnTo>
                  <a:pt x="5082" y="1234"/>
                </a:lnTo>
                <a:lnTo>
                  <a:pt x="5099" y="1264"/>
                </a:lnTo>
                <a:lnTo>
                  <a:pt x="5108" y="1293"/>
                </a:lnTo>
                <a:lnTo>
                  <a:pt x="5108" y="1324"/>
                </a:lnTo>
                <a:lnTo>
                  <a:pt x="5099" y="1355"/>
                </a:lnTo>
                <a:lnTo>
                  <a:pt x="5082" y="1383"/>
                </a:lnTo>
                <a:lnTo>
                  <a:pt x="5057" y="1411"/>
                </a:lnTo>
                <a:lnTo>
                  <a:pt x="5023" y="1436"/>
                </a:lnTo>
                <a:lnTo>
                  <a:pt x="2760" y="2822"/>
                </a:lnTo>
                <a:lnTo>
                  <a:pt x="2720" y="2842"/>
                </a:lnTo>
                <a:lnTo>
                  <a:pt x="2675" y="2858"/>
                </a:lnTo>
                <a:lnTo>
                  <a:pt x="2628" y="2869"/>
                </a:lnTo>
                <a:lnTo>
                  <a:pt x="2579" y="2873"/>
                </a:lnTo>
                <a:lnTo>
                  <a:pt x="2529" y="2873"/>
                </a:lnTo>
                <a:lnTo>
                  <a:pt x="2479" y="2869"/>
                </a:lnTo>
                <a:lnTo>
                  <a:pt x="2431" y="2858"/>
                </a:lnTo>
                <a:lnTo>
                  <a:pt x="2386" y="2842"/>
                </a:lnTo>
                <a:lnTo>
                  <a:pt x="2346" y="2822"/>
                </a:lnTo>
                <a:lnTo>
                  <a:pt x="83" y="1436"/>
                </a:lnTo>
                <a:lnTo>
                  <a:pt x="49" y="1411"/>
                </a:lnTo>
                <a:lnTo>
                  <a:pt x="24" y="1383"/>
                </a:lnTo>
                <a:lnTo>
                  <a:pt x="7" y="1355"/>
                </a:lnTo>
                <a:lnTo>
                  <a:pt x="0" y="1324"/>
                </a:lnTo>
                <a:lnTo>
                  <a:pt x="0" y="1293"/>
                </a:lnTo>
                <a:lnTo>
                  <a:pt x="7" y="1264"/>
                </a:lnTo>
                <a:lnTo>
                  <a:pt x="24" y="1234"/>
                </a:lnTo>
                <a:lnTo>
                  <a:pt x="49" y="1207"/>
                </a:lnTo>
                <a:lnTo>
                  <a:pt x="83" y="1182"/>
                </a:lnTo>
                <a:lnTo>
                  <a:pt x="2346" y="53"/>
                </a:lnTo>
                <a:lnTo>
                  <a:pt x="2386" y="31"/>
                </a:lnTo>
                <a:lnTo>
                  <a:pt x="2431" y="16"/>
                </a:lnTo>
                <a:lnTo>
                  <a:pt x="2479" y="6"/>
                </a:lnTo>
                <a:lnTo>
                  <a:pt x="2529" y="0"/>
                </a:lnTo>
                <a:lnTo>
                  <a:pt x="2579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99;p19">
            <a:extLst>
              <a:ext uri="{FF2B5EF4-FFF2-40B4-BE49-F238E27FC236}">
                <a16:creationId xmlns:a16="http://schemas.microsoft.com/office/drawing/2014/main" id="{34E9FF2C-FD64-A3A1-5A12-30768A7828FC}"/>
              </a:ext>
            </a:extLst>
          </p:cNvPr>
          <p:cNvSpPr/>
          <p:nvPr/>
        </p:nvSpPr>
        <p:spPr>
          <a:xfrm>
            <a:off x="2762126" y="3555106"/>
            <a:ext cx="84196" cy="279924"/>
          </a:xfrm>
          <a:custGeom>
            <a:avLst/>
            <a:gdLst/>
            <a:ahLst/>
            <a:cxnLst/>
            <a:rect l="l" t="t" r="r" b="b"/>
            <a:pathLst>
              <a:path w="529" h="2110" extrusionOk="0">
                <a:moveTo>
                  <a:pt x="343" y="0"/>
                </a:moveTo>
                <a:lnTo>
                  <a:pt x="354" y="1"/>
                </a:lnTo>
                <a:lnTo>
                  <a:pt x="360" y="8"/>
                </a:lnTo>
                <a:lnTo>
                  <a:pt x="366" y="15"/>
                </a:lnTo>
                <a:lnTo>
                  <a:pt x="369" y="26"/>
                </a:lnTo>
                <a:lnTo>
                  <a:pt x="371" y="35"/>
                </a:lnTo>
                <a:lnTo>
                  <a:pt x="372" y="45"/>
                </a:lnTo>
                <a:lnTo>
                  <a:pt x="372" y="51"/>
                </a:lnTo>
                <a:lnTo>
                  <a:pt x="372" y="54"/>
                </a:lnTo>
                <a:lnTo>
                  <a:pt x="372" y="1584"/>
                </a:lnTo>
                <a:lnTo>
                  <a:pt x="376" y="1597"/>
                </a:lnTo>
                <a:lnTo>
                  <a:pt x="382" y="1606"/>
                </a:lnTo>
                <a:lnTo>
                  <a:pt x="390" y="1612"/>
                </a:lnTo>
                <a:lnTo>
                  <a:pt x="397" y="1617"/>
                </a:lnTo>
                <a:lnTo>
                  <a:pt x="435" y="1643"/>
                </a:lnTo>
                <a:lnTo>
                  <a:pt x="466" y="1674"/>
                </a:lnTo>
                <a:lnTo>
                  <a:pt x="492" y="1712"/>
                </a:lnTo>
                <a:lnTo>
                  <a:pt x="512" y="1753"/>
                </a:lnTo>
                <a:lnTo>
                  <a:pt x="525" y="1798"/>
                </a:lnTo>
                <a:lnTo>
                  <a:pt x="529" y="1845"/>
                </a:lnTo>
                <a:lnTo>
                  <a:pt x="525" y="1893"/>
                </a:lnTo>
                <a:lnTo>
                  <a:pt x="512" y="1938"/>
                </a:lnTo>
                <a:lnTo>
                  <a:pt x="492" y="1978"/>
                </a:lnTo>
                <a:lnTo>
                  <a:pt x="466" y="2016"/>
                </a:lnTo>
                <a:lnTo>
                  <a:pt x="435" y="2048"/>
                </a:lnTo>
                <a:lnTo>
                  <a:pt x="397" y="2074"/>
                </a:lnTo>
                <a:lnTo>
                  <a:pt x="357" y="2093"/>
                </a:lnTo>
                <a:lnTo>
                  <a:pt x="312" y="2105"/>
                </a:lnTo>
                <a:lnTo>
                  <a:pt x="264" y="2110"/>
                </a:lnTo>
                <a:lnTo>
                  <a:pt x="216" y="2105"/>
                </a:lnTo>
                <a:lnTo>
                  <a:pt x="172" y="2093"/>
                </a:lnTo>
                <a:lnTo>
                  <a:pt x="130" y="2074"/>
                </a:lnTo>
                <a:lnTo>
                  <a:pt x="93" y="2048"/>
                </a:lnTo>
                <a:lnTo>
                  <a:pt x="62" y="2016"/>
                </a:lnTo>
                <a:lnTo>
                  <a:pt x="36" y="1978"/>
                </a:lnTo>
                <a:lnTo>
                  <a:pt x="15" y="1938"/>
                </a:lnTo>
                <a:lnTo>
                  <a:pt x="3" y="1893"/>
                </a:lnTo>
                <a:lnTo>
                  <a:pt x="0" y="1845"/>
                </a:lnTo>
                <a:lnTo>
                  <a:pt x="3" y="1798"/>
                </a:lnTo>
                <a:lnTo>
                  <a:pt x="15" y="1753"/>
                </a:lnTo>
                <a:lnTo>
                  <a:pt x="36" y="1713"/>
                </a:lnTo>
                <a:lnTo>
                  <a:pt x="62" y="1676"/>
                </a:lnTo>
                <a:lnTo>
                  <a:pt x="93" y="1643"/>
                </a:lnTo>
                <a:lnTo>
                  <a:pt x="130" y="1619"/>
                </a:lnTo>
                <a:lnTo>
                  <a:pt x="136" y="1614"/>
                </a:lnTo>
                <a:lnTo>
                  <a:pt x="146" y="1606"/>
                </a:lnTo>
                <a:lnTo>
                  <a:pt x="152" y="1597"/>
                </a:lnTo>
                <a:lnTo>
                  <a:pt x="155" y="1584"/>
                </a:lnTo>
                <a:lnTo>
                  <a:pt x="155" y="194"/>
                </a:lnTo>
                <a:lnTo>
                  <a:pt x="155" y="191"/>
                </a:lnTo>
                <a:lnTo>
                  <a:pt x="154" y="180"/>
                </a:lnTo>
                <a:lnTo>
                  <a:pt x="155" y="166"/>
                </a:lnTo>
                <a:lnTo>
                  <a:pt x="157" y="149"/>
                </a:lnTo>
                <a:lnTo>
                  <a:pt x="161" y="130"/>
                </a:lnTo>
                <a:lnTo>
                  <a:pt x="169" y="111"/>
                </a:lnTo>
                <a:lnTo>
                  <a:pt x="181" y="97"/>
                </a:lnTo>
                <a:lnTo>
                  <a:pt x="197" y="85"/>
                </a:lnTo>
                <a:lnTo>
                  <a:pt x="219" y="71"/>
                </a:lnTo>
                <a:lnTo>
                  <a:pt x="242" y="56"/>
                </a:lnTo>
                <a:lnTo>
                  <a:pt x="267" y="42"/>
                </a:lnTo>
                <a:lnTo>
                  <a:pt x="292" y="28"/>
                </a:lnTo>
                <a:lnTo>
                  <a:pt x="313" y="15"/>
                </a:lnTo>
                <a:lnTo>
                  <a:pt x="331" y="4"/>
                </a:lnTo>
                <a:lnTo>
                  <a:pt x="343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9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1C65-8EB5-FF40-0D6D-88E21818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1" y="937355"/>
            <a:ext cx="2398125" cy="1325563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0E96370-B422-840E-BC32-E4F59FA2AAC0}"/>
              </a:ext>
            </a:extLst>
          </p:cNvPr>
          <p:cNvSpPr/>
          <p:nvPr/>
        </p:nvSpPr>
        <p:spPr>
          <a:xfrm>
            <a:off x="8170606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</a:t>
            </a:r>
            <a:r>
              <a:rPr lang="fr-FR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Conclusion &amp; perspective</a:t>
            </a:r>
            <a:endParaRPr lang="en-US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8D8B177-6137-B162-33BC-F9ACFDE7018B}"/>
              </a:ext>
            </a:extLst>
          </p:cNvPr>
          <p:cNvSpPr/>
          <p:nvPr/>
        </p:nvSpPr>
        <p:spPr>
          <a:xfrm>
            <a:off x="8239433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6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8CAA9E6-F76A-C4A0-1848-46C7E3F96E75}"/>
              </a:ext>
            </a:extLst>
          </p:cNvPr>
          <p:cNvSpPr/>
          <p:nvPr/>
        </p:nvSpPr>
        <p:spPr>
          <a:xfrm>
            <a:off x="4242619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Réalisation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E7D3A01-A6B4-CE4A-1F6B-513508D1AF68}"/>
              </a:ext>
            </a:extLst>
          </p:cNvPr>
          <p:cNvSpPr/>
          <p:nvPr/>
        </p:nvSpPr>
        <p:spPr>
          <a:xfrm>
            <a:off x="4311446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5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FD646DF-02C0-E723-BB05-AFD2EA124A89}"/>
              </a:ext>
            </a:extLst>
          </p:cNvPr>
          <p:cNvSpPr/>
          <p:nvPr/>
        </p:nvSpPr>
        <p:spPr>
          <a:xfrm>
            <a:off x="314632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Outils &amp; Technologies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F816A96-317C-1A06-4269-F48D80BC685F}"/>
              </a:ext>
            </a:extLst>
          </p:cNvPr>
          <p:cNvSpPr/>
          <p:nvPr/>
        </p:nvSpPr>
        <p:spPr>
          <a:xfrm>
            <a:off x="383459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4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5FD6066-F76F-DB8D-79C8-58F2EB0F0263}"/>
              </a:ext>
            </a:extLst>
          </p:cNvPr>
          <p:cNvSpPr/>
          <p:nvPr/>
        </p:nvSpPr>
        <p:spPr>
          <a:xfrm>
            <a:off x="8170606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Conception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61D3956-DDE9-6C31-FE85-5D2606A26632}"/>
              </a:ext>
            </a:extLst>
          </p:cNvPr>
          <p:cNvSpPr/>
          <p:nvPr/>
        </p:nvSpPr>
        <p:spPr>
          <a:xfrm>
            <a:off x="8239433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3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628101-F3E7-4C78-B48F-73EBABD1CD08}"/>
              </a:ext>
            </a:extLst>
          </p:cNvPr>
          <p:cNvSpPr/>
          <p:nvPr/>
        </p:nvSpPr>
        <p:spPr>
          <a:xfrm>
            <a:off x="4242619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Etude &amp; Analyse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D576B61-C44B-8333-BB63-83FC21CE5B89}"/>
              </a:ext>
            </a:extLst>
          </p:cNvPr>
          <p:cNvSpPr/>
          <p:nvPr/>
        </p:nvSpPr>
        <p:spPr>
          <a:xfrm>
            <a:off x="4311446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2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512789B-39C2-88DD-D8FB-268ED01CF5CB}"/>
              </a:ext>
            </a:extLst>
          </p:cNvPr>
          <p:cNvSpPr/>
          <p:nvPr/>
        </p:nvSpPr>
        <p:spPr>
          <a:xfrm>
            <a:off x="314632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Cadre du Projet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83B9560-CA8D-94E1-1BBB-0B4B15CA76EF}"/>
              </a:ext>
            </a:extLst>
          </p:cNvPr>
          <p:cNvSpPr/>
          <p:nvPr/>
        </p:nvSpPr>
        <p:spPr>
          <a:xfrm>
            <a:off x="383459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1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EA362C-8961-CAC2-F3B6-189A8A7175B3}"/>
              </a:ext>
            </a:extLst>
          </p:cNvPr>
          <p:cNvSpPr txBox="1"/>
          <p:nvPr/>
        </p:nvSpPr>
        <p:spPr>
          <a:xfrm>
            <a:off x="4130399" y="490441"/>
            <a:ext cx="373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Conclusion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1704109" y="2111837"/>
            <a:ext cx="8839199" cy="6841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275C8D"/>
                </a:solidFill>
                <a:latin typeface="Century Gothic" panose="020B0502020202020204" pitchFamily="34" charset="0"/>
              </a:rPr>
              <a:t>Exploration et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Acquisition de Compétences Clés 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2EEDD7-D3C5-E31F-7D68-6DC840AE7297}"/>
              </a:ext>
            </a:extLst>
          </p:cNvPr>
          <p:cNvSpPr/>
          <p:nvPr/>
        </p:nvSpPr>
        <p:spPr>
          <a:xfrm>
            <a:off x="1704109" y="2978166"/>
            <a:ext cx="8839199" cy="5461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Maîtrise des Technologies de Pointe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DD02742-996A-8A91-05A3-0174BFDBFE9C}"/>
              </a:ext>
            </a:extLst>
          </p:cNvPr>
          <p:cNvSpPr/>
          <p:nvPr/>
        </p:nvSpPr>
        <p:spPr>
          <a:xfrm>
            <a:off x="1704110" y="3725662"/>
            <a:ext cx="8839198" cy="5415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Utilisation de Technologies Clés 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C21E248-63D1-93C8-FD50-B2A7D23BF470}"/>
              </a:ext>
            </a:extLst>
          </p:cNvPr>
          <p:cNvSpPr/>
          <p:nvPr/>
        </p:nvSpPr>
        <p:spPr>
          <a:xfrm>
            <a:off x="1704109" y="4468526"/>
            <a:ext cx="8922328" cy="593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Expérience en Communication Bidirectionnelle et Gestion de Projet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 : coins arrondis 7">
            <a:extLst>
              <a:ext uri="{FF2B5EF4-FFF2-40B4-BE49-F238E27FC236}">
                <a16:creationId xmlns:a16="http://schemas.microsoft.com/office/drawing/2014/main" id="{7C21E248-63D1-93C8-FD50-B2A7D23BF470}"/>
              </a:ext>
            </a:extLst>
          </p:cNvPr>
          <p:cNvSpPr/>
          <p:nvPr/>
        </p:nvSpPr>
        <p:spPr>
          <a:xfrm>
            <a:off x="1704109" y="5328410"/>
            <a:ext cx="8922328" cy="6113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275C8D"/>
                </a:solidFill>
                <a:latin typeface="Century Gothic" panose="020B0502020202020204" pitchFamily="34" charset="0"/>
              </a:rPr>
              <a:t>Préparation pour l'Avenir Professionnel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500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séquence du client 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955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Diagramme de cas d’utilisation de Développeur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86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Diagramme de cas d’utilisation de l’entreprise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282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44" y="2766218"/>
            <a:ext cx="7067043" cy="1325563"/>
          </a:xfrm>
        </p:spPr>
        <p:txBody>
          <a:bodyPr>
            <a:normAutofit/>
          </a:bodyPr>
          <a:lstStyle/>
          <a:p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5.Réalisation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2105890" y="278669"/>
            <a:ext cx="8104909" cy="107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Backend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2763" y="1052945"/>
            <a:ext cx="7952508" cy="530340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2105890" y="278669"/>
            <a:ext cx="8104909" cy="107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Frontend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5890" y="1953492"/>
            <a:ext cx="8963891" cy="38515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867655-D853-70DE-4FF7-F7B04E571761}"/>
              </a:ext>
            </a:extLst>
          </p:cNvPr>
          <p:cNvSpPr txBox="1">
            <a:spLocks/>
          </p:cNvSpPr>
          <p:nvPr/>
        </p:nvSpPr>
        <p:spPr>
          <a:xfrm>
            <a:off x="1773382" y="10254"/>
            <a:ext cx="9060873" cy="1062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Entreprise d’acceuil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62414" y="1564324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Conception et maintenance des systèmes d'information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27191" y="1836969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81811" y="2362740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Hébergement et conception de sites web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46378" y="2617477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72112" y="3198460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Évaluation et audit des progiciels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>
            <a:off x="4743569" y="3397985"/>
            <a:ext cx="95344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 descr="Une image contenant croquis, dessin, illustration, art&#10;&#10;Description générée automatiquement">
            <a:extLst>
              <a:ext uri="{FF2B5EF4-FFF2-40B4-BE49-F238E27FC236}">
                <a16:creationId xmlns:a16="http://schemas.microsoft.com/office/drawing/2014/main" id="{89BEC69E-ADDF-BC2D-4F52-531D9167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9" y="1188621"/>
            <a:ext cx="3715251" cy="39678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589CF7-CB97-EEE4-D243-45D6F0D2FECE}"/>
              </a:ext>
            </a:extLst>
          </p:cNvPr>
          <p:cNvSpPr txBox="1"/>
          <p:nvPr/>
        </p:nvSpPr>
        <p:spPr>
          <a:xfrm>
            <a:off x="7160649" y="1944779"/>
            <a:ext cx="1135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Syskat Technologies</a:t>
            </a: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67E8CFD7-AB5E-FFC6-DFF9-C5EB79178703}"/>
              </a:ext>
            </a:extLst>
          </p:cNvPr>
          <p:cNvSpPr/>
          <p:nvPr/>
        </p:nvSpPr>
        <p:spPr>
          <a:xfrm>
            <a:off x="572112" y="3921675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Formation personnalisée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FF4212F3-DDF5-C143-A1A6-4DDD96A99AF5}"/>
              </a:ext>
            </a:extLst>
          </p:cNvPr>
          <p:cNvSpPr/>
          <p:nvPr/>
        </p:nvSpPr>
        <p:spPr>
          <a:xfrm>
            <a:off x="601208" y="4695348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Conseil en informatique et télécommunications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32DB11-23D5-F1A6-1DBB-7AFC39DEB79D}"/>
              </a:ext>
            </a:extLst>
          </p:cNvPr>
          <p:cNvCxnSpPr>
            <a:cxnSpLocks/>
          </p:cNvCxnSpPr>
          <p:nvPr/>
        </p:nvCxnSpPr>
        <p:spPr>
          <a:xfrm flipH="1">
            <a:off x="4743569" y="4134569"/>
            <a:ext cx="972627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9FF66CD-ED59-E849-C21A-1932AE32FA18}"/>
              </a:ext>
            </a:extLst>
          </p:cNvPr>
          <p:cNvCxnSpPr>
            <a:cxnSpLocks/>
          </p:cNvCxnSpPr>
          <p:nvPr/>
        </p:nvCxnSpPr>
        <p:spPr>
          <a:xfrm flipH="1">
            <a:off x="4804756" y="4925888"/>
            <a:ext cx="911439" cy="302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23" y="0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Solutions &amp; Organigramme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55CF41E-7A9C-8C21-1C48-49138490BEC1}"/>
              </a:ext>
            </a:extLst>
          </p:cNvPr>
          <p:cNvGrpSpPr>
            <a:grpSpLocks/>
          </p:cNvGrpSpPr>
          <p:nvPr/>
        </p:nvGrpSpPr>
        <p:grpSpPr bwMode="auto">
          <a:xfrm>
            <a:off x="974785" y="2613804"/>
            <a:ext cx="10161917" cy="3623094"/>
            <a:chOff x="361" y="8780"/>
            <a:chExt cx="10428" cy="60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036F5D-ECC8-0D86-A9A2-D0126348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1554"/>
              <a:ext cx="2866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de projet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7ABC-97A4-9547-2B1B-BE8118F2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1554"/>
              <a:ext cx="3111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Technique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0E7D5F-372C-0B30-7B5C-8F0F3752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" y="11554"/>
              <a:ext cx="3054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Commercial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30A967-069E-FC9D-0267-D8703BE4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13913"/>
              <a:ext cx="3111" cy="951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Equipe de développement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1C554-21EB-54F5-179C-F7764EB9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8780"/>
              <a:ext cx="3111" cy="896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G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ral 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77ED311F-0D1D-9045-DCDE-F7AA1300D6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997" y="9634"/>
              <a:ext cx="1924" cy="1916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4B471256-5784-5895-48A6-BE224CEA08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02" y="9793"/>
              <a:ext cx="1924" cy="1598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549B0F03-C20C-80B7-E52C-3E06526EB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79" y="13175"/>
              <a:ext cx="14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B3BC557-930B-A82F-A0D7-B7D977F2629B}"/>
              </a:ext>
            </a:extLst>
          </p:cNvPr>
          <p:cNvSpPr txBox="1"/>
          <p:nvPr/>
        </p:nvSpPr>
        <p:spPr>
          <a:xfrm>
            <a:off x="1055298" y="1083235"/>
            <a:ext cx="4598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Système d'Information Hospitalier Intégré (SIH)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358F6F-8B3B-E89E-6C85-E0B72E6FD8B0}"/>
              </a:ext>
            </a:extLst>
          </p:cNvPr>
          <p:cNvSpPr txBox="1"/>
          <p:nvPr/>
        </p:nvSpPr>
        <p:spPr>
          <a:xfrm>
            <a:off x="7169440" y="1140250"/>
            <a:ext cx="4129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Complète d'une Clinique (ESSIHA)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184A8D-F7BC-726A-A3C4-E9B965F4CDA1}"/>
              </a:ext>
            </a:extLst>
          </p:cNvPr>
          <p:cNvSpPr txBox="1"/>
          <p:nvPr/>
        </p:nvSpPr>
        <p:spPr>
          <a:xfrm>
            <a:off x="1163923" y="1726732"/>
            <a:ext cx="4051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des Ressources Humaines (GRH)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206A18-B91E-2C21-3A8F-C72C02D2FF49}"/>
              </a:ext>
            </a:extLst>
          </p:cNvPr>
          <p:cNvSpPr txBox="1"/>
          <p:nvPr/>
        </p:nvSpPr>
        <p:spPr>
          <a:xfrm>
            <a:off x="7719628" y="1700495"/>
            <a:ext cx="34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Commerciale (GESCOM)</a:t>
            </a: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17DB5D24-D16C-F192-9BF9-3F82A199232D}"/>
              </a:ext>
            </a:extLst>
          </p:cNvPr>
          <p:cNvSpPr/>
          <p:nvPr/>
        </p:nvSpPr>
        <p:spPr>
          <a:xfrm>
            <a:off x="565321" y="1060400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2" name="Google Shape;129;p5">
            <a:extLst>
              <a:ext uri="{FF2B5EF4-FFF2-40B4-BE49-F238E27FC236}">
                <a16:creationId xmlns:a16="http://schemas.microsoft.com/office/drawing/2014/main" id="{A57AFFE9-264B-81D5-C0EB-008740F30907}"/>
              </a:ext>
            </a:extLst>
          </p:cNvPr>
          <p:cNvSpPr/>
          <p:nvPr/>
        </p:nvSpPr>
        <p:spPr>
          <a:xfrm>
            <a:off x="6759976" y="1060399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3" name="Google Shape;129;p5">
            <a:extLst>
              <a:ext uri="{FF2B5EF4-FFF2-40B4-BE49-F238E27FC236}">
                <a16:creationId xmlns:a16="http://schemas.microsoft.com/office/drawing/2014/main" id="{4526CC15-3930-8DD6-FA8B-411E0FAB89CF}"/>
              </a:ext>
            </a:extLst>
          </p:cNvPr>
          <p:cNvSpPr/>
          <p:nvPr/>
        </p:nvSpPr>
        <p:spPr>
          <a:xfrm>
            <a:off x="565321" y="1702332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4" name="Google Shape;129;p5">
            <a:extLst>
              <a:ext uri="{FF2B5EF4-FFF2-40B4-BE49-F238E27FC236}">
                <a16:creationId xmlns:a16="http://schemas.microsoft.com/office/drawing/2014/main" id="{65C3E9B6-EC9A-CB6C-9328-C0DE758CC73A}"/>
              </a:ext>
            </a:extLst>
          </p:cNvPr>
          <p:cNvSpPr/>
          <p:nvPr/>
        </p:nvSpPr>
        <p:spPr>
          <a:xfrm>
            <a:off x="6771746" y="1702331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6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Diagramme de Gantt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BF3768-58D7-D0C5-D278-53EFC920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172863"/>
            <a:ext cx="10118598" cy="280791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17A047-6DF3-4C8C-9C12-C17027B947F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6" y="277091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Méthodelogie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 travail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1059204" y="1979334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Méthode Agile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7426036" y="1848430"/>
            <a:ext cx="3927764" cy="853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Est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une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approche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de gestion de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projets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informatiques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>
            <a:off x="5366655" y="2275033"/>
            <a:ext cx="1740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" descr="A group of people standing on a blue arrow&#10;&#10;Description automatically generated">
            <a:extLst>
              <a:ext uri="{FF2B5EF4-FFF2-40B4-BE49-F238E27FC236}">
                <a16:creationId xmlns:a16="http://schemas.microsoft.com/office/drawing/2014/main" id="{BD1C1846-7DAF-C27F-2C4E-055C65B0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42165"/>
            <a:ext cx="9642763" cy="317688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8</a:t>
            </a:fld>
            <a:endParaRPr lang="en-US"/>
          </a:p>
        </p:txBody>
      </p:sp>
      <p:sp>
        <p:nvSpPr>
          <p:cNvPr id="9" name="Google Shape;554;p16">
            <a:extLst>
              <a:ext uri="{FF2B5EF4-FFF2-40B4-BE49-F238E27FC236}">
                <a16:creationId xmlns:a16="http://schemas.microsoft.com/office/drawing/2014/main" id="{A78DC871-1CFF-DB2A-1D85-798EEECB4E20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2.Etude &amp; Analyse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8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842873" y="237105"/>
            <a:ext cx="516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Probl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è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matique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9</a:t>
            </a:fld>
            <a:endParaRPr lang="en-US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ACCC98DC-542B-D061-0E74-F7CF552CD929}"/>
              </a:ext>
            </a:extLst>
          </p:cNvPr>
          <p:cNvSpPr/>
          <p:nvPr/>
        </p:nvSpPr>
        <p:spPr>
          <a:xfrm>
            <a:off x="4009582" y="1869005"/>
            <a:ext cx="3509893" cy="2815064"/>
          </a:xfrm>
          <a:custGeom>
            <a:avLst/>
            <a:gdLst/>
            <a:ahLst/>
            <a:cxnLst/>
            <a:rect l="l" t="t" r="r" b="b"/>
            <a:pathLst>
              <a:path w="783" h="628" extrusionOk="0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gradFill>
            <a:gsLst>
              <a:gs pos="0">
                <a:srgbClr val="CBCBCB"/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9;p5">
            <a:extLst>
              <a:ext uri="{FF2B5EF4-FFF2-40B4-BE49-F238E27FC236}">
                <a16:creationId xmlns:a16="http://schemas.microsoft.com/office/drawing/2014/main" id="{42BBC625-444C-C130-C7AF-870E365A8F99}"/>
              </a:ext>
            </a:extLst>
          </p:cNvPr>
          <p:cNvSpPr/>
          <p:nvPr/>
        </p:nvSpPr>
        <p:spPr>
          <a:xfrm>
            <a:off x="467813" y="2116892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149EB4-E391-1028-AB61-CA58B9EF7C44}"/>
              </a:ext>
            </a:extLst>
          </p:cNvPr>
          <p:cNvSpPr txBox="1"/>
          <p:nvPr/>
        </p:nvSpPr>
        <p:spPr>
          <a:xfrm>
            <a:off x="780000" y="2196741"/>
            <a:ext cx="31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Systèmes de paiement locaux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96EFCE9-2ECA-E6AB-A369-F355A26667AD}"/>
              </a:ext>
            </a:extLst>
          </p:cNvPr>
          <p:cNvSpPr/>
          <p:nvPr/>
        </p:nvSpPr>
        <p:spPr>
          <a:xfrm>
            <a:off x="8241838" y="2116892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4E43B-127A-6552-C040-56B3AB391AB3}"/>
              </a:ext>
            </a:extLst>
          </p:cNvPr>
          <p:cNvSpPr txBox="1"/>
          <p:nvPr/>
        </p:nvSpPr>
        <p:spPr>
          <a:xfrm>
            <a:off x="8610600" y="2171620"/>
            <a:ext cx="339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Accès à Internet et connectivité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endParaRPr lang="fr-FR" sz="1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643469-74B6-38A7-C0BB-805471E633F9}"/>
              </a:ext>
            </a:extLst>
          </p:cNvPr>
          <p:cNvSpPr txBox="1"/>
          <p:nvPr/>
        </p:nvSpPr>
        <p:spPr>
          <a:xfrm>
            <a:off x="467813" y="4651325"/>
            <a:ext cx="47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Adoption limitée du commerce en ligne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Google Shape;129;p5">
            <a:extLst>
              <a:ext uri="{FF2B5EF4-FFF2-40B4-BE49-F238E27FC236}">
                <a16:creationId xmlns:a16="http://schemas.microsoft.com/office/drawing/2014/main" id="{6D212171-928A-E5E4-F11D-B1488178118A}"/>
              </a:ext>
            </a:extLst>
          </p:cNvPr>
          <p:cNvSpPr/>
          <p:nvPr/>
        </p:nvSpPr>
        <p:spPr>
          <a:xfrm>
            <a:off x="467813" y="4571476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614E318-A370-457E-0E75-715E9D98CCA9}"/>
              </a:ext>
            </a:extLst>
          </p:cNvPr>
          <p:cNvSpPr txBox="1"/>
          <p:nvPr/>
        </p:nvSpPr>
        <p:spPr>
          <a:xfrm>
            <a:off x="8083685" y="465132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Culture et habitudes des consommateurs </a:t>
            </a:r>
            <a:endParaRPr lang="en-US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F175235F-2ACA-4376-3B25-22F323C0C648}"/>
              </a:ext>
            </a:extLst>
          </p:cNvPr>
          <p:cNvSpPr/>
          <p:nvPr/>
        </p:nvSpPr>
        <p:spPr>
          <a:xfrm>
            <a:off x="7805701" y="4571476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2" grpId="0" animBg="1"/>
      <p:bldP spid="14" grpId="0"/>
      <p:bldP spid="16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664</Words>
  <Application>Microsoft Office PowerPoint</Application>
  <PresentationFormat>Grand écran</PresentationFormat>
  <Paragraphs>213</Paragraphs>
  <Slides>39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1" baseType="lpstr">
      <vt:lpstr>Arial</vt:lpstr>
      <vt:lpstr>Book Antiqua</vt:lpstr>
      <vt:lpstr>Calibri</vt:lpstr>
      <vt:lpstr>Calibri Light</vt:lpstr>
      <vt:lpstr>Century Gothic</vt:lpstr>
      <vt:lpstr>Noto Sans</vt:lpstr>
      <vt:lpstr>Noto Sans Symbols</vt:lpstr>
      <vt:lpstr>Times New Roman</vt:lpstr>
      <vt:lpstr>Twentieth Century</vt:lpstr>
      <vt:lpstr>Wingdings</vt:lpstr>
      <vt:lpstr>YAFdJt8dAY0 0</vt:lpstr>
      <vt:lpstr>Thème Office</vt:lpstr>
      <vt:lpstr>Développement d’une solution innovante pour  le commerce en ligne (SyskatShop)</vt:lpstr>
      <vt:lpstr>Présentation PowerPoint</vt:lpstr>
      <vt:lpstr>Présentation PowerPoint</vt:lpstr>
      <vt:lpstr>Présentation PowerPoint</vt:lpstr>
      <vt:lpstr>Solutions &amp; Organigramme</vt:lpstr>
      <vt:lpstr>Diagramme de Gantt</vt:lpstr>
      <vt:lpstr>Méthodelogie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cas d’utilisation de Client</vt:lpstr>
      <vt:lpstr>Diagramme de cas d’utilisation de l’admin</vt:lpstr>
      <vt:lpstr>Diagramme de cas d’utilisation de l’admin</vt:lpstr>
      <vt:lpstr>Diagramme de classes</vt:lpstr>
      <vt:lpstr>Présentation PowerPoint</vt:lpstr>
      <vt:lpstr>Présentation PowerPoint</vt:lpstr>
      <vt:lpstr>Présentation PowerPoint</vt:lpstr>
      <vt:lpstr>Présentation PowerPoint</vt:lpstr>
      <vt:lpstr>6.Conclusion &amp; perspectives</vt:lpstr>
      <vt:lpstr>Présentation PowerPoint</vt:lpstr>
      <vt:lpstr>Présentation PowerPoint</vt:lpstr>
      <vt:lpstr>Présentation PowerPoint</vt:lpstr>
      <vt:lpstr>Plan  </vt:lpstr>
      <vt:lpstr>Présentation PowerPoint</vt:lpstr>
      <vt:lpstr>Présentation PowerPoint</vt:lpstr>
      <vt:lpstr>Diagramme de séquence du client </vt:lpstr>
      <vt:lpstr>Diagramme de cas d’utilisation de Développeur</vt:lpstr>
      <vt:lpstr>Diagramme de cas d’utilisation de l’entreprise</vt:lpstr>
      <vt:lpstr>5.Réalisation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mise en relation entre clients et prestataires de services</dc:title>
  <dc:creator>Mohamed Khalef</dc:creator>
  <cp:lastModifiedBy>BRAHIM SALEM MOHAMED MAHMOUD</cp:lastModifiedBy>
  <cp:revision>300</cp:revision>
  <dcterms:created xsi:type="dcterms:W3CDTF">2023-07-10T08:39:19Z</dcterms:created>
  <dcterms:modified xsi:type="dcterms:W3CDTF">2024-12-19T17:15:44Z</dcterms:modified>
</cp:coreProperties>
</file>