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256" r:id="rId2"/>
    <p:sldId id="308" r:id="rId3"/>
    <p:sldId id="258" r:id="rId4"/>
    <p:sldId id="288" r:id="rId5"/>
    <p:sldId id="285" r:id="rId6"/>
    <p:sldId id="286" r:id="rId7"/>
    <p:sldId id="287" r:id="rId8"/>
    <p:sldId id="289" r:id="rId9"/>
    <p:sldId id="275" r:id="rId10"/>
    <p:sldId id="290" r:id="rId11"/>
    <p:sldId id="276" r:id="rId12"/>
    <p:sldId id="291" r:id="rId13"/>
    <p:sldId id="277" r:id="rId14"/>
    <p:sldId id="262" r:id="rId15"/>
    <p:sldId id="278" r:id="rId16"/>
    <p:sldId id="292" r:id="rId17"/>
    <p:sldId id="283" r:id="rId18"/>
    <p:sldId id="279" r:id="rId19"/>
    <p:sldId id="264" r:id="rId20"/>
    <p:sldId id="293" r:id="rId21"/>
    <p:sldId id="294" r:id="rId22"/>
    <p:sldId id="268" r:id="rId23"/>
    <p:sldId id="280" r:id="rId24"/>
    <p:sldId id="270" r:id="rId25"/>
    <p:sldId id="299" r:id="rId26"/>
    <p:sldId id="303" r:id="rId27"/>
    <p:sldId id="281" r:id="rId28"/>
    <p:sldId id="274" r:id="rId29"/>
    <p:sldId id="306" r:id="rId30"/>
    <p:sldId id="30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5C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1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0943AF-7132-4A35-9E05-8A90401CB38E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B12EC9-5193-4FD9-8981-F1630FF1384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43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" name="Google Shape;3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B12EC9-5193-4FD9-8981-F1630FF1384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70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B12EC9-5193-4FD9-8981-F1630FF1384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657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8" name="Google Shape;55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p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3" name="Google Shape;1583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6434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F107CD-2500-8965-D4A2-DD5D08A1B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8679F49-07A7-E21D-797A-EED8846D50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E7FAFA-9AAE-3609-D688-97DDDE13B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BBA71-45CD-44B6-A5D0-70A402D67D14}" type="datetime1">
              <a:rPr lang="en-US" smtClean="0"/>
              <a:t>12/20/2024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35011A-D692-E5F6-3ED4-91D450477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93DC27-22C9-CDF1-746C-F1698522E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A047-6DF3-4C8C-9C12-C17027B947F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83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51CB22-1FFD-AB08-0374-D14133118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A3D9C0C-BC2B-ACA6-D52B-C5EDF1D07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B7FEFBD-AD98-14FF-B16E-915D01474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E157A-D424-4BE8-9BEB-54BD33419C9E}" type="datetime1">
              <a:rPr lang="en-US" smtClean="0"/>
              <a:t>12/20/2024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56F86E-0DFA-6A97-45A6-A78EC2532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B4B5FC-5BBA-2E37-DD02-32AE5CE24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A047-6DF3-4C8C-9C12-C17027B947F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64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20F8BCE-3C66-3815-3AC9-A18A21D2F8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D29AB75-9EB5-0357-2F83-7C7CCB104D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DDD788-DA25-9201-8837-F996A9A23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3ECC-8D4B-4396-9326-A29746AA99DC}" type="datetime1">
              <a:rPr lang="en-US" smtClean="0"/>
              <a:t>12/20/2024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96401B-170C-D921-CEA3-2A240B718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959038-4B51-5BBF-5F84-47814C2D5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A047-6DF3-4C8C-9C12-C17027B947F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891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Title + Bullet Point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>
            <a:spLocks noGrp="1"/>
          </p:cNvSpPr>
          <p:nvPr>
            <p:ph type="title"/>
          </p:nvPr>
        </p:nvSpPr>
        <p:spPr>
          <a:xfrm>
            <a:off x="1251333" y="593367"/>
            <a:ext cx="7647600" cy="1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2"/>
          <p:cNvSpPr txBox="1">
            <a:spLocks noGrp="1"/>
          </p:cNvSpPr>
          <p:nvPr>
            <p:ph type="body" idx="1"/>
          </p:nvPr>
        </p:nvSpPr>
        <p:spPr>
          <a:xfrm>
            <a:off x="1251333" y="1661367"/>
            <a:ext cx="9562800" cy="40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215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533">
                <a:solidFill>
                  <a:schemeClr val="lt1"/>
                </a:solidFill>
              </a:defRPr>
            </a:lvl1pPr>
            <a:lvl2pPr marL="1219170" lvl="1" indent="-402157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533">
                <a:solidFill>
                  <a:schemeClr val="lt1"/>
                </a:solidFill>
              </a:defRPr>
            </a:lvl2pPr>
            <a:lvl3pPr marL="1828754" lvl="2" indent="-402157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50"/>
              <a:buChar char="■"/>
              <a:defRPr sz="1533">
                <a:solidFill>
                  <a:schemeClr val="lt1"/>
                </a:solidFill>
              </a:defRPr>
            </a:lvl3pPr>
            <a:lvl4pPr marL="2438339" lvl="3" indent="-402157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533">
                <a:solidFill>
                  <a:schemeClr val="lt1"/>
                </a:solidFill>
              </a:defRPr>
            </a:lvl4pPr>
            <a:lvl5pPr marL="3047924" lvl="4" indent="-402157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533">
                <a:solidFill>
                  <a:schemeClr val="lt1"/>
                </a:solidFill>
              </a:defRPr>
            </a:lvl5pPr>
            <a:lvl6pPr marL="3657509" lvl="5" indent="-402157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50"/>
              <a:buChar char="■"/>
              <a:defRPr sz="1533">
                <a:solidFill>
                  <a:schemeClr val="lt1"/>
                </a:solidFill>
              </a:defRPr>
            </a:lvl6pPr>
            <a:lvl7pPr marL="4267093" lvl="6" indent="-402157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533">
                <a:solidFill>
                  <a:schemeClr val="lt1"/>
                </a:solidFill>
              </a:defRPr>
            </a:lvl7pPr>
            <a:lvl8pPr marL="4876678" lvl="7" indent="-402157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533">
                <a:solidFill>
                  <a:schemeClr val="lt1"/>
                </a:solidFill>
              </a:defRPr>
            </a:lvl8pPr>
            <a:lvl9pPr marL="5486263" lvl="8" indent="-402157" algn="l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150"/>
              <a:buChar char="■"/>
              <a:defRPr sz="1533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27577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8FBF21-268C-A8FC-7154-A712800B7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3BBAAB-D7EA-3E88-5F97-2FDA2729B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10768F-C72C-4403-044F-AA21030BD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42DB-1BA6-40E3-A6A7-DB2E66F38643}" type="datetime1">
              <a:rPr lang="en-US" smtClean="0"/>
              <a:t>12/20/2024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00BE41-8D39-AB9C-56FB-8FD245EEE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CE507A-9BB0-A5C3-8467-BF5E6E3FC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A047-6DF3-4C8C-9C12-C17027B947F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7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F759E5-156B-4962-4995-FB93985F9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EDC82E-AEE9-637E-369A-F898BDE6C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F92404-9695-A6CC-F81F-3947A9F38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7D328-0586-4F9F-AF91-93EA8CE161E5}" type="datetime1">
              <a:rPr lang="en-US" smtClean="0"/>
              <a:t>12/20/2024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BDF971-B19C-A569-7681-A528AA395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EBD9F1-001C-7A9F-3590-AF200F372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A047-6DF3-4C8C-9C12-C17027B947F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19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DEAE69-8709-A815-9178-41BD1DAFD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E0D889-3AC3-2BF5-28D5-56D2986C3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A2ED3EC-18AC-38A8-BCBD-4EE7E4210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68420B4-5D55-4C9F-89B9-8A311DBBD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03D67-C124-41FD-81BB-632476474F2C}" type="datetime1">
              <a:rPr lang="en-US" smtClean="0"/>
              <a:t>12/20/2024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54BFBC-1779-52E0-127F-9EE50130D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B2FD6FE-9B70-340A-94D7-031B343CF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A047-6DF3-4C8C-9C12-C17027B947F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993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703701-62DE-8658-5A13-37D399265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A5BA712-27B6-D105-C436-00DD83FD5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BBCB74E-1240-1BB2-FE92-FA0A2F784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8AFFFE8-F670-9FC1-4E33-E57D2DCE9F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9AC2213-7CC5-3BEC-9833-45C6E77E40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C746F55-CD20-A280-A0E6-068EA04A5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03C1E-58C0-47CF-8A7D-7C1E6BE467B6}" type="datetime1">
              <a:rPr lang="en-US" smtClean="0"/>
              <a:t>12/20/2024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F533800-829C-E96C-213A-BAA56CE24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38C6D86-269D-5110-8CA1-F284636F3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A047-6DF3-4C8C-9C12-C17027B947F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670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E5BC3D-C95C-2A51-6E3D-4CCA2C9DB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43FE28C-11AA-8D62-E6E2-7B4F55998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E33F8-F8E8-49AA-A455-E668484CC75A}" type="datetime1">
              <a:rPr lang="en-US" smtClean="0"/>
              <a:t>12/20/2024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C2CD4EA-2E32-4218-E1AC-6BF2B9109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C4678EF-4C41-E050-AB5E-6861A4A80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A047-6DF3-4C8C-9C12-C17027B947F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69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6BB265C-6E3A-F847-53AA-C9F767740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61D61-71C6-490A-95AF-0220C4C40ECB}" type="datetime1">
              <a:rPr lang="en-US" smtClean="0"/>
              <a:t>12/20/2024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D4BF581-3236-6C3A-958B-D1270C736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486DD5E-10ED-CC3A-DD11-2288BD4A3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A047-6DF3-4C8C-9C12-C17027B947F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45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D273DE-4EF7-1E25-7071-3D27A72A1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90747B-246E-ED0F-D0F6-088895D3A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0AEB95B-1C66-0C50-27D8-19AB05A81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E7A313B-53C9-341C-000D-D3F45EA71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201D8-AA9B-42BF-BF78-5EB237042074}" type="datetime1">
              <a:rPr lang="en-US" smtClean="0"/>
              <a:t>12/20/2024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DE17B9C-0EBF-EC75-47D2-B03431464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1439820-23DF-A24C-E0A0-48CBA9D16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A047-6DF3-4C8C-9C12-C17027B947F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189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B7ABE1-57B5-7523-CC81-E6B5CAB9A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036082A-6AA9-B184-6BB5-114429E333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DBC4170-29D0-B465-17E0-B2C43014C0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7BAA2EA-4A5F-BB0B-F97C-8E92ABBA0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4AE2-318A-40D7-BDB9-F2C2403FC9FB}" type="datetime1">
              <a:rPr lang="en-US" smtClean="0"/>
              <a:t>12/20/2024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8DF999A-C4E1-90FF-D37B-3FD4B60EC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5887AA8-AF97-95E9-1BF9-193042F0B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A047-6DF3-4C8C-9C12-C17027B947F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256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78B16A6-CC7F-6708-D90F-F2F8322EF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13A8BE9-6786-774C-0789-245062697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D46F98-D9E1-4A86-2D86-6849AA9746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4F1E9-DDC6-4F62-A1B3-EE39C5867EEC}" type="datetime1">
              <a:rPr lang="en-US" smtClean="0"/>
              <a:t>12/20/2024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38E601-2C04-1A89-F9EF-FB5E47A01B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00A585E-BB4D-4C8E-D799-7C53246D6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7A047-6DF3-4C8C-9C12-C17027B947F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52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eg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099378-7DFB-7B0D-F469-4F214CEC21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2102" y="2146475"/>
            <a:ext cx="10261149" cy="2034180"/>
          </a:xfrm>
        </p:spPr>
        <p:txBody>
          <a:bodyPr>
            <a:noAutofit/>
          </a:bodyPr>
          <a:lstStyle/>
          <a:p>
            <a:pPr>
              <a:lnSpc>
                <a:spcPts val="5550"/>
              </a:lnSpc>
            </a:pPr>
            <a:r>
              <a:rPr lang="fr-FR" sz="4000" b="1" i="0" dirty="0">
                <a:solidFill>
                  <a:srgbClr val="5E17EB"/>
                </a:solidFill>
                <a:effectLst/>
                <a:latin typeface="YAFdJt8dAY0 0"/>
              </a:rPr>
              <a:t>Développement d’une solution innovante pour </a:t>
            </a:r>
            <a:r>
              <a:rPr lang="fr-FR" sz="4000" b="1" i="0" dirty="0">
                <a:solidFill>
                  <a:srgbClr val="5E17EB"/>
                </a:solidFill>
                <a:latin typeface="YAFdJt8dAY0 0"/>
              </a:rPr>
              <a:t> </a:t>
            </a:r>
            <a:r>
              <a:rPr lang="fr-FR" sz="4000" b="1" i="0" dirty="0">
                <a:solidFill>
                  <a:srgbClr val="5E17EB"/>
                </a:solidFill>
                <a:effectLst/>
                <a:latin typeface="YAFdJt8dAY0 0"/>
              </a:rPr>
              <a:t>le commerce en ligne (SyskatShop)</a:t>
            </a:r>
            <a:endParaRPr lang="fr-FR" sz="4000" dirty="0">
              <a:solidFill>
                <a:srgbClr val="5E17EB"/>
              </a:solidFill>
              <a:effectLst/>
              <a:latin typeface="YAFdJt8dAY0 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2CEC20D-7AB3-34B8-1E41-DEEC6D9E3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9995" y="4985237"/>
            <a:ext cx="6279032" cy="1019123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fr-FR" sz="2000" b="1" dirty="0">
                <a:latin typeface="Century Gothic" panose="020B0502020202020204" pitchFamily="34" charset="0"/>
              </a:rPr>
              <a:t>Réalisé par </a:t>
            </a:r>
            <a:r>
              <a:rPr lang="fr-F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: </a:t>
            </a:r>
          </a:p>
          <a:p>
            <a:pPr algn="l"/>
            <a:r>
              <a:rPr lang="fr-FR" sz="2000" b="1" i="0" dirty="0">
                <a:solidFill>
                  <a:srgbClr val="000000"/>
                </a:solidFill>
                <a:effectLst/>
              </a:rPr>
              <a:t>Habib Med Mahmoud Brahim Salem IE 1996 </a:t>
            </a:r>
          </a:p>
          <a:p>
            <a:pPr algn="l"/>
            <a:r>
              <a:rPr lang="fr-FR" sz="2200" b="1" i="0" dirty="0">
                <a:solidFill>
                  <a:srgbClr val="000000"/>
                </a:solidFill>
                <a:effectLst/>
              </a:rPr>
              <a:t>Mohamed lemine El Haje IE 19961</a:t>
            </a:r>
            <a:endParaRPr lang="fr-FR" sz="2200" b="1" i="0" dirty="0">
              <a:solidFill>
                <a:srgbClr val="275C8D"/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A4B46874-1C5F-F810-655D-238FF3F5671F}"/>
              </a:ext>
            </a:extLst>
          </p:cNvPr>
          <p:cNvSpPr txBox="1">
            <a:spLocks/>
          </p:cNvSpPr>
          <p:nvPr/>
        </p:nvSpPr>
        <p:spPr>
          <a:xfrm>
            <a:off x="8908814" y="4985236"/>
            <a:ext cx="3136236" cy="1019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solidFill>
                  <a:schemeClr val="dk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Encadré par </a:t>
            </a:r>
            <a:r>
              <a:rPr lang="en-US" sz="2000" dirty="0">
                <a:solidFill>
                  <a:schemeClr val="dk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: </a:t>
            </a:r>
            <a:r>
              <a:rPr lang="fr-F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</a:t>
            </a:r>
          </a:p>
          <a:p>
            <a:pPr algn="l"/>
            <a:r>
              <a:rPr lang="fr-FR" sz="2000" b="1" i="0" dirty="0">
                <a:solidFill>
                  <a:srgbClr val="000000"/>
                </a:solidFill>
                <a:effectLst/>
              </a:rPr>
              <a:t>Dr. Ahmed Mohameden</a:t>
            </a:r>
            <a:endParaRPr lang="en-US" sz="2000" b="1" dirty="0">
              <a:solidFill>
                <a:srgbClr val="275C8D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/>
            <a:endParaRPr lang="en-US" sz="2000" b="1" dirty="0">
              <a:solidFill>
                <a:srgbClr val="275C8D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4751724-7D5C-1417-01A9-6E2C15E390C6}"/>
              </a:ext>
            </a:extLst>
          </p:cNvPr>
          <p:cNvSpPr txBox="1"/>
          <p:nvPr/>
        </p:nvSpPr>
        <p:spPr>
          <a:xfrm>
            <a:off x="4475901" y="6114240"/>
            <a:ext cx="381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0" dirty="0">
                <a:solidFill>
                  <a:srgbClr val="000000"/>
                </a:solidFill>
                <a:effectLst/>
              </a:rPr>
              <a:t>Année Universitaire : 2023-2024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9" name="Google Shape;1067;p169"/>
          <p:cNvPicPr preferRelativeResize="0"/>
          <p:nvPr/>
        </p:nvPicPr>
        <p:blipFill rotWithShape="1">
          <a:blip r:embed="rId2">
            <a:alphaModFix/>
          </a:blip>
          <a:srcRect t="5535"/>
          <a:stretch/>
        </p:blipFill>
        <p:spPr>
          <a:xfrm>
            <a:off x="0" y="0"/>
            <a:ext cx="2019993" cy="181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69;p1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34450" y="43824"/>
            <a:ext cx="2410599" cy="159378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068;p169"/>
          <p:cNvSpPr txBox="1"/>
          <p:nvPr/>
        </p:nvSpPr>
        <p:spPr>
          <a:xfrm>
            <a:off x="3231058" y="283231"/>
            <a:ext cx="558300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i="0" dirty="0">
                <a:solidFill>
                  <a:srgbClr val="000000"/>
                </a:solidFill>
                <a:effectLst/>
              </a:rPr>
              <a:t>Stage de fin d’études pour l’obtention du diplôme de Master en Informatique Appliquée à la Gestion</a:t>
            </a:r>
            <a:endParaRPr sz="2400" dirty="0"/>
          </a:p>
        </p:txBody>
      </p:sp>
      <p:pic>
        <p:nvPicPr>
          <p:cNvPr id="5" name="Image 4" descr="Une image contenant texte, Police, logo, Graphique&#10;&#10;Description générée automatiquement">
            <a:extLst>
              <a:ext uri="{FF2B5EF4-FFF2-40B4-BE49-F238E27FC236}">
                <a16:creationId xmlns:a16="http://schemas.microsoft.com/office/drawing/2014/main" id="{817968F9-AD50-DFA3-D21D-1E96EBB811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971" y="1812175"/>
            <a:ext cx="171450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430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D8795752-927C-09EE-8677-49863B3D4DC9}"/>
              </a:ext>
            </a:extLst>
          </p:cNvPr>
          <p:cNvSpPr txBox="1">
            <a:spLocks/>
          </p:cNvSpPr>
          <p:nvPr/>
        </p:nvSpPr>
        <p:spPr>
          <a:xfrm>
            <a:off x="3482655" y="278669"/>
            <a:ext cx="5370400" cy="10652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Etude de L’existant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Google Shape;1222;p180"/>
          <p:cNvSpPr txBox="1"/>
          <p:nvPr/>
        </p:nvSpPr>
        <p:spPr>
          <a:xfrm>
            <a:off x="3977180" y="1140073"/>
            <a:ext cx="4130138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F39"/>
              </a:buClr>
              <a:buSzPts val="2500"/>
              <a:buFont typeface="Noto Sans"/>
              <a:buNone/>
            </a:pPr>
            <a:r>
              <a:rPr lang="en-US" sz="2500" b="0" i="0" u="none" strike="noStrike" cap="none" dirty="0">
                <a:solidFill>
                  <a:srgbClr val="282F39"/>
                </a:solidFill>
                <a:latin typeface="Noto Sans"/>
                <a:ea typeface="Noto Sans"/>
                <a:cs typeface="Noto Sans"/>
                <a:sym typeface="Noto Sans"/>
              </a:rPr>
              <a:t>Description de l’existant</a:t>
            </a:r>
            <a:endParaRPr sz="2500" b="0" i="0" u="none" strike="noStrike" cap="none" dirty="0">
              <a:solidFill>
                <a:srgbClr val="282F3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3" name="Rectangle : coins arrondis 6">
            <a:extLst>
              <a:ext uri="{FF2B5EF4-FFF2-40B4-BE49-F238E27FC236}">
                <a16:creationId xmlns:a16="http://schemas.microsoft.com/office/drawing/2014/main" id="{128286E2-2265-58E1-A4CF-71DE4A67ACCF}"/>
              </a:ext>
            </a:extLst>
          </p:cNvPr>
          <p:cNvSpPr/>
          <p:nvPr/>
        </p:nvSpPr>
        <p:spPr>
          <a:xfrm>
            <a:off x="341034" y="2777059"/>
            <a:ext cx="4424930" cy="2261501"/>
          </a:xfrm>
          <a:prstGeom prst="roundRect">
            <a:avLst/>
          </a:prstGeom>
          <a:noFill/>
          <a:ln>
            <a:solidFill>
              <a:schemeClr val="bg1"/>
            </a:solidFill>
          </a:ln>
          <a:effectLst>
            <a:outerShdw blurRad="406400" dist="38100" dir="5640000" algn="t" rotWithShape="0">
              <a:schemeClr val="tx1">
                <a:lumMod val="65000"/>
                <a:lumOff val="35000"/>
                <a:alpha val="22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fr-FR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4" name="Rectangle : coins arrondis 4">
            <a:extLst>
              <a:ext uri="{FF2B5EF4-FFF2-40B4-BE49-F238E27FC236}">
                <a16:creationId xmlns:a16="http://schemas.microsoft.com/office/drawing/2014/main" id="{736D48AC-694F-3735-3F37-4FAEC58FE8C9}"/>
              </a:ext>
            </a:extLst>
          </p:cNvPr>
          <p:cNvSpPr/>
          <p:nvPr/>
        </p:nvSpPr>
        <p:spPr>
          <a:xfrm>
            <a:off x="371407" y="2147794"/>
            <a:ext cx="4286384" cy="62926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406400" dist="38100" dir="5640000" algn="t" rotWithShape="0">
              <a:schemeClr val="tx1">
                <a:lumMod val="65000"/>
                <a:lumOff val="35000"/>
                <a:alpha val="22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rgbClr val="002060"/>
                </a:solidFill>
              </a:rPr>
              <a:t>Absence de services de commerce électronique</a:t>
            </a:r>
            <a:endParaRPr lang="en-US" sz="20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Rectangle : coins arrondis 6">
            <a:extLst>
              <a:ext uri="{FF2B5EF4-FFF2-40B4-BE49-F238E27FC236}">
                <a16:creationId xmlns:a16="http://schemas.microsoft.com/office/drawing/2014/main" id="{128286E2-2265-58E1-A4CF-71DE4A67ACCF}"/>
              </a:ext>
            </a:extLst>
          </p:cNvPr>
          <p:cNvSpPr/>
          <p:nvPr/>
        </p:nvSpPr>
        <p:spPr>
          <a:xfrm>
            <a:off x="7313976" y="3089017"/>
            <a:ext cx="4613563" cy="237687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406400" dist="38100" dir="5640000" algn="t" rotWithShape="0">
              <a:schemeClr val="tx1">
                <a:lumMod val="65000"/>
                <a:lumOff val="35000"/>
                <a:alpha val="22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sz="2000" b="1" dirty="0">
              <a:solidFill>
                <a:srgbClr val="275C8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6" name="Rectangle : coins arrondis 4">
            <a:extLst>
              <a:ext uri="{FF2B5EF4-FFF2-40B4-BE49-F238E27FC236}">
                <a16:creationId xmlns:a16="http://schemas.microsoft.com/office/drawing/2014/main" id="{736D48AC-694F-3735-3F37-4FAEC58FE8C9}"/>
              </a:ext>
            </a:extLst>
          </p:cNvPr>
          <p:cNvSpPr/>
          <p:nvPr/>
        </p:nvSpPr>
        <p:spPr>
          <a:xfrm>
            <a:off x="7370619" y="2147794"/>
            <a:ext cx="4447308" cy="62926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406400" dist="38100" dir="5640000" algn="t" rotWithShape="0">
              <a:schemeClr val="tx1">
                <a:lumMod val="65000"/>
                <a:lumOff val="35000"/>
                <a:alpha val="22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</a:rPr>
              <a:t>Limitation des options de paiement disponibles</a:t>
            </a:r>
            <a:endParaRPr lang="en-US" sz="20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8" name="Flèche vers le bas 27"/>
          <p:cNvSpPr/>
          <p:nvPr/>
        </p:nvSpPr>
        <p:spPr>
          <a:xfrm rot="5400000">
            <a:off x="5133499" y="3512284"/>
            <a:ext cx="543383" cy="10567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Flèche vers le bas 30"/>
          <p:cNvSpPr/>
          <p:nvPr/>
        </p:nvSpPr>
        <p:spPr>
          <a:xfrm rot="16200000">
            <a:off x="6513892" y="3512283"/>
            <a:ext cx="543383" cy="1056784"/>
          </a:xfrm>
          <a:prstGeom prst="downArrow">
            <a:avLst>
              <a:gd name="adj1" fmla="val 50000"/>
              <a:gd name="adj2" fmla="val 48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 : coins arrondis 6">
            <a:extLst>
              <a:ext uri="{FF2B5EF4-FFF2-40B4-BE49-F238E27FC236}">
                <a16:creationId xmlns:a16="http://schemas.microsoft.com/office/drawing/2014/main" id="{128286E2-2265-58E1-A4CF-71DE4A67ACCF}"/>
              </a:ext>
            </a:extLst>
          </p:cNvPr>
          <p:cNvSpPr/>
          <p:nvPr/>
        </p:nvSpPr>
        <p:spPr>
          <a:xfrm>
            <a:off x="101431" y="3123927"/>
            <a:ext cx="4613563" cy="237687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406400" dist="38100" dir="5640000" algn="t" rotWithShape="0">
              <a:schemeClr val="tx1">
                <a:lumMod val="65000"/>
                <a:lumOff val="35000"/>
                <a:alpha val="22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sz="2000" b="1" dirty="0">
              <a:solidFill>
                <a:srgbClr val="275C8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A047-6DF3-4C8C-9C12-C17027B947F2}" type="slidenum">
              <a:rPr lang="en-US" smtClean="0"/>
              <a:t>10</a:t>
            </a:fld>
            <a:endParaRPr lang="en-US"/>
          </a:p>
        </p:txBody>
      </p:sp>
      <p:pic>
        <p:nvPicPr>
          <p:cNvPr id="11" name="Image 10" descr="Une image contenant charrette à bras, habits, homme, transport&#10;&#10;Description générée automatiquement">
            <a:extLst>
              <a:ext uri="{FF2B5EF4-FFF2-40B4-BE49-F238E27FC236}">
                <a16:creationId xmlns:a16="http://schemas.microsoft.com/office/drawing/2014/main" id="{2DC26296-7F7E-DB6A-0BBA-E71BB2206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668" y="3184693"/>
            <a:ext cx="3440416" cy="2187191"/>
          </a:xfrm>
          <a:prstGeom prst="rect">
            <a:avLst/>
          </a:prstGeom>
        </p:spPr>
      </p:pic>
      <p:pic>
        <p:nvPicPr>
          <p:cNvPr id="4" name="Image 3" descr="Une image contenant texte, capture d’écran, Police, logo&#10;&#10;Description générée automatiquement">
            <a:extLst>
              <a:ext uri="{FF2B5EF4-FFF2-40B4-BE49-F238E27FC236}">
                <a16:creationId xmlns:a16="http://schemas.microsoft.com/office/drawing/2014/main" id="{757B4D50-B752-5304-5874-B4EB8A66F1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848" y="3515456"/>
            <a:ext cx="4315691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668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28" grpId="0" animBg="1"/>
      <p:bldP spid="31" grpId="0" animBg="1"/>
      <p:bldP spid="3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D8795752-927C-09EE-8677-49863B3D4DC9}"/>
              </a:ext>
            </a:extLst>
          </p:cNvPr>
          <p:cNvSpPr txBox="1">
            <a:spLocks/>
          </p:cNvSpPr>
          <p:nvPr/>
        </p:nvSpPr>
        <p:spPr>
          <a:xfrm>
            <a:off x="3482655" y="278669"/>
            <a:ext cx="5370400" cy="10652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Etude de L’existant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Google Shape;1222;p180"/>
          <p:cNvSpPr txBox="1"/>
          <p:nvPr/>
        </p:nvSpPr>
        <p:spPr>
          <a:xfrm>
            <a:off x="3977180" y="1140073"/>
            <a:ext cx="4130138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F39"/>
              </a:buClr>
              <a:buSzPts val="2500"/>
              <a:buFont typeface="Noto Sans"/>
              <a:buNone/>
            </a:pPr>
            <a:r>
              <a:rPr lang="en-US" sz="2500" dirty="0">
                <a:solidFill>
                  <a:srgbClr val="282F39"/>
                </a:solidFill>
                <a:latin typeface="Noto Sans"/>
                <a:ea typeface="Noto Sans"/>
                <a:cs typeface="Noto Sans"/>
                <a:sym typeface="Noto Sans"/>
              </a:rPr>
              <a:t>Critique</a:t>
            </a:r>
            <a:r>
              <a:rPr lang="en-US" sz="2500" b="0" i="0" u="none" strike="noStrike" cap="none" dirty="0">
                <a:solidFill>
                  <a:srgbClr val="282F39"/>
                </a:solidFill>
                <a:latin typeface="Noto Sans"/>
                <a:ea typeface="Noto Sans"/>
                <a:cs typeface="Noto Sans"/>
                <a:sym typeface="Noto Sans"/>
              </a:rPr>
              <a:t> de l’existant</a:t>
            </a:r>
            <a:endParaRPr sz="2500" b="0" i="0" u="none" strike="noStrike" cap="none" dirty="0">
              <a:solidFill>
                <a:srgbClr val="282F3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5" name="Rectangle : coins arrondis 8">
            <a:extLst>
              <a:ext uri="{FF2B5EF4-FFF2-40B4-BE49-F238E27FC236}">
                <a16:creationId xmlns:a16="http://schemas.microsoft.com/office/drawing/2014/main" id="{66017EB6-92D2-EBD1-AE11-ACDF58C5B561}"/>
              </a:ext>
            </a:extLst>
          </p:cNvPr>
          <p:cNvSpPr/>
          <p:nvPr/>
        </p:nvSpPr>
        <p:spPr>
          <a:xfrm>
            <a:off x="2759187" y="1862167"/>
            <a:ext cx="6093865" cy="760910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>
            <a:outerShdw blurRad="406400" dist="38100" dir="5640000" algn="t" rotWithShape="0">
              <a:schemeClr val="tx1">
                <a:lumMod val="65000"/>
                <a:lumOff val="35000"/>
                <a:alpha val="22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rgbClr val="002060"/>
                </a:solidFill>
              </a:rPr>
              <a:t>Manque d'options de paiement locales</a:t>
            </a:r>
            <a:r>
              <a:rPr lang="fr-FR" sz="20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 </a:t>
            </a:r>
            <a:endParaRPr lang="en-US" sz="20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Rectangle : coins arrondis 8">
            <a:extLst>
              <a:ext uri="{FF2B5EF4-FFF2-40B4-BE49-F238E27FC236}">
                <a16:creationId xmlns:a16="http://schemas.microsoft.com/office/drawing/2014/main" id="{66017EB6-92D2-EBD1-AE11-ACDF58C5B561}"/>
              </a:ext>
            </a:extLst>
          </p:cNvPr>
          <p:cNvSpPr/>
          <p:nvPr/>
        </p:nvSpPr>
        <p:spPr>
          <a:xfrm>
            <a:off x="2759186" y="2763282"/>
            <a:ext cx="6093865" cy="760910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  <a:effectLst>
            <a:outerShdw blurRad="406400" dist="38100" dir="5640000" algn="t" rotWithShape="0">
              <a:schemeClr val="tx1">
                <a:lumMod val="65000"/>
                <a:lumOff val="35000"/>
                <a:alpha val="22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rgbClr val="002060"/>
                </a:solidFill>
              </a:rPr>
              <a:t>Interfaces utilisateur complexes </a:t>
            </a:r>
            <a:endParaRPr lang="en-US" sz="20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Rectangle : coins arrondis 8">
            <a:extLst>
              <a:ext uri="{FF2B5EF4-FFF2-40B4-BE49-F238E27FC236}">
                <a16:creationId xmlns:a16="http://schemas.microsoft.com/office/drawing/2014/main" id="{66017EB6-92D2-EBD1-AE11-ACDF58C5B561}"/>
              </a:ext>
            </a:extLst>
          </p:cNvPr>
          <p:cNvSpPr/>
          <p:nvPr/>
        </p:nvSpPr>
        <p:spPr>
          <a:xfrm>
            <a:off x="2760247" y="4598062"/>
            <a:ext cx="6093865" cy="760910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  <a:effectLst>
            <a:outerShdw blurRad="406400" dist="38100" dir="5640000" algn="t" rotWithShape="0">
              <a:schemeClr val="tx1">
                <a:lumMod val="65000"/>
                <a:lumOff val="35000"/>
                <a:alpha val="22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rgbClr val="002060"/>
                </a:solidFill>
              </a:rPr>
              <a:t>Faible niveau de confiance</a:t>
            </a:r>
            <a:r>
              <a:rPr lang="fr-FR" sz="20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 </a:t>
            </a:r>
            <a:endParaRPr lang="en-US" sz="20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Rectangle : coins arrondis 8">
            <a:extLst>
              <a:ext uri="{FF2B5EF4-FFF2-40B4-BE49-F238E27FC236}">
                <a16:creationId xmlns:a16="http://schemas.microsoft.com/office/drawing/2014/main" id="{66017EB6-92D2-EBD1-AE11-ACDF58C5B561}"/>
              </a:ext>
            </a:extLst>
          </p:cNvPr>
          <p:cNvSpPr/>
          <p:nvPr/>
        </p:nvSpPr>
        <p:spPr>
          <a:xfrm>
            <a:off x="2759185" y="3728803"/>
            <a:ext cx="6093865" cy="760910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outerShdw blurRad="406400" dist="38100" dir="5640000" algn="t" rotWithShape="0">
              <a:schemeClr val="tx1">
                <a:lumMod val="65000"/>
                <a:lumOff val="35000"/>
                <a:alpha val="22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rgbClr val="002060"/>
                </a:solidFill>
              </a:rPr>
              <a:t>Inadaptation au marché mauritanien</a:t>
            </a:r>
            <a:endParaRPr lang="en-US" sz="20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A047-6DF3-4C8C-9C12-C17027B947F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23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20" grpId="0" animBg="1"/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D8795752-927C-09EE-8677-49863B3D4DC9}"/>
              </a:ext>
            </a:extLst>
          </p:cNvPr>
          <p:cNvSpPr txBox="1">
            <a:spLocks/>
          </p:cNvSpPr>
          <p:nvPr/>
        </p:nvSpPr>
        <p:spPr>
          <a:xfrm>
            <a:off x="2105890" y="278669"/>
            <a:ext cx="8104909" cy="1079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Solution Propos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ée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A047-6DF3-4C8C-9C12-C17027B947F2}" type="slidenum">
              <a:rPr lang="en-US" smtClean="0"/>
              <a:t>12</a:t>
            </a:fld>
            <a:endParaRPr lang="en-US"/>
          </a:p>
        </p:txBody>
      </p:sp>
      <p:sp>
        <p:nvSpPr>
          <p:cNvPr id="2" name="Google Shape;141;p6">
            <a:extLst>
              <a:ext uri="{FF2B5EF4-FFF2-40B4-BE49-F238E27FC236}">
                <a16:creationId xmlns:a16="http://schemas.microsoft.com/office/drawing/2014/main" id="{F850BF5C-83A1-7A33-3CF1-DB4BAF061251}"/>
              </a:ext>
            </a:extLst>
          </p:cNvPr>
          <p:cNvSpPr/>
          <p:nvPr/>
        </p:nvSpPr>
        <p:spPr>
          <a:xfrm rot="10800000" flipH="1">
            <a:off x="5316882" y="4516091"/>
            <a:ext cx="2054873" cy="225565"/>
          </a:xfrm>
          <a:prstGeom prst="ellipse">
            <a:avLst/>
          </a:prstGeom>
          <a:solidFill>
            <a:schemeClr val="lt2">
              <a:alpha val="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42;p6">
            <a:extLst>
              <a:ext uri="{FF2B5EF4-FFF2-40B4-BE49-F238E27FC236}">
                <a16:creationId xmlns:a16="http://schemas.microsoft.com/office/drawing/2014/main" id="{D72CDFF1-FA4F-42FB-19D4-671F03B766C1}"/>
              </a:ext>
            </a:extLst>
          </p:cNvPr>
          <p:cNvSpPr/>
          <p:nvPr/>
        </p:nvSpPr>
        <p:spPr>
          <a:xfrm>
            <a:off x="5038202" y="3414112"/>
            <a:ext cx="2612232" cy="934121"/>
          </a:xfrm>
          <a:custGeom>
            <a:avLst/>
            <a:gdLst/>
            <a:ahLst/>
            <a:cxnLst/>
            <a:rect l="l" t="t" r="r" b="b"/>
            <a:pathLst>
              <a:path w="629" h="225" extrusionOk="0">
                <a:moveTo>
                  <a:pt x="451" y="74"/>
                </a:moveTo>
                <a:cubicBezTo>
                  <a:pt x="457" y="74"/>
                  <a:pt x="462" y="74"/>
                  <a:pt x="466" y="74"/>
                </a:cubicBezTo>
                <a:cubicBezTo>
                  <a:pt x="480" y="73"/>
                  <a:pt x="491" y="68"/>
                  <a:pt x="503" y="64"/>
                </a:cubicBezTo>
                <a:cubicBezTo>
                  <a:pt x="533" y="52"/>
                  <a:pt x="557" y="33"/>
                  <a:pt x="583" y="15"/>
                </a:cubicBezTo>
                <a:cubicBezTo>
                  <a:pt x="589" y="11"/>
                  <a:pt x="594" y="7"/>
                  <a:pt x="600" y="4"/>
                </a:cubicBezTo>
                <a:cubicBezTo>
                  <a:pt x="608" y="0"/>
                  <a:pt x="615" y="2"/>
                  <a:pt x="621" y="9"/>
                </a:cubicBezTo>
                <a:cubicBezTo>
                  <a:pt x="623" y="12"/>
                  <a:pt x="625" y="16"/>
                  <a:pt x="627" y="19"/>
                </a:cubicBezTo>
                <a:cubicBezTo>
                  <a:pt x="629" y="22"/>
                  <a:pt x="628" y="24"/>
                  <a:pt x="626" y="26"/>
                </a:cubicBezTo>
                <a:cubicBezTo>
                  <a:pt x="613" y="40"/>
                  <a:pt x="601" y="54"/>
                  <a:pt x="588" y="67"/>
                </a:cubicBezTo>
                <a:cubicBezTo>
                  <a:pt x="575" y="80"/>
                  <a:pt x="560" y="92"/>
                  <a:pt x="547" y="105"/>
                </a:cubicBezTo>
                <a:cubicBezTo>
                  <a:pt x="536" y="115"/>
                  <a:pt x="527" y="126"/>
                  <a:pt x="516" y="135"/>
                </a:cubicBezTo>
                <a:cubicBezTo>
                  <a:pt x="511" y="140"/>
                  <a:pt x="503" y="144"/>
                  <a:pt x="497" y="148"/>
                </a:cubicBezTo>
                <a:cubicBezTo>
                  <a:pt x="480" y="158"/>
                  <a:pt x="464" y="169"/>
                  <a:pt x="447" y="179"/>
                </a:cubicBezTo>
                <a:cubicBezTo>
                  <a:pt x="427" y="190"/>
                  <a:pt x="411" y="205"/>
                  <a:pt x="393" y="219"/>
                </a:cubicBezTo>
                <a:cubicBezTo>
                  <a:pt x="386" y="225"/>
                  <a:pt x="379" y="225"/>
                  <a:pt x="371" y="223"/>
                </a:cubicBezTo>
                <a:cubicBezTo>
                  <a:pt x="357" y="219"/>
                  <a:pt x="343" y="216"/>
                  <a:pt x="329" y="212"/>
                </a:cubicBezTo>
                <a:cubicBezTo>
                  <a:pt x="314" y="208"/>
                  <a:pt x="300" y="205"/>
                  <a:pt x="285" y="201"/>
                </a:cubicBezTo>
                <a:cubicBezTo>
                  <a:pt x="265" y="197"/>
                  <a:pt x="245" y="193"/>
                  <a:pt x="225" y="189"/>
                </a:cubicBezTo>
                <a:cubicBezTo>
                  <a:pt x="212" y="186"/>
                  <a:pt x="199" y="183"/>
                  <a:pt x="186" y="181"/>
                </a:cubicBezTo>
                <a:cubicBezTo>
                  <a:pt x="180" y="180"/>
                  <a:pt x="174" y="180"/>
                  <a:pt x="169" y="180"/>
                </a:cubicBezTo>
                <a:cubicBezTo>
                  <a:pt x="152" y="180"/>
                  <a:pt x="137" y="175"/>
                  <a:pt x="121" y="170"/>
                </a:cubicBezTo>
                <a:cubicBezTo>
                  <a:pt x="103" y="165"/>
                  <a:pt x="85" y="161"/>
                  <a:pt x="66" y="157"/>
                </a:cubicBezTo>
                <a:cubicBezTo>
                  <a:pt x="52" y="154"/>
                  <a:pt x="38" y="152"/>
                  <a:pt x="23" y="149"/>
                </a:cubicBezTo>
                <a:cubicBezTo>
                  <a:pt x="18" y="148"/>
                  <a:pt x="13" y="147"/>
                  <a:pt x="9" y="145"/>
                </a:cubicBezTo>
                <a:cubicBezTo>
                  <a:pt x="7" y="144"/>
                  <a:pt x="5" y="142"/>
                  <a:pt x="4" y="140"/>
                </a:cubicBezTo>
                <a:cubicBezTo>
                  <a:pt x="0" y="125"/>
                  <a:pt x="1" y="109"/>
                  <a:pt x="3" y="94"/>
                </a:cubicBezTo>
                <a:cubicBezTo>
                  <a:pt x="6" y="72"/>
                  <a:pt x="12" y="50"/>
                  <a:pt x="21" y="29"/>
                </a:cubicBezTo>
                <a:cubicBezTo>
                  <a:pt x="26" y="20"/>
                  <a:pt x="30" y="10"/>
                  <a:pt x="39" y="4"/>
                </a:cubicBezTo>
                <a:cubicBezTo>
                  <a:pt x="40" y="3"/>
                  <a:pt x="43" y="2"/>
                  <a:pt x="45" y="2"/>
                </a:cubicBezTo>
                <a:cubicBezTo>
                  <a:pt x="66" y="8"/>
                  <a:pt x="86" y="15"/>
                  <a:pt x="106" y="21"/>
                </a:cubicBezTo>
                <a:cubicBezTo>
                  <a:pt x="113" y="23"/>
                  <a:pt x="119" y="25"/>
                  <a:pt x="125" y="27"/>
                </a:cubicBezTo>
                <a:cubicBezTo>
                  <a:pt x="129" y="28"/>
                  <a:pt x="132" y="28"/>
                  <a:pt x="135" y="27"/>
                </a:cubicBezTo>
                <a:cubicBezTo>
                  <a:pt x="149" y="24"/>
                  <a:pt x="162" y="20"/>
                  <a:pt x="175" y="17"/>
                </a:cubicBezTo>
                <a:cubicBezTo>
                  <a:pt x="193" y="13"/>
                  <a:pt x="212" y="9"/>
                  <a:pt x="231" y="11"/>
                </a:cubicBezTo>
                <a:cubicBezTo>
                  <a:pt x="246" y="13"/>
                  <a:pt x="261" y="17"/>
                  <a:pt x="274" y="24"/>
                </a:cubicBezTo>
                <a:cubicBezTo>
                  <a:pt x="293" y="33"/>
                  <a:pt x="311" y="42"/>
                  <a:pt x="329" y="52"/>
                </a:cubicBezTo>
                <a:cubicBezTo>
                  <a:pt x="337" y="56"/>
                  <a:pt x="347" y="56"/>
                  <a:pt x="356" y="57"/>
                </a:cubicBezTo>
                <a:cubicBezTo>
                  <a:pt x="377" y="60"/>
                  <a:pt x="398" y="62"/>
                  <a:pt x="417" y="71"/>
                </a:cubicBezTo>
                <a:cubicBezTo>
                  <a:pt x="425" y="74"/>
                  <a:pt x="428" y="81"/>
                  <a:pt x="433" y="87"/>
                </a:cubicBezTo>
                <a:cubicBezTo>
                  <a:pt x="440" y="96"/>
                  <a:pt x="435" y="111"/>
                  <a:pt x="422" y="112"/>
                </a:cubicBezTo>
                <a:cubicBezTo>
                  <a:pt x="410" y="113"/>
                  <a:pt x="398" y="114"/>
                  <a:pt x="386" y="113"/>
                </a:cubicBezTo>
                <a:cubicBezTo>
                  <a:pt x="360" y="111"/>
                  <a:pt x="334" y="109"/>
                  <a:pt x="309" y="113"/>
                </a:cubicBezTo>
                <a:cubicBezTo>
                  <a:pt x="299" y="114"/>
                  <a:pt x="289" y="117"/>
                  <a:pt x="279" y="120"/>
                </a:cubicBezTo>
                <a:cubicBezTo>
                  <a:pt x="273" y="122"/>
                  <a:pt x="270" y="128"/>
                  <a:pt x="272" y="134"/>
                </a:cubicBezTo>
                <a:cubicBezTo>
                  <a:pt x="274" y="139"/>
                  <a:pt x="279" y="142"/>
                  <a:pt x="285" y="141"/>
                </a:cubicBezTo>
                <a:cubicBezTo>
                  <a:pt x="289" y="140"/>
                  <a:pt x="292" y="138"/>
                  <a:pt x="296" y="137"/>
                </a:cubicBezTo>
                <a:cubicBezTo>
                  <a:pt x="319" y="131"/>
                  <a:pt x="343" y="132"/>
                  <a:pt x="366" y="134"/>
                </a:cubicBezTo>
                <a:cubicBezTo>
                  <a:pt x="381" y="135"/>
                  <a:pt x="395" y="136"/>
                  <a:pt x="409" y="136"/>
                </a:cubicBezTo>
                <a:cubicBezTo>
                  <a:pt x="418" y="136"/>
                  <a:pt x="428" y="134"/>
                  <a:pt x="437" y="130"/>
                </a:cubicBezTo>
                <a:cubicBezTo>
                  <a:pt x="454" y="122"/>
                  <a:pt x="465" y="96"/>
                  <a:pt x="453" y="77"/>
                </a:cubicBezTo>
                <a:cubicBezTo>
                  <a:pt x="452" y="76"/>
                  <a:pt x="452" y="76"/>
                  <a:pt x="451" y="7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282F3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" name="Google Shape;143;p6">
            <a:extLst>
              <a:ext uri="{FF2B5EF4-FFF2-40B4-BE49-F238E27FC236}">
                <a16:creationId xmlns:a16="http://schemas.microsoft.com/office/drawing/2014/main" id="{9450BA68-0BEE-3B44-1E87-FEC278799E3C}"/>
              </a:ext>
            </a:extLst>
          </p:cNvPr>
          <p:cNvGrpSpPr/>
          <p:nvPr/>
        </p:nvGrpSpPr>
        <p:grpSpPr>
          <a:xfrm>
            <a:off x="5695007" y="1662268"/>
            <a:ext cx="1298622" cy="1583986"/>
            <a:chOff x="7549436" y="-3035119"/>
            <a:chExt cx="1474296" cy="1798263"/>
          </a:xfrm>
        </p:grpSpPr>
        <p:sp>
          <p:nvSpPr>
            <p:cNvPr id="5" name="Google Shape;144;p6">
              <a:extLst>
                <a:ext uri="{FF2B5EF4-FFF2-40B4-BE49-F238E27FC236}">
                  <a16:creationId xmlns:a16="http://schemas.microsoft.com/office/drawing/2014/main" id="{11121609-E207-0B36-7B9F-E3C1C70BD0AD}"/>
                </a:ext>
              </a:extLst>
            </p:cNvPr>
            <p:cNvSpPr/>
            <p:nvPr/>
          </p:nvSpPr>
          <p:spPr>
            <a:xfrm>
              <a:off x="7827222" y="-2761530"/>
              <a:ext cx="917325" cy="1524674"/>
            </a:xfrm>
            <a:custGeom>
              <a:avLst/>
              <a:gdLst/>
              <a:ahLst/>
              <a:cxnLst/>
              <a:rect l="l" t="t" r="r" b="b"/>
              <a:pathLst>
                <a:path w="750" h="1237" extrusionOk="0">
                  <a:moveTo>
                    <a:pt x="674" y="602"/>
                  </a:moveTo>
                  <a:cubicBezTo>
                    <a:pt x="724" y="537"/>
                    <a:pt x="750" y="459"/>
                    <a:pt x="750" y="376"/>
                  </a:cubicBezTo>
                  <a:cubicBezTo>
                    <a:pt x="750" y="275"/>
                    <a:pt x="710" y="180"/>
                    <a:pt x="638" y="110"/>
                  </a:cubicBezTo>
                  <a:cubicBezTo>
                    <a:pt x="566" y="39"/>
                    <a:pt x="471" y="0"/>
                    <a:pt x="370" y="2"/>
                  </a:cubicBezTo>
                  <a:cubicBezTo>
                    <a:pt x="272" y="3"/>
                    <a:pt x="180" y="42"/>
                    <a:pt x="110" y="112"/>
                  </a:cubicBezTo>
                  <a:cubicBezTo>
                    <a:pt x="41" y="182"/>
                    <a:pt x="2" y="275"/>
                    <a:pt x="1" y="373"/>
                  </a:cubicBezTo>
                  <a:cubicBezTo>
                    <a:pt x="0" y="457"/>
                    <a:pt x="27" y="536"/>
                    <a:pt x="77" y="603"/>
                  </a:cubicBezTo>
                  <a:cubicBezTo>
                    <a:pt x="160" y="711"/>
                    <a:pt x="205" y="843"/>
                    <a:pt x="205" y="976"/>
                  </a:cubicBezTo>
                  <a:cubicBezTo>
                    <a:pt x="205" y="1120"/>
                    <a:pt x="205" y="1120"/>
                    <a:pt x="205" y="1120"/>
                  </a:cubicBezTo>
                  <a:cubicBezTo>
                    <a:pt x="205" y="1185"/>
                    <a:pt x="257" y="1237"/>
                    <a:pt x="321" y="1237"/>
                  </a:cubicBezTo>
                  <a:cubicBezTo>
                    <a:pt x="430" y="1237"/>
                    <a:pt x="430" y="1237"/>
                    <a:pt x="430" y="1237"/>
                  </a:cubicBezTo>
                  <a:cubicBezTo>
                    <a:pt x="494" y="1237"/>
                    <a:pt x="546" y="1185"/>
                    <a:pt x="546" y="1120"/>
                  </a:cubicBezTo>
                  <a:cubicBezTo>
                    <a:pt x="546" y="976"/>
                    <a:pt x="546" y="976"/>
                    <a:pt x="546" y="976"/>
                  </a:cubicBezTo>
                  <a:cubicBezTo>
                    <a:pt x="546" y="842"/>
                    <a:pt x="590" y="713"/>
                    <a:pt x="674" y="602"/>
                  </a:cubicBezTo>
                  <a:close/>
                  <a:moveTo>
                    <a:pt x="116" y="574"/>
                  </a:moveTo>
                  <a:cubicBezTo>
                    <a:pt x="71" y="516"/>
                    <a:pt x="48" y="446"/>
                    <a:pt x="49" y="373"/>
                  </a:cubicBezTo>
                  <a:cubicBezTo>
                    <a:pt x="51" y="197"/>
                    <a:pt x="195" y="52"/>
                    <a:pt x="371" y="50"/>
                  </a:cubicBezTo>
                  <a:cubicBezTo>
                    <a:pt x="459" y="49"/>
                    <a:pt x="542" y="82"/>
                    <a:pt x="605" y="144"/>
                  </a:cubicBezTo>
                  <a:cubicBezTo>
                    <a:pt x="667" y="206"/>
                    <a:pt x="702" y="288"/>
                    <a:pt x="702" y="376"/>
                  </a:cubicBezTo>
                  <a:cubicBezTo>
                    <a:pt x="702" y="448"/>
                    <a:pt x="679" y="516"/>
                    <a:pt x="636" y="573"/>
                  </a:cubicBezTo>
                  <a:cubicBezTo>
                    <a:pt x="547" y="690"/>
                    <a:pt x="500" y="825"/>
                    <a:pt x="498" y="967"/>
                  </a:cubicBezTo>
                  <a:cubicBezTo>
                    <a:pt x="253" y="967"/>
                    <a:pt x="253" y="967"/>
                    <a:pt x="253" y="967"/>
                  </a:cubicBezTo>
                  <a:cubicBezTo>
                    <a:pt x="251" y="827"/>
                    <a:pt x="202" y="688"/>
                    <a:pt x="116" y="574"/>
                  </a:cubicBezTo>
                  <a:close/>
                  <a:moveTo>
                    <a:pt x="253" y="1104"/>
                  </a:moveTo>
                  <a:cubicBezTo>
                    <a:pt x="253" y="1085"/>
                    <a:pt x="253" y="1085"/>
                    <a:pt x="253" y="1085"/>
                  </a:cubicBezTo>
                  <a:cubicBezTo>
                    <a:pt x="498" y="1113"/>
                    <a:pt x="498" y="1113"/>
                    <a:pt x="498" y="1113"/>
                  </a:cubicBezTo>
                  <a:cubicBezTo>
                    <a:pt x="498" y="1120"/>
                    <a:pt x="498" y="1120"/>
                    <a:pt x="498" y="1120"/>
                  </a:cubicBezTo>
                  <a:cubicBezTo>
                    <a:pt x="498" y="1124"/>
                    <a:pt x="498" y="1128"/>
                    <a:pt x="497" y="1132"/>
                  </a:cubicBezTo>
                  <a:lnTo>
                    <a:pt x="253" y="1104"/>
                  </a:lnTo>
                  <a:close/>
                  <a:moveTo>
                    <a:pt x="253" y="1036"/>
                  </a:moveTo>
                  <a:cubicBezTo>
                    <a:pt x="253" y="1015"/>
                    <a:pt x="253" y="1015"/>
                    <a:pt x="253" y="1015"/>
                  </a:cubicBezTo>
                  <a:cubicBezTo>
                    <a:pt x="498" y="1015"/>
                    <a:pt x="498" y="1015"/>
                    <a:pt x="498" y="1015"/>
                  </a:cubicBezTo>
                  <a:cubicBezTo>
                    <a:pt x="498" y="1064"/>
                    <a:pt x="498" y="1064"/>
                    <a:pt x="498" y="1064"/>
                  </a:cubicBezTo>
                  <a:lnTo>
                    <a:pt x="253" y="1036"/>
                  </a:lnTo>
                  <a:close/>
                  <a:moveTo>
                    <a:pt x="321" y="1189"/>
                  </a:moveTo>
                  <a:cubicBezTo>
                    <a:pt x="296" y="1189"/>
                    <a:pt x="273" y="1174"/>
                    <a:pt x="262" y="1153"/>
                  </a:cubicBezTo>
                  <a:cubicBezTo>
                    <a:pt x="468" y="1177"/>
                    <a:pt x="468" y="1177"/>
                    <a:pt x="468" y="1177"/>
                  </a:cubicBezTo>
                  <a:cubicBezTo>
                    <a:pt x="457" y="1184"/>
                    <a:pt x="444" y="1189"/>
                    <a:pt x="430" y="1189"/>
                  </a:cubicBezTo>
                  <a:lnTo>
                    <a:pt x="321" y="1189"/>
                  </a:lnTo>
                  <a:close/>
                  <a:moveTo>
                    <a:pt x="321" y="1189"/>
                  </a:moveTo>
                  <a:cubicBezTo>
                    <a:pt x="321" y="1189"/>
                    <a:pt x="321" y="1189"/>
                    <a:pt x="321" y="118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50" b="0" i="0" u="none" strike="noStrike" cap="none">
                <a:solidFill>
                  <a:srgbClr val="17F8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145;p6">
              <a:extLst>
                <a:ext uri="{FF2B5EF4-FFF2-40B4-BE49-F238E27FC236}">
                  <a16:creationId xmlns:a16="http://schemas.microsoft.com/office/drawing/2014/main" id="{806938BC-2196-2729-B57E-E3C8DFF9DBE7}"/>
                </a:ext>
              </a:extLst>
            </p:cNvPr>
            <p:cNvSpPr/>
            <p:nvPr/>
          </p:nvSpPr>
          <p:spPr>
            <a:xfrm>
              <a:off x="7933578" y="-2329808"/>
              <a:ext cx="65073" cy="110555"/>
            </a:xfrm>
            <a:custGeom>
              <a:avLst/>
              <a:gdLst/>
              <a:ahLst/>
              <a:cxnLst/>
              <a:rect l="l" t="t" r="r" b="b"/>
              <a:pathLst>
                <a:path w="53" h="90" extrusionOk="0">
                  <a:moveTo>
                    <a:pt x="51" y="62"/>
                  </a:moveTo>
                  <a:cubicBezTo>
                    <a:pt x="49" y="50"/>
                    <a:pt x="48" y="37"/>
                    <a:pt x="48" y="24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1" y="10"/>
                    <a:pt x="0" y="23"/>
                  </a:cubicBezTo>
                  <a:cubicBezTo>
                    <a:pt x="0" y="39"/>
                    <a:pt x="1" y="54"/>
                    <a:pt x="4" y="69"/>
                  </a:cubicBezTo>
                  <a:cubicBezTo>
                    <a:pt x="5" y="81"/>
                    <a:pt x="16" y="90"/>
                    <a:pt x="27" y="90"/>
                  </a:cubicBezTo>
                  <a:cubicBezTo>
                    <a:pt x="28" y="90"/>
                    <a:pt x="30" y="90"/>
                    <a:pt x="31" y="90"/>
                  </a:cubicBezTo>
                  <a:cubicBezTo>
                    <a:pt x="44" y="88"/>
                    <a:pt x="53" y="75"/>
                    <a:pt x="51" y="62"/>
                  </a:cubicBezTo>
                  <a:close/>
                  <a:moveTo>
                    <a:pt x="51" y="62"/>
                  </a:moveTo>
                  <a:cubicBezTo>
                    <a:pt x="51" y="62"/>
                    <a:pt x="51" y="62"/>
                    <a:pt x="51" y="6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5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46;p6">
              <a:extLst>
                <a:ext uri="{FF2B5EF4-FFF2-40B4-BE49-F238E27FC236}">
                  <a16:creationId xmlns:a16="http://schemas.microsoft.com/office/drawing/2014/main" id="{E46A428F-00BF-E78A-BDD7-BC9CE95D93C8}"/>
                </a:ext>
              </a:extLst>
            </p:cNvPr>
            <p:cNvSpPr/>
            <p:nvPr/>
          </p:nvSpPr>
          <p:spPr>
            <a:xfrm>
              <a:off x="7965765" y="-2182168"/>
              <a:ext cx="235803" cy="378545"/>
            </a:xfrm>
            <a:custGeom>
              <a:avLst/>
              <a:gdLst/>
              <a:ahLst/>
              <a:cxnLst/>
              <a:rect l="l" t="t" r="r" b="b"/>
              <a:pathLst>
                <a:path w="193" h="307" extrusionOk="0">
                  <a:moveTo>
                    <a:pt x="166" y="307"/>
                  </a:moveTo>
                  <a:cubicBezTo>
                    <a:pt x="169" y="307"/>
                    <a:pt x="171" y="306"/>
                    <a:pt x="174" y="306"/>
                  </a:cubicBezTo>
                  <a:cubicBezTo>
                    <a:pt x="186" y="301"/>
                    <a:pt x="193" y="288"/>
                    <a:pt x="189" y="275"/>
                  </a:cubicBezTo>
                  <a:cubicBezTo>
                    <a:pt x="162" y="194"/>
                    <a:pt x="123" y="119"/>
                    <a:pt x="71" y="51"/>
                  </a:cubicBezTo>
                  <a:cubicBezTo>
                    <a:pt x="63" y="40"/>
                    <a:pt x="55" y="28"/>
                    <a:pt x="49" y="16"/>
                  </a:cubicBezTo>
                  <a:cubicBezTo>
                    <a:pt x="43" y="4"/>
                    <a:pt x="28" y="0"/>
                    <a:pt x="16" y="6"/>
                  </a:cubicBezTo>
                  <a:cubicBezTo>
                    <a:pt x="5" y="12"/>
                    <a:pt x="0" y="26"/>
                    <a:pt x="6" y="38"/>
                  </a:cubicBezTo>
                  <a:cubicBezTo>
                    <a:pt x="14" y="53"/>
                    <a:pt x="23" y="67"/>
                    <a:pt x="33" y="80"/>
                  </a:cubicBezTo>
                  <a:cubicBezTo>
                    <a:pt x="81" y="144"/>
                    <a:pt x="119" y="215"/>
                    <a:pt x="143" y="290"/>
                  </a:cubicBezTo>
                  <a:cubicBezTo>
                    <a:pt x="147" y="300"/>
                    <a:pt x="156" y="307"/>
                    <a:pt x="166" y="307"/>
                  </a:cubicBezTo>
                  <a:close/>
                  <a:moveTo>
                    <a:pt x="166" y="307"/>
                  </a:moveTo>
                  <a:cubicBezTo>
                    <a:pt x="166" y="307"/>
                    <a:pt x="166" y="307"/>
                    <a:pt x="166" y="30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5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47;p6">
              <a:extLst>
                <a:ext uri="{FF2B5EF4-FFF2-40B4-BE49-F238E27FC236}">
                  <a16:creationId xmlns:a16="http://schemas.microsoft.com/office/drawing/2014/main" id="{EBD81B18-3628-952A-0520-B690EBE6FD6F}"/>
                </a:ext>
              </a:extLst>
            </p:cNvPr>
            <p:cNvSpPr/>
            <p:nvPr/>
          </p:nvSpPr>
          <p:spPr>
            <a:xfrm>
              <a:off x="8510842" y="-2203160"/>
              <a:ext cx="105657" cy="130847"/>
            </a:xfrm>
            <a:custGeom>
              <a:avLst/>
              <a:gdLst/>
              <a:ahLst/>
              <a:cxnLst/>
              <a:rect l="l" t="t" r="r" b="b"/>
              <a:pathLst>
                <a:path w="86" h="106" extrusionOk="0">
                  <a:moveTo>
                    <a:pt x="69" y="5"/>
                  </a:moveTo>
                  <a:cubicBezTo>
                    <a:pt x="56" y="0"/>
                    <a:pt x="42" y="6"/>
                    <a:pt x="37" y="18"/>
                  </a:cubicBezTo>
                  <a:cubicBezTo>
                    <a:pt x="29" y="36"/>
                    <a:pt x="20" y="52"/>
                    <a:pt x="8" y="68"/>
                  </a:cubicBezTo>
                  <a:cubicBezTo>
                    <a:pt x="0" y="79"/>
                    <a:pt x="2" y="94"/>
                    <a:pt x="12" y="102"/>
                  </a:cubicBezTo>
                  <a:cubicBezTo>
                    <a:pt x="17" y="105"/>
                    <a:pt x="22" y="106"/>
                    <a:pt x="27" y="106"/>
                  </a:cubicBezTo>
                  <a:cubicBezTo>
                    <a:pt x="34" y="106"/>
                    <a:pt x="41" y="103"/>
                    <a:pt x="46" y="97"/>
                  </a:cubicBezTo>
                  <a:cubicBezTo>
                    <a:pt x="60" y="78"/>
                    <a:pt x="72" y="58"/>
                    <a:pt x="81" y="37"/>
                  </a:cubicBezTo>
                  <a:cubicBezTo>
                    <a:pt x="86" y="25"/>
                    <a:pt x="81" y="11"/>
                    <a:pt x="69" y="5"/>
                  </a:cubicBezTo>
                  <a:close/>
                  <a:moveTo>
                    <a:pt x="69" y="5"/>
                  </a:moveTo>
                  <a:cubicBezTo>
                    <a:pt x="69" y="5"/>
                    <a:pt x="69" y="5"/>
                    <a:pt x="69" y="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5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48;p6">
              <a:extLst>
                <a:ext uri="{FF2B5EF4-FFF2-40B4-BE49-F238E27FC236}">
                  <a16:creationId xmlns:a16="http://schemas.microsoft.com/office/drawing/2014/main" id="{23B80D7C-E31F-58D3-BA29-29049900A299}"/>
                </a:ext>
              </a:extLst>
            </p:cNvPr>
            <p:cNvSpPr/>
            <p:nvPr/>
          </p:nvSpPr>
          <p:spPr>
            <a:xfrm>
              <a:off x="8256846" y="-2653076"/>
              <a:ext cx="381344" cy="415630"/>
            </a:xfrm>
            <a:custGeom>
              <a:avLst/>
              <a:gdLst/>
              <a:ahLst/>
              <a:cxnLst/>
              <a:rect l="l" t="t" r="r" b="b"/>
              <a:pathLst>
                <a:path w="312" h="337" extrusionOk="0">
                  <a:moveTo>
                    <a:pt x="24" y="48"/>
                  </a:moveTo>
                  <a:cubicBezTo>
                    <a:pt x="157" y="48"/>
                    <a:pt x="264" y="156"/>
                    <a:pt x="264" y="288"/>
                  </a:cubicBezTo>
                  <a:cubicBezTo>
                    <a:pt x="264" y="296"/>
                    <a:pt x="264" y="303"/>
                    <a:pt x="263" y="311"/>
                  </a:cubicBezTo>
                  <a:cubicBezTo>
                    <a:pt x="262" y="324"/>
                    <a:pt x="272" y="336"/>
                    <a:pt x="285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300" y="337"/>
                    <a:pt x="310" y="328"/>
                    <a:pt x="311" y="315"/>
                  </a:cubicBezTo>
                  <a:cubicBezTo>
                    <a:pt x="312" y="306"/>
                    <a:pt x="312" y="297"/>
                    <a:pt x="312" y="288"/>
                  </a:cubicBezTo>
                  <a:cubicBezTo>
                    <a:pt x="312" y="129"/>
                    <a:pt x="183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5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49;p6">
              <a:extLst>
                <a:ext uri="{FF2B5EF4-FFF2-40B4-BE49-F238E27FC236}">
                  <a16:creationId xmlns:a16="http://schemas.microsoft.com/office/drawing/2014/main" id="{8402F6AC-644C-0A16-0CDB-B545541E1EEF}"/>
                </a:ext>
              </a:extLst>
            </p:cNvPr>
            <p:cNvSpPr/>
            <p:nvPr/>
          </p:nvSpPr>
          <p:spPr>
            <a:xfrm>
              <a:off x="8256846" y="-3035119"/>
              <a:ext cx="58776" cy="223908"/>
            </a:xfrm>
            <a:custGeom>
              <a:avLst/>
              <a:gdLst/>
              <a:ahLst/>
              <a:cxnLst/>
              <a:rect l="l" t="t" r="r" b="b"/>
              <a:pathLst>
                <a:path w="48" h="182" extrusionOk="0">
                  <a:moveTo>
                    <a:pt x="24" y="182"/>
                  </a:moveTo>
                  <a:cubicBezTo>
                    <a:pt x="38" y="182"/>
                    <a:pt x="48" y="172"/>
                    <a:pt x="48" y="158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72"/>
                    <a:pt x="11" y="182"/>
                    <a:pt x="24" y="182"/>
                  </a:cubicBezTo>
                  <a:close/>
                  <a:moveTo>
                    <a:pt x="24" y="182"/>
                  </a:moveTo>
                  <a:cubicBezTo>
                    <a:pt x="24" y="182"/>
                    <a:pt x="24" y="182"/>
                    <a:pt x="24" y="18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5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50;p6">
              <a:extLst>
                <a:ext uri="{FF2B5EF4-FFF2-40B4-BE49-F238E27FC236}">
                  <a16:creationId xmlns:a16="http://schemas.microsoft.com/office/drawing/2014/main" id="{D74DE290-7F23-FC8A-2F24-A7C5B76F008D}"/>
                </a:ext>
              </a:extLst>
            </p:cNvPr>
            <p:cNvSpPr/>
            <p:nvPr/>
          </p:nvSpPr>
          <p:spPr>
            <a:xfrm>
              <a:off x="7899293" y="-2944156"/>
              <a:ext cx="149039" cy="207115"/>
            </a:xfrm>
            <a:custGeom>
              <a:avLst/>
              <a:gdLst/>
              <a:ahLst/>
              <a:cxnLst/>
              <a:rect l="l" t="t" r="r" b="b"/>
              <a:pathLst>
                <a:path w="122" h="168" extrusionOk="0">
                  <a:moveTo>
                    <a:pt x="74" y="156"/>
                  </a:moveTo>
                  <a:cubicBezTo>
                    <a:pt x="78" y="164"/>
                    <a:pt x="86" y="168"/>
                    <a:pt x="94" y="168"/>
                  </a:cubicBezTo>
                  <a:cubicBezTo>
                    <a:pt x="98" y="168"/>
                    <a:pt x="103" y="167"/>
                    <a:pt x="106" y="165"/>
                  </a:cubicBezTo>
                  <a:cubicBezTo>
                    <a:pt x="118" y="158"/>
                    <a:pt x="122" y="143"/>
                    <a:pt x="115" y="132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1" y="4"/>
                    <a:pt x="27" y="0"/>
                    <a:pt x="15" y="7"/>
                  </a:cubicBezTo>
                  <a:cubicBezTo>
                    <a:pt x="4" y="13"/>
                    <a:pt x="0" y="28"/>
                    <a:pt x="6" y="39"/>
                  </a:cubicBezTo>
                  <a:lnTo>
                    <a:pt x="74" y="156"/>
                  </a:lnTo>
                  <a:close/>
                  <a:moveTo>
                    <a:pt x="74" y="156"/>
                  </a:moveTo>
                  <a:cubicBezTo>
                    <a:pt x="74" y="156"/>
                    <a:pt x="74" y="156"/>
                    <a:pt x="74" y="15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5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1;p6">
              <a:extLst>
                <a:ext uri="{FF2B5EF4-FFF2-40B4-BE49-F238E27FC236}">
                  <a16:creationId xmlns:a16="http://schemas.microsoft.com/office/drawing/2014/main" id="{8953A57C-BCA3-AF34-DDEC-5F23FC0BD901}"/>
                </a:ext>
              </a:extLst>
            </p:cNvPr>
            <p:cNvSpPr/>
            <p:nvPr/>
          </p:nvSpPr>
          <p:spPr>
            <a:xfrm>
              <a:off x="8723555" y="-2052722"/>
              <a:ext cx="209214" cy="146940"/>
            </a:xfrm>
            <a:custGeom>
              <a:avLst/>
              <a:gdLst/>
              <a:ahLst/>
              <a:cxnLst/>
              <a:rect l="l" t="t" r="r" b="b"/>
              <a:pathLst>
                <a:path w="171" h="119" extrusionOk="0">
                  <a:moveTo>
                    <a:pt x="155" y="74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7" y="0"/>
                    <a:pt x="13" y="4"/>
                    <a:pt x="6" y="15"/>
                  </a:cubicBezTo>
                  <a:cubicBezTo>
                    <a:pt x="0" y="27"/>
                    <a:pt x="3" y="42"/>
                    <a:pt x="15" y="48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35" y="118"/>
                    <a:pt x="139" y="119"/>
                    <a:pt x="143" y="119"/>
                  </a:cubicBezTo>
                  <a:cubicBezTo>
                    <a:pt x="152" y="119"/>
                    <a:pt x="160" y="114"/>
                    <a:pt x="164" y="107"/>
                  </a:cubicBezTo>
                  <a:cubicBezTo>
                    <a:pt x="171" y="95"/>
                    <a:pt x="167" y="80"/>
                    <a:pt x="155" y="74"/>
                  </a:cubicBezTo>
                  <a:close/>
                  <a:moveTo>
                    <a:pt x="155" y="74"/>
                  </a:moveTo>
                  <a:cubicBezTo>
                    <a:pt x="155" y="74"/>
                    <a:pt x="155" y="74"/>
                    <a:pt x="155" y="7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5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52;p6">
              <a:extLst>
                <a:ext uri="{FF2B5EF4-FFF2-40B4-BE49-F238E27FC236}">
                  <a16:creationId xmlns:a16="http://schemas.microsoft.com/office/drawing/2014/main" id="{F369B0FE-1DEF-213D-89C9-913DBC10D785}"/>
                </a:ext>
              </a:extLst>
            </p:cNvPr>
            <p:cNvSpPr/>
            <p:nvPr/>
          </p:nvSpPr>
          <p:spPr>
            <a:xfrm>
              <a:off x="7640399" y="-2682464"/>
              <a:ext cx="209214" cy="145540"/>
            </a:xfrm>
            <a:custGeom>
              <a:avLst/>
              <a:gdLst/>
              <a:ahLst/>
              <a:cxnLst/>
              <a:rect l="l" t="t" r="r" b="b"/>
              <a:pathLst>
                <a:path w="171" h="118" extrusionOk="0">
                  <a:moveTo>
                    <a:pt x="15" y="48"/>
                  </a:moveTo>
                  <a:cubicBezTo>
                    <a:pt x="132" y="115"/>
                    <a:pt x="132" y="115"/>
                    <a:pt x="132" y="115"/>
                  </a:cubicBezTo>
                  <a:cubicBezTo>
                    <a:pt x="136" y="117"/>
                    <a:pt x="140" y="118"/>
                    <a:pt x="144" y="118"/>
                  </a:cubicBezTo>
                  <a:cubicBezTo>
                    <a:pt x="152" y="118"/>
                    <a:pt x="160" y="114"/>
                    <a:pt x="165" y="106"/>
                  </a:cubicBezTo>
                  <a:cubicBezTo>
                    <a:pt x="171" y="95"/>
                    <a:pt x="167" y="80"/>
                    <a:pt x="156" y="74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28" y="0"/>
                    <a:pt x="13" y="4"/>
                    <a:pt x="7" y="15"/>
                  </a:cubicBezTo>
                  <a:cubicBezTo>
                    <a:pt x="0" y="27"/>
                    <a:pt x="4" y="41"/>
                    <a:pt x="15" y="48"/>
                  </a:cubicBezTo>
                  <a:close/>
                  <a:moveTo>
                    <a:pt x="15" y="48"/>
                  </a:moveTo>
                  <a:cubicBezTo>
                    <a:pt x="15" y="48"/>
                    <a:pt x="15" y="48"/>
                    <a:pt x="15" y="4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5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53;p6">
              <a:extLst>
                <a:ext uri="{FF2B5EF4-FFF2-40B4-BE49-F238E27FC236}">
                  <a16:creationId xmlns:a16="http://schemas.microsoft.com/office/drawing/2014/main" id="{7097005B-0138-C424-27BA-22401922BFB9}"/>
                </a:ext>
              </a:extLst>
            </p:cNvPr>
            <p:cNvSpPr/>
            <p:nvPr/>
          </p:nvSpPr>
          <p:spPr>
            <a:xfrm>
              <a:off x="8799824" y="-2322811"/>
              <a:ext cx="223908" cy="59476"/>
            </a:xfrm>
            <a:custGeom>
              <a:avLst/>
              <a:gdLst/>
              <a:ahLst/>
              <a:cxnLst/>
              <a:rect l="l" t="t" r="r" b="b"/>
              <a:pathLst>
                <a:path w="183" h="48" extrusionOk="0">
                  <a:moveTo>
                    <a:pt x="159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72" y="48"/>
                    <a:pt x="183" y="38"/>
                    <a:pt x="183" y="24"/>
                  </a:cubicBezTo>
                  <a:cubicBezTo>
                    <a:pt x="183" y="11"/>
                    <a:pt x="172" y="0"/>
                    <a:pt x="159" y="0"/>
                  </a:cubicBezTo>
                  <a:close/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5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54;p6">
              <a:extLst>
                <a:ext uri="{FF2B5EF4-FFF2-40B4-BE49-F238E27FC236}">
                  <a16:creationId xmlns:a16="http://schemas.microsoft.com/office/drawing/2014/main" id="{6645190A-6155-6877-81B0-E9489381F770}"/>
                </a:ext>
              </a:extLst>
            </p:cNvPr>
            <p:cNvSpPr/>
            <p:nvPr/>
          </p:nvSpPr>
          <p:spPr>
            <a:xfrm>
              <a:off x="7549436" y="-2322811"/>
              <a:ext cx="222509" cy="59476"/>
            </a:xfrm>
            <a:custGeom>
              <a:avLst/>
              <a:gdLst/>
              <a:ahLst/>
              <a:cxnLst/>
              <a:rect l="l" t="t" r="r" b="b"/>
              <a:pathLst>
                <a:path w="182" h="48" extrusionOk="0">
                  <a:moveTo>
                    <a:pt x="182" y="24"/>
                  </a:moveTo>
                  <a:cubicBezTo>
                    <a:pt x="182" y="11"/>
                    <a:pt x="172" y="0"/>
                    <a:pt x="15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8" y="48"/>
                    <a:pt x="158" y="48"/>
                    <a:pt x="158" y="48"/>
                  </a:cubicBezTo>
                  <a:cubicBezTo>
                    <a:pt x="172" y="48"/>
                    <a:pt x="182" y="38"/>
                    <a:pt x="182" y="24"/>
                  </a:cubicBezTo>
                  <a:close/>
                  <a:moveTo>
                    <a:pt x="182" y="24"/>
                  </a:moveTo>
                  <a:cubicBezTo>
                    <a:pt x="182" y="24"/>
                    <a:pt x="182" y="24"/>
                    <a:pt x="182" y="2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5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155;p6">
              <a:extLst>
                <a:ext uri="{FF2B5EF4-FFF2-40B4-BE49-F238E27FC236}">
                  <a16:creationId xmlns:a16="http://schemas.microsoft.com/office/drawing/2014/main" id="{3107D526-4225-0A57-3454-7E6DDA276D8F}"/>
                </a:ext>
              </a:extLst>
            </p:cNvPr>
            <p:cNvSpPr/>
            <p:nvPr/>
          </p:nvSpPr>
          <p:spPr>
            <a:xfrm>
              <a:off x="8723555" y="-2682464"/>
              <a:ext cx="209214" cy="145540"/>
            </a:xfrm>
            <a:custGeom>
              <a:avLst/>
              <a:gdLst/>
              <a:ahLst/>
              <a:cxnLst/>
              <a:rect l="l" t="t" r="r" b="b"/>
              <a:pathLst>
                <a:path w="171" h="118" extrusionOk="0">
                  <a:moveTo>
                    <a:pt x="27" y="118"/>
                  </a:moveTo>
                  <a:cubicBezTo>
                    <a:pt x="31" y="118"/>
                    <a:pt x="35" y="117"/>
                    <a:pt x="39" y="11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67" y="41"/>
                    <a:pt x="171" y="27"/>
                    <a:pt x="164" y="15"/>
                  </a:cubicBezTo>
                  <a:cubicBezTo>
                    <a:pt x="157" y="4"/>
                    <a:pt x="143" y="0"/>
                    <a:pt x="131" y="6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3" y="80"/>
                    <a:pt x="0" y="95"/>
                    <a:pt x="6" y="106"/>
                  </a:cubicBezTo>
                  <a:cubicBezTo>
                    <a:pt x="11" y="114"/>
                    <a:pt x="19" y="118"/>
                    <a:pt x="27" y="118"/>
                  </a:cubicBezTo>
                  <a:close/>
                  <a:moveTo>
                    <a:pt x="27" y="118"/>
                  </a:moveTo>
                  <a:cubicBezTo>
                    <a:pt x="27" y="118"/>
                    <a:pt x="27" y="118"/>
                    <a:pt x="27" y="1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5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156;p6">
              <a:extLst>
                <a:ext uri="{FF2B5EF4-FFF2-40B4-BE49-F238E27FC236}">
                  <a16:creationId xmlns:a16="http://schemas.microsoft.com/office/drawing/2014/main" id="{4B4BEB06-3369-66B1-3F59-3E4526294003}"/>
                </a:ext>
              </a:extLst>
            </p:cNvPr>
            <p:cNvSpPr/>
            <p:nvPr/>
          </p:nvSpPr>
          <p:spPr>
            <a:xfrm>
              <a:off x="7640399" y="-2052722"/>
              <a:ext cx="209214" cy="146940"/>
            </a:xfrm>
            <a:custGeom>
              <a:avLst/>
              <a:gdLst/>
              <a:ahLst/>
              <a:cxnLst/>
              <a:rect l="l" t="t" r="r" b="b"/>
              <a:pathLst>
                <a:path w="171" h="119" extrusionOk="0">
                  <a:moveTo>
                    <a:pt x="132" y="7"/>
                  </a:moveTo>
                  <a:cubicBezTo>
                    <a:pt x="15" y="74"/>
                    <a:pt x="15" y="74"/>
                    <a:pt x="15" y="74"/>
                  </a:cubicBezTo>
                  <a:cubicBezTo>
                    <a:pt x="4" y="80"/>
                    <a:pt x="0" y="95"/>
                    <a:pt x="7" y="107"/>
                  </a:cubicBezTo>
                  <a:cubicBezTo>
                    <a:pt x="11" y="114"/>
                    <a:pt x="19" y="119"/>
                    <a:pt x="28" y="119"/>
                  </a:cubicBezTo>
                  <a:cubicBezTo>
                    <a:pt x="32" y="119"/>
                    <a:pt x="36" y="118"/>
                    <a:pt x="39" y="115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67" y="42"/>
                    <a:pt x="171" y="27"/>
                    <a:pt x="165" y="15"/>
                  </a:cubicBezTo>
                  <a:cubicBezTo>
                    <a:pt x="158" y="4"/>
                    <a:pt x="143" y="0"/>
                    <a:pt x="132" y="7"/>
                  </a:cubicBezTo>
                  <a:close/>
                  <a:moveTo>
                    <a:pt x="132" y="7"/>
                  </a:moveTo>
                  <a:cubicBezTo>
                    <a:pt x="132" y="7"/>
                    <a:pt x="132" y="7"/>
                    <a:pt x="132" y="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5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157;p6">
              <a:extLst>
                <a:ext uri="{FF2B5EF4-FFF2-40B4-BE49-F238E27FC236}">
                  <a16:creationId xmlns:a16="http://schemas.microsoft.com/office/drawing/2014/main" id="{060B04F4-6CFF-8B24-AF87-8854B3FB1BF5}"/>
                </a:ext>
              </a:extLst>
            </p:cNvPr>
            <p:cNvSpPr/>
            <p:nvPr/>
          </p:nvSpPr>
          <p:spPr>
            <a:xfrm>
              <a:off x="8524837" y="-2944156"/>
              <a:ext cx="149039" cy="207115"/>
            </a:xfrm>
            <a:custGeom>
              <a:avLst/>
              <a:gdLst/>
              <a:ahLst/>
              <a:cxnLst/>
              <a:rect l="l" t="t" r="r" b="b"/>
              <a:pathLst>
                <a:path w="122" h="168" extrusionOk="0">
                  <a:moveTo>
                    <a:pt x="15" y="165"/>
                  </a:moveTo>
                  <a:cubicBezTo>
                    <a:pt x="19" y="167"/>
                    <a:pt x="23" y="168"/>
                    <a:pt x="27" y="168"/>
                  </a:cubicBezTo>
                  <a:cubicBezTo>
                    <a:pt x="36" y="168"/>
                    <a:pt x="44" y="164"/>
                    <a:pt x="48" y="15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22" y="28"/>
                    <a:pt x="118" y="13"/>
                    <a:pt x="107" y="7"/>
                  </a:cubicBezTo>
                  <a:cubicBezTo>
                    <a:pt x="95" y="0"/>
                    <a:pt x="80" y="4"/>
                    <a:pt x="74" y="15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0" y="143"/>
                    <a:pt x="4" y="158"/>
                    <a:pt x="15" y="165"/>
                  </a:cubicBezTo>
                  <a:close/>
                  <a:moveTo>
                    <a:pt x="15" y="165"/>
                  </a:moveTo>
                  <a:cubicBezTo>
                    <a:pt x="15" y="165"/>
                    <a:pt x="15" y="165"/>
                    <a:pt x="15" y="16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5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" name="Google Shape;158;p6">
            <a:extLst>
              <a:ext uri="{FF2B5EF4-FFF2-40B4-BE49-F238E27FC236}">
                <a16:creationId xmlns:a16="http://schemas.microsoft.com/office/drawing/2014/main" id="{70224EF1-226C-E151-77DC-C33AB4145DF6}"/>
              </a:ext>
            </a:extLst>
          </p:cNvPr>
          <p:cNvSpPr/>
          <p:nvPr/>
        </p:nvSpPr>
        <p:spPr>
          <a:xfrm>
            <a:off x="1207905" y="1506244"/>
            <a:ext cx="379775" cy="3797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5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0A16750B-5F8A-3A45-AD10-A558741BF3C7}"/>
              </a:ext>
            </a:extLst>
          </p:cNvPr>
          <p:cNvSpPr txBox="1"/>
          <p:nvPr/>
        </p:nvSpPr>
        <p:spPr>
          <a:xfrm>
            <a:off x="1651163" y="1532676"/>
            <a:ext cx="28932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Interface utilisateur intuitive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C4FF8209-A79F-874F-8A92-6D5BBC2970B9}"/>
              </a:ext>
            </a:extLst>
          </p:cNvPr>
          <p:cNvSpPr txBox="1"/>
          <p:nvPr/>
        </p:nvSpPr>
        <p:spPr>
          <a:xfrm>
            <a:off x="7837449" y="1402304"/>
            <a:ext cx="3658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Intégration des paiements locaux</a:t>
            </a:r>
          </a:p>
        </p:txBody>
      </p:sp>
      <p:sp>
        <p:nvSpPr>
          <p:cNvPr id="28" name="Google Shape;158;p6">
            <a:extLst>
              <a:ext uri="{FF2B5EF4-FFF2-40B4-BE49-F238E27FC236}">
                <a16:creationId xmlns:a16="http://schemas.microsoft.com/office/drawing/2014/main" id="{932C5D7E-0176-4C9B-1B39-EE469CFED0F7}"/>
              </a:ext>
            </a:extLst>
          </p:cNvPr>
          <p:cNvSpPr/>
          <p:nvPr/>
        </p:nvSpPr>
        <p:spPr>
          <a:xfrm>
            <a:off x="7457674" y="1411608"/>
            <a:ext cx="379775" cy="3797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50" b="1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2</a:t>
            </a:r>
            <a:endParaRPr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EB8ABA4-6BCD-D86F-E20D-C7DDD74C7E3C}"/>
              </a:ext>
            </a:extLst>
          </p:cNvPr>
          <p:cNvSpPr txBox="1"/>
          <p:nvPr/>
        </p:nvSpPr>
        <p:spPr>
          <a:xfrm>
            <a:off x="1579574" y="4372325"/>
            <a:ext cx="4270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Amélioration de l’expérience de shopping</a:t>
            </a:r>
          </a:p>
        </p:txBody>
      </p:sp>
      <p:sp>
        <p:nvSpPr>
          <p:cNvPr id="31" name="Google Shape;158;p6">
            <a:extLst>
              <a:ext uri="{FF2B5EF4-FFF2-40B4-BE49-F238E27FC236}">
                <a16:creationId xmlns:a16="http://schemas.microsoft.com/office/drawing/2014/main" id="{E42F2117-B02C-2EAA-9C89-3EADF53EF0CC}"/>
              </a:ext>
            </a:extLst>
          </p:cNvPr>
          <p:cNvSpPr/>
          <p:nvPr/>
        </p:nvSpPr>
        <p:spPr>
          <a:xfrm>
            <a:off x="1207904" y="4382050"/>
            <a:ext cx="379775" cy="3797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50" b="1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3</a:t>
            </a:r>
            <a:endParaRPr dirty="0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BD6BC175-E584-CE21-8B85-DEEF2930AFEC}"/>
              </a:ext>
            </a:extLst>
          </p:cNvPr>
          <p:cNvSpPr txBox="1"/>
          <p:nvPr/>
        </p:nvSpPr>
        <p:spPr>
          <a:xfrm>
            <a:off x="7763805" y="4415740"/>
            <a:ext cx="43464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Encouragement à l'innovation technologique</a:t>
            </a:r>
          </a:p>
        </p:txBody>
      </p:sp>
      <p:sp>
        <p:nvSpPr>
          <p:cNvPr id="34" name="Google Shape;158;p6">
            <a:extLst>
              <a:ext uri="{FF2B5EF4-FFF2-40B4-BE49-F238E27FC236}">
                <a16:creationId xmlns:a16="http://schemas.microsoft.com/office/drawing/2014/main" id="{C0355BCB-D348-196C-759B-2BB13BC244E8}"/>
              </a:ext>
            </a:extLst>
          </p:cNvPr>
          <p:cNvSpPr/>
          <p:nvPr/>
        </p:nvSpPr>
        <p:spPr>
          <a:xfrm>
            <a:off x="7441654" y="4438986"/>
            <a:ext cx="379775" cy="37977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50" b="1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6090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3" grpId="0" animBg="1"/>
      <p:bldP spid="25" grpId="0"/>
      <p:bldP spid="27" grpId="0"/>
      <p:bldP spid="28" grpId="0" animBg="1"/>
      <p:bldP spid="30" grpId="0"/>
      <p:bldP spid="31" grpId="0" animBg="1"/>
      <p:bldP spid="33" grpId="0"/>
      <p:bldP spid="3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D8795752-927C-09EE-8677-49863B3D4DC9}"/>
              </a:ext>
            </a:extLst>
          </p:cNvPr>
          <p:cNvSpPr txBox="1">
            <a:spLocks/>
          </p:cNvSpPr>
          <p:nvPr/>
        </p:nvSpPr>
        <p:spPr>
          <a:xfrm>
            <a:off x="1286485" y="307873"/>
            <a:ext cx="1028608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Analyse &amp; spécification des besoins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736D48AC-694F-3735-3F37-4FAEC58FE8C9}"/>
              </a:ext>
            </a:extLst>
          </p:cNvPr>
          <p:cNvSpPr/>
          <p:nvPr/>
        </p:nvSpPr>
        <p:spPr>
          <a:xfrm>
            <a:off x="2839916" y="3365627"/>
            <a:ext cx="2975302" cy="62926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406400" dist="38100" dir="5640000" algn="t" rotWithShape="0">
              <a:schemeClr val="tx1">
                <a:lumMod val="65000"/>
                <a:lumOff val="35000"/>
                <a:alpha val="22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275C8D"/>
                </a:solidFill>
                <a:latin typeface="Century Gothic" panose="020B0502020202020204" pitchFamily="34" charset="0"/>
              </a:rPr>
              <a:t>Clients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72709DE6-31A9-FB14-F4ED-D951CE478BC6}"/>
              </a:ext>
            </a:extLst>
          </p:cNvPr>
          <p:cNvSpPr/>
          <p:nvPr/>
        </p:nvSpPr>
        <p:spPr>
          <a:xfrm>
            <a:off x="2839916" y="5020629"/>
            <a:ext cx="2975302" cy="62926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406400" dist="38100" dir="5640000" algn="t" rotWithShape="0">
              <a:schemeClr val="tx1">
                <a:lumMod val="65000"/>
                <a:lumOff val="35000"/>
                <a:alpha val="22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rgbClr val="275C8D"/>
                </a:solidFill>
                <a:latin typeface="Century Gothic" panose="020B0502020202020204" pitchFamily="34" charset="0"/>
              </a:rPr>
              <a:t>Administrateurs</a:t>
            </a:r>
            <a:endParaRPr lang="en-US" sz="2000" b="1" dirty="0">
              <a:solidFill>
                <a:srgbClr val="275C8D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CA9BD10-AC47-138E-0FAA-38E941EC1881}"/>
              </a:ext>
            </a:extLst>
          </p:cNvPr>
          <p:cNvSpPr txBox="1"/>
          <p:nvPr/>
        </p:nvSpPr>
        <p:spPr>
          <a:xfrm>
            <a:off x="2497395" y="2444182"/>
            <a:ext cx="2975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Types d’utilisateurs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33C1281-D509-B6CA-312F-9C786D48742A}"/>
              </a:ext>
            </a:extLst>
          </p:cNvPr>
          <p:cNvSpPr txBox="1"/>
          <p:nvPr/>
        </p:nvSpPr>
        <p:spPr>
          <a:xfrm>
            <a:off x="1735395" y="1522738"/>
            <a:ext cx="3737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20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Besoins fonctionnels</a:t>
            </a:r>
            <a:endParaRPr lang="en-US" sz="20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A047-6DF3-4C8C-9C12-C17027B947F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355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6C0637-B4B6-5BD2-D9BA-6B357FDF5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051" y="1550321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DCD1CD0F-9F40-5C83-B293-B53075022D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810820"/>
              </p:ext>
            </p:extLst>
          </p:nvPr>
        </p:nvGraphicFramePr>
        <p:xfrm>
          <a:off x="1384812" y="1550322"/>
          <a:ext cx="9422376" cy="4396770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406400" dist="38100" dir="5640000" algn="l" rotWithShape="0">
                    <a:schemeClr val="bg2">
                      <a:lumMod val="50000"/>
                      <a:alpha val="22000"/>
                    </a:schemeClr>
                  </a:outerShdw>
                </a:effectLst>
                <a:tableStyleId>{8799B23B-EC83-4686-B30A-512413B5E67A}</a:tableStyleId>
              </a:tblPr>
              <a:tblGrid>
                <a:gridCol w="2263218">
                  <a:extLst>
                    <a:ext uri="{9D8B030D-6E8A-4147-A177-3AD203B41FA5}">
                      <a16:colId xmlns:a16="http://schemas.microsoft.com/office/drawing/2014/main" val="3787421674"/>
                    </a:ext>
                  </a:extLst>
                </a:gridCol>
                <a:gridCol w="7159158">
                  <a:extLst>
                    <a:ext uri="{9D8B030D-6E8A-4147-A177-3AD203B41FA5}">
                      <a16:colId xmlns:a16="http://schemas.microsoft.com/office/drawing/2014/main" val="2574950420"/>
                    </a:ext>
                  </a:extLst>
                </a:gridCol>
              </a:tblGrid>
              <a:tr h="3530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275C8D"/>
                          </a:solidFill>
                          <a:effectLst/>
                          <a:latin typeface="Century Gothic" panose="020B0502020202020204" pitchFamily="34" charset="0"/>
                        </a:rPr>
                        <a:t>Acteur</a:t>
                      </a:r>
                      <a:endParaRPr lang="en-US" sz="1600" dirty="0">
                        <a:solidFill>
                          <a:srgbClr val="275C8D"/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275C8D"/>
                          </a:solidFill>
                          <a:effectLst/>
                          <a:latin typeface="Century Gothic" panose="020B0502020202020204" pitchFamily="34" charset="0"/>
                        </a:rPr>
                        <a:t>Fonctionnalités</a:t>
                      </a:r>
                      <a:endParaRPr lang="en-US" sz="1600" dirty="0">
                        <a:solidFill>
                          <a:srgbClr val="275C8D"/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646092"/>
                  </a:ext>
                </a:extLst>
              </a:tr>
              <a:tr h="32504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275C8D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Client</a:t>
                      </a:r>
                      <a:endParaRPr lang="en-US" sz="1600" dirty="0">
                        <a:solidFill>
                          <a:srgbClr val="275C8D"/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rtl="0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SzPts val="1200"/>
                        <a:buFont typeface="Times New Roman" panose="02020603050405020304" pitchFamily="18" charset="0"/>
                        <a:buChar char="-"/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S’authentifier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SzPts val="1200"/>
                        <a:buFont typeface="Times New Roman" panose="02020603050405020304" pitchFamily="18" charset="0"/>
                        <a:buChar char="-"/>
                      </a:pPr>
                      <a:r>
                        <a:rPr lang="fr-FR" sz="1600" dirty="0"/>
                        <a:t>Voir la liste des produits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SzPts val="1200"/>
                        <a:buFont typeface="Times New Roman" panose="02020603050405020304" pitchFamily="18" charset="0"/>
                        <a:buChar char="-"/>
                      </a:pPr>
                      <a:r>
                        <a:rPr lang="fr-FR" sz="1600" dirty="0"/>
                        <a:t>Voir la liste des catégories 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SzPts val="1200"/>
                        <a:buFont typeface="Times New Roman" panose="02020603050405020304" pitchFamily="18" charset="0"/>
                        <a:buChar char="-"/>
                      </a:pPr>
                      <a:r>
                        <a:rPr lang="fr-FR" sz="1600" dirty="0"/>
                        <a:t>Voir les détails du produit</a:t>
                      </a:r>
                      <a:endParaRPr lang="fr-FR" sz="1600" baseline="0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SzPts val="1200"/>
                        <a:buFont typeface="Times New Roman" panose="02020603050405020304" pitchFamily="18" charset="0"/>
                        <a:buChar char="-"/>
                      </a:pPr>
                      <a:r>
                        <a:rPr lang="fr-FR" sz="1600" dirty="0"/>
                        <a:t>Rechercher des produits avec des mots-clés 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SzPts val="1200"/>
                        <a:buFont typeface="Times New Roman" panose="02020603050405020304" pitchFamily="18" charset="0"/>
                        <a:buChar char="-"/>
                      </a:pPr>
                      <a:r>
                        <a:rPr lang="fr-FR" sz="1600" dirty="0"/>
                        <a:t>Parcourir les produits par catégories ou marques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SzPts val="1200"/>
                        <a:buFont typeface="Times New Roman" panose="02020603050405020304" pitchFamily="18" charset="0"/>
                        <a:buChar char="-"/>
                      </a:pPr>
                      <a:r>
                        <a:rPr lang="fr-FR" sz="1600" dirty="0"/>
                        <a:t>Ajouter le produit aux favoris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Pts val="1200"/>
                        <a:buFont typeface="Times New Roman" panose="02020603050405020304" pitchFamily="18" charset="0"/>
                        <a:buChar char="-"/>
                        <a:tabLst/>
                        <a:defRPr/>
                      </a:pPr>
                      <a:r>
                        <a:rPr lang="fr-FR" sz="1600" dirty="0"/>
                        <a:t>Ajouter le produit au panier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SzPts val="1200"/>
                        <a:buFont typeface="Times New Roman" panose="02020603050405020304" pitchFamily="18" charset="0"/>
                        <a:buChar char="-"/>
                      </a:pPr>
                      <a:r>
                        <a:rPr lang="fr-FR" sz="1600" dirty="0"/>
                        <a:t>Voir et modifier le contenu du panier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  <a:p>
                      <a:pPr marL="2286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318516"/>
                  </a:ext>
                </a:extLst>
              </a:tr>
            </a:tbl>
          </a:graphicData>
        </a:graphic>
      </p:graphicFrame>
      <p:sp>
        <p:nvSpPr>
          <p:cNvPr id="7" name="Titre 1">
            <a:extLst>
              <a:ext uri="{FF2B5EF4-FFF2-40B4-BE49-F238E27FC236}">
                <a16:creationId xmlns:a16="http://schemas.microsoft.com/office/drawing/2014/main" id="{A432387B-6855-1B18-16FB-E4E6713CEA4D}"/>
              </a:ext>
            </a:extLst>
          </p:cNvPr>
          <p:cNvSpPr txBox="1">
            <a:spLocks/>
          </p:cNvSpPr>
          <p:nvPr/>
        </p:nvSpPr>
        <p:spPr>
          <a:xfrm>
            <a:off x="1286485" y="337370"/>
            <a:ext cx="1028608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Analyse &amp; spécification des besoins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A047-6DF3-4C8C-9C12-C17027B947F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93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6C0637-B4B6-5BD2-D9BA-6B357FDF5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434" y="1620504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E368A591-4784-36F5-2D97-123AFD796F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245538"/>
              </p:ext>
            </p:extLst>
          </p:nvPr>
        </p:nvGraphicFramePr>
        <p:xfrm>
          <a:off x="1455151" y="2152690"/>
          <a:ext cx="9422376" cy="3286967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406400" dist="38100" dir="5640000" algn="l" rotWithShape="0">
                    <a:schemeClr val="bg2">
                      <a:lumMod val="50000"/>
                      <a:alpha val="22000"/>
                    </a:schemeClr>
                  </a:outerShdw>
                </a:effectLst>
                <a:tableStyleId>{8799B23B-EC83-4686-B30A-512413B5E67A}</a:tableStyleId>
              </a:tblPr>
              <a:tblGrid>
                <a:gridCol w="2263218">
                  <a:extLst>
                    <a:ext uri="{9D8B030D-6E8A-4147-A177-3AD203B41FA5}">
                      <a16:colId xmlns:a16="http://schemas.microsoft.com/office/drawing/2014/main" val="3787421674"/>
                    </a:ext>
                  </a:extLst>
                </a:gridCol>
                <a:gridCol w="7159158">
                  <a:extLst>
                    <a:ext uri="{9D8B030D-6E8A-4147-A177-3AD203B41FA5}">
                      <a16:colId xmlns:a16="http://schemas.microsoft.com/office/drawing/2014/main" val="2574950420"/>
                    </a:ext>
                  </a:extLst>
                </a:gridCol>
              </a:tblGrid>
              <a:tr h="4493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275C8D"/>
                          </a:solidFill>
                          <a:effectLst/>
                          <a:latin typeface="Century Gothic" panose="020B0502020202020204" pitchFamily="34" charset="0"/>
                        </a:rPr>
                        <a:t>Acteur</a:t>
                      </a:r>
                      <a:endParaRPr lang="en-US" sz="1600" dirty="0">
                        <a:solidFill>
                          <a:srgbClr val="275C8D"/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275C8D"/>
                          </a:solidFill>
                          <a:effectLst/>
                          <a:latin typeface="Century Gothic" panose="020B0502020202020204" pitchFamily="34" charset="0"/>
                        </a:rPr>
                        <a:t>Fonctionnalités</a:t>
                      </a:r>
                      <a:endParaRPr lang="en-US" sz="1600" dirty="0">
                        <a:solidFill>
                          <a:srgbClr val="275C8D"/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646092"/>
                  </a:ext>
                </a:extLst>
              </a:tr>
              <a:tr h="28376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275C8D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Client</a:t>
                      </a:r>
                      <a:endParaRPr lang="en-US" sz="1600" dirty="0">
                        <a:solidFill>
                          <a:srgbClr val="275C8D"/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rtl="0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SzPts val="1200"/>
                        <a:buFont typeface="Times New Roman" panose="02020603050405020304" pitchFamily="18" charset="0"/>
                        <a:buChar char="-"/>
                      </a:pPr>
                      <a:r>
                        <a:rPr lang="fr-FR" sz="1600" dirty="0"/>
                        <a:t>Supprimer des articles du panier</a:t>
                      </a:r>
                      <a:endParaRPr lang="fr-FR" sz="16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Pts val="1200"/>
                        <a:buFont typeface="Times New Roman" panose="02020603050405020304" pitchFamily="18" charset="0"/>
                        <a:buChar char="-"/>
                        <a:tabLst/>
                        <a:defRPr/>
                      </a:pPr>
                      <a:r>
                        <a:rPr lang="fr-FR" sz="16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Mettre à jour l'adresse </a:t>
                      </a:r>
                      <a:endParaRPr lang="en-US" sz="1600" b="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SzPts val="1200"/>
                        <a:buFont typeface="Times New Roman" panose="02020603050405020304" pitchFamily="18" charset="0"/>
                        <a:buChar char="-"/>
                      </a:pPr>
                      <a:r>
                        <a:rPr lang="fr-FR" sz="1600" dirty="0"/>
                        <a:t>Saisir les informations de livraison</a:t>
                      </a:r>
                      <a:endParaRPr lang="en-US" sz="16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SzPts val="1200"/>
                        <a:buFont typeface="Times New Roman" panose="02020603050405020304" pitchFamily="18" charset="0"/>
                        <a:buChar char="-"/>
                      </a:pPr>
                      <a:r>
                        <a:rPr lang="fr-FR" sz="1600" dirty="0"/>
                        <a:t>Choisir un mode de paiement</a:t>
                      </a:r>
                      <a:endParaRPr lang="fr-FR" sz="16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Pts val="1200"/>
                        <a:buFont typeface="Times New Roman" panose="02020603050405020304" pitchFamily="18" charset="0"/>
                        <a:buChar char="-"/>
                        <a:tabLst/>
                        <a:defRPr/>
                      </a:pPr>
                      <a:r>
                        <a:rPr lang="fr-FR" sz="1600" dirty="0"/>
                        <a:t>Voir le statut de la commande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Pts val="1200"/>
                        <a:buFont typeface="Times New Roman" panose="02020603050405020304" pitchFamily="18" charset="0"/>
                        <a:buChar char="-"/>
                        <a:tabLst/>
                        <a:defRPr/>
                      </a:pPr>
                      <a:r>
                        <a:rPr lang="fr-FR" sz="1600" dirty="0"/>
                        <a:t>Notifications sur le statut des commandes 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318516"/>
                  </a:ext>
                </a:extLst>
              </a:tr>
            </a:tbl>
          </a:graphicData>
        </a:graphic>
      </p:graphicFrame>
      <p:sp>
        <p:nvSpPr>
          <p:cNvPr id="8" name="Titre 1">
            <a:extLst>
              <a:ext uri="{FF2B5EF4-FFF2-40B4-BE49-F238E27FC236}">
                <a16:creationId xmlns:a16="http://schemas.microsoft.com/office/drawing/2014/main" id="{E4F918B2-C710-AFBB-C1AB-787091670D0F}"/>
              </a:ext>
            </a:extLst>
          </p:cNvPr>
          <p:cNvSpPr txBox="1">
            <a:spLocks/>
          </p:cNvSpPr>
          <p:nvPr/>
        </p:nvSpPr>
        <p:spPr>
          <a:xfrm>
            <a:off x="1286485" y="337370"/>
            <a:ext cx="1028608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Analyse &amp; spécification des besoins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A047-6DF3-4C8C-9C12-C17027B947F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520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6C0637-B4B6-5BD2-D9BA-6B357FDF5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051" y="1550321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E368A591-4784-36F5-2D97-123AFD796F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574135"/>
              </p:ext>
            </p:extLst>
          </p:nvPr>
        </p:nvGraphicFramePr>
        <p:xfrm>
          <a:off x="1561407" y="1334190"/>
          <a:ext cx="9069186" cy="5342128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406400" dist="38100" dir="5640000" algn="l" rotWithShape="0">
                    <a:schemeClr val="bg2">
                      <a:lumMod val="50000"/>
                      <a:alpha val="22000"/>
                    </a:schemeClr>
                  </a:outerShdw>
                </a:effectLst>
                <a:tableStyleId>{8799B23B-EC83-4686-B30A-512413B5E67A}</a:tableStyleId>
              </a:tblPr>
              <a:tblGrid>
                <a:gridCol w="2178383">
                  <a:extLst>
                    <a:ext uri="{9D8B030D-6E8A-4147-A177-3AD203B41FA5}">
                      <a16:colId xmlns:a16="http://schemas.microsoft.com/office/drawing/2014/main" val="3787421674"/>
                    </a:ext>
                  </a:extLst>
                </a:gridCol>
                <a:gridCol w="6890803">
                  <a:extLst>
                    <a:ext uri="{9D8B030D-6E8A-4147-A177-3AD203B41FA5}">
                      <a16:colId xmlns:a16="http://schemas.microsoft.com/office/drawing/2014/main" val="2574950420"/>
                    </a:ext>
                  </a:extLst>
                </a:gridCol>
              </a:tblGrid>
              <a:tr h="2912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275C8D"/>
                          </a:solidFill>
                          <a:effectLst/>
                          <a:latin typeface="Century Gothic" panose="020B0502020202020204" pitchFamily="34" charset="0"/>
                        </a:rPr>
                        <a:t>Acteur</a:t>
                      </a:r>
                      <a:endParaRPr lang="en-US" sz="1600" dirty="0">
                        <a:solidFill>
                          <a:srgbClr val="275C8D"/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275C8D"/>
                          </a:solidFill>
                          <a:effectLst/>
                          <a:latin typeface="Century Gothic" panose="020B0502020202020204" pitchFamily="34" charset="0"/>
                        </a:rPr>
                        <a:t>Fonctionnalités</a:t>
                      </a:r>
                      <a:endParaRPr lang="en-US" sz="1600" dirty="0">
                        <a:solidFill>
                          <a:srgbClr val="275C8D"/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646092"/>
                  </a:ext>
                </a:extLst>
              </a:tr>
              <a:tr h="28551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rgbClr val="275C8D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Administrateur</a:t>
                      </a:r>
                      <a:endParaRPr lang="en-US" sz="1600" dirty="0">
                        <a:solidFill>
                          <a:srgbClr val="275C8D"/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rtl="0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SzPts val="1200"/>
                        <a:buFont typeface="Times New Roman" panose="02020603050405020304" pitchFamily="18" charset="0"/>
                        <a:buChar char="-"/>
                      </a:pPr>
                      <a:r>
                        <a:rPr lang="fr-FR" sz="1600" dirty="0"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Toutes les fonctionnalités de client</a:t>
                      </a:r>
                    </a:p>
                    <a:p>
                      <a:pPr marL="342900" marR="0" lvl="0" indent="-342900" rtl="0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SzPts val="1200"/>
                        <a:buFont typeface="Times New Roman" panose="02020603050405020304" pitchFamily="18" charset="0"/>
                        <a:buChar char="-"/>
                      </a:pPr>
                      <a:r>
                        <a:rPr lang="fr-F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Gérer les produits</a:t>
                      </a:r>
                      <a:endParaRPr lang="en-US" sz="16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SzPts val="1200"/>
                        <a:buFont typeface="Times New Roman" panose="02020603050405020304" pitchFamily="18" charset="0"/>
                        <a:buChar char="-"/>
                      </a:pPr>
                      <a:r>
                        <a:rPr lang="fr-F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Gérer les catégories</a:t>
                      </a: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SzPts val="1200"/>
                        <a:buFont typeface="Times New Roman" panose="02020603050405020304" pitchFamily="18" charset="0"/>
                        <a:buChar char="-"/>
                      </a:pPr>
                      <a:r>
                        <a:rPr lang="fr-F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Gérer les sous-catégories</a:t>
                      </a:r>
                      <a:endParaRPr lang="fr-FR" sz="16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Pts val="1200"/>
                        <a:buFont typeface="Times New Roman" panose="02020603050405020304" pitchFamily="18" charset="0"/>
                        <a:buChar char="-"/>
                        <a:tabLst/>
                        <a:defRPr/>
                      </a:pPr>
                      <a:r>
                        <a:rPr lang="fr-F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Gérer des commandes</a:t>
                      </a:r>
                      <a:endParaRPr lang="en-US" sz="16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SzPts val="1200"/>
                        <a:buFont typeface="Times New Roman" panose="02020603050405020304" pitchFamily="18" charset="0"/>
                        <a:buChar char="-"/>
                      </a:pPr>
                      <a:r>
                        <a:rPr lang="fr-F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Gérer les coupon</a:t>
                      </a: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SzPts val="1200"/>
                        <a:buFont typeface="Times New Roman" panose="02020603050405020304" pitchFamily="18" charset="0"/>
                        <a:buChar char="-"/>
                      </a:pPr>
                      <a:r>
                        <a:rPr lang="fr-F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Gérer les marques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Pts val="1200"/>
                        <a:buFont typeface="Times New Roman" panose="02020603050405020304" pitchFamily="18" charset="0"/>
                        <a:buChar char="-"/>
                        <a:tabLst/>
                        <a:defRPr/>
                      </a:pPr>
                      <a:r>
                        <a:rPr lang="fr-F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Gérer les </a:t>
                      </a:r>
                      <a:r>
                        <a:rPr lang="fr-FR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Variant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Pts val="1200"/>
                        <a:buFont typeface="Times New Roman" panose="02020603050405020304" pitchFamily="18" charset="0"/>
                        <a:buChar char="-"/>
                        <a:tabLst/>
                        <a:defRPr/>
                      </a:pPr>
                      <a:r>
                        <a:rPr lang="fr-F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Gérer les types de </a:t>
                      </a:r>
                      <a:r>
                        <a:rPr lang="fr-FR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Variant</a:t>
                      </a:r>
                      <a:endParaRPr lang="fr-FR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SzPts val="1200"/>
                        <a:buFont typeface="Times New Roman" panose="02020603050405020304" pitchFamily="18" charset="0"/>
                        <a:buChar char="-"/>
                      </a:pPr>
                      <a:endParaRPr lang="fr-FR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SzPts val="1200"/>
                        <a:buFont typeface="Times New Roman" panose="02020603050405020304" pitchFamily="18" charset="0"/>
                        <a:buChar char="-"/>
                      </a:pPr>
                      <a:endParaRPr lang="en-US" sz="16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318516"/>
                  </a:ext>
                </a:extLst>
              </a:tr>
            </a:tbl>
          </a:graphicData>
        </a:graphic>
      </p:graphicFrame>
      <p:sp>
        <p:nvSpPr>
          <p:cNvPr id="8" name="Titre 1">
            <a:extLst>
              <a:ext uri="{FF2B5EF4-FFF2-40B4-BE49-F238E27FC236}">
                <a16:creationId xmlns:a16="http://schemas.microsoft.com/office/drawing/2014/main" id="{E4F918B2-C710-AFBB-C1AB-787091670D0F}"/>
              </a:ext>
            </a:extLst>
          </p:cNvPr>
          <p:cNvSpPr txBox="1">
            <a:spLocks/>
          </p:cNvSpPr>
          <p:nvPr/>
        </p:nvSpPr>
        <p:spPr>
          <a:xfrm>
            <a:off x="1067719" y="136525"/>
            <a:ext cx="1028608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Analyse &amp; spécification des besoins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A047-6DF3-4C8C-9C12-C17027B947F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90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9EA362C-8961-CAC2-F3B6-189A8A7175B3}"/>
              </a:ext>
            </a:extLst>
          </p:cNvPr>
          <p:cNvSpPr txBox="1"/>
          <p:nvPr/>
        </p:nvSpPr>
        <p:spPr>
          <a:xfrm>
            <a:off x="1735395" y="1252441"/>
            <a:ext cx="3737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2000" b="1" dirty="0">
                <a:solidFill>
                  <a:srgbClr val="275C8D"/>
                </a:solidFill>
                <a:latin typeface="Century Gothic" panose="020B0502020202020204" pitchFamily="34" charset="0"/>
              </a:rPr>
              <a:t>Besoins non fonctionnels</a:t>
            </a:r>
            <a:endParaRPr lang="en-US" sz="2000" b="1" dirty="0">
              <a:solidFill>
                <a:srgbClr val="275C8D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A047-6DF3-4C8C-9C12-C17027B947F2}" type="slidenum">
              <a:rPr lang="en-US" smtClean="0"/>
              <a:t>17</a:t>
            </a:fld>
            <a:endParaRPr lang="en-US"/>
          </a:p>
        </p:txBody>
      </p:sp>
      <p:grpSp>
        <p:nvGrpSpPr>
          <p:cNvPr id="2" name="Google Shape;289;p9">
            <a:extLst>
              <a:ext uri="{FF2B5EF4-FFF2-40B4-BE49-F238E27FC236}">
                <a16:creationId xmlns:a16="http://schemas.microsoft.com/office/drawing/2014/main" id="{95FBC7AA-56B9-0DAF-F150-EB41CB33728C}"/>
              </a:ext>
            </a:extLst>
          </p:cNvPr>
          <p:cNvGrpSpPr/>
          <p:nvPr/>
        </p:nvGrpSpPr>
        <p:grpSpPr>
          <a:xfrm>
            <a:off x="2804261" y="2243061"/>
            <a:ext cx="2519600" cy="3244101"/>
            <a:chOff x="1954212" y="1428826"/>
            <a:chExt cx="3359467" cy="4325468"/>
          </a:xfrm>
        </p:grpSpPr>
        <p:sp>
          <p:nvSpPr>
            <p:cNvPr id="3" name="Google Shape;290;p9">
              <a:extLst>
                <a:ext uri="{FF2B5EF4-FFF2-40B4-BE49-F238E27FC236}">
                  <a16:creationId xmlns:a16="http://schemas.microsoft.com/office/drawing/2014/main" id="{4DC1A3DA-2C46-2866-0D6E-422F2F3687E2}"/>
                </a:ext>
              </a:extLst>
            </p:cNvPr>
            <p:cNvSpPr/>
            <p:nvPr/>
          </p:nvSpPr>
          <p:spPr>
            <a:xfrm>
              <a:off x="3458590" y="4019185"/>
              <a:ext cx="1205963" cy="1184429"/>
            </a:xfrm>
            <a:custGeom>
              <a:avLst/>
              <a:gdLst/>
              <a:ahLst/>
              <a:cxnLst/>
              <a:rect l="l" t="t" r="r" b="b"/>
              <a:pathLst>
                <a:path w="195" h="192" extrusionOk="0">
                  <a:moveTo>
                    <a:pt x="145" y="111"/>
                  </a:moveTo>
                  <a:cubicBezTo>
                    <a:pt x="133" y="134"/>
                    <a:pt x="121" y="157"/>
                    <a:pt x="109" y="179"/>
                  </a:cubicBezTo>
                  <a:cubicBezTo>
                    <a:pt x="103" y="190"/>
                    <a:pt x="91" y="192"/>
                    <a:pt x="82" y="183"/>
                  </a:cubicBezTo>
                  <a:cubicBezTo>
                    <a:pt x="57" y="158"/>
                    <a:pt x="32" y="132"/>
                    <a:pt x="7" y="107"/>
                  </a:cubicBezTo>
                  <a:cubicBezTo>
                    <a:pt x="0" y="100"/>
                    <a:pt x="1" y="89"/>
                    <a:pt x="6" y="84"/>
                  </a:cubicBezTo>
                  <a:cubicBezTo>
                    <a:pt x="13" y="77"/>
                    <a:pt x="23" y="78"/>
                    <a:pt x="30" y="85"/>
                  </a:cubicBezTo>
                  <a:cubicBezTo>
                    <a:pt x="49" y="104"/>
                    <a:pt x="68" y="123"/>
                    <a:pt x="87" y="142"/>
                  </a:cubicBezTo>
                  <a:cubicBezTo>
                    <a:pt x="88" y="143"/>
                    <a:pt x="89" y="144"/>
                    <a:pt x="91" y="146"/>
                  </a:cubicBezTo>
                  <a:cubicBezTo>
                    <a:pt x="95" y="138"/>
                    <a:pt x="98" y="131"/>
                    <a:pt x="102" y="124"/>
                  </a:cubicBezTo>
                  <a:cubicBezTo>
                    <a:pt x="117" y="96"/>
                    <a:pt x="132" y="68"/>
                    <a:pt x="148" y="39"/>
                  </a:cubicBezTo>
                  <a:cubicBezTo>
                    <a:pt x="153" y="30"/>
                    <a:pt x="158" y="20"/>
                    <a:pt x="163" y="11"/>
                  </a:cubicBezTo>
                  <a:cubicBezTo>
                    <a:pt x="168" y="1"/>
                    <a:pt x="178" y="0"/>
                    <a:pt x="185" y="3"/>
                  </a:cubicBezTo>
                  <a:cubicBezTo>
                    <a:pt x="193" y="7"/>
                    <a:pt x="195" y="18"/>
                    <a:pt x="191" y="26"/>
                  </a:cubicBezTo>
                  <a:cubicBezTo>
                    <a:pt x="182" y="44"/>
                    <a:pt x="172" y="62"/>
                    <a:pt x="162" y="79"/>
                  </a:cubicBezTo>
                  <a:cubicBezTo>
                    <a:pt x="161" y="82"/>
                    <a:pt x="149" y="105"/>
                    <a:pt x="145" y="111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5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" name="Google Shape;291;p9">
              <a:extLst>
                <a:ext uri="{FF2B5EF4-FFF2-40B4-BE49-F238E27FC236}">
                  <a16:creationId xmlns:a16="http://schemas.microsoft.com/office/drawing/2014/main" id="{6A73A4B5-8492-91D5-1BDA-A62203B058B3}"/>
                </a:ext>
              </a:extLst>
            </p:cNvPr>
            <p:cNvGrpSpPr/>
            <p:nvPr/>
          </p:nvGrpSpPr>
          <p:grpSpPr>
            <a:xfrm>
              <a:off x="1954212" y="1428826"/>
              <a:ext cx="3359467" cy="4325468"/>
              <a:chOff x="1954212" y="1428826"/>
              <a:chExt cx="3359467" cy="4325468"/>
            </a:xfrm>
          </p:grpSpPr>
          <p:sp>
            <p:nvSpPr>
              <p:cNvPr id="10" name="Google Shape;292;p9">
                <a:extLst>
                  <a:ext uri="{FF2B5EF4-FFF2-40B4-BE49-F238E27FC236}">
                    <a16:creationId xmlns:a16="http://schemas.microsoft.com/office/drawing/2014/main" id="{4AC55434-E119-157F-EDE5-66A57F127D1D}"/>
                  </a:ext>
                </a:extLst>
              </p:cNvPr>
              <p:cNvSpPr/>
              <p:nvPr/>
            </p:nvSpPr>
            <p:spPr>
              <a:xfrm>
                <a:off x="1954212" y="1428826"/>
                <a:ext cx="3359467" cy="4325468"/>
              </a:xfrm>
              <a:custGeom>
                <a:avLst/>
                <a:gdLst/>
                <a:ahLst/>
                <a:cxnLst/>
                <a:rect l="l" t="t" r="r" b="b"/>
                <a:pathLst>
                  <a:path w="543" h="700" extrusionOk="0">
                    <a:moveTo>
                      <a:pt x="538" y="473"/>
                    </a:moveTo>
                    <a:cubicBezTo>
                      <a:pt x="534" y="454"/>
                      <a:pt x="528" y="437"/>
                      <a:pt x="519" y="420"/>
                    </a:cubicBezTo>
                    <a:cubicBezTo>
                      <a:pt x="504" y="393"/>
                      <a:pt x="483" y="370"/>
                      <a:pt x="457" y="353"/>
                    </a:cubicBezTo>
                    <a:cubicBezTo>
                      <a:pt x="453" y="351"/>
                      <a:pt x="452" y="348"/>
                      <a:pt x="452" y="344"/>
                    </a:cubicBezTo>
                    <a:cubicBezTo>
                      <a:pt x="452" y="276"/>
                      <a:pt x="452" y="208"/>
                      <a:pt x="452" y="140"/>
                    </a:cubicBezTo>
                    <a:cubicBezTo>
                      <a:pt x="452" y="137"/>
                      <a:pt x="452" y="134"/>
                      <a:pt x="451" y="131"/>
                    </a:cubicBezTo>
                    <a:cubicBezTo>
                      <a:pt x="448" y="123"/>
                      <a:pt x="442" y="120"/>
                      <a:pt x="434" y="120"/>
                    </a:cubicBezTo>
                    <a:cubicBezTo>
                      <a:pt x="407" y="120"/>
                      <a:pt x="380" y="120"/>
                      <a:pt x="353" y="120"/>
                    </a:cubicBezTo>
                    <a:cubicBezTo>
                      <a:pt x="352" y="120"/>
                      <a:pt x="351" y="120"/>
                      <a:pt x="350" y="120"/>
                    </a:cubicBezTo>
                    <a:cubicBezTo>
                      <a:pt x="350" y="120"/>
                      <a:pt x="350" y="120"/>
                      <a:pt x="350" y="120"/>
                    </a:cubicBezTo>
                    <a:cubicBezTo>
                      <a:pt x="347" y="120"/>
                      <a:pt x="347" y="119"/>
                      <a:pt x="347" y="114"/>
                    </a:cubicBezTo>
                    <a:cubicBezTo>
                      <a:pt x="347" y="107"/>
                      <a:pt x="347" y="100"/>
                      <a:pt x="347" y="93"/>
                    </a:cubicBezTo>
                    <a:cubicBezTo>
                      <a:pt x="347" y="81"/>
                      <a:pt x="341" y="76"/>
                      <a:pt x="329" y="76"/>
                    </a:cubicBezTo>
                    <a:cubicBezTo>
                      <a:pt x="322" y="75"/>
                      <a:pt x="316" y="75"/>
                      <a:pt x="309" y="76"/>
                    </a:cubicBezTo>
                    <a:cubicBezTo>
                      <a:pt x="304" y="76"/>
                      <a:pt x="303" y="74"/>
                      <a:pt x="302" y="69"/>
                    </a:cubicBezTo>
                    <a:cubicBezTo>
                      <a:pt x="300" y="48"/>
                      <a:pt x="290" y="31"/>
                      <a:pt x="273" y="18"/>
                    </a:cubicBezTo>
                    <a:cubicBezTo>
                      <a:pt x="269" y="15"/>
                      <a:pt x="265" y="13"/>
                      <a:pt x="261" y="10"/>
                    </a:cubicBezTo>
                    <a:cubicBezTo>
                      <a:pt x="261" y="10"/>
                      <a:pt x="261" y="10"/>
                      <a:pt x="261" y="10"/>
                    </a:cubicBezTo>
                    <a:cubicBezTo>
                      <a:pt x="259" y="9"/>
                      <a:pt x="257" y="8"/>
                      <a:pt x="255" y="8"/>
                    </a:cubicBezTo>
                    <a:cubicBezTo>
                      <a:pt x="249" y="5"/>
                      <a:pt x="242" y="3"/>
                      <a:pt x="234" y="2"/>
                    </a:cubicBezTo>
                    <a:cubicBezTo>
                      <a:pt x="233" y="2"/>
                      <a:pt x="232" y="2"/>
                      <a:pt x="231" y="2"/>
                    </a:cubicBezTo>
                    <a:cubicBezTo>
                      <a:pt x="231" y="2"/>
                      <a:pt x="231" y="2"/>
                      <a:pt x="231" y="2"/>
                    </a:cubicBezTo>
                    <a:cubicBezTo>
                      <a:pt x="212" y="0"/>
                      <a:pt x="194" y="6"/>
                      <a:pt x="179" y="18"/>
                    </a:cubicBezTo>
                    <a:cubicBezTo>
                      <a:pt x="162" y="31"/>
                      <a:pt x="152" y="48"/>
                      <a:pt x="150" y="69"/>
                    </a:cubicBezTo>
                    <a:cubicBezTo>
                      <a:pt x="149" y="74"/>
                      <a:pt x="148" y="76"/>
                      <a:pt x="143" y="75"/>
                    </a:cubicBezTo>
                    <a:cubicBezTo>
                      <a:pt x="136" y="75"/>
                      <a:pt x="129" y="75"/>
                      <a:pt x="123" y="75"/>
                    </a:cubicBezTo>
                    <a:cubicBezTo>
                      <a:pt x="111" y="75"/>
                      <a:pt x="105" y="81"/>
                      <a:pt x="105" y="93"/>
                    </a:cubicBezTo>
                    <a:cubicBezTo>
                      <a:pt x="105" y="100"/>
                      <a:pt x="105" y="107"/>
                      <a:pt x="105" y="114"/>
                    </a:cubicBezTo>
                    <a:cubicBezTo>
                      <a:pt x="105" y="120"/>
                      <a:pt x="105" y="120"/>
                      <a:pt x="98" y="120"/>
                    </a:cubicBezTo>
                    <a:cubicBezTo>
                      <a:pt x="72" y="120"/>
                      <a:pt x="45" y="121"/>
                      <a:pt x="18" y="120"/>
                    </a:cubicBezTo>
                    <a:cubicBezTo>
                      <a:pt x="7" y="120"/>
                      <a:pt x="0" y="127"/>
                      <a:pt x="0" y="139"/>
                    </a:cubicBezTo>
                    <a:cubicBezTo>
                      <a:pt x="0" y="216"/>
                      <a:pt x="0" y="293"/>
                      <a:pt x="0" y="371"/>
                    </a:cubicBezTo>
                    <a:cubicBezTo>
                      <a:pt x="0" y="448"/>
                      <a:pt x="0" y="526"/>
                      <a:pt x="0" y="603"/>
                    </a:cubicBezTo>
                    <a:cubicBezTo>
                      <a:pt x="0" y="604"/>
                      <a:pt x="0" y="605"/>
                      <a:pt x="0" y="606"/>
                    </a:cubicBezTo>
                    <a:cubicBezTo>
                      <a:pt x="0" y="607"/>
                      <a:pt x="0" y="607"/>
                      <a:pt x="0" y="607"/>
                    </a:cubicBezTo>
                    <a:cubicBezTo>
                      <a:pt x="0" y="607"/>
                      <a:pt x="0" y="607"/>
                      <a:pt x="0" y="607"/>
                    </a:cubicBezTo>
                    <a:cubicBezTo>
                      <a:pt x="1" y="609"/>
                      <a:pt x="1" y="610"/>
                      <a:pt x="1" y="611"/>
                    </a:cubicBezTo>
                    <a:cubicBezTo>
                      <a:pt x="4" y="619"/>
                      <a:pt x="11" y="621"/>
                      <a:pt x="19" y="621"/>
                    </a:cubicBezTo>
                    <a:cubicBezTo>
                      <a:pt x="78" y="621"/>
                      <a:pt x="138" y="621"/>
                      <a:pt x="197" y="621"/>
                    </a:cubicBezTo>
                    <a:cubicBezTo>
                      <a:pt x="201" y="621"/>
                      <a:pt x="203" y="622"/>
                      <a:pt x="206" y="625"/>
                    </a:cubicBezTo>
                    <a:cubicBezTo>
                      <a:pt x="216" y="636"/>
                      <a:pt x="226" y="647"/>
                      <a:pt x="237" y="657"/>
                    </a:cubicBezTo>
                    <a:cubicBezTo>
                      <a:pt x="261" y="677"/>
                      <a:pt x="290" y="689"/>
                      <a:pt x="321" y="695"/>
                    </a:cubicBezTo>
                    <a:cubicBezTo>
                      <a:pt x="350" y="700"/>
                      <a:pt x="378" y="698"/>
                      <a:pt x="406" y="690"/>
                    </a:cubicBezTo>
                    <a:cubicBezTo>
                      <a:pt x="433" y="682"/>
                      <a:pt x="457" y="669"/>
                      <a:pt x="478" y="651"/>
                    </a:cubicBezTo>
                    <a:cubicBezTo>
                      <a:pt x="511" y="621"/>
                      <a:pt x="532" y="584"/>
                      <a:pt x="539" y="540"/>
                    </a:cubicBezTo>
                    <a:cubicBezTo>
                      <a:pt x="543" y="518"/>
                      <a:pt x="542" y="495"/>
                      <a:pt x="538" y="473"/>
                    </a:cubicBezTo>
                    <a:close/>
                    <a:moveTo>
                      <a:pt x="197" y="44"/>
                    </a:moveTo>
                    <a:cubicBezTo>
                      <a:pt x="202" y="40"/>
                      <a:pt x="209" y="36"/>
                      <a:pt x="215" y="35"/>
                    </a:cubicBezTo>
                    <a:cubicBezTo>
                      <a:pt x="215" y="35"/>
                      <a:pt x="215" y="35"/>
                      <a:pt x="215" y="35"/>
                    </a:cubicBezTo>
                    <a:cubicBezTo>
                      <a:pt x="229" y="32"/>
                      <a:pt x="244" y="35"/>
                      <a:pt x="255" y="45"/>
                    </a:cubicBezTo>
                    <a:cubicBezTo>
                      <a:pt x="257" y="46"/>
                      <a:pt x="259" y="48"/>
                      <a:pt x="261" y="50"/>
                    </a:cubicBezTo>
                    <a:cubicBezTo>
                      <a:pt x="261" y="50"/>
                      <a:pt x="261" y="51"/>
                      <a:pt x="261" y="51"/>
                    </a:cubicBezTo>
                    <a:cubicBezTo>
                      <a:pt x="261" y="51"/>
                      <a:pt x="261" y="51"/>
                      <a:pt x="261" y="51"/>
                    </a:cubicBezTo>
                    <a:cubicBezTo>
                      <a:pt x="267" y="57"/>
                      <a:pt x="270" y="65"/>
                      <a:pt x="271" y="76"/>
                    </a:cubicBezTo>
                    <a:cubicBezTo>
                      <a:pt x="268" y="76"/>
                      <a:pt x="212" y="75"/>
                      <a:pt x="188" y="75"/>
                    </a:cubicBezTo>
                    <a:cubicBezTo>
                      <a:pt x="186" y="75"/>
                      <a:pt x="184" y="75"/>
                      <a:pt x="181" y="75"/>
                    </a:cubicBezTo>
                    <a:cubicBezTo>
                      <a:pt x="182" y="62"/>
                      <a:pt x="188" y="52"/>
                      <a:pt x="197" y="44"/>
                    </a:cubicBezTo>
                    <a:close/>
                    <a:moveTo>
                      <a:pt x="137" y="107"/>
                    </a:moveTo>
                    <a:cubicBezTo>
                      <a:pt x="139" y="107"/>
                      <a:pt x="141" y="107"/>
                      <a:pt x="142" y="107"/>
                    </a:cubicBezTo>
                    <a:cubicBezTo>
                      <a:pt x="167" y="107"/>
                      <a:pt x="278" y="108"/>
                      <a:pt x="309" y="108"/>
                    </a:cubicBezTo>
                    <a:cubicBezTo>
                      <a:pt x="311" y="108"/>
                      <a:pt x="313" y="108"/>
                      <a:pt x="315" y="108"/>
                    </a:cubicBezTo>
                    <a:cubicBezTo>
                      <a:pt x="315" y="110"/>
                      <a:pt x="315" y="145"/>
                      <a:pt x="315" y="160"/>
                    </a:cubicBezTo>
                    <a:cubicBezTo>
                      <a:pt x="315" y="165"/>
                      <a:pt x="314" y="166"/>
                      <a:pt x="310" y="166"/>
                    </a:cubicBezTo>
                    <a:cubicBezTo>
                      <a:pt x="293" y="166"/>
                      <a:pt x="261" y="166"/>
                      <a:pt x="261" y="166"/>
                    </a:cubicBezTo>
                    <a:cubicBezTo>
                      <a:pt x="221" y="165"/>
                      <a:pt x="182" y="165"/>
                      <a:pt x="142" y="166"/>
                    </a:cubicBezTo>
                    <a:cubicBezTo>
                      <a:pt x="138" y="166"/>
                      <a:pt x="136" y="165"/>
                      <a:pt x="136" y="160"/>
                    </a:cubicBezTo>
                    <a:cubicBezTo>
                      <a:pt x="137" y="144"/>
                      <a:pt x="137" y="123"/>
                      <a:pt x="137" y="107"/>
                    </a:cubicBezTo>
                    <a:close/>
                    <a:moveTo>
                      <a:pt x="183" y="588"/>
                    </a:moveTo>
                    <a:cubicBezTo>
                      <a:pt x="159" y="589"/>
                      <a:pt x="31" y="587"/>
                      <a:pt x="31" y="587"/>
                    </a:cubicBezTo>
                    <a:cubicBezTo>
                      <a:pt x="31" y="587"/>
                      <a:pt x="32" y="374"/>
                      <a:pt x="32" y="290"/>
                    </a:cubicBezTo>
                    <a:cubicBezTo>
                      <a:pt x="32" y="246"/>
                      <a:pt x="32" y="202"/>
                      <a:pt x="32" y="158"/>
                    </a:cubicBezTo>
                    <a:cubicBezTo>
                      <a:pt x="32" y="154"/>
                      <a:pt x="33" y="152"/>
                      <a:pt x="38" y="152"/>
                    </a:cubicBezTo>
                    <a:cubicBezTo>
                      <a:pt x="58" y="152"/>
                      <a:pt x="79" y="152"/>
                      <a:pt x="99" y="152"/>
                    </a:cubicBezTo>
                    <a:cubicBezTo>
                      <a:pt x="104" y="152"/>
                      <a:pt x="105" y="154"/>
                      <a:pt x="105" y="158"/>
                    </a:cubicBezTo>
                    <a:cubicBezTo>
                      <a:pt x="105" y="165"/>
                      <a:pt x="105" y="173"/>
                      <a:pt x="105" y="180"/>
                    </a:cubicBezTo>
                    <a:cubicBezTo>
                      <a:pt x="105" y="190"/>
                      <a:pt x="113" y="197"/>
                      <a:pt x="123" y="197"/>
                    </a:cubicBezTo>
                    <a:cubicBezTo>
                      <a:pt x="154" y="197"/>
                      <a:pt x="184" y="197"/>
                      <a:pt x="215" y="197"/>
                    </a:cubicBezTo>
                    <a:cubicBezTo>
                      <a:pt x="215" y="197"/>
                      <a:pt x="291" y="197"/>
                      <a:pt x="329" y="197"/>
                    </a:cubicBezTo>
                    <a:cubicBezTo>
                      <a:pt x="339" y="197"/>
                      <a:pt x="347" y="191"/>
                      <a:pt x="347" y="180"/>
                    </a:cubicBezTo>
                    <a:cubicBezTo>
                      <a:pt x="347" y="173"/>
                      <a:pt x="347" y="165"/>
                      <a:pt x="347" y="158"/>
                    </a:cubicBezTo>
                    <a:cubicBezTo>
                      <a:pt x="347" y="154"/>
                      <a:pt x="348" y="152"/>
                      <a:pt x="352" y="152"/>
                    </a:cubicBezTo>
                    <a:cubicBezTo>
                      <a:pt x="362" y="152"/>
                      <a:pt x="382" y="152"/>
                      <a:pt x="382" y="152"/>
                    </a:cubicBezTo>
                    <a:cubicBezTo>
                      <a:pt x="393" y="152"/>
                      <a:pt x="404" y="152"/>
                      <a:pt x="416" y="152"/>
                    </a:cubicBezTo>
                    <a:cubicBezTo>
                      <a:pt x="419" y="152"/>
                      <a:pt x="420" y="153"/>
                      <a:pt x="420" y="157"/>
                    </a:cubicBezTo>
                    <a:cubicBezTo>
                      <a:pt x="420" y="168"/>
                      <a:pt x="420" y="179"/>
                      <a:pt x="420" y="190"/>
                    </a:cubicBezTo>
                    <a:cubicBezTo>
                      <a:pt x="420" y="235"/>
                      <a:pt x="420" y="281"/>
                      <a:pt x="420" y="327"/>
                    </a:cubicBezTo>
                    <a:cubicBezTo>
                      <a:pt x="420" y="329"/>
                      <a:pt x="420" y="331"/>
                      <a:pt x="420" y="334"/>
                    </a:cubicBezTo>
                    <a:cubicBezTo>
                      <a:pt x="414" y="332"/>
                      <a:pt x="409" y="331"/>
                      <a:pt x="404" y="329"/>
                    </a:cubicBezTo>
                    <a:cubicBezTo>
                      <a:pt x="378" y="321"/>
                      <a:pt x="351" y="321"/>
                      <a:pt x="324" y="324"/>
                    </a:cubicBezTo>
                    <a:cubicBezTo>
                      <a:pt x="308" y="327"/>
                      <a:pt x="292" y="332"/>
                      <a:pt x="276" y="339"/>
                    </a:cubicBezTo>
                    <a:cubicBezTo>
                      <a:pt x="275" y="339"/>
                      <a:pt x="261" y="346"/>
                      <a:pt x="261" y="346"/>
                    </a:cubicBezTo>
                    <a:cubicBezTo>
                      <a:pt x="220" y="371"/>
                      <a:pt x="190" y="406"/>
                      <a:pt x="175" y="452"/>
                    </a:cubicBezTo>
                    <a:cubicBezTo>
                      <a:pt x="160" y="498"/>
                      <a:pt x="164" y="544"/>
                      <a:pt x="183" y="588"/>
                    </a:cubicBezTo>
                    <a:close/>
                    <a:moveTo>
                      <a:pt x="507" y="536"/>
                    </a:moveTo>
                    <a:cubicBezTo>
                      <a:pt x="501" y="572"/>
                      <a:pt x="484" y="603"/>
                      <a:pt x="456" y="627"/>
                    </a:cubicBezTo>
                    <a:cubicBezTo>
                      <a:pt x="437" y="644"/>
                      <a:pt x="415" y="655"/>
                      <a:pt x="391" y="661"/>
                    </a:cubicBezTo>
                    <a:cubicBezTo>
                      <a:pt x="376" y="665"/>
                      <a:pt x="361" y="666"/>
                      <a:pt x="346" y="666"/>
                    </a:cubicBezTo>
                    <a:cubicBezTo>
                      <a:pt x="324" y="665"/>
                      <a:pt x="302" y="659"/>
                      <a:pt x="282" y="648"/>
                    </a:cubicBezTo>
                    <a:cubicBezTo>
                      <a:pt x="280" y="647"/>
                      <a:pt x="270" y="641"/>
                      <a:pt x="268" y="640"/>
                    </a:cubicBezTo>
                    <a:cubicBezTo>
                      <a:pt x="242" y="623"/>
                      <a:pt x="224" y="600"/>
                      <a:pt x="211" y="572"/>
                    </a:cubicBezTo>
                    <a:cubicBezTo>
                      <a:pt x="198" y="544"/>
                      <a:pt x="195" y="514"/>
                      <a:pt x="200" y="484"/>
                    </a:cubicBezTo>
                    <a:cubicBezTo>
                      <a:pt x="209" y="435"/>
                      <a:pt x="235" y="398"/>
                      <a:pt x="278" y="374"/>
                    </a:cubicBezTo>
                    <a:cubicBezTo>
                      <a:pt x="304" y="359"/>
                      <a:pt x="331" y="352"/>
                      <a:pt x="360" y="354"/>
                    </a:cubicBezTo>
                    <a:cubicBezTo>
                      <a:pt x="411" y="357"/>
                      <a:pt x="452" y="379"/>
                      <a:pt x="481" y="421"/>
                    </a:cubicBezTo>
                    <a:cubicBezTo>
                      <a:pt x="493" y="437"/>
                      <a:pt x="501" y="455"/>
                      <a:pt x="506" y="475"/>
                    </a:cubicBezTo>
                    <a:cubicBezTo>
                      <a:pt x="510" y="495"/>
                      <a:pt x="511" y="515"/>
                      <a:pt x="507" y="53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282F3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2" name="Google Shape;293;p9">
                <a:extLst>
                  <a:ext uri="{FF2B5EF4-FFF2-40B4-BE49-F238E27FC236}">
                    <a16:creationId xmlns:a16="http://schemas.microsoft.com/office/drawing/2014/main" id="{14EA4B03-5E26-77F3-190E-A0AEB96FD2AF}"/>
                  </a:ext>
                </a:extLst>
              </p:cNvPr>
              <p:cNvCxnSpPr/>
              <p:nvPr/>
            </p:nvCxnSpPr>
            <p:spPr>
              <a:xfrm>
                <a:off x="2392680" y="2905760"/>
                <a:ext cx="185928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" name="Google Shape;294;p9">
                <a:extLst>
                  <a:ext uri="{FF2B5EF4-FFF2-40B4-BE49-F238E27FC236}">
                    <a16:creationId xmlns:a16="http://schemas.microsoft.com/office/drawing/2014/main" id="{5409C34C-6B7E-51C6-0CB7-168D5405E689}"/>
                  </a:ext>
                </a:extLst>
              </p:cNvPr>
              <p:cNvCxnSpPr/>
              <p:nvPr/>
            </p:nvCxnSpPr>
            <p:spPr>
              <a:xfrm>
                <a:off x="2392680" y="3225800"/>
                <a:ext cx="185928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4" name="Google Shape;295;p9">
                <a:extLst>
                  <a:ext uri="{FF2B5EF4-FFF2-40B4-BE49-F238E27FC236}">
                    <a16:creationId xmlns:a16="http://schemas.microsoft.com/office/drawing/2014/main" id="{30D811CC-2647-90A0-208D-519CA17549A6}"/>
                  </a:ext>
                </a:extLst>
              </p:cNvPr>
              <p:cNvCxnSpPr/>
              <p:nvPr/>
            </p:nvCxnSpPr>
            <p:spPr>
              <a:xfrm>
                <a:off x="2392680" y="3545840"/>
                <a:ext cx="85344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" name="Google Shape;296;p9">
                <a:extLst>
                  <a:ext uri="{FF2B5EF4-FFF2-40B4-BE49-F238E27FC236}">
                    <a16:creationId xmlns:a16="http://schemas.microsoft.com/office/drawing/2014/main" id="{5B8F7610-FBB7-8167-A0B6-FDAF7C13F0A2}"/>
                  </a:ext>
                </a:extLst>
              </p:cNvPr>
              <p:cNvCxnSpPr/>
              <p:nvPr/>
            </p:nvCxnSpPr>
            <p:spPr>
              <a:xfrm>
                <a:off x="2392680" y="3855720"/>
                <a:ext cx="6350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6" name="Google Shape;297;p9">
                <a:extLst>
                  <a:ext uri="{FF2B5EF4-FFF2-40B4-BE49-F238E27FC236}">
                    <a16:creationId xmlns:a16="http://schemas.microsoft.com/office/drawing/2014/main" id="{8A246F25-1D78-88D7-BC55-311E1EFC57C0}"/>
                  </a:ext>
                </a:extLst>
              </p:cNvPr>
              <p:cNvCxnSpPr/>
              <p:nvPr/>
            </p:nvCxnSpPr>
            <p:spPr>
              <a:xfrm>
                <a:off x="2392680" y="4175760"/>
                <a:ext cx="47752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7" name="Google Shape;298;p9">
                <a:extLst>
                  <a:ext uri="{FF2B5EF4-FFF2-40B4-BE49-F238E27FC236}">
                    <a16:creationId xmlns:a16="http://schemas.microsoft.com/office/drawing/2014/main" id="{C0A1FFE7-4098-F784-EFCF-B5E3C2A6EFC7}"/>
                  </a:ext>
                </a:extLst>
              </p:cNvPr>
              <p:cNvCxnSpPr/>
              <p:nvPr/>
            </p:nvCxnSpPr>
            <p:spPr>
              <a:xfrm>
                <a:off x="2392680" y="4495800"/>
                <a:ext cx="42672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8" name="Google Shape;299;p9">
                <a:extLst>
                  <a:ext uri="{FF2B5EF4-FFF2-40B4-BE49-F238E27FC236}">
                    <a16:creationId xmlns:a16="http://schemas.microsoft.com/office/drawing/2014/main" id="{728B71AA-B89A-B9CA-99AD-80251EC4CAFC}"/>
                  </a:ext>
                </a:extLst>
              </p:cNvPr>
              <p:cNvCxnSpPr/>
              <p:nvPr/>
            </p:nvCxnSpPr>
            <p:spPr>
              <a:xfrm>
                <a:off x="2392680" y="4800600"/>
                <a:ext cx="42672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grpSp>
        <p:nvGrpSpPr>
          <p:cNvPr id="19" name="Google Shape;302;p9">
            <a:extLst>
              <a:ext uri="{FF2B5EF4-FFF2-40B4-BE49-F238E27FC236}">
                <a16:creationId xmlns:a16="http://schemas.microsoft.com/office/drawing/2014/main" id="{2C6BCF88-6A52-D83F-F7F7-BCECBBBD15BD}"/>
              </a:ext>
            </a:extLst>
          </p:cNvPr>
          <p:cNvGrpSpPr/>
          <p:nvPr/>
        </p:nvGrpSpPr>
        <p:grpSpPr>
          <a:xfrm>
            <a:off x="6244319" y="2115141"/>
            <a:ext cx="2826983" cy="493268"/>
            <a:chOff x="6749751" y="2012747"/>
            <a:chExt cx="3769311" cy="657690"/>
          </a:xfrm>
        </p:grpSpPr>
        <p:grpSp>
          <p:nvGrpSpPr>
            <p:cNvPr id="20" name="Google Shape;303;p9">
              <a:extLst>
                <a:ext uri="{FF2B5EF4-FFF2-40B4-BE49-F238E27FC236}">
                  <a16:creationId xmlns:a16="http://schemas.microsoft.com/office/drawing/2014/main" id="{EBA77B61-BEB9-DE45-0E60-75EAB364FE6C}"/>
                </a:ext>
              </a:extLst>
            </p:cNvPr>
            <p:cNvGrpSpPr/>
            <p:nvPr/>
          </p:nvGrpSpPr>
          <p:grpSpPr>
            <a:xfrm>
              <a:off x="6749751" y="2012747"/>
              <a:ext cx="660464" cy="657690"/>
              <a:chOff x="6493081" y="1742364"/>
              <a:chExt cx="660464" cy="657690"/>
            </a:xfrm>
          </p:grpSpPr>
          <p:sp>
            <p:nvSpPr>
              <p:cNvPr id="22" name="Google Shape;304;p9">
                <a:extLst>
                  <a:ext uri="{FF2B5EF4-FFF2-40B4-BE49-F238E27FC236}">
                    <a16:creationId xmlns:a16="http://schemas.microsoft.com/office/drawing/2014/main" id="{392DDDB4-5DD6-F19A-AE4C-63FFA3CDCECA}"/>
                  </a:ext>
                </a:extLst>
              </p:cNvPr>
              <p:cNvSpPr/>
              <p:nvPr/>
            </p:nvSpPr>
            <p:spPr>
              <a:xfrm>
                <a:off x="6493081" y="1742364"/>
                <a:ext cx="660464" cy="65769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305;p9">
                <a:extLst>
                  <a:ext uri="{FF2B5EF4-FFF2-40B4-BE49-F238E27FC236}">
                    <a16:creationId xmlns:a16="http://schemas.microsoft.com/office/drawing/2014/main" id="{D6F9E93C-1AAE-F47E-87A2-7C588709D931}"/>
                  </a:ext>
                </a:extLst>
              </p:cNvPr>
              <p:cNvSpPr/>
              <p:nvPr/>
            </p:nvSpPr>
            <p:spPr>
              <a:xfrm rot="2700000">
                <a:off x="6651394" y="2069258"/>
                <a:ext cx="205179" cy="95403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306;p9">
                <a:extLst>
                  <a:ext uri="{FF2B5EF4-FFF2-40B4-BE49-F238E27FC236}">
                    <a16:creationId xmlns:a16="http://schemas.microsoft.com/office/drawing/2014/main" id="{00E32BB6-628D-5483-CAF9-AB81EA22A1ED}"/>
                  </a:ext>
                </a:extLst>
              </p:cNvPr>
              <p:cNvSpPr/>
              <p:nvPr/>
            </p:nvSpPr>
            <p:spPr>
              <a:xfrm rot="8100000">
                <a:off x="6714042" y="2021725"/>
                <a:ext cx="339627" cy="95402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" name="Google Shape;307;p9">
              <a:extLst>
                <a:ext uri="{FF2B5EF4-FFF2-40B4-BE49-F238E27FC236}">
                  <a16:creationId xmlns:a16="http://schemas.microsoft.com/office/drawing/2014/main" id="{5CFC76A6-404C-4C8A-86EB-AD3E6CAA6681}"/>
                </a:ext>
              </a:extLst>
            </p:cNvPr>
            <p:cNvSpPr txBox="1"/>
            <p:nvPr/>
          </p:nvSpPr>
          <p:spPr>
            <a:xfrm>
              <a:off x="7742044" y="2113182"/>
              <a:ext cx="2777018" cy="492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/>
              <a:r>
                <a:rPr lang="fr-FR" b="1" dirty="0">
                  <a:solidFill>
                    <a:srgbClr val="002060"/>
                  </a:solidFill>
                  <a:latin typeface="Century Gothic" panose="020B0502020202020204" pitchFamily="34" charset="0"/>
                </a:rPr>
                <a:t>    Performance</a:t>
              </a:r>
              <a:endParaRPr lang="en-US" b="1" dirty="0">
                <a:solidFill>
                  <a:srgbClr val="002060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5" name="Google Shape;308;p9">
            <a:extLst>
              <a:ext uri="{FF2B5EF4-FFF2-40B4-BE49-F238E27FC236}">
                <a16:creationId xmlns:a16="http://schemas.microsoft.com/office/drawing/2014/main" id="{9592072E-A46B-ADC7-2B5E-8C830A04076C}"/>
              </a:ext>
            </a:extLst>
          </p:cNvPr>
          <p:cNvGrpSpPr/>
          <p:nvPr/>
        </p:nvGrpSpPr>
        <p:grpSpPr>
          <a:xfrm>
            <a:off x="6244319" y="3000594"/>
            <a:ext cx="3069655" cy="493268"/>
            <a:chOff x="6749751" y="2012747"/>
            <a:chExt cx="4092873" cy="657690"/>
          </a:xfrm>
        </p:grpSpPr>
        <p:grpSp>
          <p:nvGrpSpPr>
            <p:cNvPr id="26" name="Google Shape;309;p9">
              <a:extLst>
                <a:ext uri="{FF2B5EF4-FFF2-40B4-BE49-F238E27FC236}">
                  <a16:creationId xmlns:a16="http://schemas.microsoft.com/office/drawing/2014/main" id="{9968AF35-3E38-C97F-70A6-EB8628664EAF}"/>
                </a:ext>
              </a:extLst>
            </p:cNvPr>
            <p:cNvGrpSpPr/>
            <p:nvPr/>
          </p:nvGrpSpPr>
          <p:grpSpPr>
            <a:xfrm>
              <a:off x="6749751" y="2012747"/>
              <a:ext cx="660464" cy="657690"/>
              <a:chOff x="6493081" y="1742364"/>
              <a:chExt cx="660464" cy="657690"/>
            </a:xfrm>
          </p:grpSpPr>
          <p:sp>
            <p:nvSpPr>
              <p:cNvPr id="28" name="Google Shape;310;p9">
                <a:extLst>
                  <a:ext uri="{FF2B5EF4-FFF2-40B4-BE49-F238E27FC236}">
                    <a16:creationId xmlns:a16="http://schemas.microsoft.com/office/drawing/2014/main" id="{866C8B5F-1573-D8B7-720E-210618F1AE22}"/>
                  </a:ext>
                </a:extLst>
              </p:cNvPr>
              <p:cNvSpPr/>
              <p:nvPr/>
            </p:nvSpPr>
            <p:spPr>
              <a:xfrm>
                <a:off x="6493081" y="1742364"/>
                <a:ext cx="660464" cy="65769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" name="Google Shape;311;p9">
                <a:extLst>
                  <a:ext uri="{FF2B5EF4-FFF2-40B4-BE49-F238E27FC236}">
                    <a16:creationId xmlns:a16="http://schemas.microsoft.com/office/drawing/2014/main" id="{8E2D2AC4-0A4D-B3DB-A7F4-5ECBA444A664}"/>
                  </a:ext>
                </a:extLst>
              </p:cNvPr>
              <p:cNvSpPr/>
              <p:nvPr/>
            </p:nvSpPr>
            <p:spPr>
              <a:xfrm rot="2700000">
                <a:off x="6651394" y="2069258"/>
                <a:ext cx="205179" cy="95403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312;p9">
                <a:extLst>
                  <a:ext uri="{FF2B5EF4-FFF2-40B4-BE49-F238E27FC236}">
                    <a16:creationId xmlns:a16="http://schemas.microsoft.com/office/drawing/2014/main" id="{906D3CC1-4B58-29C6-8B29-CE4C4A7D7FF4}"/>
                  </a:ext>
                </a:extLst>
              </p:cNvPr>
              <p:cNvSpPr/>
              <p:nvPr/>
            </p:nvSpPr>
            <p:spPr>
              <a:xfrm rot="8100000">
                <a:off x="6714042" y="2021725"/>
                <a:ext cx="339627" cy="95402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7" name="Google Shape;313;p9">
              <a:extLst>
                <a:ext uri="{FF2B5EF4-FFF2-40B4-BE49-F238E27FC236}">
                  <a16:creationId xmlns:a16="http://schemas.microsoft.com/office/drawing/2014/main" id="{7FC893A5-1308-6C5E-F060-3D25378ED0E2}"/>
                </a:ext>
              </a:extLst>
            </p:cNvPr>
            <p:cNvSpPr txBox="1"/>
            <p:nvPr/>
          </p:nvSpPr>
          <p:spPr>
            <a:xfrm>
              <a:off x="7742043" y="2154744"/>
              <a:ext cx="3100581" cy="492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2060"/>
                  </a:solidFill>
                  <a:latin typeface="Century Gothic" panose="020B0502020202020204" pitchFamily="34" charset="0"/>
                </a:rPr>
                <a:t>Rapidit</a:t>
              </a:r>
              <a:r>
                <a:rPr lang="fr-FR" b="1" dirty="0">
                  <a:solidFill>
                    <a:srgbClr val="002060"/>
                  </a:solidFill>
                  <a:latin typeface="Century Gothic" panose="020B0502020202020204" pitchFamily="34" charset="0"/>
                </a:rPr>
                <a:t>é</a:t>
              </a:r>
              <a:endParaRPr lang="en-US" b="1" dirty="0">
                <a:solidFill>
                  <a:srgbClr val="002060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1" name="Google Shape;314;p9">
            <a:extLst>
              <a:ext uri="{FF2B5EF4-FFF2-40B4-BE49-F238E27FC236}">
                <a16:creationId xmlns:a16="http://schemas.microsoft.com/office/drawing/2014/main" id="{9A35FC23-7FF7-CAD7-4D90-EE5B82F4C319}"/>
              </a:ext>
            </a:extLst>
          </p:cNvPr>
          <p:cNvGrpSpPr/>
          <p:nvPr/>
        </p:nvGrpSpPr>
        <p:grpSpPr>
          <a:xfrm>
            <a:off x="6244319" y="4062054"/>
            <a:ext cx="3069655" cy="493268"/>
            <a:chOff x="6749751" y="2012747"/>
            <a:chExt cx="4092873" cy="657690"/>
          </a:xfrm>
        </p:grpSpPr>
        <p:grpSp>
          <p:nvGrpSpPr>
            <p:cNvPr id="32" name="Google Shape;315;p9">
              <a:extLst>
                <a:ext uri="{FF2B5EF4-FFF2-40B4-BE49-F238E27FC236}">
                  <a16:creationId xmlns:a16="http://schemas.microsoft.com/office/drawing/2014/main" id="{500EE9AD-FE96-5FE6-4918-D105C5BCE6A8}"/>
                </a:ext>
              </a:extLst>
            </p:cNvPr>
            <p:cNvGrpSpPr/>
            <p:nvPr/>
          </p:nvGrpSpPr>
          <p:grpSpPr>
            <a:xfrm>
              <a:off x="6749751" y="2012747"/>
              <a:ext cx="660464" cy="657690"/>
              <a:chOff x="6493081" y="1742364"/>
              <a:chExt cx="660464" cy="657690"/>
            </a:xfrm>
          </p:grpSpPr>
          <p:sp>
            <p:nvSpPr>
              <p:cNvPr id="34" name="Google Shape;316;p9">
                <a:extLst>
                  <a:ext uri="{FF2B5EF4-FFF2-40B4-BE49-F238E27FC236}">
                    <a16:creationId xmlns:a16="http://schemas.microsoft.com/office/drawing/2014/main" id="{5C59A420-4070-3A5B-6AB1-941E4A3717EF}"/>
                  </a:ext>
                </a:extLst>
              </p:cNvPr>
              <p:cNvSpPr/>
              <p:nvPr/>
            </p:nvSpPr>
            <p:spPr>
              <a:xfrm>
                <a:off x="6493081" y="1742364"/>
                <a:ext cx="660464" cy="65769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317;p9">
                <a:extLst>
                  <a:ext uri="{FF2B5EF4-FFF2-40B4-BE49-F238E27FC236}">
                    <a16:creationId xmlns:a16="http://schemas.microsoft.com/office/drawing/2014/main" id="{0B105C1A-75C0-551D-E4E3-4E4E5001C85D}"/>
                  </a:ext>
                </a:extLst>
              </p:cNvPr>
              <p:cNvSpPr/>
              <p:nvPr/>
            </p:nvSpPr>
            <p:spPr>
              <a:xfrm rot="2700000">
                <a:off x="6651394" y="2069258"/>
                <a:ext cx="205179" cy="95403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318;p9">
                <a:extLst>
                  <a:ext uri="{FF2B5EF4-FFF2-40B4-BE49-F238E27FC236}">
                    <a16:creationId xmlns:a16="http://schemas.microsoft.com/office/drawing/2014/main" id="{427CDFAB-6D62-3EFC-A690-6C6112FF1560}"/>
                  </a:ext>
                </a:extLst>
              </p:cNvPr>
              <p:cNvSpPr/>
              <p:nvPr/>
            </p:nvSpPr>
            <p:spPr>
              <a:xfrm rot="8100000">
                <a:off x="6714042" y="2021725"/>
                <a:ext cx="339627" cy="95402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3" name="Google Shape;319;p9">
              <a:extLst>
                <a:ext uri="{FF2B5EF4-FFF2-40B4-BE49-F238E27FC236}">
                  <a16:creationId xmlns:a16="http://schemas.microsoft.com/office/drawing/2014/main" id="{21BA9772-4A87-4286-986B-4DE3C3052783}"/>
                </a:ext>
              </a:extLst>
            </p:cNvPr>
            <p:cNvSpPr txBox="1"/>
            <p:nvPr/>
          </p:nvSpPr>
          <p:spPr>
            <a:xfrm>
              <a:off x="7742044" y="2127034"/>
              <a:ext cx="3100580" cy="492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/>
              <a:r>
                <a:rPr lang="fr-FR" b="1" dirty="0">
                  <a:solidFill>
                    <a:srgbClr val="002060"/>
                  </a:solidFill>
                  <a:latin typeface="Century Gothic" panose="020B0502020202020204" pitchFamily="34" charset="0"/>
                </a:rPr>
                <a:t>disponibilité</a:t>
              </a:r>
              <a:endParaRPr lang="en-US" b="1" dirty="0">
                <a:solidFill>
                  <a:srgbClr val="002060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7" name="Google Shape;320;p9">
            <a:extLst>
              <a:ext uri="{FF2B5EF4-FFF2-40B4-BE49-F238E27FC236}">
                <a16:creationId xmlns:a16="http://schemas.microsoft.com/office/drawing/2014/main" id="{635384F2-0CEF-60A0-126C-B0BE36FEA674}"/>
              </a:ext>
            </a:extLst>
          </p:cNvPr>
          <p:cNvGrpSpPr/>
          <p:nvPr/>
        </p:nvGrpSpPr>
        <p:grpSpPr>
          <a:xfrm>
            <a:off x="6244319" y="4993894"/>
            <a:ext cx="2826983" cy="493268"/>
            <a:chOff x="6749751" y="2012747"/>
            <a:chExt cx="3769311" cy="657690"/>
          </a:xfrm>
        </p:grpSpPr>
        <p:grpSp>
          <p:nvGrpSpPr>
            <p:cNvPr id="38" name="Google Shape;321;p9">
              <a:extLst>
                <a:ext uri="{FF2B5EF4-FFF2-40B4-BE49-F238E27FC236}">
                  <a16:creationId xmlns:a16="http://schemas.microsoft.com/office/drawing/2014/main" id="{2BD32384-C82E-7211-A67F-A0ED88EB1B8A}"/>
                </a:ext>
              </a:extLst>
            </p:cNvPr>
            <p:cNvGrpSpPr/>
            <p:nvPr/>
          </p:nvGrpSpPr>
          <p:grpSpPr>
            <a:xfrm>
              <a:off x="6749751" y="2012747"/>
              <a:ext cx="660464" cy="657690"/>
              <a:chOff x="6493081" y="1742364"/>
              <a:chExt cx="660464" cy="657690"/>
            </a:xfrm>
          </p:grpSpPr>
          <p:sp>
            <p:nvSpPr>
              <p:cNvPr id="40" name="Google Shape;322;p9">
                <a:extLst>
                  <a:ext uri="{FF2B5EF4-FFF2-40B4-BE49-F238E27FC236}">
                    <a16:creationId xmlns:a16="http://schemas.microsoft.com/office/drawing/2014/main" id="{61D5D012-B342-432D-F10D-CE8063718AFF}"/>
                  </a:ext>
                </a:extLst>
              </p:cNvPr>
              <p:cNvSpPr/>
              <p:nvPr/>
            </p:nvSpPr>
            <p:spPr>
              <a:xfrm>
                <a:off x="6493081" y="1742364"/>
                <a:ext cx="660464" cy="65769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323;p9">
                <a:extLst>
                  <a:ext uri="{FF2B5EF4-FFF2-40B4-BE49-F238E27FC236}">
                    <a16:creationId xmlns:a16="http://schemas.microsoft.com/office/drawing/2014/main" id="{EA6B03E7-4E00-6716-9A4E-97B96350B760}"/>
                  </a:ext>
                </a:extLst>
              </p:cNvPr>
              <p:cNvSpPr/>
              <p:nvPr/>
            </p:nvSpPr>
            <p:spPr>
              <a:xfrm rot="2700000">
                <a:off x="6651394" y="2069258"/>
                <a:ext cx="205179" cy="95403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324;p9">
                <a:extLst>
                  <a:ext uri="{FF2B5EF4-FFF2-40B4-BE49-F238E27FC236}">
                    <a16:creationId xmlns:a16="http://schemas.microsoft.com/office/drawing/2014/main" id="{2D8BA11D-2618-7A43-FB9B-A5740D188203}"/>
                  </a:ext>
                </a:extLst>
              </p:cNvPr>
              <p:cNvSpPr/>
              <p:nvPr/>
            </p:nvSpPr>
            <p:spPr>
              <a:xfrm rot="8100000">
                <a:off x="6714042" y="2021725"/>
                <a:ext cx="339627" cy="95402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9" name="Google Shape;325;p9">
              <a:extLst>
                <a:ext uri="{FF2B5EF4-FFF2-40B4-BE49-F238E27FC236}">
                  <a16:creationId xmlns:a16="http://schemas.microsoft.com/office/drawing/2014/main" id="{6CEE5A47-CD9D-735B-2C3C-381037F8B985}"/>
                </a:ext>
              </a:extLst>
            </p:cNvPr>
            <p:cNvSpPr txBox="1"/>
            <p:nvPr/>
          </p:nvSpPr>
          <p:spPr>
            <a:xfrm>
              <a:off x="7742044" y="2154750"/>
              <a:ext cx="2777018" cy="492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fr-FR" b="1" dirty="0">
                  <a:solidFill>
                    <a:srgbClr val="002060"/>
                  </a:solidFill>
                  <a:latin typeface="Century Gothic" panose="020B0502020202020204" pitchFamily="34" charset="0"/>
                </a:rPr>
                <a:t>       Flexibilité</a:t>
              </a:r>
              <a:endParaRPr lang="en-US" b="1" dirty="0">
                <a:solidFill>
                  <a:srgbClr val="002060"/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3918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A047-6DF3-4C8C-9C12-C17027B947F2}" type="slidenum">
              <a:rPr lang="en-US" smtClean="0"/>
              <a:t>18</a:t>
            </a:fld>
            <a:endParaRPr lang="en-US"/>
          </a:p>
        </p:txBody>
      </p:sp>
      <p:sp>
        <p:nvSpPr>
          <p:cNvPr id="11" name="Google Shape;554;p16">
            <a:extLst>
              <a:ext uri="{FF2B5EF4-FFF2-40B4-BE49-F238E27FC236}">
                <a16:creationId xmlns:a16="http://schemas.microsoft.com/office/drawing/2014/main" id="{1F9AB167-1384-B46B-E85E-E4590B317484}"/>
              </a:ext>
            </a:extLst>
          </p:cNvPr>
          <p:cNvSpPr/>
          <p:nvPr/>
        </p:nvSpPr>
        <p:spPr>
          <a:xfrm>
            <a:off x="0" y="1"/>
            <a:ext cx="12191999" cy="6857999"/>
          </a:xfrm>
          <a:prstGeom prst="rect">
            <a:avLst/>
          </a:prstGeom>
          <a:solidFill>
            <a:srgbClr val="173F5F"/>
          </a:solidFill>
          <a:ln w="25400" cap="flat" cmpd="sng">
            <a:solidFill>
              <a:srgbClr val="173F5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fr-F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3.Conception</a:t>
            </a:r>
            <a:endParaRPr sz="3000" b="0" i="0" u="none" strike="noStrike" cap="none" dirty="0">
              <a:solidFill>
                <a:schemeClr val="bg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  <p:extLst>
      <p:ext uri="{BB962C8B-B14F-4D97-AF65-F5344CB8AC3E}">
        <p14:creationId xmlns:p14="http://schemas.microsoft.com/office/powerpoint/2010/main" val="3176006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58D81F-BAB1-8901-A4CE-AE21DA80C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3000" b="1" dirty="0">
                <a:solidFill>
                  <a:srgbClr val="275C8D"/>
                </a:solidFill>
                <a:latin typeface="Century Gothic" panose="020B0502020202020204" pitchFamily="34" charset="0"/>
              </a:rPr>
              <a:t>Diagramme de cas d’utilisation de Client</a:t>
            </a:r>
            <a:endParaRPr lang="en-US" sz="3000" b="1" dirty="0">
              <a:solidFill>
                <a:srgbClr val="275C8D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A047-6DF3-4C8C-9C12-C17027B947F2}" type="slidenum">
              <a:rPr lang="en-US" smtClean="0"/>
              <a:t>19</a:t>
            </a:fld>
            <a:endParaRPr lang="en-US"/>
          </a:p>
        </p:txBody>
      </p:sp>
      <p:pic>
        <p:nvPicPr>
          <p:cNvPr id="5" name="Image 4" descr="Une image contenant texte, diagramme, cercle, ligne&#10;&#10;Description générée automatiquement">
            <a:extLst>
              <a:ext uri="{FF2B5EF4-FFF2-40B4-BE49-F238E27FC236}">
                <a16:creationId xmlns:a16="http://schemas.microsoft.com/office/drawing/2014/main" id="{E4FF49D6-F375-52E9-EF97-29125B2BE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832" y="1325563"/>
            <a:ext cx="7587574" cy="506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40636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"/>
          <p:cNvSpPr/>
          <p:nvPr/>
        </p:nvSpPr>
        <p:spPr>
          <a:xfrm flipH="1">
            <a:off x="8484413" y="2869561"/>
            <a:ext cx="299249" cy="803735"/>
          </a:xfrm>
          <a:prstGeom prst="chevron">
            <a:avLst>
              <a:gd name="adj" fmla="val 69045"/>
            </a:avLst>
          </a:prstGeom>
          <a:solidFill>
            <a:srgbClr val="147AAB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1867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41" name="Google Shape;41;p2"/>
          <p:cNvGrpSpPr/>
          <p:nvPr/>
        </p:nvGrpSpPr>
        <p:grpSpPr>
          <a:xfrm>
            <a:off x="5099525" y="115280"/>
            <a:ext cx="3581897" cy="6784617"/>
            <a:chOff x="3506581" y="-4"/>
            <a:chExt cx="3795473" cy="6857996"/>
          </a:xfrm>
        </p:grpSpPr>
        <p:grpSp>
          <p:nvGrpSpPr>
            <p:cNvPr id="42" name="Google Shape;42;p2"/>
            <p:cNvGrpSpPr/>
            <p:nvPr/>
          </p:nvGrpSpPr>
          <p:grpSpPr>
            <a:xfrm rot="10800000" flipH="1">
              <a:off x="3506581" y="-4"/>
              <a:ext cx="3795473" cy="6857996"/>
              <a:chOff x="-659199" y="5"/>
              <a:chExt cx="3795473" cy="6857996"/>
            </a:xfrm>
          </p:grpSpPr>
          <p:sp>
            <p:nvSpPr>
              <p:cNvPr id="43" name="Google Shape;43;p2"/>
              <p:cNvSpPr/>
              <p:nvPr/>
            </p:nvSpPr>
            <p:spPr>
              <a:xfrm>
                <a:off x="-659199" y="5"/>
                <a:ext cx="3795473" cy="2504049"/>
              </a:xfrm>
              <a:prstGeom prst="rect">
                <a:avLst/>
              </a:prstGeom>
              <a:solidFill>
                <a:srgbClr val="E0A025"/>
              </a:solidFill>
              <a:ln>
                <a:noFill/>
              </a:ln>
              <a:effectLst>
                <a:outerShdw blurRad="165100" dist="88900" algn="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algn="ctr"/>
                <a:endParaRPr sz="1867">
                  <a:solidFill>
                    <a:srgbClr val="FFFF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-659199" y="2504050"/>
                <a:ext cx="1306313" cy="4353951"/>
              </a:xfrm>
              <a:prstGeom prst="rect">
                <a:avLst/>
              </a:prstGeom>
              <a:solidFill>
                <a:srgbClr val="E0A025"/>
              </a:solidFill>
              <a:ln>
                <a:noFill/>
              </a:ln>
              <a:effectLst>
                <a:outerShdw blurRad="165100" dist="88900" algn="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algn="ctr"/>
                <a:endParaRPr sz="1867">
                  <a:solidFill>
                    <a:srgbClr val="FFFF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 rot="10800000" flipH="1">
                <a:off x="646705" y="2504049"/>
                <a:ext cx="2489569" cy="1849903"/>
              </a:xfrm>
              <a:custGeom>
                <a:avLst/>
                <a:gdLst/>
                <a:ahLst/>
                <a:cxnLst/>
                <a:rect l="l" t="t" r="r" b="b"/>
                <a:pathLst>
                  <a:path w="1969886" h="1849903" extrusionOk="0">
                    <a:moveTo>
                      <a:pt x="409" y="1849903"/>
                    </a:moveTo>
                    <a:lnTo>
                      <a:pt x="409" y="0"/>
                    </a:lnTo>
                    <a:cubicBezTo>
                      <a:pt x="-32416" y="1559169"/>
                      <a:pt x="1918305" y="1036321"/>
                      <a:pt x="1969886" y="1849903"/>
                    </a:cubicBezTo>
                    <a:lnTo>
                      <a:pt x="409" y="1849903"/>
                    </a:lnTo>
                    <a:close/>
                  </a:path>
                </a:pathLst>
              </a:custGeom>
              <a:solidFill>
                <a:srgbClr val="E0A025"/>
              </a:solidFill>
              <a:ln>
                <a:noFill/>
              </a:ln>
              <a:effectLst>
                <a:outerShdw blurRad="165100" dist="88900" algn="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algn="ctr"/>
                <a:endParaRPr sz="1867">
                  <a:solidFill>
                    <a:srgbClr val="FFFF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  <p:grpSp>
          <p:nvGrpSpPr>
            <p:cNvPr id="46" name="Google Shape;46;p2"/>
            <p:cNvGrpSpPr/>
            <p:nvPr/>
          </p:nvGrpSpPr>
          <p:grpSpPr>
            <a:xfrm>
              <a:off x="4283034" y="4149522"/>
              <a:ext cx="2693930" cy="2481291"/>
              <a:chOff x="-324862" y="210830"/>
              <a:chExt cx="2693930" cy="2481291"/>
            </a:xfrm>
          </p:grpSpPr>
          <p:sp>
            <p:nvSpPr>
              <p:cNvPr id="47" name="Google Shape;47;p2"/>
              <p:cNvSpPr txBox="1"/>
              <p:nvPr/>
            </p:nvSpPr>
            <p:spPr>
              <a:xfrm>
                <a:off x="401303" y="210830"/>
                <a:ext cx="1086737" cy="705053"/>
              </a:xfrm>
              <a:prstGeom prst="rect">
                <a:avLst/>
              </a:prstGeom>
              <a:solidFill>
                <a:srgbClr val="E0A025"/>
              </a:solidFill>
              <a:ln>
                <a:noFill/>
              </a:ln>
            </p:spPr>
            <p:txBody>
              <a:bodyPr spcFirstLastPara="1" wrap="square" lIns="121900" tIns="60933" rIns="121900" bIns="60933" anchor="t" anchorCtr="0">
                <a:spAutoFit/>
              </a:bodyPr>
              <a:lstStyle/>
              <a:p>
                <a:pPr algn="ctr"/>
                <a:r>
                  <a:rPr lang="fr-FR" sz="3733" b="1" dirty="0">
                    <a:solidFill>
                      <a:srgbClr val="FFFFFF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06</a:t>
                </a:r>
                <a:endParaRPr sz="2400" dirty="0"/>
              </a:p>
            </p:txBody>
          </p:sp>
          <p:sp>
            <p:nvSpPr>
              <p:cNvPr id="48" name="Google Shape;48;p2"/>
              <p:cNvSpPr txBox="1"/>
              <p:nvPr/>
            </p:nvSpPr>
            <p:spPr>
              <a:xfrm>
                <a:off x="-324862" y="742453"/>
                <a:ext cx="2693930" cy="1949668"/>
              </a:xfrm>
              <a:prstGeom prst="rect">
                <a:avLst/>
              </a:prstGeom>
              <a:solidFill>
                <a:srgbClr val="E0A025"/>
              </a:solidFill>
              <a:ln>
                <a:noFill/>
              </a:ln>
            </p:spPr>
            <p:txBody>
              <a:bodyPr spcFirstLastPara="1" wrap="square" lIns="121900" tIns="60933" rIns="121900" bIns="60933" anchor="t" anchorCtr="0">
                <a:spAutoFit/>
              </a:bodyPr>
              <a:lstStyle/>
              <a:p>
                <a:pPr algn="ctr"/>
                <a:r>
                  <a:rPr lang="fr-FR" sz="2667" b="1" dirty="0">
                    <a:solidFill>
                      <a:schemeClr val="lt1"/>
                    </a:solidFill>
                    <a:latin typeface="Book Antiqua"/>
                    <a:ea typeface="Book Antiqua"/>
                    <a:cs typeface="Book Antiqua"/>
                    <a:sym typeface="Book Antiqua"/>
                  </a:rPr>
                  <a:t>Conclusion et Perspectives du projet </a:t>
                </a:r>
                <a:endParaRPr lang="fr-FR" sz="2400" dirty="0"/>
              </a:p>
              <a:p>
                <a:endParaRPr lang="fr-FR" sz="3733" dirty="0">
                  <a:solidFill>
                    <a:srgbClr val="FFFF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</p:grpSp>
      <p:grpSp>
        <p:nvGrpSpPr>
          <p:cNvPr id="49" name="Google Shape;49;p2"/>
          <p:cNvGrpSpPr/>
          <p:nvPr/>
        </p:nvGrpSpPr>
        <p:grpSpPr>
          <a:xfrm>
            <a:off x="4186474" y="-56550"/>
            <a:ext cx="3518870" cy="6696483"/>
            <a:chOff x="2773345" y="-2"/>
            <a:chExt cx="3554655" cy="6858000"/>
          </a:xfrm>
        </p:grpSpPr>
        <p:grpSp>
          <p:nvGrpSpPr>
            <p:cNvPr id="50" name="Google Shape;50;p2"/>
            <p:cNvGrpSpPr/>
            <p:nvPr/>
          </p:nvGrpSpPr>
          <p:grpSpPr>
            <a:xfrm>
              <a:off x="2773345" y="-2"/>
              <a:ext cx="3554655" cy="6858000"/>
              <a:chOff x="-659199" y="1"/>
              <a:chExt cx="3554655" cy="6858000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-659198" y="1"/>
                <a:ext cx="3554654" cy="2504049"/>
              </a:xfrm>
              <a:prstGeom prst="rect">
                <a:avLst/>
              </a:prstGeom>
              <a:solidFill>
                <a:srgbClr val="003854"/>
              </a:solidFill>
              <a:ln>
                <a:noFill/>
              </a:ln>
              <a:effectLst>
                <a:outerShdw blurRad="165100" dist="88900" algn="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algn="ctr"/>
                <a:endParaRPr sz="1867">
                  <a:solidFill>
                    <a:srgbClr val="FFFF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-659199" y="2504050"/>
                <a:ext cx="1306313" cy="4353951"/>
              </a:xfrm>
              <a:prstGeom prst="rect">
                <a:avLst/>
              </a:prstGeom>
              <a:solidFill>
                <a:srgbClr val="003854"/>
              </a:solidFill>
              <a:ln>
                <a:noFill/>
              </a:ln>
              <a:effectLst>
                <a:outerShdw blurRad="165100" dist="88900" algn="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algn="ctr"/>
                <a:endParaRPr sz="1867">
                  <a:solidFill>
                    <a:srgbClr val="FFFF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 rot="10800000" flipH="1">
                <a:off x="646705" y="2711161"/>
                <a:ext cx="2248751" cy="1642786"/>
              </a:xfrm>
              <a:custGeom>
                <a:avLst/>
                <a:gdLst/>
                <a:ahLst/>
                <a:cxnLst/>
                <a:rect l="l" t="t" r="r" b="b"/>
                <a:pathLst>
                  <a:path w="1969886" h="1849903" extrusionOk="0">
                    <a:moveTo>
                      <a:pt x="409" y="1849903"/>
                    </a:moveTo>
                    <a:lnTo>
                      <a:pt x="409" y="0"/>
                    </a:lnTo>
                    <a:cubicBezTo>
                      <a:pt x="-32416" y="1559169"/>
                      <a:pt x="1918305" y="1036321"/>
                      <a:pt x="1969886" y="1849903"/>
                    </a:cubicBezTo>
                    <a:lnTo>
                      <a:pt x="409" y="1849903"/>
                    </a:lnTo>
                    <a:close/>
                  </a:path>
                </a:pathLst>
              </a:custGeom>
              <a:solidFill>
                <a:srgbClr val="003854"/>
              </a:solidFill>
              <a:ln>
                <a:noFill/>
              </a:ln>
              <a:effectLst>
                <a:outerShdw blurRad="165100" dist="88900" algn="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algn="ctr"/>
                <a:endParaRPr sz="1867">
                  <a:solidFill>
                    <a:srgbClr val="FFFF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  <p:grpSp>
          <p:nvGrpSpPr>
            <p:cNvPr id="54" name="Google Shape;54;p2"/>
            <p:cNvGrpSpPr/>
            <p:nvPr/>
          </p:nvGrpSpPr>
          <p:grpSpPr>
            <a:xfrm>
              <a:off x="3695679" y="637357"/>
              <a:ext cx="2626785" cy="2100241"/>
              <a:chOff x="-158338" y="660345"/>
              <a:chExt cx="2626785" cy="2100241"/>
            </a:xfrm>
          </p:grpSpPr>
          <p:sp>
            <p:nvSpPr>
              <p:cNvPr id="55" name="Google Shape;55;p2"/>
              <p:cNvSpPr txBox="1"/>
              <p:nvPr/>
            </p:nvSpPr>
            <p:spPr>
              <a:xfrm>
                <a:off x="694954" y="660345"/>
                <a:ext cx="784106" cy="714333"/>
              </a:xfrm>
              <a:prstGeom prst="rect">
                <a:avLst/>
              </a:prstGeom>
              <a:solidFill>
                <a:srgbClr val="003854"/>
              </a:solidFill>
              <a:ln>
                <a:noFill/>
              </a:ln>
            </p:spPr>
            <p:txBody>
              <a:bodyPr spcFirstLastPara="1" wrap="square" lIns="121900" tIns="60933" rIns="121900" bIns="60933" anchor="t" anchorCtr="0">
                <a:spAutoFit/>
              </a:bodyPr>
              <a:lstStyle/>
              <a:p>
                <a:pPr algn="ctr"/>
                <a:r>
                  <a:rPr lang="fr-FR" sz="3733" b="1" dirty="0">
                    <a:solidFill>
                      <a:srgbClr val="FFFFFF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05</a:t>
                </a:r>
                <a:endParaRPr sz="2400" dirty="0"/>
              </a:p>
            </p:txBody>
          </p:sp>
          <p:sp>
            <p:nvSpPr>
              <p:cNvPr id="56" name="Google Shape;56;p2"/>
              <p:cNvSpPr txBox="1"/>
              <p:nvPr/>
            </p:nvSpPr>
            <p:spPr>
              <a:xfrm>
                <a:off x="-158338" y="1247682"/>
                <a:ext cx="2626785" cy="1512904"/>
              </a:xfrm>
              <a:prstGeom prst="rect">
                <a:avLst/>
              </a:prstGeom>
              <a:solidFill>
                <a:srgbClr val="003854"/>
              </a:solidFill>
              <a:ln>
                <a:noFill/>
              </a:ln>
            </p:spPr>
            <p:txBody>
              <a:bodyPr spcFirstLastPara="1" wrap="square" lIns="121900" tIns="60933" rIns="121900" bIns="60933" anchor="t" anchorCtr="0">
                <a:spAutoFit/>
              </a:bodyPr>
              <a:lstStyle/>
              <a:p>
                <a:pPr algn="ctr"/>
                <a:r>
                  <a:rPr lang="fr-FR" sz="3200" dirty="0">
                    <a:solidFill>
                      <a:srgbClr val="FFFFFF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 </a:t>
                </a:r>
                <a:r>
                  <a:rPr lang="fr-FR" sz="2400" b="1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Conclusion &amp; perspective</a:t>
                </a:r>
                <a:endParaRPr lang="fr-FR" sz="2667" b="1" dirty="0">
                  <a:solidFill>
                    <a:schemeClr val="lt1"/>
                  </a:solidFill>
                  <a:latin typeface="Book Antiqua"/>
                  <a:ea typeface="Book Antiqua"/>
                  <a:cs typeface="Book Antiqua"/>
                  <a:sym typeface="Book Antiqua"/>
                </a:endParaRPr>
              </a:p>
              <a:p>
                <a:pPr algn="ctr"/>
                <a:endParaRPr sz="3200" dirty="0">
                  <a:solidFill>
                    <a:srgbClr val="FFFF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</p:grpSp>
      <p:grpSp>
        <p:nvGrpSpPr>
          <p:cNvPr id="57" name="Google Shape;57;p2"/>
          <p:cNvGrpSpPr/>
          <p:nvPr/>
        </p:nvGrpSpPr>
        <p:grpSpPr>
          <a:xfrm>
            <a:off x="2952798" y="41899"/>
            <a:ext cx="2926109" cy="6857999"/>
            <a:chOff x="1727856" y="-2"/>
            <a:chExt cx="3275791" cy="6858000"/>
          </a:xfrm>
        </p:grpSpPr>
        <p:grpSp>
          <p:nvGrpSpPr>
            <p:cNvPr id="58" name="Google Shape;58;p2"/>
            <p:cNvGrpSpPr/>
            <p:nvPr/>
          </p:nvGrpSpPr>
          <p:grpSpPr>
            <a:xfrm rot="10800000" flipH="1">
              <a:off x="1727856" y="-2"/>
              <a:ext cx="3275791" cy="6858000"/>
              <a:chOff x="-659199" y="1"/>
              <a:chExt cx="3275791" cy="6858000"/>
            </a:xfrm>
          </p:grpSpPr>
          <p:sp>
            <p:nvSpPr>
              <p:cNvPr id="59" name="Google Shape;59;p2"/>
              <p:cNvSpPr/>
              <p:nvPr/>
            </p:nvSpPr>
            <p:spPr>
              <a:xfrm>
                <a:off x="-659198" y="1"/>
                <a:ext cx="3275790" cy="2504049"/>
              </a:xfrm>
              <a:prstGeom prst="rect">
                <a:avLst/>
              </a:prstGeom>
              <a:solidFill>
                <a:srgbClr val="147AAB"/>
              </a:solidFill>
              <a:ln>
                <a:noFill/>
              </a:ln>
              <a:effectLst>
                <a:outerShdw blurRad="165100" dist="88900" algn="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algn="ctr"/>
                <a:endParaRPr sz="1867">
                  <a:solidFill>
                    <a:srgbClr val="FFFF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-659199" y="2504050"/>
                <a:ext cx="1306313" cy="4353951"/>
              </a:xfrm>
              <a:prstGeom prst="rect">
                <a:avLst/>
              </a:prstGeom>
              <a:solidFill>
                <a:srgbClr val="147AAB"/>
              </a:solidFill>
              <a:ln>
                <a:noFill/>
              </a:ln>
              <a:effectLst>
                <a:outerShdw blurRad="165100" dist="88900" algn="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algn="ctr"/>
                <a:endParaRPr sz="1867">
                  <a:solidFill>
                    <a:srgbClr val="FFFF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 rot="10800000" flipH="1">
                <a:off x="646705" y="2504049"/>
                <a:ext cx="1969887" cy="1849903"/>
              </a:xfrm>
              <a:custGeom>
                <a:avLst/>
                <a:gdLst/>
                <a:ahLst/>
                <a:cxnLst/>
                <a:rect l="l" t="t" r="r" b="b"/>
                <a:pathLst>
                  <a:path w="1969886" h="1849903" extrusionOk="0">
                    <a:moveTo>
                      <a:pt x="409" y="1849903"/>
                    </a:moveTo>
                    <a:lnTo>
                      <a:pt x="409" y="0"/>
                    </a:lnTo>
                    <a:cubicBezTo>
                      <a:pt x="-32416" y="1559169"/>
                      <a:pt x="1918305" y="1036321"/>
                      <a:pt x="1969886" y="1849903"/>
                    </a:cubicBezTo>
                    <a:lnTo>
                      <a:pt x="409" y="1849903"/>
                    </a:lnTo>
                    <a:close/>
                  </a:path>
                </a:pathLst>
              </a:custGeom>
              <a:solidFill>
                <a:srgbClr val="147AAB"/>
              </a:solidFill>
              <a:ln>
                <a:noFill/>
              </a:ln>
              <a:effectLst>
                <a:outerShdw blurRad="165100" dist="88900" algn="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algn="ctr"/>
                <a:endParaRPr sz="1867">
                  <a:solidFill>
                    <a:srgbClr val="FFFF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  <p:grpSp>
          <p:nvGrpSpPr>
            <p:cNvPr id="62" name="Google Shape;62;p2"/>
            <p:cNvGrpSpPr/>
            <p:nvPr/>
          </p:nvGrpSpPr>
          <p:grpSpPr>
            <a:xfrm>
              <a:off x="2540382" y="4633654"/>
              <a:ext cx="2306837" cy="1809063"/>
              <a:chOff x="-270964" y="727562"/>
              <a:chExt cx="2306837" cy="1809063"/>
            </a:xfrm>
          </p:grpSpPr>
          <p:sp>
            <p:nvSpPr>
              <p:cNvPr id="63" name="Google Shape;63;p2"/>
              <p:cNvSpPr txBox="1"/>
              <p:nvPr/>
            </p:nvSpPr>
            <p:spPr>
              <a:xfrm>
                <a:off x="336804" y="727562"/>
                <a:ext cx="905434" cy="697509"/>
              </a:xfrm>
              <a:prstGeom prst="rect">
                <a:avLst/>
              </a:prstGeom>
              <a:solidFill>
                <a:srgbClr val="147AAB"/>
              </a:solidFill>
              <a:ln>
                <a:noFill/>
              </a:ln>
            </p:spPr>
            <p:txBody>
              <a:bodyPr spcFirstLastPara="1" wrap="square" lIns="121900" tIns="60933" rIns="121900" bIns="60933" anchor="t" anchorCtr="0">
                <a:spAutoFit/>
              </a:bodyPr>
              <a:lstStyle/>
              <a:p>
                <a:pPr algn="ctr"/>
                <a:r>
                  <a:rPr lang="fr-FR" sz="3733" b="1" dirty="0">
                    <a:solidFill>
                      <a:srgbClr val="FFFFFF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04</a:t>
                </a:r>
                <a:endParaRPr sz="2400" dirty="0"/>
              </a:p>
            </p:txBody>
          </p:sp>
          <p:sp>
            <p:nvSpPr>
              <p:cNvPr id="64" name="Google Shape;64;p2"/>
              <p:cNvSpPr txBox="1"/>
              <p:nvPr/>
            </p:nvSpPr>
            <p:spPr>
              <a:xfrm>
                <a:off x="-270964" y="1305573"/>
                <a:ext cx="2306837" cy="1231052"/>
              </a:xfrm>
              <a:prstGeom prst="rect">
                <a:avLst/>
              </a:prstGeom>
              <a:solidFill>
                <a:srgbClr val="147AAB"/>
              </a:solidFill>
              <a:ln>
                <a:noFill/>
              </a:ln>
            </p:spPr>
            <p:txBody>
              <a:bodyPr spcFirstLastPara="1" wrap="square" lIns="121900" tIns="60933" rIns="121900" bIns="60933" anchor="t" anchorCtr="0">
                <a:spAutoFit/>
              </a:bodyPr>
              <a:lstStyle/>
              <a:p>
                <a:pPr algn="ctr"/>
                <a:r>
                  <a:rPr lang="fr-FR" sz="2400" b="1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Outils &amp; Technologies</a:t>
                </a:r>
                <a:endParaRPr lang="fr-FR" sz="2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65" name="Google Shape;65;p2"/>
          <p:cNvGrpSpPr/>
          <p:nvPr/>
        </p:nvGrpSpPr>
        <p:grpSpPr>
          <a:xfrm>
            <a:off x="1757191" y="-58420"/>
            <a:ext cx="3484820" cy="6757503"/>
            <a:chOff x="994620" y="0"/>
            <a:chExt cx="3275791" cy="6858000"/>
          </a:xfrm>
        </p:grpSpPr>
        <p:grpSp>
          <p:nvGrpSpPr>
            <p:cNvPr id="66" name="Google Shape;66;p2"/>
            <p:cNvGrpSpPr/>
            <p:nvPr/>
          </p:nvGrpSpPr>
          <p:grpSpPr>
            <a:xfrm>
              <a:off x="994620" y="0"/>
              <a:ext cx="3275791" cy="6858000"/>
              <a:chOff x="-659199" y="1"/>
              <a:chExt cx="3275791" cy="6858000"/>
            </a:xfrm>
          </p:grpSpPr>
          <p:sp>
            <p:nvSpPr>
              <p:cNvPr id="67" name="Google Shape;67;p2"/>
              <p:cNvSpPr/>
              <p:nvPr/>
            </p:nvSpPr>
            <p:spPr>
              <a:xfrm>
                <a:off x="-659198" y="1"/>
                <a:ext cx="3275790" cy="2504049"/>
              </a:xfrm>
              <a:prstGeom prst="rect">
                <a:avLst/>
              </a:prstGeom>
              <a:solidFill>
                <a:srgbClr val="E0A025"/>
              </a:solidFill>
              <a:ln>
                <a:noFill/>
              </a:ln>
              <a:effectLst>
                <a:outerShdw blurRad="165100" dist="88900" algn="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algn="ctr"/>
                <a:endParaRPr sz="1867">
                  <a:solidFill>
                    <a:srgbClr val="FFFF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-659199" y="2504050"/>
                <a:ext cx="1306313" cy="4353951"/>
              </a:xfrm>
              <a:prstGeom prst="rect">
                <a:avLst/>
              </a:prstGeom>
              <a:solidFill>
                <a:srgbClr val="E0A025"/>
              </a:solidFill>
              <a:ln>
                <a:noFill/>
              </a:ln>
              <a:effectLst>
                <a:outerShdw blurRad="165100" dist="88900" algn="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algn="ctr"/>
                <a:endParaRPr sz="1867">
                  <a:solidFill>
                    <a:srgbClr val="FFFF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 rot="10800000" flipH="1">
                <a:off x="646705" y="2504049"/>
                <a:ext cx="1969886" cy="1849903"/>
              </a:xfrm>
              <a:custGeom>
                <a:avLst/>
                <a:gdLst/>
                <a:ahLst/>
                <a:cxnLst/>
                <a:rect l="l" t="t" r="r" b="b"/>
                <a:pathLst>
                  <a:path w="1969886" h="1849903" extrusionOk="0">
                    <a:moveTo>
                      <a:pt x="409" y="1849903"/>
                    </a:moveTo>
                    <a:lnTo>
                      <a:pt x="409" y="0"/>
                    </a:lnTo>
                    <a:cubicBezTo>
                      <a:pt x="-32416" y="1559169"/>
                      <a:pt x="1918305" y="1036321"/>
                      <a:pt x="1969886" y="1849903"/>
                    </a:cubicBezTo>
                    <a:lnTo>
                      <a:pt x="409" y="1849903"/>
                    </a:lnTo>
                    <a:close/>
                  </a:path>
                </a:pathLst>
              </a:custGeom>
              <a:solidFill>
                <a:srgbClr val="E0A025"/>
              </a:solidFill>
              <a:ln>
                <a:noFill/>
              </a:ln>
              <a:effectLst>
                <a:outerShdw blurRad="165100" dist="88900" algn="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algn="ctr"/>
                <a:endParaRPr sz="1867">
                  <a:solidFill>
                    <a:srgbClr val="FFFF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>
              <a:off x="2048802" y="582290"/>
              <a:ext cx="2212933" cy="1156683"/>
              <a:chOff x="-44603" y="596792"/>
              <a:chExt cx="2212933" cy="1156683"/>
            </a:xfrm>
          </p:grpSpPr>
          <p:sp>
            <p:nvSpPr>
              <p:cNvPr id="71" name="Google Shape;71;p2"/>
              <p:cNvSpPr txBox="1"/>
              <p:nvPr/>
            </p:nvSpPr>
            <p:spPr>
              <a:xfrm>
                <a:off x="557474" y="596792"/>
                <a:ext cx="784105" cy="707882"/>
              </a:xfrm>
              <a:prstGeom prst="rect">
                <a:avLst/>
              </a:prstGeom>
              <a:solidFill>
                <a:srgbClr val="E0A025"/>
              </a:solidFill>
              <a:ln>
                <a:noFill/>
              </a:ln>
            </p:spPr>
            <p:txBody>
              <a:bodyPr spcFirstLastPara="1" wrap="square" lIns="121900" tIns="60933" rIns="121900" bIns="60933" anchor="t" anchorCtr="0">
                <a:spAutoFit/>
              </a:bodyPr>
              <a:lstStyle/>
              <a:p>
                <a:pPr algn="ctr"/>
                <a:r>
                  <a:rPr lang="fr-FR" sz="3733" b="1" dirty="0">
                    <a:solidFill>
                      <a:srgbClr val="FFFFFF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03</a:t>
                </a:r>
                <a:endParaRPr sz="2400" dirty="0"/>
              </a:p>
            </p:txBody>
          </p:sp>
          <p:sp>
            <p:nvSpPr>
              <p:cNvPr id="72" name="Google Shape;72;p2"/>
              <p:cNvSpPr txBox="1"/>
              <p:nvPr/>
            </p:nvSpPr>
            <p:spPr>
              <a:xfrm>
                <a:off x="-44603" y="1253764"/>
                <a:ext cx="2212933" cy="499711"/>
              </a:xfrm>
              <a:prstGeom prst="rect">
                <a:avLst/>
              </a:prstGeom>
              <a:solidFill>
                <a:srgbClr val="E0A025"/>
              </a:solidFill>
              <a:ln>
                <a:noFill/>
              </a:ln>
            </p:spPr>
            <p:txBody>
              <a:bodyPr spcFirstLastPara="1" wrap="square" lIns="121900" tIns="60933" rIns="121900" bIns="60933" anchor="t" anchorCtr="0">
                <a:spAutoFit/>
              </a:bodyPr>
              <a:lstStyle/>
              <a:p>
                <a:pPr algn="ctr"/>
                <a:r>
                  <a:rPr lang="fr-FR" sz="2400" b="1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Conception</a:t>
                </a:r>
                <a:endParaRPr lang="fr-FR" sz="24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73" name="Google Shape;73;p2"/>
          <p:cNvSpPr/>
          <p:nvPr/>
        </p:nvSpPr>
        <p:spPr>
          <a:xfrm flipH="1">
            <a:off x="8779689" y="2869561"/>
            <a:ext cx="299249" cy="803735"/>
          </a:xfrm>
          <a:prstGeom prst="chevron">
            <a:avLst>
              <a:gd name="adj" fmla="val 69045"/>
            </a:avLst>
          </a:prstGeom>
          <a:solidFill>
            <a:srgbClr val="E0A025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1867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4" name="Google Shape;74;p2"/>
          <p:cNvSpPr/>
          <p:nvPr/>
        </p:nvSpPr>
        <p:spPr>
          <a:xfrm flipH="1">
            <a:off x="9035228" y="2869561"/>
            <a:ext cx="299249" cy="803735"/>
          </a:xfrm>
          <a:prstGeom prst="chevron">
            <a:avLst>
              <a:gd name="adj" fmla="val 69045"/>
            </a:avLst>
          </a:prstGeom>
          <a:solidFill>
            <a:srgbClr val="003854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1867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75" name="Google Shape;75;p2"/>
          <p:cNvGrpSpPr/>
          <p:nvPr/>
        </p:nvGrpSpPr>
        <p:grpSpPr>
          <a:xfrm>
            <a:off x="402891" y="-70726"/>
            <a:ext cx="3159052" cy="6934031"/>
            <a:chOff x="0" y="-1"/>
            <a:chExt cx="3275791" cy="6858000"/>
          </a:xfrm>
        </p:grpSpPr>
        <p:grpSp>
          <p:nvGrpSpPr>
            <p:cNvPr id="76" name="Google Shape;76;p2"/>
            <p:cNvGrpSpPr/>
            <p:nvPr/>
          </p:nvGrpSpPr>
          <p:grpSpPr>
            <a:xfrm rot="10800000" flipH="1">
              <a:off x="0" y="-1"/>
              <a:ext cx="3275791" cy="6858000"/>
              <a:chOff x="-659199" y="1"/>
              <a:chExt cx="3275791" cy="6858000"/>
            </a:xfrm>
          </p:grpSpPr>
          <p:sp>
            <p:nvSpPr>
              <p:cNvPr id="77" name="Google Shape;77;p2"/>
              <p:cNvSpPr/>
              <p:nvPr/>
            </p:nvSpPr>
            <p:spPr>
              <a:xfrm>
                <a:off x="-659198" y="1"/>
                <a:ext cx="3275790" cy="2504049"/>
              </a:xfrm>
              <a:prstGeom prst="rect">
                <a:avLst/>
              </a:prstGeom>
              <a:solidFill>
                <a:srgbClr val="003854"/>
              </a:solidFill>
              <a:ln>
                <a:noFill/>
              </a:ln>
              <a:effectLst>
                <a:outerShdw blurRad="127000" dist="127000" algn="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algn="ctr"/>
                <a:endParaRPr sz="1867">
                  <a:solidFill>
                    <a:srgbClr val="FFFF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-659199" y="2504050"/>
                <a:ext cx="1306313" cy="4353951"/>
              </a:xfrm>
              <a:prstGeom prst="rect">
                <a:avLst/>
              </a:prstGeom>
              <a:solidFill>
                <a:srgbClr val="003854"/>
              </a:solidFill>
              <a:ln>
                <a:noFill/>
              </a:ln>
              <a:effectLst>
                <a:outerShdw blurRad="127000" dist="127000" algn="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algn="ctr"/>
                <a:endParaRPr sz="1867">
                  <a:solidFill>
                    <a:srgbClr val="FFFF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 rot="10800000" flipH="1">
                <a:off x="646705" y="2504049"/>
                <a:ext cx="1969886" cy="1849903"/>
              </a:xfrm>
              <a:custGeom>
                <a:avLst/>
                <a:gdLst/>
                <a:ahLst/>
                <a:cxnLst/>
                <a:rect l="l" t="t" r="r" b="b"/>
                <a:pathLst>
                  <a:path w="1969886" h="1849903" extrusionOk="0">
                    <a:moveTo>
                      <a:pt x="409" y="1849903"/>
                    </a:moveTo>
                    <a:lnTo>
                      <a:pt x="409" y="0"/>
                    </a:lnTo>
                    <a:cubicBezTo>
                      <a:pt x="-32416" y="1559169"/>
                      <a:pt x="1918305" y="1036321"/>
                      <a:pt x="1969886" y="1849903"/>
                    </a:cubicBezTo>
                    <a:lnTo>
                      <a:pt x="409" y="1849903"/>
                    </a:lnTo>
                    <a:close/>
                  </a:path>
                </a:pathLst>
              </a:custGeom>
              <a:solidFill>
                <a:srgbClr val="003854"/>
              </a:solidFill>
              <a:ln>
                <a:noFill/>
              </a:ln>
              <a:effectLst>
                <a:outerShdw blurRad="127000" dist="127000" algn="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algn="ctr"/>
                <a:endParaRPr sz="1867">
                  <a:solidFill>
                    <a:srgbClr val="FFFF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  <p:grpSp>
          <p:nvGrpSpPr>
            <p:cNvPr id="80" name="Google Shape;80;p2"/>
            <p:cNvGrpSpPr/>
            <p:nvPr/>
          </p:nvGrpSpPr>
          <p:grpSpPr>
            <a:xfrm>
              <a:off x="538592" y="4694237"/>
              <a:ext cx="2379576" cy="1511560"/>
              <a:chOff x="99977" y="858185"/>
              <a:chExt cx="2379576" cy="1511560"/>
            </a:xfrm>
          </p:grpSpPr>
          <p:sp>
            <p:nvSpPr>
              <p:cNvPr id="81" name="Google Shape;81;p2"/>
              <p:cNvSpPr txBox="1"/>
              <p:nvPr/>
            </p:nvSpPr>
            <p:spPr>
              <a:xfrm>
                <a:off x="917218" y="858185"/>
                <a:ext cx="784105" cy="689861"/>
              </a:xfrm>
              <a:prstGeom prst="rect">
                <a:avLst/>
              </a:prstGeom>
              <a:solidFill>
                <a:srgbClr val="003854"/>
              </a:solidFill>
              <a:ln>
                <a:noFill/>
              </a:ln>
            </p:spPr>
            <p:txBody>
              <a:bodyPr spcFirstLastPara="1" wrap="square" lIns="121900" tIns="60933" rIns="121900" bIns="60933" anchor="t" anchorCtr="0">
                <a:spAutoFit/>
              </a:bodyPr>
              <a:lstStyle/>
              <a:p>
                <a:pPr algn="ctr"/>
                <a:r>
                  <a:rPr lang="fr-FR" sz="3733" b="1" dirty="0">
                    <a:solidFill>
                      <a:srgbClr val="FFFFFF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02</a:t>
                </a:r>
                <a:endParaRPr sz="2400" dirty="0"/>
              </a:p>
            </p:txBody>
          </p:sp>
          <p:sp>
            <p:nvSpPr>
              <p:cNvPr id="82" name="Google Shape;82;p2"/>
              <p:cNvSpPr txBox="1"/>
              <p:nvPr/>
            </p:nvSpPr>
            <p:spPr>
              <a:xfrm>
                <a:off x="99977" y="1517474"/>
                <a:ext cx="2379576" cy="852271"/>
              </a:xfrm>
              <a:prstGeom prst="rect">
                <a:avLst/>
              </a:prstGeom>
              <a:solidFill>
                <a:srgbClr val="003854"/>
              </a:solidFill>
              <a:ln>
                <a:noFill/>
              </a:ln>
            </p:spPr>
            <p:txBody>
              <a:bodyPr spcFirstLastPara="1" wrap="square" lIns="121900" tIns="60933" rIns="121900" bIns="60933" anchor="t" anchorCtr="0">
                <a:spAutoFit/>
              </a:bodyPr>
              <a:lstStyle/>
              <a:p>
                <a:pPr algn="ctr"/>
                <a:r>
                  <a:rPr lang="fr-FR" sz="2400" b="1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Etude &amp; Analyse</a:t>
                </a:r>
                <a:endParaRPr lang="fr-FR" sz="20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83" name="Google Shape;83;p2"/>
          <p:cNvGrpSpPr/>
          <p:nvPr/>
        </p:nvGrpSpPr>
        <p:grpSpPr>
          <a:xfrm>
            <a:off x="-26183" y="-107322"/>
            <a:ext cx="2960524" cy="7007219"/>
            <a:chOff x="-1" y="0"/>
            <a:chExt cx="2616592" cy="6858000"/>
          </a:xfrm>
        </p:grpSpPr>
        <p:grpSp>
          <p:nvGrpSpPr>
            <p:cNvPr id="84" name="Google Shape;84;p2"/>
            <p:cNvGrpSpPr/>
            <p:nvPr/>
          </p:nvGrpSpPr>
          <p:grpSpPr>
            <a:xfrm>
              <a:off x="-1" y="0"/>
              <a:ext cx="2616592" cy="6858000"/>
              <a:chOff x="-1" y="0"/>
              <a:chExt cx="2616592" cy="6858000"/>
            </a:xfrm>
          </p:grpSpPr>
          <p:sp>
            <p:nvSpPr>
              <p:cNvPr id="85" name="Google Shape;85;p2"/>
              <p:cNvSpPr/>
              <p:nvPr/>
            </p:nvSpPr>
            <p:spPr>
              <a:xfrm>
                <a:off x="0" y="0"/>
                <a:ext cx="2616591" cy="2504049"/>
              </a:xfrm>
              <a:prstGeom prst="rect">
                <a:avLst/>
              </a:prstGeom>
              <a:solidFill>
                <a:srgbClr val="147AAB"/>
              </a:solidFill>
              <a:ln>
                <a:noFill/>
              </a:ln>
              <a:effectLst>
                <a:outerShdw blurRad="152400" dist="76200" algn="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algn="ctr"/>
                <a:endParaRPr sz="1867">
                  <a:solidFill>
                    <a:srgbClr val="FFFF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-1" y="2504049"/>
                <a:ext cx="647115" cy="4353951"/>
              </a:xfrm>
              <a:prstGeom prst="rect">
                <a:avLst/>
              </a:prstGeom>
              <a:solidFill>
                <a:srgbClr val="147AAB"/>
              </a:solidFill>
              <a:ln>
                <a:noFill/>
              </a:ln>
              <a:effectLst>
                <a:outerShdw blurRad="152400" dist="76200" algn="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algn="ctr"/>
                <a:endParaRPr sz="1867">
                  <a:solidFill>
                    <a:srgbClr val="FFFF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 rot="10800000" flipH="1">
                <a:off x="646705" y="2504049"/>
                <a:ext cx="1969886" cy="1849903"/>
              </a:xfrm>
              <a:custGeom>
                <a:avLst/>
                <a:gdLst/>
                <a:ahLst/>
                <a:cxnLst/>
                <a:rect l="l" t="t" r="r" b="b"/>
                <a:pathLst>
                  <a:path w="1969886" h="1849903" extrusionOk="0">
                    <a:moveTo>
                      <a:pt x="409" y="1849903"/>
                    </a:moveTo>
                    <a:lnTo>
                      <a:pt x="409" y="0"/>
                    </a:lnTo>
                    <a:cubicBezTo>
                      <a:pt x="-32416" y="1559169"/>
                      <a:pt x="1918305" y="1036321"/>
                      <a:pt x="1969886" y="1849903"/>
                    </a:cubicBezTo>
                    <a:lnTo>
                      <a:pt x="409" y="1849903"/>
                    </a:lnTo>
                    <a:close/>
                  </a:path>
                </a:pathLst>
              </a:custGeom>
              <a:solidFill>
                <a:srgbClr val="147AAB"/>
              </a:solidFill>
              <a:ln>
                <a:noFill/>
              </a:ln>
              <a:effectLst>
                <a:outerShdw blurRad="152400" dist="76200" algn="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algn="ctr"/>
                <a:endParaRPr sz="1867">
                  <a:solidFill>
                    <a:srgbClr val="FFFF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  <p:grpSp>
          <p:nvGrpSpPr>
            <p:cNvPr id="88" name="Google Shape;88;p2"/>
            <p:cNvGrpSpPr/>
            <p:nvPr/>
          </p:nvGrpSpPr>
          <p:grpSpPr>
            <a:xfrm>
              <a:off x="207091" y="609399"/>
              <a:ext cx="2276713" cy="1127769"/>
              <a:chOff x="207091" y="609399"/>
              <a:chExt cx="2276713" cy="1127769"/>
            </a:xfrm>
          </p:grpSpPr>
          <p:sp>
            <p:nvSpPr>
              <p:cNvPr id="89" name="Google Shape;89;p2"/>
              <p:cNvSpPr txBox="1"/>
              <p:nvPr/>
            </p:nvSpPr>
            <p:spPr>
              <a:xfrm>
                <a:off x="903410" y="609399"/>
                <a:ext cx="784105" cy="682656"/>
              </a:xfrm>
              <a:prstGeom prst="rect">
                <a:avLst/>
              </a:prstGeom>
              <a:solidFill>
                <a:srgbClr val="147AAB"/>
              </a:solidFill>
              <a:ln>
                <a:noFill/>
              </a:ln>
            </p:spPr>
            <p:txBody>
              <a:bodyPr spcFirstLastPara="1" wrap="square" lIns="121900" tIns="60933" rIns="121900" bIns="60933" anchor="t" anchorCtr="0">
                <a:spAutoFit/>
              </a:bodyPr>
              <a:lstStyle/>
              <a:p>
                <a:pPr algn="ctr"/>
                <a:r>
                  <a:rPr lang="fr-FR" sz="3733" b="1" dirty="0">
                    <a:solidFill>
                      <a:srgbClr val="FFFFFF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01</a:t>
                </a:r>
                <a:endParaRPr sz="2400" dirty="0"/>
              </a:p>
            </p:txBody>
          </p:sp>
          <p:sp>
            <p:nvSpPr>
              <p:cNvPr id="90" name="Google Shape;90;p2"/>
              <p:cNvSpPr txBox="1"/>
              <p:nvPr/>
            </p:nvSpPr>
            <p:spPr>
              <a:xfrm>
                <a:off x="207091" y="1255266"/>
                <a:ext cx="2276713" cy="481902"/>
              </a:xfrm>
              <a:prstGeom prst="rect">
                <a:avLst/>
              </a:prstGeom>
              <a:solidFill>
                <a:srgbClr val="147AAB"/>
              </a:solidFill>
              <a:ln>
                <a:noFill/>
              </a:ln>
            </p:spPr>
            <p:txBody>
              <a:bodyPr spcFirstLastPara="1" wrap="square" lIns="121900" tIns="60933" rIns="121900" bIns="60933" anchor="t" anchorCtr="0">
                <a:spAutoFit/>
              </a:bodyPr>
              <a:lstStyle/>
              <a:p>
                <a:r>
                  <a:rPr lang="fr-FR" sz="2400" b="1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Cadre du Projet</a:t>
                </a:r>
                <a:endParaRPr lang="fr-FR" sz="24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91" name="Google Shape;91;p2"/>
          <p:cNvSpPr txBox="1"/>
          <p:nvPr/>
        </p:nvSpPr>
        <p:spPr>
          <a:xfrm>
            <a:off x="8881929" y="2748207"/>
            <a:ext cx="2262916" cy="1046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fr-FR" sz="60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Plan</a:t>
            </a:r>
            <a:endParaRPr sz="60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58D81F-BAB1-8901-A4CE-AE21DA80C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30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Diagramme de cas d’utilisation de l</a:t>
            </a:r>
            <a:r>
              <a:rPr lang="en-US" sz="30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’</a:t>
            </a:r>
            <a:r>
              <a:rPr lang="fr-FR" sz="30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admin</a:t>
            </a:r>
            <a:endParaRPr lang="en-US" sz="30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A047-6DF3-4C8C-9C12-C17027B947F2}" type="slidenum">
              <a:rPr lang="en-US" smtClean="0"/>
              <a:t>20</a:t>
            </a:fld>
            <a:endParaRPr lang="en-US"/>
          </a:p>
        </p:txBody>
      </p:sp>
      <p:pic>
        <p:nvPicPr>
          <p:cNvPr id="3" name="Image 2" descr="Une image contenant capture d’écran, texte, cercle, conception&#10;&#10;Description générée automatiquement">
            <a:extLst>
              <a:ext uri="{FF2B5EF4-FFF2-40B4-BE49-F238E27FC236}">
                <a16:creationId xmlns:a16="http://schemas.microsoft.com/office/drawing/2014/main" id="{7F3BCEFC-A744-6BD8-6493-F316631F3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651" y="1325563"/>
            <a:ext cx="9210674" cy="439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987219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58D81F-BAB1-8901-A4CE-AE21DA80C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30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Diagramme de cas d’utilisation de l</a:t>
            </a:r>
            <a:r>
              <a:rPr lang="en-US" sz="30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’</a:t>
            </a:r>
            <a:r>
              <a:rPr lang="fr-FR" sz="30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admin</a:t>
            </a:r>
            <a:endParaRPr lang="en-US" sz="30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A047-6DF3-4C8C-9C12-C17027B947F2}" type="slidenum">
              <a:rPr lang="en-US" smtClean="0"/>
              <a:t>21</a:t>
            </a:fld>
            <a:endParaRPr lang="en-US"/>
          </a:p>
        </p:txBody>
      </p:sp>
      <p:pic>
        <p:nvPicPr>
          <p:cNvPr id="3" name="Image 2" descr="Une image contenant capture d’écran, texte, cercle, conception&#10;&#10;Description générée automatiquement">
            <a:extLst>
              <a:ext uri="{FF2B5EF4-FFF2-40B4-BE49-F238E27FC236}">
                <a16:creationId xmlns:a16="http://schemas.microsoft.com/office/drawing/2014/main" id="{A250171B-9A0C-C4A1-FFB1-AA6DF3D71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325563"/>
            <a:ext cx="8601075" cy="445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744464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>
            <a:extLst>
              <a:ext uri="{FF2B5EF4-FFF2-40B4-BE49-F238E27FC236}">
                <a16:creationId xmlns:a16="http://schemas.microsoft.com/office/drawing/2014/main" id="{14B849A2-D1A1-A06B-559C-0B3C57769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394" y="79991"/>
            <a:ext cx="5268080" cy="640446"/>
          </a:xfrm>
        </p:spPr>
        <p:txBody>
          <a:bodyPr>
            <a:normAutofit/>
          </a:bodyPr>
          <a:lstStyle/>
          <a:p>
            <a:r>
              <a:rPr lang="fr-FR" sz="30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Diagramme de classes</a:t>
            </a:r>
            <a:endParaRPr lang="en-US" sz="30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A047-6DF3-4C8C-9C12-C17027B947F2}" type="slidenum">
              <a:rPr lang="en-US" smtClean="0"/>
              <a:t>22</a:t>
            </a:fld>
            <a:endParaRPr lang="en-US"/>
          </a:p>
        </p:txBody>
      </p:sp>
      <p:pic>
        <p:nvPicPr>
          <p:cNvPr id="2" name="Image 1" descr="Une image contenant texte, diagramme, Plan, Police&#10;&#10;Description générée automatiquement">
            <a:extLst>
              <a:ext uri="{FF2B5EF4-FFF2-40B4-BE49-F238E27FC236}">
                <a16:creationId xmlns:a16="http://schemas.microsoft.com/office/drawing/2014/main" id="{F1E8B029-186A-A913-2D37-22F598B62B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916" y="720437"/>
            <a:ext cx="9866168" cy="608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95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A047-6DF3-4C8C-9C12-C17027B947F2}" type="slidenum">
              <a:rPr lang="en-US" smtClean="0"/>
              <a:t>23</a:t>
            </a:fld>
            <a:endParaRPr lang="en-US"/>
          </a:p>
        </p:txBody>
      </p:sp>
      <p:sp>
        <p:nvSpPr>
          <p:cNvPr id="3" name="Google Shape;554;p16">
            <a:extLst>
              <a:ext uri="{FF2B5EF4-FFF2-40B4-BE49-F238E27FC236}">
                <a16:creationId xmlns:a16="http://schemas.microsoft.com/office/drawing/2014/main" id="{38812473-3015-089A-79F4-F3CF660EB55E}"/>
              </a:ext>
            </a:extLst>
          </p:cNvPr>
          <p:cNvSpPr/>
          <p:nvPr/>
        </p:nvSpPr>
        <p:spPr>
          <a:xfrm>
            <a:off x="0" y="2"/>
            <a:ext cx="12191999" cy="6857998"/>
          </a:xfrm>
          <a:prstGeom prst="rect">
            <a:avLst/>
          </a:prstGeom>
          <a:solidFill>
            <a:srgbClr val="173F5F"/>
          </a:solidFill>
          <a:ln w="25400" cap="flat" cmpd="sng">
            <a:solidFill>
              <a:srgbClr val="173F5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fr-F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4.Outils &amp; technologies</a:t>
            </a:r>
            <a:endParaRPr sz="3000" b="0" i="0" u="none" strike="noStrike" cap="none" dirty="0">
              <a:solidFill>
                <a:schemeClr val="bg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  <p:extLst>
      <p:ext uri="{BB962C8B-B14F-4D97-AF65-F5344CB8AC3E}">
        <p14:creationId xmlns:p14="http://schemas.microsoft.com/office/powerpoint/2010/main" val="1226248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C0FBD93-B8E3-EB3C-C4D5-E62246C3D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585" y="332110"/>
            <a:ext cx="1077724" cy="1077724"/>
          </a:xfrm>
          <a:prstGeom prst="rect">
            <a:avLst/>
          </a:prstGeom>
        </p:spPr>
      </p:pic>
      <p:pic>
        <p:nvPicPr>
          <p:cNvPr id="18" name="Image 17" descr="Une image contenant Police, Graphique, logo, conception&#10;&#10;Description générée automatiquement">
            <a:extLst>
              <a:ext uri="{FF2B5EF4-FFF2-40B4-BE49-F238E27FC236}">
                <a16:creationId xmlns:a16="http://schemas.microsoft.com/office/drawing/2014/main" id="{07E259D1-05A6-11A2-FBB3-DB2546421768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7497" y="2006416"/>
            <a:ext cx="768096" cy="768096"/>
          </a:xfrm>
          <a:prstGeom prst="rect">
            <a:avLst/>
          </a:prstGeom>
        </p:spPr>
      </p:pic>
      <p:pic>
        <p:nvPicPr>
          <p:cNvPr id="28" name="Image 27" descr="Une image contenant Graphique, Police, logo, graphisme&#10;&#10;Description générée automatiquement">
            <a:extLst>
              <a:ext uri="{FF2B5EF4-FFF2-40B4-BE49-F238E27FC236}">
                <a16:creationId xmlns:a16="http://schemas.microsoft.com/office/drawing/2014/main" id="{C962313F-018E-8110-E301-0D7CDEC725DD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795" y="5372736"/>
            <a:ext cx="1769743" cy="537100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D4C3321A-14E1-349F-02A2-0CA296A21BD6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135" y="5228104"/>
            <a:ext cx="826365" cy="826365"/>
          </a:xfrm>
          <a:prstGeom prst="rect">
            <a:avLst/>
          </a:prstGeom>
        </p:spPr>
      </p:pic>
      <p:sp>
        <p:nvSpPr>
          <p:cNvPr id="55" name="ZoneTexte 54">
            <a:extLst>
              <a:ext uri="{FF2B5EF4-FFF2-40B4-BE49-F238E27FC236}">
                <a16:creationId xmlns:a16="http://schemas.microsoft.com/office/drawing/2014/main" id="{FF70679F-8432-8681-4E84-47D3845C9758}"/>
              </a:ext>
            </a:extLst>
          </p:cNvPr>
          <p:cNvSpPr txBox="1"/>
          <p:nvPr/>
        </p:nvSpPr>
        <p:spPr>
          <a:xfrm>
            <a:off x="162232" y="3940338"/>
            <a:ext cx="2920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Stockage des données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7220EFF9-E1CB-4A74-B9C8-71B63DB3525A}"/>
              </a:ext>
            </a:extLst>
          </p:cNvPr>
          <p:cNvSpPr txBox="1"/>
          <p:nvPr/>
        </p:nvSpPr>
        <p:spPr>
          <a:xfrm>
            <a:off x="154702" y="2113709"/>
            <a:ext cx="1956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Langages &amp; Frameworks 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81A7489E-78E3-1A1E-6BFA-8AE5059E3BBD}"/>
              </a:ext>
            </a:extLst>
          </p:cNvPr>
          <p:cNvSpPr txBox="1"/>
          <p:nvPr/>
        </p:nvSpPr>
        <p:spPr>
          <a:xfrm>
            <a:off x="162232" y="621554"/>
            <a:ext cx="1681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Conception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0BA49965-E0EE-CB0F-8701-B068853B6DC0}"/>
              </a:ext>
            </a:extLst>
          </p:cNvPr>
          <p:cNvSpPr txBox="1"/>
          <p:nvPr/>
        </p:nvSpPr>
        <p:spPr>
          <a:xfrm>
            <a:off x="154702" y="5443265"/>
            <a:ext cx="1681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Logiciels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5E7EEE3B-B1D9-E08D-E55E-99E4CC44CAF6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1843548" y="806220"/>
            <a:ext cx="40701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7D22C521-720D-1015-C6E1-A5ADFEEFA030}"/>
              </a:ext>
            </a:extLst>
          </p:cNvPr>
          <p:cNvCxnSpPr>
            <a:cxnSpLocks/>
          </p:cNvCxnSpPr>
          <p:nvPr/>
        </p:nvCxnSpPr>
        <p:spPr>
          <a:xfrm>
            <a:off x="1836018" y="2449303"/>
            <a:ext cx="1025590" cy="1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A0185FC9-9202-60A3-999A-DE77F54BC5BE}"/>
              </a:ext>
            </a:extLst>
          </p:cNvPr>
          <p:cNvCxnSpPr>
            <a:cxnSpLocks/>
          </p:cNvCxnSpPr>
          <p:nvPr/>
        </p:nvCxnSpPr>
        <p:spPr>
          <a:xfrm>
            <a:off x="2959766" y="4161496"/>
            <a:ext cx="23559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B851F12C-C3A7-DFE5-8AAF-D2EA1A5C73FF}"/>
              </a:ext>
            </a:extLst>
          </p:cNvPr>
          <p:cNvCxnSpPr>
            <a:cxnSpLocks/>
          </p:cNvCxnSpPr>
          <p:nvPr/>
        </p:nvCxnSpPr>
        <p:spPr>
          <a:xfrm flipV="1">
            <a:off x="1315564" y="5627931"/>
            <a:ext cx="2249860" cy="13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>
            <a:extLst>
              <a:ext uri="{FF2B5EF4-FFF2-40B4-BE49-F238E27FC236}">
                <a16:creationId xmlns:a16="http://schemas.microsoft.com/office/drawing/2014/main" id="{1A961697-8A76-9CE4-17F5-EC87872F1135}"/>
              </a:ext>
            </a:extLst>
          </p:cNvPr>
          <p:cNvCxnSpPr>
            <a:cxnSpLocks/>
          </p:cNvCxnSpPr>
          <p:nvPr/>
        </p:nvCxnSpPr>
        <p:spPr>
          <a:xfrm>
            <a:off x="7469722" y="2435019"/>
            <a:ext cx="9188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D31BB5A3-7348-7FF3-F9BB-B77949861F47}"/>
              </a:ext>
            </a:extLst>
          </p:cNvPr>
          <p:cNvCxnSpPr>
            <a:cxnSpLocks/>
          </p:cNvCxnSpPr>
          <p:nvPr/>
        </p:nvCxnSpPr>
        <p:spPr>
          <a:xfrm>
            <a:off x="4702601" y="5627931"/>
            <a:ext cx="9188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377D2EB0-26F2-1B83-7FA8-E20B68675B91}"/>
              </a:ext>
            </a:extLst>
          </p:cNvPr>
          <p:cNvCxnSpPr>
            <a:cxnSpLocks/>
          </p:cNvCxnSpPr>
          <p:nvPr/>
        </p:nvCxnSpPr>
        <p:spPr>
          <a:xfrm>
            <a:off x="7107381" y="781733"/>
            <a:ext cx="22029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age 33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981" y="393196"/>
            <a:ext cx="1031149" cy="840986"/>
          </a:xfrm>
          <a:prstGeom prst="rect">
            <a:avLst/>
          </a:prstGeom>
          <a:noFill/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A047-6DF3-4C8C-9C12-C17027B947F2}" type="slidenum">
              <a:rPr lang="en-US" smtClean="0"/>
              <a:t>24</a:t>
            </a:fld>
            <a:endParaRPr lang="en-US"/>
          </a:p>
        </p:txBody>
      </p:sp>
      <p:pic>
        <p:nvPicPr>
          <p:cNvPr id="2" name="Image 1" descr="Une image contenant Police, logo, Graphique, conception&#10;&#10;Description générée automatiquement">
            <a:extLst>
              <a:ext uri="{FF2B5EF4-FFF2-40B4-BE49-F238E27FC236}">
                <a16:creationId xmlns:a16="http://schemas.microsoft.com/office/drawing/2014/main" id="{40BB8B95-9941-4B53-AE93-DF508938BBF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489" y="2006416"/>
            <a:ext cx="918870" cy="736313"/>
          </a:xfrm>
          <a:prstGeom prst="rect">
            <a:avLst/>
          </a:prstGeom>
        </p:spPr>
      </p:pic>
      <p:pic>
        <p:nvPicPr>
          <p:cNvPr id="3" name="Image 2" descr="Une image contenant Graphique, logo, symbole, Police&#10;&#10;Description générée automatiquement">
            <a:extLst>
              <a:ext uri="{FF2B5EF4-FFF2-40B4-BE49-F238E27FC236}">
                <a16:creationId xmlns:a16="http://schemas.microsoft.com/office/drawing/2014/main" id="{EF56B442-935A-A657-7363-56C33CB6E7C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085" y="2006416"/>
            <a:ext cx="977900" cy="736312"/>
          </a:xfrm>
          <a:prstGeom prst="rect">
            <a:avLst/>
          </a:prstGeom>
        </p:spPr>
      </p:pic>
      <p:pic>
        <p:nvPicPr>
          <p:cNvPr id="4" name="Image 3" descr="Une image contenant Graphique, Bleu électrique, ligne, conception&#10;&#10;Description générée automatiquement">
            <a:extLst>
              <a:ext uri="{FF2B5EF4-FFF2-40B4-BE49-F238E27FC236}">
                <a16:creationId xmlns:a16="http://schemas.microsoft.com/office/drawing/2014/main" id="{08C59993-CFAA-C159-EF33-F59DBD8BAED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044" y="1989106"/>
            <a:ext cx="850265" cy="753623"/>
          </a:xfrm>
          <a:prstGeom prst="rect">
            <a:avLst/>
          </a:prstGeom>
        </p:spPr>
      </p:pic>
      <p:pic>
        <p:nvPicPr>
          <p:cNvPr id="6" name="Image 5" descr="Une image contenant logo, symbole, Graphique, conception&#10;&#10;Description générée automatiquement">
            <a:extLst>
              <a:ext uri="{FF2B5EF4-FFF2-40B4-BE49-F238E27FC236}">
                <a16:creationId xmlns:a16="http://schemas.microsoft.com/office/drawing/2014/main" id="{ECD8CDFC-7B41-9E36-230E-1CE502ABAB57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500" y="3788671"/>
            <a:ext cx="1267799" cy="84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8299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  <p:bldP spid="57" grpId="0"/>
      <p:bldP spid="5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C0FBD93-B8E3-EB3C-C4D5-E62246C3D0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585" y="490512"/>
            <a:ext cx="1077724" cy="760920"/>
          </a:xfrm>
          <a:prstGeom prst="rect">
            <a:avLst/>
          </a:prstGeom>
        </p:spPr>
      </p:pic>
      <p:sp>
        <p:nvSpPr>
          <p:cNvPr id="57" name="ZoneTexte 56">
            <a:extLst>
              <a:ext uri="{FF2B5EF4-FFF2-40B4-BE49-F238E27FC236}">
                <a16:creationId xmlns:a16="http://schemas.microsoft.com/office/drawing/2014/main" id="{81A7489E-78E3-1A1E-6BFA-8AE5059E3BBD}"/>
              </a:ext>
            </a:extLst>
          </p:cNvPr>
          <p:cNvSpPr txBox="1"/>
          <p:nvPr/>
        </p:nvSpPr>
        <p:spPr>
          <a:xfrm>
            <a:off x="162232" y="621554"/>
            <a:ext cx="1681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Ensemble de Shema</a:t>
            </a:r>
          </a:p>
        </p:txBody>
      </p: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5E7EEE3B-B1D9-E08D-E55E-99E4CC44CAF6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1843548" y="806220"/>
            <a:ext cx="40701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377D2EB0-26F2-1B83-7FA8-E20B68675B91}"/>
              </a:ext>
            </a:extLst>
          </p:cNvPr>
          <p:cNvCxnSpPr>
            <a:cxnSpLocks/>
          </p:cNvCxnSpPr>
          <p:nvPr/>
        </p:nvCxnSpPr>
        <p:spPr>
          <a:xfrm>
            <a:off x="7107381" y="781733"/>
            <a:ext cx="22029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age 33"/>
          <p:cNvPicPr/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84062" y="393196"/>
            <a:ext cx="840986" cy="840986"/>
          </a:xfrm>
          <a:prstGeom prst="rect">
            <a:avLst/>
          </a:prstGeom>
          <a:noFill/>
        </p:spPr>
      </p:pic>
      <p:sp>
        <p:nvSpPr>
          <p:cNvPr id="48" name="Rectangle 47"/>
          <p:cNvSpPr/>
          <p:nvPr/>
        </p:nvSpPr>
        <p:spPr>
          <a:xfrm>
            <a:off x="8610600" y="2991513"/>
            <a:ext cx="1198418" cy="1040907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pic>
        <p:nvPicPr>
          <p:cNvPr id="49" name="Image 48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330" y="3197037"/>
            <a:ext cx="845820" cy="922020"/>
          </a:xfrm>
          <a:prstGeom prst="rect">
            <a:avLst/>
          </a:prstGeom>
          <a:noFill/>
        </p:spPr>
      </p:pic>
      <p:sp>
        <p:nvSpPr>
          <p:cNvPr id="50" name="ZoneTexte 49">
            <a:extLst>
              <a:ext uri="{FF2B5EF4-FFF2-40B4-BE49-F238E27FC236}">
                <a16:creationId xmlns:a16="http://schemas.microsoft.com/office/drawing/2014/main" id="{81A7489E-78E3-1A1E-6BFA-8AE5059E3BBD}"/>
              </a:ext>
            </a:extLst>
          </p:cNvPr>
          <p:cNvSpPr txBox="1"/>
          <p:nvPr/>
        </p:nvSpPr>
        <p:spPr>
          <a:xfrm>
            <a:off x="132380" y="3198544"/>
            <a:ext cx="1681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Gestion de versions</a:t>
            </a:r>
          </a:p>
        </p:txBody>
      </p: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5E7EEE3B-B1D9-E08D-E55E-99E4CC44CAF6}"/>
              </a:ext>
            </a:extLst>
          </p:cNvPr>
          <p:cNvCxnSpPr>
            <a:cxnSpLocks/>
          </p:cNvCxnSpPr>
          <p:nvPr/>
        </p:nvCxnSpPr>
        <p:spPr>
          <a:xfrm>
            <a:off x="1625957" y="3637340"/>
            <a:ext cx="30707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5E7EEE3B-B1D9-E08D-E55E-99E4CC44CAF6}"/>
              </a:ext>
            </a:extLst>
          </p:cNvPr>
          <p:cNvCxnSpPr>
            <a:cxnSpLocks/>
          </p:cNvCxnSpPr>
          <p:nvPr/>
        </p:nvCxnSpPr>
        <p:spPr>
          <a:xfrm>
            <a:off x="6198833" y="3637340"/>
            <a:ext cx="2411767" cy="20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A047-6DF3-4C8C-9C12-C17027B947F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603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48" grpId="0" animBg="1"/>
      <p:bldP spid="5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A047-6DF3-4C8C-9C12-C17027B947F2}" type="slidenum">
              <a:rPr lang="en-US" smtClean="0"/>
              <a:t>26</a:t>
            </a:fld>
            <a:endParaRPr lang="en-US"/>
          </a:p>
        </p:txBody>
      </p:sp>
      <p:sp>
        <p:nvSpPr>
          <p:cNvPr id="4" name="Google Shape;554;p16">
            <a:extLst>
              <a:ext uri="{FF2B5EF4-FFF2-40B4-BE49-F238E27FC236}">
                <a16:creationId xmlns:a16="http://schemas.microsoft.com/office/drawing/2014/main" id="{38567AB2-8836-9D31-B500-2B9E1F2E799D}"/>
              </a:ext>
            </a:extLst>
          </p:cNvPr>
          <p:cNvSpPr/>
          <p:nvPr/>
        </p:nvSpPr>
        <p:spPr>
          <a:xfrm>
            <a:off x="0" y="1"/>
            <a:ext cx="12191999" cy="6857999"/>
          </a:xfrm>
          <a:prstGeom prst="rect">
            <a:avLst/>
          </a:prstGeom>
          <a:solidFill>
            <a:srgbClr val="173F5F"/>
          </a:solidFill>
          <a:ln w="25400" cap="flat" cmpd="sng">
            <a:solidFill>
              <a:srgbClr val="173F5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Démonstration de l’application</a:t>
            </a:r>
            <a:endParaRPr lang="en-US" sz="3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47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2741C2-2C2C-8F55-7166-C457FB998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3499" y="2766218"/>
            <a:ext cx="9819628" cy="1431709"/>
          </a:xfrm>
        </p:spPr>
        <p:txBody>
          <a:bodyPr>
            <a:normAutofit fontScale="90000"/>
          </a:bodyPr>
          <a:lstStyle/>
          <a:p>
            <a:r>
              <a:rPr lang="fr-FR" sz="5800" b="1" dirty="0">
                <a:solidFill>
                  <a:srgbClr val="275C8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5.Conclusion &amp; perspectives</a:t>
            </a:r>
            <a:endParaRPr lang="en-US" sz="5800" b="1" dirty="0">
              <a:solidFill>
                <a:srgbClr val="275C8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A047-6DF3-4C8C-9C12-C17027B947F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17"/>
          <p:cNvSpPr/>
          <p:nvPr/>
        </p:nvSpPr>
        <p:spPr>
          <a:xfrm rot="-517966">
            <a:off x="3030533" y="1808861"/>
            <a:ext cx="2645103" cy="713239"/>
          </a:xfrm>
          <a:prstGeom prst="rect">
            <a:avLst/>
          </a:prstGeom>
          <a:solidFill>
            <a:schemeClr val="dk1">
              <a:alpha val="33725"/>
            </a:scheme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1400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61" name="Google Shape;561;p17"/>
          <p:cNvSpPr/>
          <p:nvPr/>
        </p:nvSpPr>
        <p:spPr>
          <a:xfrm>
            <a:off x="3073416" y="1968955"/>
            <a:ext cx="8967896" cy="798287"/>
          </a:xfrm>
          <a:prstGeom prst="roundRect">
            <a:avLst>
              <a:gd name="adj" fmla="val 2394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fr-FR" sz="20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Approfondir nos connaissances  dans le domaine du développement des applications    web.</a:t>
            </a:r>
            <a:endParaRPr sz="2400" dirty="0"/>
          </a:p>
        </p:txBody>
      </p:sp>
      <p:sp>
        <p:nvSpPr>
          <p:cNvPr id="562" name="Google Shape;562;p17"/>
          <p:cNvSpPr txBox="1"/>
          <p:nvPr/>
        </p:nvSpPr>
        <p:spPr>
          <a:xfrm>
            <a:off x="2095926" y="1075580"/>
            <a:ext cx="4120655" cy="553943"/>
          </a:xfrm>
          <a:prstGeom prst="rect">
            <a:avLst/>
          </a:prstGeom>
          <a:solidFill>
            <a:srgbClr val="20AE97"/>
          </a:solidFill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285744" indent="-285744" algn="ctr">
              <a:buClr>
                <a:srgbClr val="000000"/>
              </a:buClr>
              <a:buSzPts val="2100"/>
              <a:buFont typeface="Noto Sans Symbols"/>
              <a:buChar char="⮚"/>
            </a:pPr>
            <a:r>
              <a:rPr lang="fr-FR" sz="2800" b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Conclusion:</a:t>
            </a:r>
            <a:endParaRPr sz="2800" b="1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63" name="Google Shape;563;p17"/>
          <p:cNvSpPr/>
          <p:nvPr/>
        </p:nvSpPr>
        <p:spPr>
          <a:xfrm rot="-517966">
            <a:off x="3030533" y="2963066"/>
            <a:ext cx="2645103" cy="713239"/>
          </a:xfrm>
          <a:prstGeom prst="rect">
            <a:avLst/>
          </a:prstGeom>
          <a:solidFill>
            <a:schemeClr val="dk1">
              <a:alpha val="33725"/>
            </a:scheme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1400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64" name="Google Shape;564;p17"/>
          <p:cNvSpPr/>
          <p:nvPr/>
        </p:nvSpPr>
        <p:spPr>
          <a:xfrm>
            <a:off x="3052796" y="3235432"/>
            <a:ext cx="8495357" cy="941355"/>
          </a:xfrm>
          <a:prstGeom prst="roundRect">
            <a:avLst>
              <a:gd name="adj" fmla="val 2394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endParaRPr sz="2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r>
              <a:rPr lang="fr-FR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Réalisation d’un site web pour  la recherche d’emploi .</a:t>
            </a:r>
            <a:endParaRPr sz="2400"/>
          </a:p>
          <a:p>
            <a:r>
              <a:rPr lang="fr-FR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endParaRPr sz="2400"/>
          </a:p>
          <a:p>
            <a:r>
              <a:rPr lang="fr-FR" sz="1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endParaRPr sz="1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565" name="Google Shape;565;p17"/>
          <p:cNvGrpSpPr/>
          <p:nvPr/>
        </p:nvGrpSpPr>
        <p:grpSpPr>
          <a:xfrm rot="155546">
            <a:off x="1983317" y="2279733"/>
            <a:ext cx="275287" cy="275287"/>
            <a:chOff x="1750422" y="1134799"/>
            <a:chExt cx="275287" cy="275287"/>
          </a:xfrm>
        </p:grpSpPr>
        <p:sp>
          <p:nvSpPr>
            <p:cNvPr id="566" name="Google Shape;566;p17"/>
            <p:cNvSpPr/>
            <p:nvPr/>
          </p:nvSpPr>
          <p:spPr>
            <a:xfrm>
              <a:off x="1750422" y="1134799"/>
              <a:ext cx="275287" cy="275287"/>
            </a:xfrm>
            <a:prstGeom prst="ellipse">
              <a:avLst/>
            </a:prstGeom>
            <a:noFill/>
            <a:ln w="25400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567" name="Google Shape;567;p17"/>
            <p:cNvSpPr/>
            <p:nvPr/>
          </p:nvSpPr>
          <p:spPr>
            <a:xfrm>
              <a:off x="1827254" y="1211631"/>
              <a:ext cx="121622" cy="121622"/>
            </a:xfrm>
            <a:prstGeom prst="ellipse">
              <a:avLst/>
            </a:prstGeom>
            <a:solidFill>
              <a:srgbClr val="7030A0"/>
            </a:solidFill>
            <a:ln w="25400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pSp>
        <p:nvGrpSpPr>
          <p:cNvPr id="568" name="Google Shape;568;p17"/>
          <p:cNvGrpSpPr/>
          <p:nvPr/>
        </p:nvGrpSpPr>
        <p:grpSpPr>
          <a:xfrm>
            <a:off x="1969667" y="3630199"/>
            <a:ext cx="275287" cy="275287"/>
            <a:chOff x="1750422" y="1134799"/>
            <a:chExt cx="275287" cy="275287"/>
          </a:xfrm>
        </p:grpSpPr>
        <p:sp>
          <p:nvSpPr>
            <p:cNvPr id="569" name="Google Shape;569;p17"/>
            <p:cNvSpPr/>
            <p:nvPr/>
          </p:nvSpPr>
          <p:spPr>
            <a:xfrm>
              <a:off x="1750422" y="1134799"/>
              <a:ext cx="275287" cy="275287"/>
            </a:xfrm>
            <a:prstGeom prst="ellipse">
              <a:avLst/>
            </a:prstGeom>
            <a:noFill/>
            <a:ln w="25400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570" name="Google Shape;570;p17"/>
            <p:cNvSpPr/>
            <p:nvPr/>
          </p:nvSpPr>
          <p:spPr>
            <a:xfrm>
              <a:off x="1827254" y="1211631"/>
              <a:ext cx="121622" cy="121622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cxnSp>
        <p:nvCxnSpPr>
          <p:cNvPr id="571" name="Google Shape;571;p17"/>
          <p:cNvCxnSpPr/>
          <p:nvPr/>
        </p:nvCxnSpPr>
        <p:spPr>
          <a:xfrm>
            <a:off x="2103027" y="1696136"/>
            <a:ext cx="0" cy="552352"/>
          </a:xfrm>
          <a:prstGeom prst="straightConnector1">
            <a:avLst/>
          </a:prstGeom>
          <a:noFill/>
          <a:ln w="9525" cap="flat" cmpd="sng">
            <a:solidFill>
              <a:srgbClr val="197EF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2" name="Google Shape;572;p17"/>
          <p:cNvCxnSpPr/>
          <p:nvPr/>
        </p:nvCxnSpPr>
        <p:spPr>
          <a:xfrm>
            <a:off x="2107310" y="2657841"/>
            <a:ext cx="1" cy="846255"/>
          </a:xfrm>
          <a:prstGeom prst="straightConnector1">
            <a:avLst/>
          </a:prstGeom>
          <a:noFill/>
          <a:ln w="9525" cap="flat" cmpd="sng">
            <a:solidFill>
              <a:srgbClr val="197EF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73" name="Google Shape;573;p17"/>
          <p:cNvSpPr txBox="1"/>
          <p:nvPr/>
        </p:nvSpPr>
        <p:spPr>
          <a:xfrm>
            <a:off x="1504271" y="180699"/>
            <a:ext cx="7893463" cy="61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fr-FR" sz="3200" b="1" dirty="0">
                <a:solidFill>
                  <a:srgbClr val="275C8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6.Conclusion &amp; perspectives</a:t>
            </a:r>
            <a:endParaRPr sz="2800" b="1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5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5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18"/>
          <p:cNvSpPr/>
          <p:nvPr/>
        </p:nvSpPr>
        <p:spPr>
          <a:xfrm rot="-517966">
            <a:off x="3030533" y="1808861"/>
            <a:ext cx="2645103" cy="713239"/>
          </a:xfrm>
          <a:prstGeom prst="rect">
            <a:avLst/>
          </a:prstGeom>
          <a:solidFill>
            <a:schemeClr val="dk1">
              <a:alpha val="33725"/>
            </a:scheme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1400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79" name="Google Shape;579;p18"/>
          <p:cNvSpPr/>
          <p:nvPr/>
        </p:nvSpPr>
        <p:spPr>
          <a:xfrm>
            <a:off x="3073417" y="1968955"/>
            <a:ext cx="7050052" cy="798287"/>
          </a:xfrm>
          <a:prstGeom prst="roundRect">
            <a:avLst>
              <a:gd name="adj" fmla="val 2394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fr-FR" sz="2133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 perspectives cette application pourrait être améliorée</a:t>
            </a:r>
            <a:r>
              <a:rPr lang="fr-FR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 </a:t>
            </a:r>
            <a:endParaRPr sz="2400"/>
          </a:p>
        </p:txBody>
      </p:sp>
      <p:sp>
        <p:nvSpPr>
          <p:cNvPr id="580" name="Google Shape;580;p18"/>
          <p:cNvSpPr txBox="1"/>
          <p:nvPr/>
        </p:nvSpPr>
        <p:spPr>
          <a:xfrm>
            <a:off x="2095926" y="1075581"/>
            <a:ext cx="4120655" cy="553943"/>
          </a:xfrm>
          <a:prstGeom prst="rect">
            <a:avLst/>
          </a:prstGeom>
          <a:solidFill>
            <a:srgbClr val="20AE97"/>
          </a:solidFill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285744" indent="-285744" algn="ctr">
              <a:buClr>
                <a:srgbClr val="000000"/>
              </a:buClr>
              <a:buSzPts val="2100"/>
              <a:buFont typeface="Noto Sans Symbols"/>
              <a:buChar char="⮚"/>
            </a:pPr>
            <a:r>
              <a:rPr lang="fr-FR" sz="2800" b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Perspectives du projet :</a:t>
            </a:r>
            <a:endParaRPr sz="2800" b="1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81" name="Google Shape;581;p18"/>
          <p:cNvSpPr/>
          <p:nvPr/>
        </p:nvSpPr>
        <p:spPr>
          <a:xfrm rot="-517966">
            <a:off x="3030533" y="2963066"/>
            <a:ext cx="2645103" cy="713239"/>
          </a:xfrm>
          <a:prstGeom prst="rect">
            <a:avLst/>
          </a:prstGeom>
          <a:solidFill>
            <a:schemeClr val="dk1">
              <a:alpha val="33725"/>
            </a:scheme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1400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82" name="Google Shape;582;p18"/>
          <p:cNvSpPr/>
          <p:nvPr/>
        </p:nvSpPr>
        <p:spPr>
          <a:xfrm>
            <a:off x="3052797" y="3235432"/>
            <a:ext cx="7399447" cy="941355"/>
          </a:xfrm>
          <a:prstGeom prst="roundRect">
            <a:avLst>
              <a:gd name="adj" fmla="val 2394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fr-FR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Recherche avancée (Les plus citées, les plus récentes par date ou par axe). </a:t>
            </a:r>
            <a:endParaRPr sz="2400"/>
          </a:p>
          <a:p>
            <a:r>
              <a:rPr lang="fr-FR" sz="1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endParaRPr sz="1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583" name="Google Shape;583;p18"/>
          <p:cNvGrpSpPr/>
          <p:nvPr/>
        </p:nvGrpSpPr>
        <p:grpSpPr>
          <a:xfrm rot="155546">
            <a:off x="1983317" y="2279733"/>
            <a:ext cx="275287" cy="275287"/>
            <a:chOff x="1750422" y="1134799"/>
            <a:chExt cx="275287" cy="275287"/>
          </a:xfrm>
        </p:grpSpPr>
        <p:sp>
          <p:nvSpPr>
            <p:cNvPr id="584" name="Google Shape;584;p18"/>
            <p:cNvSpPr/>
            <p:nvPr/>
          </p:nvSpPr>
          <p:spPr>
            <a:xfrm>
              <a:off x="1750422" y="1134799"/>
              <a:ext cx="275287" cy="275287"/>
            </a:xfrm>
            <a:prstGeom prst="ellipse">
              <a:avLst/>
            </a:prstGeom>
            <a:noFill/>
            <a:ln w="25400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585" name="Google Shape;585;p18"/>
            <p:cNvSpPr/>
            <p:nvPr/>
          </p:nvSpPr>
          <p:spPr>
            <a:xfrm>
              <a:off x="1827254" y="1211631"/>
              <a:ext cx="121622" cy="121622"/>
            </a:xfrm>
            <a:prstGeom prst="ellipse">
              <a:avLst/>
            </a:prstGeom>
            <a:solidFill>
              <a:srgbClr val="7030A0"/>
            </a:solidFill>
            <a:ln w="25400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pSp>
        <p:nvGrpSpPr>
          <p:cNvPr id="586" name="Google Shape;586;p18"/>
          <p:cNvGrpSpPr/>
          <p:nvPr/>
        </p:nvGrpSpPr>
        <p:grpSpPr>
          <a:xfrm>
            <a:off x="1969667" y="3630199"/>
            <a:ext cx="275287" cy="275287"/>
            <a:chOff x="1750422" y="1134799"/>
            <a:chExt cx="275287" cy="275287"/>
          </a:xfrm>
        </p:grpSpPr>
        <p:sp>
          <p:nvSpPr>
            <p:cNvPr id="587" name="Google Shape;587;p18"/>
            <p:cNvSpPr/>
            <p:nvPr/>
          </p:nvSpPr>
          <p:spPr>
            <a:xfrm>
              <a:off x="1750422" y="1134799"/>
              <a:ext cx="275287" cy="275287"/>
            </a:xfrm>
            <a:prstGeom prst="ellipse">
              <a:avLst/>
            </a:prstGeom>
            <a:noFill/>
            <a:ln w="25400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588" name="Google Shape;588;p18"/>
            <p:cNvSpPr/>
            <p:nvPr/>
          </p:nvSpPr>
          <p:spPr>
            <a:xfrm>
              <a:off x="1827254" y="1211631"/>
              <a:ext cx="121622" cy="121622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cxnSp>
        <p:nvCxnSpPr>
          <p:cNvPr id="589" name="Google Shape;589;p18"/>
          <p:cNvCxnSpPr/>
          <p:nvPr/>
        </p:nvCxnSpPr>
        <p:spPr>
          <a:xfrm>
            <a:off x="2103027" y="1696136"/>
            <a:ext cx="0" cy="552352"/>
          </a:xfrm>
          <a:prstGeom prst="straightConnector1">
            <a:avLst/>
          </a:prstGeom>
          <a:noFill/>
          <a:ln w="9525" cap="flat" cmpd="sng">
            <a:solidFill>
              <a:srgbClr val="197EF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90" name="Google Shape;590;p18"/>
          <p:cNvCxnSpPr/>
          <p:nvPr/>
        </p:nvCxnSpPr>
        <p:spPr>
          <a:xfrm>
            <a:off x="2107310" y="2657841"/>
            <a:ext cx="1" cy="846255"/>
          </a:xfrm>
          <a:prstGeom prst="straightConnector1">
            <a:avLst/>
          </a:prstGeom>
          <a:noFill/>
          <a:ln w="9525" cap="flat" cmpd="sng">
            <a:solidFill>
              <a:srgbClr val="197EF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91" name="Google Shape;591;p18"/>
          <p:cNvSpPr txBox="1"/>
          <p:nvPr/>
        </p:nvSpPr>
        <p:spPr>
          <a:xfrm>
            <a:off x="1504271" y="180699"/>
            <a:ext cx="7893463" cy="61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fr-FR" sz="3200" b="1" dirty="0">
                <a:solidFill>
                  <a:srgbClr val="275C8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6.Conclusion &amp; perspectives</a:t>
            </a:r>
            <a:endParaRPr lang="fr-FR" sz="2800" b="1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5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5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ccolade ouvrante 1">
            <a:extLst>
              <a:ext uri="{FF2B5EF4-FFF2-40B4-BE49-F238E27FC236}">
                <a16:creationId xmlns:a16="http://schemas.microsoft.com/office/drawing/2014/main" id="{8345C8BB-EFB6-8472-F1F7-AF912D36D054}"/>
              </a:ext>
            </a:extLst>
          </p:cNvPr>
          <p:cNvSpPr/>
          <p:nvPr/>
        </p:nvSpPr>
        <p:spPr>
          <a:xfrm>
            <a:off x="8573730" y="3146323"/>
            <a:ext cx="304800" cy="1071716"/>
          </a:xfrm>
          <a:prstGeom prst="leftBrace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275C8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A047-6DF3-4C8C-9C12-C17027B947F2}" type="slidenum">
              <a:rPr lang="en-US" smtClean="0"/>
              <a:t>3</a:t>
            </a:fld>
            <a:endParaRPr lang="en-US"/>
          </a:p>
        </p:txBody>
      </p:sp>
      <p:sp>
        <p:nvSpPr>
          <p:cNvPr id="3" name="Google Shape;554;p16">
            <a:extLst>
              <a:ext uri="{FF2B5EF4-FFF2-40B4-BE49-F238E27FC236}">
                <a16:creationId xmlns:a16="http://schemas.microsoft.com/office/drawing/2014/main" id="{089D0F2D-5BCD-F193-9753-9C418E77CC30}"/>
              </a:ext>
            </a:extLst>
          </p:cNvPr>
          <p:cNvSpPr/>
          <p:nvPr/>
        </p:nvSpPr>
        <p:spPr>
          <a:xfrm>
            <a:off x="-9728" y="1"/>
            <a:ext cx="12191999" cy="6877456"/>
          </a:xfrm>
          <a:prstGeom prst="rect">
            <a:avLst/>
          </a:prstGeom>
          <a:solidFill>
            <a:srgbClr val="173F5F"/>
          </a:solidFill>
          <a:ln w="25400" cap="flat" cmpd="sng">
            <a:solidFill>
              <a:srgbClr val="173F5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1.Pr</a:t>
            </a:r>
            <a:r>
              <a:rPr lang="fr-F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ésentation du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Cadre de Projet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3569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Google Shape;1585;p209"/>
          <p:cNvSpPr txBox="1"/>
          <p:nvPr/>
        </p:nvSpPr>
        <p:spPr>
          <a:xfrm rot="-717967">
            <a:off x="2272131" y="2253821"/>
            <a:ext cx="8464859" cy="4247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rgbClr val="282F39"/>
              </a:buClr>
              <a:buSzPts val="5400"/>
            </a:pPr>
            <a:r>
              <a:rPr lang="en-US" sz="5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"/>
                <a:ea typeface="Noto Sans"/>
                <a:cs typeface="Noto Sans"/>
                <a:sym typeface="Noto Sans"/>
              </a:rPr>
              <a:t>Merci pour votre attention!</a:t>
            </a:r>
          </a:p>
          <a:p>
            <a:pPr algn="ctr">
              <a:buClr>
                <a:srgbClr val="282F39"/>
              </a:buClr>
              <a:buSzPts val="5400"/>
            </a:pPr>
            <a:endParaRPr lang="en-US" sz="5400" b="1" dirty="0">
              <a:solidFill>
                <a:srgbClr val="275C8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"/>
              <a:ea typeface="Noto Sans"/>
              <a:cs typeface="Noto Sans"/>
              <a:sym typeface="Noto Sans"/>
            </a:endParaRPr>
          </a:p>
          <a:p>
            <a:pPr algn="ctr">
              <a:buClr>
                <a:srgbClr val="282F39"/>
              </a:buClr>
              <a:buSzPts val="5400"/>
            </a:pPr>
            <a:endParaRPr lang="fr-FR" sz="5400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F39"/>
              </a:buClr>
              <a:buSzPts val="5400"/>
              <a:buFont typeface="Noto Sans"/>
              <a:buNone/>
            </a:pPr>
            <a:endParaRPr sz="5400" b="1" i="0" u="none" strike="noStrike" cap="none" dirty="0">
              <a:solidFill>
                <a:srgbClr val="275C8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"/>
              <a:ea typeface="Noto Sans"/>
              <a:cs typeface="Noto Sans"/>
              <a:sym typeface="Noto Sans"/>
            </a:endParaRPr>
          </a:p>
        </p:txBody>
      </p:sp>
      <p:cxnSp>
        <p:nvCxnSpPr>
          <p:cNvPr id="1586" name="Google Shape;1586;p209"/>
          <p:cNvCxnSpPr/>
          <p:nvPr/>
        </p:nvCxnSpPr>
        <p:spPr>
          <a:xfrm rot="10800000" flipH="1">
            <a:off x="2503548" y="3279665"/>
            <a:ext cx="7910945" cy="1717964"/>
          </a:xfrm>
          <a:prstGeom prst="straightConnector1">
            <a:avLst/>
          </a:prstGeom>
          <a:noFill/>
          <a:ln w="19050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" name="Google Shape;597;p19">
            <a:extLst>
              <a:ext uri="{FF2B5EF4-FFF2-40B4-BE49-F238E27FC236}">
                <a16:creationId xmlns:a16="http://schemas.microsoft.com/office/drawing/2014/main" id="{B4D6B84E-522E-C009-E8ED-0F8B59F0FFAD}"/>
              </a:ext>
            </a:extLst>
          </p:cNvPr>
          <p:cNvSpPr/>
          <p:nvPr/>
        </p:nvSpPr>
        <p:spPr>
          <a:xfrm>
            <a:off x="2285191" y="3648705"/>
            <a:ext cx="436715" cy="234255"/>
          </a:xfrm>
          <a:custGeom>
            <a:avLst/>
            <a:gdLst/>
            <a:ahLst/>
            <a:cxnLst/>
            <a:rect l="l" t="t" r="r" b="b"/>
            <a:pathLst>
              <a:path w="3894" h="2048" extrusionOk="0">
                <a:moveTo>
                  <a:pt x="3841" y="0"/>
                </a:moveTo>
                <a:lnTo>
                  <a:pt x="3852" y="0"/>
                </a:lnTo>
                <a:lnTo>
                  <a:pt x="3861" y="3"/>
                </a:lnTo>
                <a:lnTo>
                  <a:pt x="3872" y="11"/>
                </a:lnTo>
                <a:lnTo>
                  <a:pt x="3880" y="23"/>
                </a:lnTo>
                <a:lnTo>
                  <a:pt x="3888" y="41"/>
                </a:lnTo>
                <a:lnTo>
                  <a:pt x="3892" y="64"/>
                </a:lnTo>
                <a:lnTo>
                  <a:pt x="3894" y="95"/>
                </a:lnTo>
                <a:lnTo>
                  <a:pt x="3894" y="1053"/>
                </a:lnTo>
                <a:lnTo>
                  <a:pt x="3888" y="1123"/>
                </a:lnTo>
                <a:lnTo>
                  <a:pt x="3871" y="1191"/>
                </a:lnTo>
                <a:lnTo>
                  <a:pt x="3843" y="1259"/>
                </a:lnTo>
                <a:lnTo>
                  <a:pt x="3804" y="1327"/>
                </a:lnTo>
                <a:lnTo>
                  <a:pt x="3754" y="1394"/>
                </a:lnTo>
                <a:lnTo>
                  <a:pt x="3695" y="1459"/>
                </a:lnTo>
                <a:lnTo>
                  <a:pt x="3628" y="1524"/>
                </a:lnTo>
                <a:lnTo>
                  <a:pt x="3551" y="1586"/>
                </a:lnTo>
                <a:lnTo>
                  <a:pt x="3465" y="1645"/>
                </a:lnTo>
                <a:lnTo>
                  <a:pt x="3372" y="1703"/>
                </a:lnTo>
                <a:lnTo>
                  <a:pt x="3271" y="1757"/>
                </a:lnTo>
                <a:lnTo>
                  <a:pt x="3164" y="1807"/>
                </a:lnTo>
                <a:lnTo>
                  <a:pt x="3049" y="1855"/>
                </a:lnTo>
                <a:lnTo>
                  <a:pt x="2930" y="1897"/>
                </a:lnTo>
                <a:lnTo>
                  <a:pt x="2802" y="1934"/>
                </a:lnTo>
                <a:lnTo>
                  <a:pt x="2670" y="1968"/>
                </a:lnTo>
                <a:lnTo>
                  <a:pt x="2534" y="1996"/>
                </a:lnTo>
                <a:lnTo>
                  <a:pt x="2392" y="2017"/>
                </a:lnTo>
                <a:lnTo>
                  <a:pt x="2248" y="2035"/>
                </a:lnTo>
                <a:lnTo>
                  <a:pt x="2099" y="2044"/>
                </a:lnTo>
                <a:lnTo>
                  <a:pt x="1947" y="2048"/>
                </a:lnTo>
                <a:lnTo>
                  <a:pt x="1795" y="2044"/>
                </a:lnTo>
                <a:lnTo>
                  <a:pt x="1646" y="2035"/>
                </a:lnTo>
                <a:lnTo>
                  <a:pt x="1500" y="2017"/>
                </a:lnTo>
                <a:lnTo>
                  <a:pt x="1358" y="1996"/>
                </a:lnTo>
                <a:lnTo>
                  <a:pt x="1222" y="1968"/>
                </a:lnTo>
                <a:lnTo>
                  <a:pt x="1090" y="1934"/>
                </a:lnTo>
                <a:lnTo>
                  <a:pt x="964" y="1897"/>
                </a:lnTo>
                <a:lnTo>
                  <a:pt x="843" y="1855"/>
                </a:lnTo>
                <a:lnTo>
                  <a:pt x="728" y="1807"/>
                </a:lnTo>
                <a:lnTo>
                  <a:pt x="621" y="1757"/>
                </a:lnTo>
                <a:lnTo>
                  <a:pt x="520" y="1703"/>
                </a:lnTo>
                <a:lnTo>
                  <a:pt x="427" y="1645"/>
                </a:lnTo>
                <a:lnTo>
                  <a:pt x="341" y="1586"/>
                </a:lnTo>
                <a:lnTo>
                  <a:pt x="265" y="1524"/>
                </a:lnTo>
                <a:lnTo>
                  <a:pt x="197" y="1459"/>
                </a:lnTo>
                <a:lnTo>
                  <a:pt x="138" y="1394"/>
                </a:lnTo>
                <a:lnTo>
                  <a:pt x="90" y="1327"/>
                </a:lnTo>
                <a:lnTo>
                  <a:pt x="51" y="1259"/>
                </a:lnTo>
                <a:lnTo>
                  <a:pt x="23" y="1191"/>
                </a:lnTo>
                <a:lnTo>
                  <a:pt x="4" y="1123"/>
                </a:lnTo>
                <a:lnTo>
                  <a:pt x="0" y="1053"/>
                </a:lnTo>
                <a:lnTo>
                  <a:pt x="0" y="146"/>
                </a:lnTo>
                <a:lnTo>
                  <a:pt x="1" y="110"/>
                </a:lnTo>
                <a:lnTo>
                  <a:pt x="6" y="81"/>
                </a:lnTo>
                <a:lnTo>
                  <a:pt x="15" y="59"/>
                </a:lnTo>
                <a:lnTo>
                  <a:pt x="26" y="44"/>
                </a:lnTo>
                <a:lnTo>
                  <a:pt x="38" y="33"/>
                </a:lnTo>
                <a:lnTo>
                  <a:pt x="52" y="27"/>
                </a:lnTo>
                <a:lnTo>
                  <a:pt x="66" y="23"/>
                </a:lnTo>
                <a:lnTo>
                  <a:pt x="80" y="23"/>
                </a:lnTo>
                <a:lnTo>
                  <a:pt x="94" y="27"/>
                </a:lnTo>
                <a:lnTo>
                  <a:pt x="107" y="30"/>
                </a:lnTo>
                <a:lnTo>
                  <a:pt x="118" y="34"/>
                </a:lnTo>
                <a:lnTo>
                  <a:pt x="125" y="37"/>
                </a:lnTo>
                <a:lnTo>
                  <a:pt x="132" y="41"/>
                </a:lnTo>
                <a:lnTo>
                  <a:pt x="133" y="42"/>
                </a:lnTo>
                <a:lnTo>
                  <a:pt x="1618" y="951"/>
                </a:lnTo>
                <a:lnTo>
                  <a:pt x="1675" y="982"/>
                </a:lnTo>
                <a:lnTo>
                  <a:pt x="1739" y="1005"/>
                </a:lnTo>
                <a:lnTo>
                  <a:pt x="1805" y="1024"/>
                </a:lnTo>
                <a:lnTo>
                  <a:pt x="1875" y="1034"/>
                </a:lnTo>
                <a:lnTo>
                  <a:pt x="1947" y="1038"/>
                </a:lnTo>
                <a:lnTo>
                  <a:pt x="2018" y="1034"/>
                </a:lnTo>
                <a:lnTo>
                  <a:pt x="2088" y="1024"/>
                </a:lnTo>
                <a:lnTo>
                  <a:pt x="2155" y="1005"/>
                </a:lnTo>
                <a:lnTo>
                  <a:pt x="2217" y="982"/>
                </a:lnTo>
                <a:lnTo>
                  <a:pt x="2274" y="951"/>
                </a:lnTo>
                <a:lnTo>
                  <a:pt x="3798" y="17"/>
                </a:lnTo>
                <a:lnTo>
                  <a:pt x="3799" y="17"/>
                </a:lnTo>
                <a:lnTo>
                  <a:pt x="3804" y="14"/>
                </a:lnTo>
                <a:lnTo>
                  <a:pt x="3812" y="10"/>
                </a:lnTo>
                <a:lnTo>
                  <a:pt x="3819" y="6"/>
                </a:lnTo>
                <a:lnTo>
                  <a:pt x="3830" y="2"/>
                </a:lnTo>
                <a:lnTo>
                  <a:pt x="3841" y="0"/>
                </a:lnTo>
                <a:close/>
              </a:path>
            </a:pathLst>
          </a:custGeom>
          <a:solidFill>
            <a:schemeClr val="dk1"/>
          </a:solidFill>
          <a:ln>
            <a:solidFill>
              <a:srgbClr val="002060"/>
            </a:solidFill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598;p19">
            <a:extLst>
              <a:ext uri="{FF2B5EF4-FFF2-40B4-BE49-F238E27FC236}">
                <a16:creationId xmlns:a16="http://schemas.microsoft.com/office/drawing/2014/main" id="{E563C8D0-6DB3-0906-18C8-28ACA11BC174}"/>
              </a:ext>
            </a:extLst>
          </p:cNvPr>
          <p:cNvSpPr/>
          <p:nvPr/>
        </p:nvSpPr>
        <p:spPr>
          <a:xfrm>
            <a:off x="2177224" y="3367214"/>
            <a:ext cx="630130" cy="327854"/>
          </a:xfrm>
          <a:custGeom>
            <a:avLst/>
            <a:gdLst/>
            <a:ahLst/>
            <a:cxnLst/>
            <a:rect l="l" t="t" r="r" b="b"/>
            <a:pathLst>
              <a:path w="5108" h="2873" extrusionOk="0">
                <a:moveTo>
                  <a:pt x="2579" y="0"/>
                </a:moveTo>
                <a:lnTo>
                  <a:pt x="2628" y="6"/>
                </a:lnTo>
                <a:lnTo>
                  <a:pt x="2675" y="16"/>
                </a:lnTo>
                <a:lnTo>
                  <a:pt x="2720" y="31"/>
                </a:lnTo>
                <a:lnTo>
                  <a:pt x="2760" y="53"/>
                </a:lnTo>
                <a:lnTo>
                  <a:pt x="5023" y="1182"/>
                </a:lnTo>
                <a:lnTo>
                  <a:pt x="5057" y="1207"/>
                </a:lnTo>
                <a:lnTo>
                  <a:pt x="5082" y="1234"/>
                </a:lnTo>
                <a:lnTo>
                  <a:pt x="5099" y="1264"/>
                </a:lnTo>
                <a:lnTo>
                  <a:pt x="5108" y="1293"/>
                </a:lnTo>
                <a:lnTo>
                  <a:pt x="5108" y="1324"/>
                </a:lnTo>
                <a:lnTo>
                  <a:pt x="5099" y="1355"/>
                </a:lnTo>
                <a:lnTo>
                  <a:pt x="5082" y="1383"/>
                </a:lnTo>
                <a:lnTo>
                  <a:pt x="5057" y="1411"/>
                </a:lnTo>
                <a:lnTo>
                  <a:pt x="5023" y="1436"/>
                </a:lnTo>
                <a:lnTo>
                  <a:pt x="2760" y="2822"/>
                </a:lnTo>
                <a:lnTo>
                  <a:pt x="2720" y="2842"/>
                </a:lnTo>
                <a:lnTo>
                  <a:pt x="2675" y="2858"/>
                </a:lnTo>
                <a:lnTo>
                  <a:pt x="2628" y="2869"/>
                </a:lnTo>
                <a:lnTo>
                  <a:pt x="2579" y="2873"/>
                </a:lnTo>
                <a:lnTo>
                  <a:pt x="2529" y="2873"/>
                </a:lnTo>
                <a:lnTo>
                  <a:pt x="2479" y="2869"/>
                </a:lnTo>
                <a:lnTo>
                  <a:pt x="2431" y="2858"/>
                </a:lnTo>
                <a:lnTo>
                  <a:pt x="2386" y="2842"/>
                </a:lnTo>
                <a:lnTo>
                  <a:pt x="2346" y="2822"/>
                </a:lnTo>
                <a:lnTo>
                  <a:pt x="83" y="1436"/>
                </a:lnTo>
                <a:lnTo>
                  <a:pt x="49" y="1411"/>
                </a:lnTo>
                <a:lnTo>
                  <a:pt x="24" y="1383"/>
                </a:lnTo>
                <a:lnTo>
                  <a:pt x="7" y="1355"/>
                </a:lnTo>
                <a:lnTo>
                  <a:pt x="0" y="1324"/>
                </a:lnTo>
                <a:lnTo>
                  <a:pt x="0" y="1293"/>
                </a:lnTo>
                <a:lnTo>
                  <a:pt x="7" y="1264"/>
                </a:lnTo>
                <a:lnTo>
                  <a:pt x="24" y="1234"/>
                </a:lnTo>
                <a:lnTo>
                  <a:pt x="49" y="1207"/>
                </a:lnTo>
                <a:lnTo>
                  <a:pt x="83" y="1182"/>
                </a:lnTo>
                <a:lnTo>
                  <a:pt x="2346" y="53"/>
                </a:lnTo>
                <a:lnTo>
                  <a:pt x="2386" y="31"/>
                </a:lnTo>
                <a:lnTo>
                  <a:pt x="2431" y="16"/>
                </a:lnTo>
                <a:lnTo>
                  <a:pt x="2479" y="6"/>
                </a:lnTo>
                <a:lnTo>
                  <a:pt x="2529" y="0"/>
                </a:lnTo>
                <a:lnTo>
                  <a:pt x="2579" y="0"/>
                </a:lnTo>
                <a:close/>
              </a:path>
            </a:pathLst>
          </a:custGeom>
          <a:solidFill>
            <a:schemeClr val="dk1"/>
          </a:solidFill>
          <a:ln>
            <a:solidFill>
              <a:srgbClr val="002060"/>
            </a:solidFill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599;p19">
            <a:extLst>
              <a:ext uri="{FF2B5EF4-FFF2-40B4-BE49-F238E27FC236}">
                <a16:creationId xmlns:a16="http://schemas.microsoft.com/office/drawing/2014/main" id="{34E9FF2C-FD64-A3A1-5A12-30768A7828FC}"/>
              </a:ext>
            </a:extLst>
          </p:cNvPr>
          <p:cNvSpPr/>
          <p:nvPr/>
        </p:nvSpPr>
        <p:spPr>
          <a:xfrm>
            <a:off x="2762126" y="3555106"/>
            <a:ext cx="84196" cy="279924"/>
          </a:xfrm>
          <a:custGeom>
            <a:avLst/>
            <a:gdLst/>
            <a:ahLst/>
            <a:cxnLst/>
            <a:rect l="l" t="t" r="r" b="b"/>
            <a:pathLst>
              <a:path w="529" h="2110" extrusionOk="0">
                <a:moveTo>
                  <a:pt x="343" y="0"/>
                </a:moveTo>
                <a:lnTo>
                  <a:pt x="354" y="1"/>
                </a:lnTo>
                <a:lnTo>
                  <a:pt x="360" y="8"/>
                </a:lnTo>
                <a:lnTo>
                  <a:pt x="366" y="15"/>
                </a:lnTo>
                <a:lnTo>
                  <a:pt x="369" y="26"/>
                </a:lnTo>
                <a:lnTo>
                  <a:pt x="371" y="35"/>
                </a:lnTo>
                <a:lnTo>
                  <a:pt x="372" y="45"/>
                </a:lnTo>
                <a:lnTo>
                  <a:pt x="372" y="51"/>
                </a:lnTo>
                <a:lnTo>
                  <a:pt x="372" y="54"/>
                </a:lnTo>
                <a:lnTo>
                  <a:pt x="372" y="1584"/>
                </a:lnTo>
                <a:lnTo>
                  <a:pt x="376" y="1597"/>
                </a:lnTo>
                <a:lnTo>
                  <a:pt x="382" y="1606"/>
                </a:lnTo>
                <a:lnTo>
                  <a:pt x="390" y="1612"/>
                </a:lnTo>
                <a:lnTo>
                  <a:pt x="397" y="1617"/>
                </a:lnTo>
                <a:lnTo>
                  <a:pt x="435" y="1643"/>
                </a:lnTo>
                <a:lnTo>
                  <a:pt x="466" y="1674"/>
                </a:lnTo>
                <a:lnTo>
                  <a:pt x="492" y="1712"/>
                </a:lnTo>
                <a:lnTo>
                  <a:pt x="512" y="1753"/>
                </a:lnTo>
                <a:lnTo>
                  <a:pt x="525" y="1798"/>
                </a:lnTo>
                <a:lnTo>
                  <a:pt x="529" y="1845"/>
                </a:lnTo>
                <a:lnTo>
                  <a:pt x="525" y="1893"/>
                </a:lnTo>
                <a:lnTo>
                  <a:pt x="512" y="1938"/>
                </a:lnTo>
                <a:lnTo>
                  <a:pt x="492" y="1978"/>
                </a:lnTo>
                <a:lnTo>
                  <a:pt x="466" y="2016"/>
                </a:lnTo>
                <a:lnTo>
                  <a:pt x="435" y="2048"/>
                </a:lnTo>
                <a:lnTo>
                  <a:pt x="397" y="2074"/>
                </a:lnTo>
                <a:lnTo>
                  <a:pt x="357" y="2093"/>
                </a:lnTo>
                <a:lnTo>
                  <a:pt x="312" y="2105"/>
                </a:lnTo>
                <a:lnTo>
                  <a:pt x="264" y="2110"/>
                </a:lnTo>
                <a:lnTo>
                  <a:pt x="216" y="2105"/>
                </a:lnTo>
                <a:lnTo>
                  <a:pt x="172" y="2093"/>
                </a:lnTo>
                <a:lnTo>
                  <a:pt x="130" y="2074"/>
                </a:lnTo>
                <a:lnTo>
                  <a:pt x="93" y="2048"/>
                </a:lnTo>
                <a:lnTo>
                  <a:pt x="62" y="2016"/>
                </a:lnTo>
                <a:lnTo>
                  <a:pt x="36" y="1978"/>
                </a:lnTo>
                <a:lnTo>
                  <a:pt x="15" y="1938"/>
                </a:lnTo>
                <a:lnTo>
                  <a:pt x="3" y="1893"/>
                </a:lnTo>
                <a:lnTo>
                  <a:pt x="0" y="1845"/>
                </a:lnTo>
                <a:lnTo>
                  <a:pt x="3" y="1798"/>
                </a:lnTo>
                <a:lnTo>
                  <a:pt x="15" y="1753"/>
                </a:lnTo>
                <a:lnTo>
                  <a:pt x="36" y="1713"/>
                </a:lnTo>
                <a:lnTo>
                  <a:pt x="62" y="1676"/>
                </a:lnTo>
                <a:lnTo>
                  <a:pt x="93" y="1643"/>
                </a:lnTo>
                <a:lnTo>
                  <a:pt x="130" y="1619"/>
                </a:lnTo>
                <a:lnTo>
                  <a:pt x="136" y="1614"/>
                </a:lnTo>
                <a:lnTo>
                  <a:pt x="146" y="1606"/>
                </a:lnTo>
                <a:lnTo>
                  <a:pt x="152" y="1597"/>
                </a:lnTo>
                <a:lnTo>
                  <a:pt x="155" y="1584"/>
                </a:lnTo>
                <a:lnTo>
                  <a:pt x="155" y="194"/>
                </a:lnTo>
                <a:lnTo>
                  <a:pt x="155" y="191"/>
                </a:lnTo>
                <a:lnTo>
                  <a:pt x="154" y="180"/>
                </a:lnTo>
                <a:lnTo>
                  <a:pt x="155" y="166"/>
                </a:lnTo>
                <a:lnTo>
                  <a:pt x="157" y="149"/>
                </a:lnTo>
                <a:lnTo>
                  <a:pt x="161" y="130"/>
                </a:lnTo>
                <a:lnTo>
                  <a:pt x="169" y="111"/>
                </a:lnTo>
                <a:lnTo>
                  <a:pt x="181" y="97"/>
                </a:lnTo>
                <a:lnTo>
                  <a:pt x="197" y="85"/>
                </a:lnTo>
                <a:lnTo>
                  <a:pt x="219" y="71"/>
                </a:lnTo>
                <a:lnTo>
                  <a:pt x="242" y="56"/>
                </a:lnTo>
                <a:lnTo>
                  <a:pt x="267" y="42"/>
                </a:lnTo>
                <a:lnTo>
                  <a:pt x="292" y="28"/>
                </a:lnTo>
                <a:lnTo>
                  <a:pt x="313" y="15"/>
                </a:lnTo>
                <a:lnTo>
                  <a:pt x="331" y="4"/>
                </a:lnTo>
                <a:lnTo>
                  <a:pt x="343" y="0"/>
                </a:lnTo>
                <a:close/>
              </a:path>
            </a:pathLst>
          </a:custGeom>
          <a:solidFill>
            <a:schemeClr val="dk1"/>
          </a:solidFill>
          <a:ln>
            <a:solidFill>
              <a:srgbClr val="002060"/>
            </a:solidFill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3965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1C867655-D853-70DE-4FF7-F7B04E571761}"/>
              </a:ext>
            </a:extLst>
          </p:cNvPr>
          <p:cNvSpPr txBox="1">
            <a:spLocks/>
          </p:cNvSpPr>
          <p:nvPr/>
        </p:nvSpPr>
        <p:spPr>
          <a:xfrm>
            <a:off x="1773382" y="10254"/>
            <a:ext cx="9060873" cy="1062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Entreprise d’acceuil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Accolade ouvrante 1">
            <a:extLst>
              <a:ext uri="{FF2B5EF4-FFF2-40B4-BE49-F238E27FC236}">
                <a16:creationId xmlns:a16="http://schemas.microsoft.com/office/drawing/2014/main" id="{8345C8BB-EFB6-8472-F1F7-AF912D36D054}"/>
              </a:ext>
            </a:extLst>
          </p:cNvPr>
          <p:cNvSpPr/>
          <p:nvPr/>
        </p:nvSpPr>
        <p:spPr>
          <a:xfrm>
            <a:off x="8573730" y="3146323"/>
            <a:ext cx="304800" cy="1071716"/>
          </a:xfrm>
          <a:prstGeom prst="leftBrace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275C8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 : coins arrondis 4">
            <a:extLst>
              <a:ext uri="{FF2B5EF4-FFF2-40B4-BE49-F238E27FC236}">
                <a16:creationId xmlns:a16="http://schemas.microsoft.com/office/drawing/2014/main" id="{59081008-F8F2-7D99-54BD-268780E2EFE9}"/>
              </a:ext>
            </a:extLst>
          </p:cNvPr>
          <p:cNvSpPr/>
          <p:nvPr/>
        </p:nvSpPr>
        <p:spPr>
          <a:xfrm>
            <a:off x="562414" y="1564324"/>
            <a:ext cx="3333403" cy="53166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406400" dist="38100" dir="5640000" algn="t" rotWithShape="0">
              <a:schemeClr val="tx1">
                <a:lumMod val="65000"/>
                <a:lumOff val="35000"/>
                <a:alpha val="22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>
                <a:solidFill>
                  <a:srgbClr val="002060"/>
                </a:solidFill>
              </a:rPr>
              <a:t>Conception et maintenance des systèmes d'information</a:t>
            </a:r>
            <a:endParaRPr lang="en-US" sz="15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252E6180-C3A5-0200-6D6C-BEC82D18559E}"/>
              </a:ext>
            </a:extLst>
          </p:cNvPr>
          <p:cNvCxnSpPr>
            <a:cxnSpLocks/>
          </p:cNvCxnSpPr>
          <p:nvPr/>
        </p:nvCxnSpPr>
        <p:spPr>
          <a:xfrm flipH="1" flipV="1">
            <a:off x="4727191" y="1836969"/>
            <a:ext cx="969818" cy="2888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ectangle : coins arrondis 4">
            <a:extLst>
              <a:ext uri="{FF2B5EF4-FFF2-40B4-BE49-F238E27FC236}">
                <a16:creationId xmlns:a16="http://schemas.microsoft.com/office/drawing/2014/main" id="{59081008-F8F2-7D99-54BD-268780E2EFE9}"/>
              </a:ext>
            </a:extLst>
          </p:cNvPr>
          <p:cNvSpPr/>
          <p:nvPr/>
        </p:nvSpPr>
        <p:spPr>
          <a:xfrm>
            <a:off x="581811" y="2362740"/>
            <a:ext cx="3333403" cy="53166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406400" dist="38100" dir="5640000" algn="t" rotWithShape="0">
              <a:schemeClr val="tx1">
                <a:lumMod val="65000"/>
                <a:lumOff val="35000"/>
                <a:alpha val="22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>
                <a:solidFill>
                  <a:srgbClr val="002060"/>
                </a:solidFill>
              </a:rPr>
              <a:t>Hébergement et conception de sites web</a:t>
            </a:r>
            <a:endParaRPr lang="en-US" sz="15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252E6180-C3A5-0200-6D6C-BEC82D18559E}"/>
              </a:ext>
            </a:extLst>
          </p:cNvPr>
          <p:cNvCxnSpPr>
            <a:cxnSpLocks/>
          </p:cNvCxnSpPr>
          <p:nvPr/>
        </p:nvCxnSpPr>
        <p:spPr>
          <a:xfrm flipH="1" flipV="1">
            <a:off x="4746378" y="2617477"/>
            <a:ext cx="969818" cy="2888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Rectangle : coins arrondis 4">
            <a:extLst>
              <a:ext uri="{FF2B5EF4-FFF2-40B4-BE49-F238E27FC236}">
                <a16:creationId xmlns:a16="http://schemas.microsoft.com/office/drawing/2014/main" id="{59081008-F8F2-7D99-54BD-268780E2EFE9}"/>
              </a:ext>
            </a:extLst>
          </p:cNvPr>
          <p:cNvSpPr/>
          <p:nvPr/>
        </p:nvSpPr>
        <p:spPr>
          <a:xfrm>
            <a:off x="572112" y="3198460"/>
            <a:ext cx="3314006" cy="46108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406400" dist="38100" dir="5640000" algn="t" rotWithShape="0">
              <a:schemeClr val="tx1">
                <a:lumMod val="65000"/>
                <a:lumOff val="35000"/>
                <a:alpha val="22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>
                <a:solidFill>
                  <a:srgbClr val="002060"/>
                </a:solidFill>
              </a:rPr>
              <a:t>Évaluation et audit des progiciels</a:t>
            </a:r>
            <a:endParaRPr lang="en-US" sz="15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252E6180-C3A5-0200-6D6C-BEC82D18559E}"/>
              </a:ext>
            </a:extLst>
          </p:cNvPr>
          <p:cNvCxnSpPr>
            <a:cxnSpLocks/>
          </p:cNvCxnSpPr>
          <p:nvPr/>
        </p:nvCxnSpPr>
        <p:spPr>
          <a:xfrm flipH="1">
            <a:off x="4743569" y="3397985"/>
            <a:ext cx="953440" cy="0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A047-6DF3-4C8C-9C12-C17027B947F2}" type="slidenum">
              <a:rPr lang="en-US" smtClean="0"/>
              <a:t>4</a:t>
            </a:fld>
            <a:endParaRPr lang="en-US"/>
          </a:p>
        </p:txBody>
      </p:sp>
      <p:pic>
        <p:nvPicPr>
          <p:cNvPr id="7" name="Image 6" descr="Une image contenant croquis, dessin, illustration, art&#10;&#10;Description générée automatiquement">
            <a:extLst>
              <a:ext uri="{FF2B5EF4-FFF2-40B4-BE49-F238E27FC236}">
                <a16:creationId xmlns:a16="http://schemas.microsoft.com/office/drawing/2014/main" id="{89BEC69E-ADDF-BC2D-4F52-531D91673A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559" y="1188621"/>
            <a:ext cx="3715251" cy="3967807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A8589CF7-CB97-EEE4-D243-45D6F0D2FECE}"/>
              </a:ext>
            </a:extLst>
          </p:cNvPr>
          <p:cNvSpPr txBox="1"/>
          <p:nvPr/>
        </p:nvSpPr>
        <p:spPr>
          <a:xfrm>
            <a:off x="7160649" y="1944779"/>
            <a:ext cx="11355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Syskat Technologies</a:t>
            </a:r>
            <a:endParaRPr lang="en-US" sz="1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Rectangle : coins arrondis 4">
            <a:extLst>
              <a:ext uri="{FF2B5EF4-FFF2-40B4-BE49-F238E27FC236}">
                <a16:creationId xmlns:a16="http://schemas.microsoft.com/office/drawing/2014/main" id="{67E8CFD7-AB5E-FFC6-DFF9-C5EB79178703}"/>
              </a:ext>
            </a:extLst>
          </p:cNvPr>
          <p:cNvSpPr/>
          <p:nvPr/>
        </p:nvSpPr>
        <p:spPr>
          <a:xfrm>
            <a:off x="572112" y="3921675"/>
            <a:ext cx="3314006" cy="46108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406400" dist="38100" dir="5640000" algn="t" rotWithShape="0">
              <a:schemeClr val="tx1">
                <a:lumMod val="65000"/>
                <a:lumOff val="35000"/>
                <a:alpha val="22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>
                <a:solidFill>
                  <a:srgbClr val="002060"/>
                </a:solidFill>
              </a:rPr>
              <a:t>Formation personnalisée</a:t>
            </a:r>
            <a:endParaRPr lang="en-US" sz="15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Rectangle : coins arrondis 4">
            <a:extLst>
              <a:ext uri="{FF2B5EF4-FFF2-40B4-BE49-F238E27FC236}">
                <a16:creationId xmlns:a16="http://schemas.microsoft.com/office/drawing/2014/main" id="{FF4212F3-DDF5-C143-A1A6-4DDD96A99AF5}"/>
              </a:ext>
            </a:extLst>
          </p:cNvPr>
          <p:cNvSpPr/>
          <p:nvPr/>
        </p:nvSpPr>
        <p:spPr>
          <a:xfrm>
            <a:off x="601208" y="4695348"/>
            <a:ext cx="3314006" cy="46108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406400" dist="38100" dir="5640000" algn="t" rotWithShape="0">
              <a:schemeClr val="tx1">
                <a:lumMod val="65000"/>
                <a:lumOff val="35000"/>
                <a:alpha val="22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>
                <a:solidFill>
                  <a:srgbClr val="002060"/>
                </a:solidFill>
              </a:rPr>
              <a:t>Conseil en informatique et télécommunications</a:t>
            </a:r>
            <a:endParaRPr lang="en-US" sz="15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932DB11-23D5-F1A6-1DBB-7AFC39DEB79D}"/>
              </a:ext>
            </a:extLst>
          </p:cNvPr>
          <p:cNvCxnSpPr>
            <a:cxnSpLocks/>
          </p:cNvCxnSpPr>
          <p:nvPr/>
        </p:nvCxnSpPr>
        <p:spPr>
          <a:xfrm flipH="1">
            <a:off x="4743569" y="4134569"/>
            <a:ext cx="972627" cy="0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09FF66CD-ED59-E849-C21A-1932AE32FA18}"/>
              </a:ext>
            </a:extLst>
          </p:cNvPr>
          <p:cNvCxnSpPr>
            <a:cxnSpLocks/>
          </p:cNvCxnSpPr>
          <p:nvPr/>
        </p:nvCxnSpPr>
        <p:spPr>
          <a:xfrm flipH="1">
            <a:off x="4804756" y="4925888"/>
            <a:ext cx="911439" cy="30226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0160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18" grpId="0" animBg="1"/>
      <p:bldP spid="11" grpId="0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2741C2-2C2C-8F55-7166-C457FB998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923" y="0"/>
            <a:ext cx="9615053" cy="911544"/>
          </a:xfrm>
        </p:spPr>
        <p:txBody>
          <a:bodyPr>
            <a:normAutofit/>
          </a:bodyPr>
          <a:lstStyle/>
          <a:p>
            <a:pPr algn="ctr"/>
            <a:r>
              <a:rPr lang="fr-FR" sz="4000" b="1" dirty="0"/>
              <a:t>Solutions &amp; Organigramme</a:t>
            </a:r>
            <a:endParaRPr lang="en-US" sz="40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A047-6DF3-4C8C-9C12-C17027B947F2}" type="slidenum">
              <a:rPr lang="en-US" smtClean="0"/>
              <a:t>5</a:t>
            </a:fld>
            <a:endParaRPr lang="en-US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555CF41E-7A9C-8C21-1C48-49138490BEC1}"/>
              </a:ext>
            </a:extLst>
          </p:cNvPr>
          <p:cNvGrpSpPr>
            <a:grpSpLocks/>
          </p:cNvGrpSpPr>
          <p:nvPr/>
        </p:nvGrpSpPr>
        <p:grpSpPr bwMode="auto">
          <a:xfrm>
            <a:off x="974785" y="2613804"/>
            <a:ext cx="10161917" cy="3623094"/>
            <a:chOff x="361" y="8780"/>
            <a:chExt cx="10428" cy="608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E036F5D-ECC8-0D86-A9A2-D0126348A2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" y="11554"/>
              <a:ext cx="2866" cy="897"/>
            </a:xfrm>
            <a:prstGeom prst="rect">
              <a:avLst/>
            </a:prstGeom>
            <a:gradFill rotWithShape="0">
              <a:gsLst>
                <a:gs pos="0">
                  <a:schemeClr val="lt1">
                    <a:lumMod val="100000"/>
                    <a:lumOff val="0"/>
                  </a:schemeClr>
                </a:gs>
                <a:gs pos="100000">
                  <a:schemeClr val="accent5">
                    <a:lumMod val="40000"/>
                    <a:lumOff val="60000"/>
                  </a:schemeClr>
                </a:gs>
              </a:gsLst>
              <a:lin ang="5400000" scaled="1"/>
            </a:gradFill>
            <a:ln w="12700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outerShdw dist="28398" dir="3806097" algn="ctr" rotWithShape="0">
                <a:schemeClr val="accent5">
                  <a:lumMod val="50000"/>
                  <a:lumOff val="0"/>
                  <a:alpha val="50000"/>
                </a:schemeClr>
              </a:outerShdw>
            </a:effec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en-US" sz="1200" b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Direction de projet</a:t>
              </a:r>
              <a:endParaRPr lang="fr-FR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F6B7ABC-97A4-9547-2B1B-BE8118F268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3" y="11554"/>
              <a:ext cx="3111" cy="897"/>
            </a:xfrm>
            <a:prstGeom prst="rect">
              <a:avLst/>
            </a:prstGeom>
            <a:gradFill rotWithShape="0">
              <a:gsLst>
                <a:gs pos="0">
                  <a:schemeClr val="lt1">
                    <a:lumMod val="100000"/>
                    <a:lumOff val="0"/>
                  </a:schemeClr>
                </a:gs>
                <a:gs pos="100000">
                  <a:schemeClr val="accent5">
                    <a:lumMod val="40000"/>
                    <a:lumOff val="60000"/>
                  </a:schemeClr>
                </a:gs>
              </a:gsLst>
              <a:lin ang="5400000" scaled="1"/>
            </a:gradFill>
            <a:ln w="12700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outerShdw dist="28398" dir="3806097" algn="ctr" rotWithShape="0">
                <a:schemeClr val="accent5">
                  <a:lumMod val="50000"/>
                  <a:lumOff val="0"/>
                  <a:alpha val="50000"/>
                </a:schemeClr>
              </a:outerShdw>
            </a:effec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fr-FR" sz="1200" b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Direction Technique</a:t>
              </a:r>
              <a:endParaRPr lang="fr-FR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A0E7D5F-372C-0B30-7B5C-8F0F3752ED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35" y="11554"/>
              <a:ext cx="3054" cy="897"/>
            </a:xfrm>
            <a:prstGeom prst="rect">
              <a:avLst/>
            </a:prstGeom>
            <a:gradFill rotWithShape="0">
              <a:gsLst>
                <a:gs pos="0">
                  <a:schemeClr val="lt1">
                    <a:lumMod val="100000"/>
                    <a:lumOff val="0"/>
                  </a:schemeClr>
                </a:gs>
                <a:gs pos="100000">
                  <a:schemeClr val="accent5">
                    <a:lumMod val="40000"/>
                    <a:lumOff val="60000"/>
                  </a:schemeClr>
                </a:gs>
              </a:gsLst>
              <a:lin ang="5400000" scaled="1"/>
            </a:gradFill>
            <a:ln w="12700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outerShdw dist="28398" dir="3806097" algn="ctr" rotWithShape="0">
                <a:schemeClr val="accent5">
                  <a:lumMod val="50000"/>
                  <a:lumOff val="0"/>
                  <a:alpha val="50000"/>
                </a:schemeClr>
              </a:outerShdw>
            </a:effec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en-US" sz="1200" b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Direction Commercial</a:t>
              </a:r>
              <a:endParaRPr lang="fr-FR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D30A967-069E-FC9D-0267-D8703BE41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5" y="13913"/>
              <a:ext cx="3111" cy="951"/>
            </a:xfrm>
            <a:prstGeom prst="rect">
              <a:avLst/>
            </a:prstGeom>
            <a:gradFill rotWithShape="0">
              <a:gsLst>
                <a:gs pos="0">
                  <a:schemeClr val="lt1">
                    <a:lumMod val="100000"/>
                    <a:lumOff val="0"/>
                  </a:schemeClr>
                </a:gs>
                <a:gs pos="100000">
                  <a:schemeClr val="accent5">
                    <a:lumMod val="40000"/>
                    <a:lumOff val="60000"/>
                  </a:schemeClr>
                </a:gs>
              </a:gsLst>
              <a:lin ang="5400000" scaled="1"/>
            </a:gradFill>
            <a:ln w="12700">
              <a:solidFill>
                <a:schemeClr val="accent6">
                  <a:lumMod val="75000"/>
                  <a:lumOff val="0"/>
                </a:schemeClr>
              </a:solidFill>
              <a:miter lim="800000"/>
              <a:headEnd/>
              <a:tailEnd/>
            </a:ln>
            <a:effectLst>
              <a:outerShdw dist="28398" dir="3806097" algn="ctr" rotWithShape="0">
                <a:schemeClr val="accent5">
                  <a:lumMod val="50000"/>
                  <a:lumOff val="0"/>
                  <a:alpha val="50000"/>
                </a:schemeClr>
              </a:outerShdw>
            </a:effec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fr-FR" sz="1200" b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Equipe de développement </a:t>
              </a:r>
              <a:endParaRPr lang="fr-FR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081C554-21EB-54F5-179C-F7764EB978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3" y="8780"/>
              <a:ext cx="3111" cy="896"/>
            </a:xfrm>
            <a:prstGeom prst="rect">
              <a:avLst/>
            </a:prstGeom>
            <a:gradFill rotWithShape="0">
              <a:gsLst>
                <a:gs pos="0">
                  <a:schemeClr val="lt1">
                    <a:lumMod val="100000"/>
                    <a:lumOff val="0"/>
                  </a:schemeClr>
                </a:gs>
                <a:gs pos="100000">
                  <a:schemeClr val="accent5">
                    <a:lumMod val="40000"/>
                    <a:lumOff val="60000"/>
                  </a:schemeClr>
                </a:gs>
              </a:gsLst>
              <a:lin ang="5400000" scaled="1"/>
            </a:gradFill>
            <a:ln w="12700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outerShdw dist="28398" dir="3806097" algn="ctr" rotWithShape="0">
                <a:schemeClr val="accent5">
                  <a:lumMod val="50000"/>
                  <a:lumOff val="0"/>
                  <a:alpha val="50000"/>
                </a:schemeClr>
              </a:outerShdw>
            </a:effec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fr-FR" sz="12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Direction G</a:t>
              </a:r>
              <a:r>
                <a:rPr lang="fr-FR" sz="1200" b="1" dirty="0">
                  <a:effectLst/>
                  <a:latin typeface="Times New Roman" panose="02020603050405020304" pitchFamily="18" charset="0"/>
                  <a:ea typeface="BatangChe" panose="020B0503020000020004" pitchFamily="49" charset="-127"/>
                  <a:cs typeface="Times New Roman" panose="02020603050405020304" pitchFamily="18" charset="0"/>
                </a:rPr>
                <a:t>é</a:t>
              </a:r>
              <a:r>
                <a:rPr lang="fr-FR" sz="12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n</a:t>
              </a:r>
              <a:r>
                <a:rPr lang="fr-FR" sz="1200" b="1" dirty="0">
                  <a:effectLst/>
                  <a:latin typeface="Times New Roman" panose="02020603050405020304" pitchFamily="18" charset="0"/>
                  <a:ea typeface="BatangChe" panose="020B0503020000020004" pitchFamily="49" charset="-127"/>
                  <a:cs typeface="Times New Roman" panose="02020603050405020304" pitchFamily="18" charset="0"/>
                </a:rPr>
                <a:t>é</a:t>
              </a:r>
              <a:r>
                <a:rPr lang="fr-FR" sz="12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ral </a:t>
              </a:r>
              <a:endParaRPr lang="fr-FR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r>
                <a:rPr lang="fr-FR" sz="11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  <a:endParaRPr lang="fr-FR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7" name="AutoShape 26">
              <a:extLst>
                <a:ext uri="{FF2B5EF4-FFF2-40B4-BE49-F238E27FC236}">
                  <a16:creationId xmlns:a16="http://schemas.microsoft.com/office/drawing/2014/main" id="{77ED311F-0D1D-9045-DCDE-F7AA1300D66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6997" y="9634"/>
              <a:ext cx="1924" cy="1916"/>
            </a:xfrm>
            <a:prstGeom prst="bentConnector3">
              <a:avLst>
                <a:gd name="adj1" fmla="val 49977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27">
              <a:extLst>
                <a:ext uri="{FF2B5EF4-FFF2-40B4-BE49-F238E27FC236}">
                  <a16:creationId xmlns:a16="http://schemas.microsoft.com/office/drawing/2014/main" id="{4B471256-5784-5895-48A6-BE224CEA088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2402" y="9793"/>
              <a:ext cx="1924" cy="1598"/>
            </a:xfrm>
            <a:prstGeom prst="bentConnector3">
              <a:avLst>
                <a:gd name="adj1" fmla="val 49977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28">
              <a:extLst>
                <a:ext uri="{FF2B5EF4-FFF2-40B4-BE49-F238E27FC236}">
                  <a16:creationId xmlns:a16="http://schemas.microsoft.com/office/drawing/2014/main" id="{549B0F03-C20C-80B7-E52C-3E06526EBC0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4779" y="13175"/>
              <a:ext cx="144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" name="ZoneTexte 3">
            <a:extLst>
              <a:ext uri="{FF2B5EF4-FFF2-40B4-BE49-F238E27FC236}">
                <a16:creationId xmlns:a16="http://schemas.microsoft.com/office/drawing/2014/main" id="{FB3BC557-930B-A82F-A0D7-B7D977F2629B}"/>
              </a:ext>
            </a:extLst>
          </p:cNvPr>
          <p:cNvSpPr txBox="1"/>
          <p:nvPr/>
        </p:nvSpPr>
        <p:spPr>
          <a:xfrm>
            <a:off x="1055298" y="1083235"/>
            <a:ext cx="45987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Système d'Information Hospitalier Intégré (SIH)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2358F6F-8B3B-E89E-6C85-E0B72E6FD8B0}"/>
              </a:ext>
            </a:extLst>
          </p:cNvPr>
          <p:cNvSpPr txBox="1"/>
          <p:nvPr/>
        </p:nvSpPr>
        <p:spPr>
          <a:xfrm>
            <a:off x="7169440" y="1140250"/>
            <a:ext cx="41293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Gestion Complète d'une Clinique (ESSIHA)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2184A8D-F7BC-726A-A3C4-E9B965F4CDA1}"/>
              </a:ext>
            </a:extLst>
          </p:cNvPr>
          <p:cNvSpPr txBox="1"/>
          <p:nvPr/>
        </p:nvSpPr>
        <p:spPr>
          <a:xfrm>
            <a:off x="1163923" y="1726732"/>
            <a:ext cx="40516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Gestion des Ressources Humaines (GRH)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E206A18-B91E-2C21-3A8F-C72C02D2FF49}"/>
              </a:ext>
            </a:extLst>
          </p:cNvPr>
          <p:cNvSpPr txBox="1"/>
          <p:nvPr/>
        </p:nvSpPr>
        <p:spPr>
          <a:xfrm>
            <a:off x="7719628" y="1700495"/>
            <a:ext cx="3417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Gestion Commerciale (GESCOM)</a:t>
            </a:r>
          </a:p>
        </p:txBody>
      </p:sp>
      <p:sp>
        <p:nvSpPr>
          <p:cNvPr id="21" name="Google Shape;129;p5">
            <a:extLst>
              <a:ext uri="{FF2B5EF4-FFF2-40B4-BE49-F238E27FC236}">
                <a16:creationId xmlns:a16="http://schemas.microsoft.com/office/drawing/2014/main" id="{17DB5D24-D16C-F192-9BF9-3F82A199232D}"/>
              </a:ext>
            </a:extLst>
          </p:cNvPr>
          <p:cNvSpPr/>
          <p:nvPr/>
        </p:nvSpPr>
        <p:spPr>
          <a:xfrm>
            <a:off x="565321" y="1060400"/>
            <a:ext cx="409464" cy="52903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5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dirty="0"/>
          </a:p>
        </p:txBody>
      </p:sp>
      <p:sp>
        <p:nvSpPr>
          <p:cNvPr id="22" name="Google Shape;129;p5">
            <a:extLst>
              <a:ext uri="{FF2B5EF4-FFF2-40B4-BE49-F238E27FC236}">
                <a16:creationId xmlns:a16="http://schemas.microsoft.com/office/drawing/2014/main" id="{A57AFFE9-264B-81D5-C0EB-008740F30907}"/>
              </a:ext>
            </a:extLst>
          </p:cNvPr>
          <p:cNvSpPr/>
          <p:nvPr/>
        </p:nvSpPr>
        <p:spPr>
          <a:xfrm>
            <a:off x="6759976" y="1060399"/>
            <a:ext cx="409464" cy="52903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50" b="1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2</a:t>
            </a:r>
            <a:endParaRPr dirty="0"/>
          </a:p>
        </p:txBody>
      </p:sp>
      <p:sp>
        <p:nvSpPr>
          <p:cNvPr id="23" name="Google Shape;129;p5">
            <a:extLst>
              <a:ext uri="{FF2B5EF4-FFF2-40B4-BE49-F238E27FC236}">
                <a16:creationId xmlns:a16="http://schemas.microsoft.com/office/drawing/2014/main" id="{4526CC15-3930-8DD6-FA8B-411E0FAB89CF}"/>
              </a:ext>
            </a:extLst>
          </p:cNvPr>
          <p:cNvSpPr/>
          <p:nvPr/>
        </p:nvSpPr>
        <p:spPr>
          <a:xfrm>
            <a:off x="565321" y="1702332"/>
            <a:ext cx="409464" cy="52903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50" b="1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3</a:t>
            </a:r>
            <a:endParaRPr dirty="0"/>
          </a:p>
        </p:txBody>
      </p:sp>
      <p:sp>
        <p:nvSpPr>
          <p:cNvPr id="24" name="Google Shape;129;p5">
            <a:extLst>
              <a:ext uri="{FF2B5EF4-FFF2-40B4-BE49-F238E27FC236}">
                <a16:creationId xmlns:a16="http://schemas.microsoft.com/office/drawing/2014/main" id="{65C3E9B6-EC9A-CB6C-9328-C0DE758CC73A}"/>
              </a:ext>
            </a:extLst>
          </p:cNvPr>
          <p:cNvSpPr/>
          <p:nvPr/>
        </p:nvSpPr>
        <p:spPr>
          <a:xfrm>
            <a:off x="6771746" y="1702331"/>
            <a:ext cx="409464" cy="52903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50" b="1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2689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3" grpId="0"/>
      <p:bldP spid="20" grpId="0"/>
      <p:bldP spid="21" grpId="0" animBg="1"/>
      <p:bldP spid="22" grpId="0" animBg="1"/>
      <p:bldP spid="23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13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A2741C2-2C2C-8F55-7166-C457FB998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1" kern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Diagramme de Gantt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CBF3768-58D7-D0C5-D278-53EFC9200E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177" y="3172863"/>
            <a:ext cx="10118598" cy="2807911"/>
          </a:xfrm>
          <a:prstGeom prst="rect">
            <a:avLst/>
          </a:prstGeom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717A047-6DF3-4C8C-9C12-C17027B947F2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20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2741C2-2C2C-8F55-7166-C457FB998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5346" y="277091"/>
            <a:ext cx="9615053" cy="911544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Méthodelogie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de travail</a:t>
            </a:r>
            <a:endParaRPr lang="en-US" sz="40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75DA5B15-D9D7-E64B-E6FD-1E45F0FC8C9D}"/>
              </a:ext>
            </a:extLst>
          </p:cNvPr>
          <p:cNvSpPr/>
          <p:nvPr/>
        </p:nvSpPr>
        <p:spPr>
          <a:xfrm>
            <a:off x="1059204" y="1979334"/>
            <a:ext cx="3706761" cy="62926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406400" dist="38100" dir="5640000" algn="t" rotWithShape="0">
              <a:schemeClr val="tx1">
                <a:lumMod val="65000"/>
                <a:lumOff val="35000"/>
                <a:alpha val="22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rgbClr val="275C8D"/>
                </a:solidFill>
                <a:latin typeface="Century Gothic" panose="020B0502020202020204" pitchFamily="34" charset="0"/>
              </a:rPr>
              <a:t>Méthode Agile</a:t>
            </a:r>
            <a:endParaRPr lang="en-US" sz="2000" b="1" dirty="0">
              <a:solidFill>
                <a:srgbClr val="275C8D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Rectangle : coins arrondis 6">
            <a:extLst>
              <a:ext uri="{FF2B5EF4-FFF2-40B4-BE49-F238E27FC236}">
                <a16:creationId xmlns:a16="http://schemas.microsoft.com/office/drawing/2014/main" id="{75DA5B15-D9D7-E64B-E6FD-1E45F0FC8C9D}"/>
              </a:ext>
            </a:extLst>
          </p:cNvPr>
          <p:cNvSpPr/>
          <p:nvPr/>
        </p:nvSpPr>
        <p:spPr>
          <a:xfrm>
            <a:off x="7426036" y="1848430"/>
            <a:ext cx="3927764" cy="85320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406400" dist="38100" dir="5640000" algn="t" rotWithShape="0">
              <a:schemeClr val="tx1">
                <a:lumMod val="65000"/>
                <a:lumOff val="35000"/>
                <a:alpha val="22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275C8D"/>
                </a:solidFill>
                <a:latin typeface="Century Gothic" panose="020B0502020202020204" pitchFamily="34" charset="0"/>
              </a:rPr>
              <a:t>Est </a:t>
            </a:r>
            <a:r>
              <a:rPr lang="en-US" sz="2000" b="1" dirty="0" err="1">
                <a:solidFill>
                  <a:srgbClr val="275C8D"/>
                </a:solidFill>
                <a:latin typeface="Century Gothic" panose="020B0502020202020204" pitchFamily="34" charset="0"/>
              </a:rPr>
              <a:t>une</a:t>
            </a:r>
            <a:r>
              <a:rPr lang="en-US" sz="2000" b="1" dirty="0">
                <a:solidFill>
                  <a:srgbClr val="275C8D"/>
                </a:solidFill>
                <a:latin typeface="Century Gothic" panose="020B0502020202020204" pitchFamily="34" charset="0"/>
              </a:rPr>
              <a:t> </a:t>
            </a:r>
            <a:r>
              <a:rPr lang="en-US" sz="2000" b="1" dirty="0" err="1">
                <a:solidFill>
                  <a:srgbClr val="275C8D"/>
                </a:solidFill>
                <a:latin typeface="Century Gothic" panose="020B0502020202020204" pitchFamily="34" charset="0"/>
              </a:rPr>
              <a:t>approche</a:t>
            </a:r>
            <a:r>
              <a:rPr lang="en-US" sz="2000" b="1" dirty="0">
                <a:solidFill>
                  <a:srgbClr val="275C8D"/>
                </a:solidFill>
                <a:latin typeface="Century Gothic" panose="020B0502020202020204" pitchFamily="34" charset="0"/>
              </a:rPr>
              <a:t> de gestion de </a:t>
            </a:r>
            <a:r>
              <a:rPr lang="en-US" sz="2000" b="1" dirty="0" err="1">
                <a:solidFill>
                  <a:srgbClr val="275C8D"/>
                </a:solidFill>
                <a:latin typeface="Century Gothic" panose="020B0502020202020204" pitchFamily="34" charset="0"/>
              </a:rPr>
              <a:t>projets</a:t>
            </a:r>
            <a:r>
              <a:rPr lang="en-US" sz="2000" b="1" dirty="0">
                <a:solidFill>
                  <a:srgbClr val="275C8D"/>
                </a:solidFill>
                <a:latin typeface="Century Gothic" panose="020B0502020202020204" pitchFamily="34" charset="0"/>
              </a:rPr>
              <a:t> </a:t>
            </a:r>
            <a:r>
              <a:rPr lang="en-US" sz="2000" b="1" dirty="0" err="1">
                <a:solidFill>
                  <a:srgbClr val="275C8D"/>
                </a:solidFill>
                <a:latin typeface="Century Gothic" panose="020B0502020202020204" pitchFamily="34" charset="0"/>
              </a:rPr>
              <a:t>informatiques</a:t>
            </a:r>
            <a:endParaRPr lang="en-US" sz="2000" b="1" dirty="0">
              <a:solidFill>
                <a:srgbClr val="275C8D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252E6180-C3A5-0200-6D6C-BEC82D18559E}"/>
              </a:ext>
            </a:extLst>
          </p:cNvPr>
          <p:cNvCxnSpPr>
            <a:cxnSpLocks/>
          </p:cNvCxnSpPr>
          <p:nvPr/>
        </p:nvCxnSpPr>
        <p:spPr>
          <a:xfrm>
            <a:off x="5366655" y="2275033"/>
            <a:ext cx="1740727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7" name="Picture 1" descr="A group of people standing on a blue arrow&#10;&#10;Description automatically generated">
            <a:extLst>
              <a:ext uri="{FF2B5EF4-FFF2-40B4-BE49-F238E27FC236}">
                <a16:creationId xmlns:a16="http://schemas.microsoft.com/office/drawing/2014/main" id="{BD1C1846-7DAF-C27F-2C4E-055C65B02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942165"/>
            <a:ext cx="9642763" cy="3176881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A047-6DF3-4C8C-9C12-C17027B947F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274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ccolade ouvrante 1">
            <a:extLst>
              <a:ext uri="{FF2B5EF4-FFF2-40B4-BE49-F238E27FC236}">
                <a16:creationId xmlns:a16="http://schemas.microsoft.com/office/drawing/2014/main" id="{8345C8BB-EFB6-8472-F1F7-AF912D36D054}"/>
              </a:ext>
            </a:extLst>
          </p:cNvPr>
          <p:cNvSpPr/>
          <p:nvPr/>
        </p:nvSpPr>
        <p:spPr>
          <a:xfrm>
            <a:off x="8573730" y="3146323"/>
            <a:ext cx="304800" cy="1071716"/>
          </a:xfrm>
          <a:prstGeom prst="leftBrace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275C8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A047-6DF3-4C8C-9C12-C17027B947F2}" type="slidenum">
              <a:rPr lang="en-US" smtClean="0"/>
              <a:t>8</a:t>
            </a:fld>
            <a:endParaRPr lang="en-US"/>
          </a:p>
        </p:txBody>
      </p:sp>
      <p:sp>
        <p:nvSpPr>
          <p:cNvPr id="9" name="Google Shape;554;p16">
            <a:extLst>
              <a:ext uri="{FF2B5EF4-FFF2-40B4-BE49-F238E27FC236}">
                <a16:creationId xmlns:a16="http://schemas.microsoft.com/office/drawing/2014/main" id="{A78DC871-1CFF-DB2A-1D85-798EEECB4E20}"/>
              </a:ext>
            </a:extLst>
          </p:cNvPr>
          <p:cNvSpPr/>
          <p:nvPr/>
        </p:nvSpPr>
        <p:spPr>
          <a:xfrm>
            <a:off x="0" y="2"/>
            <a:ext cx="12191999" cy="6857998"/>
          </a:xfrm>
          <a:prstGeom prst="rect">
            <a:avLst/>
          </a:prstGeom>
          <a:solidFill>
            <a:srgbClr val="173F5F"/>
          </a:solidFill>
          <a:ln w="25400" cap="flat" cmpd="sng">
            <a:solidFill>
              <a:srgbClr val="173F5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fr-F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2.Etude &amp; Analyse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6188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D8795752-927C-09EE-8677-49863B3D4DC9}"/>
              </a:ext>
            </a:extLst>
          </p:cNvPr>
          <p:cNvSpPr txBox="1">
            <a:spLocks/>
          </p:cNvSpPr>
          <p:nvPr/>
        </p:nvSpPr>
        <p:spPr>
          <a:xfrm>
            <a:off x="3842873" y="237105"/>
            <a:ext cx="51604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Probl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è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matique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A047-6DF3-4C8C-9C12-C17027B947F2}" type="slidenum">
              <a:rPr lang="en-US" smtClean="0"/>
              <a:t>9</a:t>
            </a:fld>
            <a:endParaRPr lang="en-US"/>
          </a:p>
        </p:txBody>
      </p:sp>
      <p:sp>
        <p:nvSpPr>
          <p:cNvPr id="2" name="Google Shape;127;p5">
            <a:extLst>
              <a:ext uri="{FF2B5EF4-FFF2-40B4-BE49-F238E27FC236}">
                <a16:creationId xmlns:a16="http://schemas.microsoft.com/office/drawing/2014/main" id="{ACCC98DC-542B-D061-0E74-F7CF552CD929}"/>
              </a:ext>
            </a:extLst>
          </p:cNvPr>
          <p:cNvSpPr/>
          <p:nvPr/>
        </p:nvSpPr>
        <p:spPr>
          <a:xfrm>
            <a:off x="4009582" y="1869005"/>
            <a:ext cx="3509893" cy="2815064"/>
          </a:xfrm>
          <a:custGeom>
            <a:avLst/>
            <a:gdLst/>
            <a:ahLst/>
            <a:cxnLst/>
            <a:rect l="l" t="t" r="r" b="b"/>
            <a:pathLst>
              <a:path w="783" h="628" extrusionOk="0">
                <a:moveTo>
                  <a:pt x="770" y="294"/>
                </a:moveTo>
                <a:cubicBezTo>
                  <a:pt x="769" y="292"/>
                  <a:pt x="768" y="289"/>
                  <a:pt x="769" y="287"/>
                </a:cubicBezTo>
                <a:cubicBezTo>
                  <a:pt x="770" y="272"/>
                  <a:pt x="770" y="258"/>
                  <a:pt x="765" y="244"/>
                </a:cubicBezTo>
                <a:cubicBezTo>
                  <a:pt x="758" y="218"/>
                  <a:pt x="745" y="195"/>
                  <a:pt x="723" y="179"/>
                </a:cubicBezTo>
                <a:cubicBezTo>
                  <a:pt x="720" y="177"/>
                  <a:pt x="720" y="175"/>
                  <a:pt x="720" y="172"/>
                </a:cubicBezTo>
                <a:cubicBezTo>
                  <a:pt x="719" y="157"/>
                  <a:pt x="715" y="144"/>
                  <a:pt x="707" y="131"/>
                </a:cubicBezTo>
                <a:cubicBezTo>
                  <a:pt x="698" y="118"/>
                  <a:pt x="686" y="107"/>
                  <a:pt x="673" y="98"/>
                </a:cubicBezTo>
                <a:cubicBezTo>
                  <a:pt x="673" y="98"/>
                  <a:pt x="673" y="98"/>
                  <a:pt x="673" y="98"/>
                </a:cubicBezTo>
                <a:cubicBezTo>
                  <a:pt x="661" y="90"/>
                  <a:pt x="637" y="77"/>
                  <a:pt x="632" y="74"/>
                </a:cubicBezTo>
                <a:cubicBezTo>
                  <a:pt x="621" y="67"/>
                  <a:pt x="607" y="64"/>
                  <a:pt x="597" y="54"/>
                </a:cubicBezTo>
                <a:cubicBezTo>
                  <a:pt x="584" y="41"/>
                  <a:pt x="567" y="32"/>
                  <a:pt x="549" y="26"/>
                </a:cubicBezTo>
                <a:cubicBezTo>
                  <a:pt x="536" y="21"/>
                  <a:pt x="522" y="17"/>
                  <a:pt x="508" y="13"/>
                </a:cubicBezTo>
                <a:cubicBezTo>
                  <a:pt x="499" y="11"/>
                  <a:pt x="490" y="10"/>
                  <a:pt x="481" y="9"/>
                </a:cubicBezTo>
                <a:cubicBezTo>
                  <a:pt x="469" y="9"/>
                  <a:pt x="457" y="9"/>
                  <a:pt x="445" y="9"/>
                </a:cubicBezTo>
                <a:cubicBezTo>
                  <a:pt x="440" y="9"/>
                  <a:pt x="435" y="12"/>
                  <a:pt x="431" y="10"/>
                </a:cubicBezTo>
                <a:cubicBezTo>
                  <a:pt x="417" y="4"/>
                  <a:pt x="403" y="2"/>
                  <a:pt x="388" y="1"/>
                </a:cubicBezTo>
                <a:cubicBezTo>
                  <a:pt x="366" y="0"/>
                  <a:pt x="345" y="3"/>
                  <a:pt x="324" y="8"/>
                </a:cubicBezTo>
                <a:cubicBezTo>
                  <a:pt x="311" y="12"/>
                  <a:pt x="298" y="16"/>
                  <a:pt x="287" y="24"/>
                </a:cubicBezTo>
                <a:cubicBezTo>
                  <a:pt x="286" y="25"/>
                  <a:pt x="283" y="25"/>
                  <a:pt x="282" y="25"/>
                </a:cubicBezTo>
                <a:cubicBezTo>
                  <a:pt x="259" y="19"/>
                  <a:pt x="236" y="21"/>
                  <a:pt x="214" y="29"/>
                </a:cubicBezTo>
                <a:cubicBezTo>
                  <a:pt x="191" y="37"/>
                  <a:pt x="171" y="50"/>
                  <a:pt x="152" y="66"/>
                </a:cubicBezTo>
                <a:cubicBezTo>
                  <a:pt x="150" y="68"/>
                  <a:pt x="147" y="69"/>
                  <a:pt x="145" y="70"/>
                </a:cubicBezTo>
                <a:cubicBezTo>
                  <a:pt x="139" y="71"/>
                  <a:pt x="133" y="70"/>
                  <a:pt x="127" y="72"/>
                </a:cubicBezTo>
                <a:cubicBezTo>
                  <a:pt x="101" y="78"/>
                  <a:pt x="82" y="94"/>
                  <a:pt x="69" y="118"/>
                </a:cubicBezTo>
                <a:cubicBezTo>
                  <a:pt x="64" y="127"/>
                  <a:pt x="62" y="136"/>
                  <a:pt x="52" y="142"/>
                </a:cubicBezTo>
                <a:cubicBezTo>
                  <a:pt x="15" y="169"/>
                  <a:pt x="0" y="218"/>
                  <a:pt x="14" y="261"/>
                </a:cubicBezTo>
                <a:cubicBezTo>
                  <a:pt x="18" y="273"/>
                  <a:pt x="20" y="284"/>
                  <a:pt x="19" y="297"/>
                </a:cubicBezTo>
                <a:cubicBezTo>
                  <a:pt x="18" y="315"/>
                  <a:pt x="23" y="332"/>
                  <a:pt x="29" y="349"/>
                </a:cubicBezTo>
                <a:cubicBezTo>
                  <a:pt x="38" y="366"/>
                  <a:pt x="38" y="366"/>
                  <a:pt x="38" y="366"/>
                </a:cubicBezTo>
                <a:cubicBezTo>
                  <a:pt x="43" y="374"/>
                  <a:pt x="47" y="381"/>
                  <a:pt x="53" y="388"/>
                </a:cubicBezTo>
                <a:cubicBezTo>
                  <a:pt x="74" y="411"/>
                  <a:pt x="100" y="424"/>
                  <a:pt x="130" y="429"/>
                </a:cubicBezTo>
                <a:cubicBezTo>
                  <a:pt x="133" y="429"/>
                  <a:pt x="136" y="431"/>
                  <a:pt x="137" y="433"/>
                </a:cubicBezTo>
                <a:cubicBezTo>
                  <a:pt x="153" y="459"/>
                  <a:pt x="177" y="472"/>
                  <a:pt x="207" y="473"/>
                </a:cubicBezTo>
                <a:cubicBezTo>
                  <a:pt x="217" y="473"/>
                  <a:pt x="224" y="475"/>
                  <a:pt x="233" y="480"/>
                </a:cubicBezTo>
                <a:cubicBezTo>
                  <a:pt x="256" y="492"/>
                  <a:pt x="295" y="498"/>
                  <a:pt x="321" y="493"/>
                </a:cubicBezTo>
                <a:cubicBezTo>
                  <a:pt x="325" y="493"/>
                  <a:pt x="328" y="493"/>
                  <a:pt x="332" y="497"/>
                </a:cubicBezTo>
                <a:cubicBezTo>
                  <a:pt x="346" y="513"/>
                  <a:pt x="363" y="524"/>
                  <a:pt x="384" y="530"/>
                </a:cubicBezTo>
                <a:cubicBezTo>
                  <a:pt x="399" y="535"/>
                  <a:pt x="414" y="536"/>
                  <a:pt x="429" y="535"/>
                </a:cubicBezTo>
                <a:cubicBezTo>
                  <a:pt x="432" y="535"/>
                  <a:pt x="434" y="535"/>
                  <a:pt x="436" y="538"/>
                </a:cubicBezTo>
                <a:cubicBezTo>
                  <a:pt x="451" y="556"/>
                  <a:pt x="466" y="575"/>
                  <a:pt x="481" y="593"/>
                </a:cubicBezTo>
                <a:cubicBezTo>
                  <a:pt x="489" y="603"/>
                  <a:pt x="497" y="614"/>
                  <a:pt x="509" y="620"/>
                </a:cubicBezTo>
                <a:cubicBezTo>
                  <a:pt x="520" y="626"/>
                  <a:pt x="531" y="628"/>
                  <a:pt x="543" y="622"/>
                </a:cubicBezTo>
                <a:cubicBezTo>
                  <a:pt x="554" y="616"/>
                  <a:pt x="559" y="606"/>
                  <a:pt x="560" y="594"/>
                </a:cubicBezTo>
                <a:cubicBezTo>
                  <a:pt x="560" y="591"/>
                  <a:pt x="561" y="588"/>
                  <a:pt x="565" y="588"/>
                </a:cubicBezTo>
                <a:cubicBezTo>
                  <a:pt x="578" y="588"/>
                  <a:pt x="591" y="585"/>
                  <a:pt x="603" y="581"/>
                </a:cubicBezTo>
                <a:cubicBezTo>
                  <a:pt x="623" y="575"/>
                  <a:pt x="641" y="566"/>
                  <a:pt x="657" y="554"/>
                </a:cubicBezTo>
                <a:cubicBezTo>
                  <a:pt x="696" y="522"/>
                  <a:pt x="715" y="480"/>
                  <a:pt x="717" y="430"/>
                </a:cubicBezTo>
                <a:cubicBezTo>
                  <a:pt x="717" y="427"/>
                  <a:pt x="717" y="426"/>
                  <a:pt x="720" y="425"/>
                </a:cubicBezTo>
                <a:cubicBezTo>
                  <a:pt x="723" y="424"/>
                  <a:pt x="726" y="423"/>
                  <a:pt x="728" y="422"/>
                </a:cubicBezTo>
                <a:cubicBezTo>
                  <a:pt x="755" y="407"/>
                  <a:pt x="772" y="385"/>
                  <a:pt x="778" y="355"/>
                </a:cubicBezTo>
                <a:cubicBezTo>
                  <a:pt x="783" y="334"/>
                  <a:pt x="780" y="313"/>
                  <a:pt x="770" y="294"/>
                </a:cubicBezTo>
                <a:close/>
                <a:moveTo>
                  <a:pt x="523" y="59"/>
                </a:moveTo>
                <a:cubicBezTo>
                  <a:pt x="523" y="53"/>
                  <a:pt x="524" y="47"/>
                  <a:pt x="524" y="40"/>
                </a:cubicBezTo>
                <a:cubicBezTo>
                  <a:pt x="534" y="44"/>
                  <a:pt x="543" y="47"/>
                  <a:pt x="552" y="51"/>
                </a:cubicBezTo>
                <a:cubicBezTo>
                  <a:pt x="566" y="58"/>
                  <a:pt x="579" y="64"/>
                  <a:pt x="588" y="77"/>
                </a:cubicBezTo>
                <a:cubicBezTo>
                  <a:pt x="591" y="81"/>
                  <a:pt x="594" y="83"/>
                  <a:pt x="599" y="84"/>
                </a:cubicBezTo>
                <a:cubicBezTo>
                  <a:pt x="607" y="87"/>
                  <a:pt x="607" y="87"/>
                  <a:pt x="607" y="96"/>
                </a:cubicBezTo>
                <a:cubicBezTo>
                  <a:pt x="607" y="101"/>
                  <a:pt x="607" y="119"/>
                  <a:pt x="606" y="130"/>
                </a:cubicBezTo>
                <a:cubicBezTo>
                  <a:pt x="605" y="130"/>
                  <a:pt x="604" y="131"/>
                  <a:pt x="604" y="131"/>
                </a:cubicBezTo>
                <a:cubicBezTo>
                  <a:pt x="593" y="137"/>
                  <a:pt x="582" y="143"/>
                  <a:pt x="572" y="148"/>
                </a:cubicBezTo>
                <a:cubicBezTo>
                  <a:pt x="571" y="149"/>
                  <a:pt x="569" y="149"/>
                  <a:pt x="568" y="149"/>
                </a:cubicBezTo>
                <a:cubicBezTo>
                  <a:pt x="564" y="146"/>
                  <a:pt x="559" y="144"/>
                  <a:pt x="553" y="144"/>
                </a:cubicBezTo>
                <a:cubicBezTo>
                  <a:pt x="550" y="144"/>
                  <a:pt x="546" y="144"/>
                  <a:pt x="543" y="146"/>
                </a:cubicBezTo>
                <a:cubicBezTo>
                  <a:pt x="542" y="146"/>
                  <a:pt x="540" y="145"/>
                  <a:pt x="539" y="145"/>
                </a:cubicBezTo>
                <a:cubicBezTo>
                  <a:pt x="534" y="140"/>
                  <a:pt x="529" y="136"/>
                  <a:pt x="523" y="131"/>
                </a:cubicBezTo>
                <a:cubicBezTo>
                  <a:pt x="522" y="130"/>
                  <a:pt x="521" y="128"/>
                  <a:pt x="521" y="126"/>
                </a:cubicBezTo>
                <a:cubicBezTo>
                  <a:pt x="522" y="104"/>
                  <a:pt x="522" y="81"/>
                  <a:pt x="523" y="59"/>
                </a:cubicBezTo>
                <a:close/>
                <a:moveTo>
                  <a:pt x="553" y="157"/>
                </a:moveTo>
                <a:cubicBezTo>
                  <a:pt x="559" y="157"/>
                  <a:pt x="564" y="162"/>
                  <a:pt x="564" y="168"/>
                </a:cubicBezTo>
                <a:cubicBezTo>
                  <a:pt x="564" y="174"/>
                  <a:pt x="559" y="179"/>
                  <a:pt x="553" y="179"/>
                </a:cubicBezTo>
                <a:cubicBezTo>
                  <a:pt x="547" y="179"/>
                  <a:pt x="542" y="174"/>
                  <a:pt x="542" y="168"/>
                </a:cubicBezTo>
                <a:cubicBezTo>
                  <a:pt x="542" y="162"/>
                  <a:pt x="547" y="157"/>
                  <a:pt x="553" y="157"/>
                </a:cubicBezTo>
                <a:close/>
                <a:moveTo>
                  <a:pt x="387" y="27"/>
                </a:moveTo>
                <a:cubicBezTo>
                  <a:pt x="387" y="24"/>
                  <a:pt x="388" y="23"/>
                  <a:pt x="391" y="23"/>
                </a:cubicBezTo>
                <a:cubicBezTo>
                  <a:pt x="403" y="25"/>
                  <a:pt x="416" y="25"/>
                  <a:pt x="427" y="34"/>
                </a:cubicBezTo>
                <a:cubicBezTo>
                  <a:pt x="428" y="35"/>
                  <a:pt x="430" y="35"/>
                  <a:pt x="432" y="34"/>
                </a:cubicBezTo>
                <a:cubicBezTo>
                  <a:pt x="439" y="32"/>
                  <a:pt x="446" y="30"/>
                  <a:pt x="454" y="31"/>
                </a:cubicBezTo>
                <a:cubicBezTo>
                  <a:pt x="454" y="42"/>
                  <a:pt x="453" y="52"/>
                  <a:pt x="453" y="63"/>
                </a:cubicBezTo>
                <a:cubicBezTo>
                  <a:pt x="453" y="64"/>
                  <a:pt x="451" y="65"/>
                  <a:pt x="450" y="66"/>
                </a:cubicBezTo>
                <a:cubicBezTo>
                  <a:pt x="440" y="73"/>
                  <a:pt x="430" y="81"/>
                  <a:pt x="419" y="88"/>
                </a:cubicBezTo>
                <a:cubicBezTo>
                  <a:pt x="417" y="90"/>
                  <a:pt x="416" y="92"/>
                  <a:pt x="416" y="95"/>
                </a:cubicBezTo>
                <a:cubicBezTo>
                  <a:pt x="416" y="130"/>
                  <a:pt x="416" y="165"/>
                  <a:pt x="416" y="201"/>
                </a:cubicBezTo>
                <a:cubicBezTo>
                  <a:pt x="416" y="203"/>
                  <a:pt x="416" y="208"/>
                  <a:pt x="416" y="209"/>
                </a:cubicBezTo>
                <a:cubicBezTo>
                  <a:pt x="416" y="209"/>
                  <a:pt x="396" y="188"/>
                  <a:pt x="391" y="182"/>
                </a:cubicBezTo>
                <a:cubicBezTo>
                  <a:pt x="388" y="179"/>
                  <a:pt x="387" y="177"/>
                  <a:pt x="387" y="173"/>
                </a:cubicBezTo>
                <a:cubicBezTo>
                  <a:pt x="387" y="124"/>
                  <a:pt x="387" y="76"/>
                  <a:pt x="387" y="27"/>
                </a:cubicBezTo>
                <a:close/>
                <a:moveTo>
                  <a:pt x="268" y="44"/>
                </a:moveTo>
                <a:cubicBezTo>
                  <a:pt x="275" y="46"/>
                  <a:pt x="283" y="48"/>
                  <a:pt x="291" y="50"/>
                </a:cubicBezTo>
                <a:cubicBezTo>
                  <a:pt x="304" y="35"/>
                  <a:pt x="322" y="31"/>
                  <a:pt x="340" y="28"/>
                </a:cubicBezTo>
                <a:cubicBezTo>
                  <a:pt x="348" y="26"/>
                  <a:pt x="356" y="25"/>
                  <a:pt x="365" y="24"/>
                </a:cubicBezTo>
                <a:cubicBezTo>
                  <a:pt x="367" y="24"/>
                  <a:pt x="369" y="24"/>
                  <a:pt x="372" y="24"/>
                </a:cubicBezTo>
                <a:cubicBezTo>
                  <a:pt x="372" y="26"/>
                  <a:pt x="372" y="28"/>
                  <a:pt x="372" y="30"/>
                </a:cubicBezTo>
                <a:cubicBezTo>
                  <a:pt x="372" y="80"/>
                  <a:pt x="372" y="130"/>
                  <a:pt x="372" y="179"/>
                </a:cubicBezTo>
                <a:cubicBezTo>
                  <a:pt x="372" y="183"/>
                  <a:pt x="373" y="185"/>
                  <a:pt x="375" y="188"/>
                </a:cubicBezTo>
                <a:cubicBezTo>
                  <a:pt x="388" y="201"/>
                  <a:pt x="401" y="214"/>
                  <a:pt x="413" y="227"/>
                </a:cubicBezTo>
                <a:cubicBezTo>
                  <a:pt x="415" y="229"/>
                  <a:pt x="416" y="232"/>
                  <a:pt x="416" y="235"/>
                </a:cubicBezTo>
                <a:cubicBezTo>
                  <a:pt x="416" y="267"/>
                  <a:pt x="416" y="299"/>
                  <a:pt x="416" y="332"/>
                </a:cubicBezTo>
                <a:cubicBezTo>
                  <a:pt x="416" y="351"/>
                  <a:pt x="416" y="371"/>
                  <a:pt x="416" y="390"/>
                </a:cubicBezTo>
                <a:cubicBezTo>
                  <a:pt x="416" y="394"/>
                  <a:pt x="415" y="396"/>
                  <a:pt x="413" y="399"/>
                </a:cubicBezTo>
                <a:cubicBezTo>
                  <a:pt x="405" y="405"/>
                  <a:pt x="398" y="411"/>
                  <a:pt x="391" y="418"/>
                </a:cubicBezTo>
                <a:cubicBezTo>
                  <a:pt x="390" y="419"/>
                  <a:pt x="389" y="419"/>
                  <a:pt x="387" y="421"/>
                </a:cubicBezTo>
                <a:cubicBezTo>
                  <a:pt x="387" y="418"/>
                  <a:pt x="387" y="416"/>
                  <a:pt x="387" y="414"/>
                </a:cubicBezTo>
                <a:cubicBezTo>
                  <a:pt x="387" y="384"/>
                  <a:pt x="387" y="355"/>
                  <a:pt x="387" y="325"/>
                </a:cubicBezTo>
                <a:cubicBezTo>
                  <a:pt x="387" y="321"/>
                  <a:pt x="386" y="318"/>
                  <a:pt x="383" y="316"/>
                </a:cubicBezTo>
                <a:cubicBezTo>
                  <a:pt x="373" y="307"/>
                  <a:pt x="364" y="299"/>
                  <a:pt x="355" y="290"/>
                </a:cubicBezTo>
                <a:cubicBezTo>
                  <a:pt x="354" y="289"/>
                  <a:pt x="352" y="286"/>
                  <a:pt x="352" y="284"/>
                </a:cubicBezTo>
                <a:cubicBezTo>
                  <a:pt x="352" y="272"/>
                  <a:pt x="352" y="261"/>
                  <a:pt x="352" y="249"/>
                </a:cubicBezTo>
                <a:cubicBezTo>
                  <a:pt x="352" y="248"/>
                  <a:pt x="352" y="247"/>
                  <a:pt x="352" y="246"/>
                </a:cubicBezTo>
                <a:cubicBezTo>
                  <a:pt x="362" y="243"/>
                  <a:pt x="369" y="234"/>
                  <a:pt x="369" y="223"/>
                </a:cubicBezTo>
                <a:cubicBezTo>
                  <a:pt x="369" y="210"/>
                  <a:pt x="358" y="199"/>
                  <a:pt x="345" y="199"/>
                </a:cubicBezTo>
                <a:cubicBezTo>
                  <a:pt x="331" y="199"/>
                  <a:pt x="320" y="210"/>
                  <a:pt x="320" y="223"/>
                </a:cubicBezTo>
                <a:cubicBezTo>
                  <a:pt x="320" y="234"/>
                  <a:pt x="327" y="243"/>
                  <a:pt x="337" y="246"/>
                </a:cubicBezTo>
                <a:cubicBezTo>
                  <a:pt x="337" y="248"/>
                  <a:pt x="337" y="249"/>
                  <a:pt x="337" y="251"/>
                </a:cubicBezTo>
                <a:cubicBezTo>
                  <a:pt x="337" y="258"/>
                  <a:pt x="337" y="265"/>
                  <a:pt x="337" y="274"/>
                </a:cubicBezTo>
                <a:cubicBezTo>
                  <a:pt x="326" y="264"/>
                  <a:pt x="316" y="255"/>
                  <a:pt x="306" y="245"/>
                </a:cubicBezTo>
                <a:cubicBezTo>
                  <a:pt x="305" y="244"/>
                  <a:pt x="304" y="241"/>
                  <a:pt x="304" y="238"/>
                </a:cubicBezTo>
                <a:cubicBezTo>
                  <a:pt x="304" y="211"/>
                  <a:pt x="304" y="184"/>
                  <a:pt x="304" y="156"/>
                </a:cubicBezTo>
                <a:cubicBezTo>
                  <a:pt x="304" y="152"/>
                  <a:pt x="303" y="149"/>
                  <a:pt x="300" y="146"/>
                </a:cubicBezTo>
                <a:cubicBezTo>
                  <a:pt x="292" y="139"/>
                  <a:pt x="285" y="131"/>
                  <a:pt x="278" y="123"/>
                </a:cubicBezTo>
                <a:cubicBezTo>
                  <a:pt x="278" y="123"/>
                  <a:pt x="278" y="123"/>
                  <a:pt x="278" y="123"/>
                </a:cubicBezTo>
                <a:cubicBezTo>
                  <a:pt x="280" y="119"/>
                  <a:pt x="281" y="115"/>
                  <a:pt x="281" y="110"/>
                </a:cubicBezTo>
                <a:cubicBezTo>
                  <a:pt x="281" y="100"/>
                  <a:pt x="275" y="91"/>
                  <a:pt x="266" y="88"/>
                </a:cubicBezTo>
                <a:cubicBezTo>
                  <a:pt x="264" y="87"/>
                  <a:pt x="263" y="85"/>
                  <a:pt x="263" y="84"/>
                </a:cubicBezTo>
                <a:cubicBezTo>
                  <a:pt x="263" y="72"/>
                  <a:pt x="263" y="60"/>
                  <a:pt x="262" y="48"/>
                </a:cubicBezTo>
                <a:cubicBezTo>
                  <a:pt x="262" y="44"/>
                  <a:pt x="264" y="43"/>
                  <a:pt x="268" y="44"/>
                </a:cubicBezTo>
                <a:close/>
                <a:moveTo>
                  <a:pt x="337" y="215"/>
                </a:moveTo>
                <a:cubicBezTo>
                  <a:pt x="339" y="213"/>
                  <a:pt x="342" y="212"/>
                  <a:pt x="345" y="212"/>
                </a:cubicBezTo>
                <a:cubicBezTo>
                  <a:pt x="351" y="212"/>
                  <a:pt x="356" y="217"/>
                  <a:pt x="356" y="223"/>
                </a:cubicBezTo>
                <a:cubicBezTo>
                  <a:pt x="356" y="229"/>
                  <a:pt x="351" y="234"/>
                  <a:pt x="345" y="234"/>
                </a:cubicBezTo>
                <a:cubicBezTo>
                  <a:pt x="339" y="234"/>
                  <a:pt x="334" y="230"/>
                  <a:pt x="334" y="224"/>
                </a:cubicBezTo>
                <a:cubicBezTo>
                  <a:pt x="334" y="221"/>
                  <a:pt x="335" y="218"/>
                  <a:pt x="337" y="215"/>
                </a:cubicBezTo>
                <a:close/>
                <a:moveTo>
                  <a:pt x="257" y="121"/>
                </a:moveTo>
                <a:cubicBezTo>
                  <a:pt x="251" y="121"/>
                  <a:pt x="246" y="116"/>
                  <a:pt x="246" y="110"/>
                </a:cubicBezTo>
                <a:cubicBezTo>
                  <a:pt x="246" y="104"/>
                  <a:pt x="251" y="99"/>
                  <a:pt x="257" y="99"/>
                </a:cubicBezTo>
                <a:cubicBezTo>
                  <a:pt x="263" y="99"/>
                  <a:pt x="268" y="104"/>
                  <a:pt x="268" y="110"/>
                </a:cubicBezTo>
                <a:cubicBezTo>
                  <a:pt x="268" y="116"/>
                  <a:pt x="263" y="121"/>
                  <a:pt x="257" y="121"/>
                </a:cubicBezTo>
                <a:close/>
                <a:moveTo>
                  <a:pt x="124" y="403"/>
                </a:moveTo>
                <a:cubicBezTo>
                  <a:pt x="123" y="404"/>
                  <a:pt x="121" y="404"/>
                  <a:pt x="119" y="404"/>
                </a:cubicBezTo>
                <a:cubicBezTo>
                  <a:pt x="90" y="396"/>
                  <a:pt x="69" y="378"/>
                  <a:pt x="55" y="351"/>
                </a:cubicBezTo>
                <a:cubicBezTo>
                  <a:pt x="54" y="350"/>
                  <a:pt x="51" y="344"/>
                  <a:pt x="48" y="337"/>
                </a:cubicBezTo>
                <a:cubicBezTo>
                  <a:pt x="42" y="321"/>
                  <a:pt x="39" y="304"/>
                  <a:pt x="42" y="287"/>
                </a:cubicBezTo>
                <a:cubicBezTo>
                  <a:pt x="43" y="277"/>
                  <a:pt x="41" y="270"/>
                  <a:pt x="37" y="262"/>
                </a:cubicBezTo>
                <a:cubicBezTo>
                  <a:pt x="29" y="244"/>
                  <a:pt x="29" y="226"/>
                  <a:pt x="34" y="207"/>
                </a:cubicBezTo>
                <a:cubicBezTo>
                  <a:pt x="38" y="189"/>
                  <a:pt x="48" y="174"/>
                  <a:pt x="62" y="162"/>
                </a:cubicBezTo>
                <a:cubicBezTo>
                  <a:pt x="66" y="159"/>
                  <a:pt x="72" y="156"/>
                  <a:pt x="76" y="153"/>
                </a:cubicBezTo>
                <a:cubicBezTo>
                  <a:pt x="78" y="151"/>
                  <a:pt x="80" y="149"/>
                  <a:pt x="80" y="148"/>
                </a:cubicBezTo>
                <a:cubicBezTo>
                  <a:pt x="83" y="143"/>
                  <a:pt x="84" y="138"/>
                  <a:pt x="85" y="135"/>
                </a:cubicBezTo>
                <a:cubicBezTo>
                  <a:pt x="96" y="145"/>
                  <a:pt x="107" y="155"/>
                  <a:pt x="118" y="165"/>
                </a:cubicBezTo>
                <a:cubicBezTo>
                  <a:pt x="119" y="165"/>
                  <a:pt x="119" y="166"/>
                  <a:pt x="119" y="166"/>
                </a:cubicBezTo>
                <a:cubicBezTo>
                  <a:pt x="121" y="168"/>
                  <a:pt x="123" y="169"/>
                  <a:pt x="124" y="171"/>
                </a:cubicBezTo>
                <a:cubicBezTo>
                  <a:pt x="123" y="173"/>
                  <a:pt x="122" y="176"/>
                  <a:pt x="122" y="178"/>
                </a:cubicBezTo>
                <a:cubicBezTo>
                  <a:pt x="122" y="185"/>
                  <a:pt x="125" y="191"/>
                  <a:pt x="129" y="195"/>
                </a:cubicBezTo>
                <a:cubicBezTo>
                  <a:pt x="129" y="195"/>
                  <a:pt x="129" y="195"/>
                  <a:pt x="129" y="195"/>
                </a:cubicBezTo>
                <a:cubicBezTo>
                  <a:pt x="130" y="196"/>
                  <a:pt x="130" y="197"/>
                  <a:pt x="131" y="197"/>
                </a:cubicBezTo>
                <a:cubicBezTo>
                  <a:pt x="132" y="198"/>
                  <a:pt x="133" y="199"/>
                  <a:pt x="134" y="200"/>
                </a:cubicBezTo>
                <a:cubicBezTo>
                  <a:pt x="137" y="201"/>
                  <a:pt x="138" y="203"/>
                  <a:pt x="138" y="206"/>
                </a:cubicBezTo>
                <a:cubicBezTo>
                  <a:pt x="137" y="231"/>
                  <a:pt x="137" y="255"/>
                  <a:pt x="137" y="280"/>
                </a:cubicBezTo>
                <a:cubicBezTo>
                  <a:pt x="137" y="283"/>
                  <a:pt x="137" y="313"/>
                  <a:pt x="137" y="321"/>
                </a:cubicBezTo>
                <a:cubicBezTo>
                  <a:pt x="144" y="321"/>
                  <a:pt x="151" y="321"/>
                  <a:pt x="157" y="321"/>
                </a:cubicBezTo>
                <a:cubicBezTo>
                  <a:pt x="160" y="321"/>
                  <a:pt x="162" y="321"/>
                  <a:pt x="164" y="322"/>
                </a:cubicBezTo>
                <a:cubicBezTo>
                  <a:pt x="167" y="329"/>
                  <a:pt x="173" y="336"/>
                  <a:pt x="181" y="338"/>
                </a:cubicBezTo>
                <a:cubicBezTo>
                  <a:pt x="181" y="339"/>
                  <a:pt x="181" y="340"/>
                  <a:pt x="182" y="341"/>
                </a:cubicBezTo>
                <a:cubicBezTo>
                  <a:pt x="182" y="348"/>
                  <a:pt x="180" y="354"/>
                  <a:pt x="174" y="358"/>
                </a:cubicBezTo>
                <a:cubicBezTo>
                  <a:pt x="168" y="362"/>
                  <a:pt x="163" y="367"/>
                  <a:pt x="158" y="372"/>
                </a:cubicBezTo>
                <a:cubicBezTo>
                  <a:pt x="156" y="375"/>
                  <a:pt x="154" y="375"/>
                  <a:pt x="152" y="372"/>
                </a:cubicBezTo>
                <a:cubicBezTo>
                  <a:pt x="137" y="357"/>
                  <a:pt x="121" y="342"/>
                  <a:pt x="106" y="327"/>
                </a:cubicBezTo>
                <a:cubicBezTo>
                  <a:pt x="105" y="326"/>
                  <a:pt x="91" y="310"/>
                  <a:pt x="90" y="307"/>
                </a:cubicBezTo>
                <a:cubicBezTo>
                  <a:pt x="90" y="303"/>
                  <a:pt x="89" y="278"/>
                  <a:pt x="89" y="272"/>
                </a:cubicBezTo>
                <a:cubicBezTo>
                  <a:pt x="99" y="269"/>
                  <a:pt x="106" y="260"/>
                  <a:pt x="106" y="249"/>
                </a:cubicBezTo>
                <a:cubicBezTo>
                  <a:pt x="106" y="238"/>
                  <a:pt x="99" y="229"/>
                  <a:pt x="90" y="226"/>
                </a:cubicBezTo>
                <a:cubicBezTo>
                  <a:pt x="87" y="225"/>
                  <a:pt x="84" y="224"/>
                  <a:pt x="81" y="224"/>
                </a:cubicBezTo>
                <a:cubicBezTo>
                  <a:pt x="76" y="224"/>
                  <a:pt x="71" y="227"/>
                  <a:pt x="67" y="230"/>
                </a:cubicBezTo>
                <a:cubicBezTo>
                  <a:pt x="61" y="234"/>
                  <a:pt x="58" y="241"/>
                  <a:pt x="58" y="249"/>
                </a:cubicBezTo>
                <a:cubicBezTo>
                  <a:pt x="58" y="260"/>
                  <a:pt x="65" y="269"/>
                  <a:pt x="74" y="272"/>
                </a:cubicBezTo>
                <a:cubicBezTo>
                  <a:pt x="74" y="272"/>
                  <a:pt x="74" y="273"/>
                  <a:pt x="74" y="274"/>
                </a:cubicBezTo>
                <a:cubicBezTo>
                  <a:pt x="74" y="287"/>
                  <a:pt x="74" y="297"/>
                  <a:pt x="75" y="310"/>
                </a:cubicBezTo>
                <a:cubicBezTo>
                  <a:pt x="75" y="312"/>
                  <a:pt x="126" y="368"/>
                  <a:pt x="143" y="386"/>
                </a:cubicBezTo>
                <a:cubicBezTo>
                  <a:pt x="137" y="392"/>
                  <a:pt x="131" y="398"/>
                  <a:pt x="124" y="403"/>
                </a:cubicBezTo>
                <a:close/>
                <a:moveTo>
                  <a:pt x="146" y="167"/>
                </a:moveTo>
                <a:cubicBezTo>
                  <a:pt x="153" y="167"/>
                  <a:pt x="157" y="172"/>
                  <a:pt x="157" y="178"/>
                </a:cubicBezTo>
                <a:cubicBezTo>
                  <a:pt x="157" y="184"/>
                  <a:pt x="153" y="189"/>
                  <a:pt x="146" y="189"/>
                </a:cubicBezTo>
                <a:cubicBezTo>
                  <a:pt x="140" y="189"/>
                  <a:pt x="135" y="184"/>
                  <a:pt x="135" y="178"/>
                </a:cubicBezTo>
                <a:cubicBezTo>
                  <a:pt x="135" y="172"/>
                  <a:pt x="140" y="167"/>
                  <a:pt x="146" y="167"/>
                </a:cubicBezTo>
                <a:close/>
                <a:moveTo>
                  <a:pt x="198" y="314"/>
                </a:moveTo>
                <a:cubicBezTo>
                  <a:pt x="198" y="320"/>
                  <a:pt x="194" y="325"/>
                  <a:pt x="187" y="325"/>
                </a:cubicBezTo>
                <a:cubicBezTo>
                  <a:pt x="181" y="325"/>
                  <a:pt x="176" y="320"/>
                  <a:pt x="176" y="314"/>
                </a:cubicBezTo>
                <a:cubicBezTo>
                  <a:pt x="176" y="308"/>
                  <a:pt x="181" y="303"/>
                  <a:pt x="187" y="303"/>
                </a:cubicBezTo>
                <a:cubicBezTo>
                  <a:pt x="194" y="303"/>
                  <a:pt x="198" y="308"/>
                  <a:pt x="198" y="314"/>
                </a:cubicBezTo>
                <a:close/>
                <a:moveTo>
                  <a:pt x="82" y="238"/>
                </a:moveTo>
                <a:cubicBezTo>
                  <a:pt x="88" y="238"/>
                  <a:pt x="93" y="243"/>
                  <a:pt x="93" y="249"/>
                </a:cubicBezTo>
                <a:cubicBezTo>
                  <a:pt x="93" y="255"/>
                  <a:pt x="88" y="260"/>
                  <a:pt x="82" y="260"/>
                </a:cubicBezTo>
                <a:cubicBezTo>
                  <a:pt x="76" y="260"/>
                  <a:pt x="71" y="255"/>
                  <a:pt x="71" y="249"/>
                </a:cubicBezTo>
                <a:cubicBezTo>
                  <a:pt x="71" y="243"/>
                  <a:pt x="76" y="238"/>
                  <a:pt x="82" y="238"/>
                </a:cubicBezTo>
                <a:close/>
                <a:moveTo>
                  <a:pt x="224" y="379"/>
                </a:moveTo>
                <a:cubicBezTo>
                  <a:pt x="222" y="381"/>
                  <a:pt x="221" y="383"/>
                  <a:pt x="221" y="386"/>
                </a:cubicBezTo>
                <a:cubicBezTo>
                  <a:pt x="220" y="406"/>
                  <a:pt x="219" y="426"/>
                  <a:pt x="219" y="446"/>
                </a:cubicBezTo>
                <a:cubicBezTo>
                  <a:pt x="219" y="450"/>
                  <a:pt x="218" y="451"/>
                  <a:pt x="214" y="451"/>
                </a:cubicBezTo>
                <a:cubicBezTo>
                  <a:pt x="189" y="452"/>
                  <a:pt x="161" y="439"/>
                  <a:pt x="152" y="413"/>
                </a:cubicBezTo>
                <a:cubicBezTo>
                  <a:pt x="151" y="409"/>
                  <a:pt x="148" y="408"/>
                  <a:pt x="143" y="408"/>
                </a:cubicBezTo>
                <a:cubicBezTo>
                  <a:pt x="144" y="406"/>
                  <a:pt x="145" y="405"/>
                  <a:pt x="146" y="405"/>
                </a:cubicBezTo>
                <a:cubicBezTo>
                  <a:pt x="162" y="390"/>
                  <a:pt x="178" y="375"/>
                  <a:pt x="193" y="360"/>
                </a:cubicBezTo>
                <a:cubicBezTo>
                  <a:pt x="195" y="359"/>
                  <a:pt x="196" y="356"/>
                  <a:pt x="196" y="354"/>
                </a:cubicBezTo>
                <a:cubicBezTo>
                  <a:pt x="196" y="349"/>
                  <a:pt x="196" y="344"/>
                  <a:pt x="196" y="338"/>
                </a:cubicBezTo>
                <a:cubicBezTo>
                  <a:pt x="196" y="338"/>
                  <a:pt x="196" y="337"/>
                  <a:pt x="196" y="337"/>
                </a:cubicBezTo>
                <a:cubicBezTo>
                  <a:pt x="205" y="333"/>
                  <a:pt x="212" y="325"/>
                  <a:pt x="212" y="314"/>
                </a:cubicBezTo>
                <a:cubicBezTo>
                  <a:pt x="212" y="301"/>
                  <a:pt x="201" y="290"/>
                  <a:pt x="188" y="290"/>
                </a:cubicBezTo>
                <a:cubicBezTo>
                  <a:pt x="177" y="290"/>
                  <a:pt x="168" y="297"/>
                  <a:pt x="165" y="306"/>
                </a:cubicBezTo>
                <a:cubicBezTo>
                  <a:pt x="164" y="306"/>
                  <a:pt x="162" y="306"/>
                  <a:pt x="161" y="306"/>
                </a:cubicBezTo>
                <a:cubicBezTo>
                  <a:pt x="158" y="306"/>
                  <a:pt x="156" y="306"/>
                  <a:pt x="152" y="306"/>
                </a:cubicBezTo>
                <a:cubicBezTo>
                  <a:pt x="152" y="304"/>
                  <a:pt x="152" y="302"/>
                  <a:pt x="152" y="301"/>
                </a:cubicBezTo>
                <a:cubicBezTo>
                  <a:pt x="152" y="269"/>
                  <a:pt x="152" y="238"/>
                  <a:pt x="152" y="207"/>
                </a:cubicBezTo>
                <a:cubicBezTo>
                  <a:pt x="152" y="204"/>
                  <a:pt x="153" y="202"/>
                  <a:pt x="155" y="201"/>
                </a:cubicBezTo>
                <a:cubicBezTo>
                  <a:pt x="164" y="198"/>
                  <a:pt x="171" y="189"/>
                  <a:pt x="171" y="178"/>
                </a:cubicBezTo>
                <a:cubicBezTo>
                  <a:pt x="171" y="165"/>
                  <a:pt x="160" y="154"/>
                  <a:pt x="147" y="154"/>
                </a:cubicBezTo>
                <a:cubicBezTo>
                  <a:pt x="142" y="154"/>
                  <a:pt x="137" y="156"/>
                  <a:pt x="133" y="158"/>
                </a:cubicBezTo>
                <a:cubicBezTo>
                  <a:pt x="121" y="146"/>
                  <a:pt x="109" y="133"/>
                  <a:pt x="97" y="121"/>
                </a:cubicBezTo>
                <a:cubicBezTo>
                  <a:pt x="95" y="119"/>
                  <a:pt x="95" y="118"/>
                  <a:pt x="97" y="116"/>
                </a:cubicBezTo>
                <a:cubicBezTo>
                  <a:pt x="111" y="100"/>
                  <a:pt x="129" y="92"/>
                  <a:pt x="150" y="91"/>
                </a:cubicBezTo>
                <a:cubicBezTo>
                  <a:pt x="152" y="91"/>
                  <a:pt x="154" y="92"/>
                  <a:pt x="156" y="94"/>
                </a:cubicBezTo>
                <a:cubicBezTo>
                  <a:pt x="168" y="106"/>
                  <a:pt x="181" y="118"/>
                  <a:pt x="194" y="130"/>
                </a:cubicBezTo>
                <a:cubicBezTo>
                  <a:pt x="195" y="131"/>
                  <a:pt x="196" y="133"/>
                  <a:pt x="196" y="134"/>
                </a:cubicBezTo>
                <a:cubicBezTo>
                  <a:pt x="197" y="145"/>
                  <a:pt x="198" y="156"/>
                  <a:pt x="199" y="166"/>
                </a:cubicBezTo>
                <a:cubicBezTo>
                  <a:pt x="199" y="177"/>
                  <a:pt x="200" y="187"/>
                  <a:pt x="201" y="198"/>
                </a:cubicBezTo>
                <a:cubicBezTo>
                  <a:pt x="201" y="200"/>
                  <a:pt x="202" y="203"/>
                  <a:pt x="204" y="205"/>
                </a:cubicBezTo>
                <a:cubicBezTo>
                  <a:pt x="217" y="220"/>
                  <a:pt x="230" y="236"/>
                  <a:pt x="244" y="252"/>
                </a:cubicBezTo>
                <a:cubicBezTo>
                  <a:pt x="245" y="253"/>
                  <a:pt x="245" y="254"/>
                  <a:pt x="246" y="255"/>
                </a:cubicBezTo>
                <a:cubicBezTo>
                  <a:pt x="243" y="259"/>
                  <a:pt x="241" y="263"/>
                  <a:pt x="241" y="268"/>
                </a:cubicBezTo>
                <a:cubicBezTo>
                  <a:pt x="241" y="280"/>
                  <a:pt x="249" y="289"/>
                  <a:pt x="259" y="292"/>
                </a:cubicBezTo>
                <a:cubicBezTo>
                  <a:pt x="259" y="292"/>
                  <a:pt x="259" y="292"/>
                  <a:pt x="259" y="292"/>
                </a:cubicBezTo>
                <a:cubicBezTo>
                  <a:pt x="259" y="310"/>
                  <a:pt x="259" y="328"/>
                  <a:pt x="259" y="347"/>
                </a:cubicBezTo>
                <a:cubicBezTo>
                  <a:pt x="259" y="348"/>
                  <a:pt x="258" y="350"/>
                  <a:pt x="257" y="351"/>
                </a:cubicBezTo>
                <a:cubicBezTo>
                  <a:pt x="246" y="361"/>
                  <a:pt x="235" y="370"/>
                  <a:pt x="224" y="379"/>
                </a:cubicBezTo>
                <a:close/>
                <a:moveTo>
                  <a:pt x="276" y="268"/>
                </a:moveTo>
                <a:cubicBezTo>
                  <a:pt x="276" y="274"/>
                  <a:pt x="272" y="279"/>
                  <a:pt x="265" y="279"/>
                </a:cubicBezTo>
                <a:cubicBezTo>
                  <a:pt x="259" y="279"/>
                  <a:pt x="254" y="274"/>
                  <a:pt x="254" y="268"/>
                </a:cubicBezTo>
                <a:cubicBezTo>
                  <a:pt x="254" y="262"/>
                  <a:pt x="259" y="257"/>
                  <a:pt x="265" y="257"/>
                </a:cubicBezTo>
                <a:cubicBezTo>
                  <a:pt x="272" y="257"/>
                  <a:pt x="276" y="262"/>
                  <a:pt x="276" y="268"/>
                </a:cubicBezTo>
                <a:close/>
                <a:moveTo>
                  <a:pt x="310" y="473"/>
                </a:moveTo>
                <a:cubicBezTo>
                  <a:pt x="293" y="475"/>
                  <a:pt x="276" y="475"/>
                  <a:pt x="260" y="468"/>
                </a:cubicBezTo>
                <a:cubicBezTo>
                  <a:pt x="252" y="465"/>
                  <a:pt x="244" y="460"/>
                  <a:pt x="237" y="455"/>
                </a:cubicBezTo>
                <a:cubicBezTo>
                  <a:pt x="235" y="454"/>
                  <a:pt x="234" y="452"/>
                  <a:pt x="234" y="450"/>
                </a:cubicBezTo>
                <a:cubicBezTo>
                  <a:pt x="234" y="431"/>
                  <a:pt x="235" y="412"/>
                  <a:pt x="235" y="393"/>
                </a:cubicBezTo>
                <a:cubicBezTo>
                  <a:pt x="235" y="392"/>
                  <a:pt x="236" y="389"/>
                  <a:pt x="237" y="388"/>
                </a:cubicBezTo>
                <a:cubicBezTo>
                  <a:pt x="244" y="381"/>
                  <a:pt x="252" y="375"/>
                  <a:pt x="260" y="368"/>
                </a:cubicBezTo>
                <a:cubicBezTo>
                  <a:pt x="260" y="371"/>
                  <a:pt x="261" y="373"/>
                  <a:pt x="261" y="374"/>
                </a:cubicBezTo>
                <a:cubicBezTo>
                  <a:pt x="261" y="385"/>
                  <a:pt x="261" y="396"/>
                  <a:pt x="261" y="407"/>
                </a:cubicBezTo>
                <a:cubicBezTo>
                  <a:pt x="261" y="411"/>
                  <a:pt x="263" y="414"/>
                  <a:pt x="265" y="417"/>
                </a:cubicBezTo>
                <a:cubicBezTo>
                  <a:pt x="282" y="434"/>
                  <a:pt x="299" y="451"/>
                  <a:pt x="316" y="469"/>
                </a:cubicBezTo>
                <a:cubicBezTo>
                  <a:pt x="316" y="469"/>
                  <a:pt x="317" y="470"/>
                  <a:pt x="318" y="471"/>
                </a:cubicBezTo>
                <a:cubicBezTo>
                  <a:pt x="315" y="472"/>
                  <a:pt x="312" y="473"/>
                  <a:pt x="310" y="473"/>
                </a:cubicBezTo>
                <a:close/>
                <a:moveTo>
                  <a:pt x="333" y="357"/>
                </a:moveTo>
                <a:cubicBezTo>
                  <a:pt x="340" y="357"/>
                  <a:pt x="344" y="362"/>
                  <a:pt x="344" y="368"/>
                </a:cubicBezTo>
                <a:cubicBezTo>
                  <a:pt x="344" y="374"/>
                  <a:pt x="340" y="379"/>
                  <a:pt x="333" y="379"/>
                </a:cubicBezTo>
                <a:cubicBezTo>
                  <a:pt x="327" y="379"/>
                  <a:pt x="322" y="374"/>
                  <a:pt x="322" y="368"/>
                </a:cubicBezTo>
                <a:cubicBezTo>
                  <a:pt x="322" y="362"/>
                  <a:pt x="327" y="357"/>
                  <a:pt x="333" y="357"/>
                </a:cubicBezTo>
                <a:close/>
                <a:moveTo>
                  <a:pt x="342" y="455"/>
                </a:moveTo>
                <a:cubicBezTo>
                  <a:pt x="342" y="434"/>
                  <a:pt x="342" y="414"/>
                  <a:pt x="342" y="393"/>
                </a:cubicBezTo>
                <a:cubicBezTo>
                  <a:pt x="342" y="392"/>
                  <a:pt x="342" y="391"/>
                  <a:pt x="343" y="390"/>
                </a:cubicBezTo>
                <a:cubicBezTo>
                  <a:pt x="352" y="387"/>
                  <a:pt x="358" y="378"/>
                  <a:pt x="358" y="368"/>
                </a:cubicBezTo>
                <a:cubicBezTo>
                  <a:pt x="358" y="355"/>
                  <a:pt x="347" y="344"/>
                  <a:pt x="334" y="344"/>
                </a:cubicBezTo>
                <a:cubicBezTo>
                  <a:pt x="320" y="344"/>
                  <a:pt x="309" y="355"/>
                  <a:pt x="309" y="368"/>
                </a:cubicBezTo>
                <a:cubicBezTo>
                  <a:pt x="309" y="379"/>
                  <a:pt x="317" y="388"/>
                  <a:pt x="327" y="391"/>
                </a:cubicBezTo>
                <a:cubicBezTo>
                  <a:pt x="327" y="393"/>
                  <a:pt x="328" y="395"/>
                  <a:pt x="327" y="397"/>
                </a:cubicBezTo>
                <a:cubicBezTo>
                  <a:pt x="327" y="415"/>
                  <a:pt x="327" y="434"/>
                  <a:pt x="327" y="452"/>
                </a:cubicBezTo>
                <a:cubicBezTo>
                  <a:pt x="327" y="454"/>
                  <a:pt x="327" y="455"/>
                  <a:pt x="327" y="458"/>
                </a:cubicBezTo>
                <a:cubicBezTo>
                  <a:pt x="325" y="457"/>
                  <a:pt x="324" y="456"/>
                  <a:pt x="324" y="455"/>
                </a:cubicBezTo>
                <a:cubicBezTo>
                  <a:pt x="308" y="440"/>
                  <a:pt x="293" y="424"/>
                  <a:pt x="278" y="409"/>
                </a:cubicBezTo>
                <a:cubicBezTo>
                  <a:pt x="277" y="407"/>
                  <a:pt x="276" y="405"/>
                  <a:pt x="276" y="404"/>
                </a:cubicBezTo>
                <a:cubicBezTo>
                  <a:pt x="276" y="367"/>
                  <a:pt x="275" y="331"/>
                  <a:pt x="274" y="294"/>
                </a:cubicBezTo>
                <a:cubicBezTo>
                  <a:pt x="274" y="293"/>
                  <a:pt x="274" y="292"/>
                  <a:pt x="275" y="291"/>
                </a:cubicBezTo>
                <a:cubicBezTo>
                  <a:pt x="283" y="287"/>
                  <a:pt x="290" y="279"/>
                  <a:pt x="290" y="268"/>
                </a:cubicBezTo>
                <a:cubicBezTo>
                  <a:pt x="290" y="255"/>
                  <a:pt x="279" y="244"/>
                  <a:pt x="266" y="244"/>
                </a:cubicBezTo>
                <a:cubicBezTo>
                  <a:pt x="263" y="244"/>
                  <a:pt x="261" y="245"/>
                  <a:pt x="259" y="245"/>
                </a:cubicBezTo>
                <a:cubicBezTo>
                  <a:pt x="258" y="245"/>
                  <a:pt x="257" y="244"/>
                  <a:pt x="255" y="242"/>
                </a:cubicBezTo>
                <a:cubicBezTo>
                  <a:pt x="243" y="228"/>
                  <a:pt x="230" y="213"/>
                  <a:pt x="217" y="198"/>
                </a:cubicBezTo>
                <a:cubicBezTo>
                  <a:pt x="216" y="197"/>
                  <a:pt x="216" y="195"/>
                  <a:pt x="216" y="194"/>
                </a:cubicBezTo>
                <a:cubicBezTo>
                  <a:pt x="215" y="185"/>
                  <a:pt x="214" y="175"/>
                  <a:pt x="213" y="166"/>
                </a:cubicBezTo>
                <a:cubicBezTo>
                  <a:pt x="212" y="153"/>
                  <a:pt x="211" y="141"/>
                  <a:pt x="210" y="128"/>
                </a:cubicBezTo>
                <a:cubicBezTo>
                  <a:pt x="210" y="126"/>
                  <a:pt x="209" y="124"/>
                  <a:pt x="208" y="123"/>
                </a:cubicBezTo>
                <a:cubicBezTo>
                  <a:pt x="195" y="110"/>
                  <a:pt x="182" y="98"/>
                  <a:pt x="169" y="85"/>
                </a:cubicBezTo>
                <a:cubicBezTo>
                  <a:pt x="168" y="85"/>
                  <a:pt x="168" y="84"/>
                  <a:pt x="167" y="83"/>
                </a:cubicBezTo>
                <a:cubicBezTo>
                  <a:pt x="174" y="77"/>
                  <a:pt x="181" y="71"/>
                  <a:pt x="188" y="66"/>
                </a:cubicBezTo>
                <a:cubicBezTo>
                  <a:pt x="203" y="57"/>
                  <a:pt x="219" y="50"/>
                  <a:pt x="236" y="46"/>
                </a:cubicBezTo>
                <a:cubicBezTo>
                  <a:pt x="248" y="43"/>
                  <a:pt x="248" y="43"/>
                  <a:pt x="248" y="55"/>
                </a:cubicBezTo>
                <a:cubicBezTo>
                  <a:pt x="248" y="65"/>
                  <a:pt x="248" y="74"/>
                  <a:pt x="248" y="83"/>
                </a:cubicBezTo>
                <a:cubicBezTo>
                  <a:pt x="248" y="85"/>
                  <a:pt x="247" y="87"/>
                  <a:pt x="246" y="89"/>
                </a:cubicBezTo>
                <a:cubicBezTo>
                  <a:pt x="238" y="93"/>
                  <a:pt x="233" y="101"/>
                  <a:pt x="233" y="110"/>
                </a:cubicBezTo>
                <a:cubicBezTo>
                  <a:pt x="233" y="124"/>
                  <a:pt x="244" y="135"/>
                  <a:pt x="257" y="135"/>
                </a:cubicBezTo>
                <a:cubicBezTo>
                  <a:pt x="260" y="135"/>
                  <a:pt x="263" y="134"/>
                  <a:pt x="266" y="133"/>
                </a:cubicBezTo>
                <a:cubicBezTo>
                  <a:pt x="274" y="140"/>
                  <a:pt x="281" y="147"/>
                  <a:pt x="288" y="155"/>
                </a:cubicBezTo>
                <a:cubicBezTo>
                  <a:pt x="289" y="156"/>
                  <a:pt x="289" y="159"/>
                  <a:pt x="289" y="162"/>
                </a:cubicBezTo>
                <a:cubicBezTo>
                  <a:pt x="289" y="190"/>
                  <a:pt x="289" y="218"/>
                  <a:pt x="290" y="246"/>
                </a:cubicBezTo>
                <a:cubicBezTo>
                  <a:pt x="290" y="248"/>
                  <a:pt x="291" y="251"/>
                  <a:pt x="292" y="253"/>
                </a:cubicBezTo>
                <a:cubicBezTo>
                  <a:pt x="318" y="277"/>
                  <a:pt x="344" y="300"/>
                  <a:pt x="369" y="324"/>
                </a:cubicBezTo>
                <a:cubicBezTo>
                  <a:pt x="370" y="326"/>
                  <a:pt x="372" y="328"/>
                  <a:pt x="372" y="330"/>
                </a:cubicBezTo>
                <a:cubicBezTo>
                  <a:pt x="372" y="363"/>
                  <a:pt x="372" y="397"/>
                  <a:pt x="372" y="431"/>
                </a:cubicBezTo>
                <a:cubicBezTo>
                  <a:pt x="372" y="433"/>
                  <a:pt x="370" y="436"/>
                  <a:pt x="369" y="437"/>
                </a:cubicBezTo>
                <a:cubicBezTo>
                  <a:pt x="360" y="445"/>
                  <a:pt x="352" y="452"/>
                  <a:pt x="343" y="460"/>
                </a:cubicBezTo>
                <a:cubicBezTo>
                  <a:pt x="343" y="458"/>
                  <a:pt x="342" y="457"/>
                  <a:pt x="342" y="455"/>
                </a:cubicBezTo>
                <a:close/>
                <a:moveTo>
                  <a:pt x="538" y="594"/>
                </a:moveTo>
                <a:cubicBezTo>
                  <a:pt x="537" y="602"/>
                  <a:pt x="530" y="606"/>
                  <a:pt x="522" y="602"/>
                </a:cubicBezTo>
                <a:cubicBezTo>
                  <a:pt x="513" y="598"/>
                  <a:pt x="507" y="591"/>
                  <a:pt x="502" y="584"/>
                </a:cubicBezTo>
                <a:cubicBezTo>
                  <a:pt x="482" y="560"/>
                  <a:pt x="463" y="536"/>
                  <a:pt x="444" y="512"/>
                </a:cubicBezTo>
                <a:cubicBezTo>
                  <a:pt x="442" y="510"/>
                  <a:pt x="440" y="510"/>
                  <a:pt x="438" y="511"/>
                </a:cubicBezTo>
                <a:cubicBezTo>
                  <a:pt x="402" y="518"/>
                  <a:pt x="372" y="508"/>
                  <a:pt x="348" y="482"/>
                </a:cubicBezTo>
                <a:cubicBezTo>
                  <a:pt x="345" y="479"/>
                  <a:pt x="346" y="478"/>
                  <a:pt x="348" y="475"/>
                </a:cubicBezTo>
                <a:cubicBezTo>
                  <a:pt x="375" y="452"/>
                  <a:pt x="401" y="429"/>
                  <a:pt x="427" y="406"/>
                </a:cubicBezTo>
                <a:cubicBezTo>
                  <a:pt x="430" y="403"/>
                  <a:pt x="431" y="401"/>
                  <a:pt x="431" y="397"/>
                </a:cubicBezTo>
                <a:cubicBezTo>
                  <a:pt x="431" y="372"/>
                  <a:pt x="431" y="348"/>
                  <a:pt x="431" y="323"/>
                </a:cubicBezTo>
                <a:cubicBezTo>
                  <a:pt x="431" y="319"/>
                  <a:pt x="432" y="316"/>
                  <a:pt x="435" y="313"/>
                </a:cubicBezTo>
                <a:cubicBezTo>
                  <a:pt x="448" y="302"/>
                  <a:pt x="461" y="291"/>
                  <a:pt x="473" y="280"/>
                </a:cubicBezTo>
                <a:cubicBezTo>
                  <a:pt x="476" y="277"/>
                  <a:pt x="477" y="275"/>
                  <a:pt x="477" y="272"/>
                </a:cubicBezTo>
                <a:cubicBezTo>
                  <a:pt x="477" y="253"/>
                  <a:pt x="477" y="234"/>
                  <a:pt x="477" y="215"/>
                </a:cubicBezTo>
                <a:cubicBezTo>
                  <a:pt x="477" y="213"/>
                  <a:pt x="477" y="212"/>
                  <a:pt x="477" y="210"/>
                </a:cubicBezTo>
                <a:cubicBezTo>
                  <a:pt x="487" y="207"/>
                  <a:pt x="494" y="198"/>
                  <a:pt x="494" y="187"/>
                </a:cubicBezTo>
                <a:cubicBezTo>
                  <a:pt x="494" y="174"/>
                  <a:pt x="483" y="163"/>
                  <a:pt x="470" y="163"/>
                </a:cubicBezTo>
                <a:cubicBezTo>
                  <a:pt x="456" y="163"/>
                  <a:pt x="445" y="174"/>
                  <a:pt x="445" y="187"/>
                </a:cubicBezTo>
                <a:cubicBezTo>
                  <a:pt x="445" y="198"/>
                  <a:pt x="452" y="207"/>
                  <a:pt x="462" y="210"/>
                </a:cubicBezTo>
                <a:cubicBezTo>
                  <a:pt x="462" y="211"/>
                  <a:pt x="462" y="211"/>
                  <a:pt x="462" y="212"/>
                </a:cubicBezTo>
                <a:cubicBezTo>
                  <a:pt x="462" y="230"/>
                  <a:pt x="462" y="248"/>
                  <a:pt x="462" y="266"/>
                </a:cubicBezTo>
                <a:cubicBezTo>
                  <a:pt x="462" y="268"/>
                  <a:pt x="461" y="271"/>
                  <a:pt x="459" y="272"/>
                </a:cubicBezTo>
                <a:cubicBezTo>
                  <a:pt x="451" y="280"/>
                  <a:pt x="442" y="287"/>
                  <a:pt x="434" y="295"/>
                </a:cubicBezTo>
                <a:cubicBezTo>
                  <a:pt x="433" y="295"/>
                  <a:pt x="433" y="295"/>
                  <a:pt x="431" y="296"/>
                </a:cubicBezTo>
                <a:cubicBezTo>
                  <a:pt x="431" y="294"/>
                  <a:pt x="431" y="292"/>
                  <a:pt x="431" y="291"/>
                </a:cubicBezTo>
                <a:cubicBezTo>
                  <a:pt x="431" y="229"/>
                  <a:pt x="431" y="166"/>
                  <a:pt x="431" y="104"/>
                </a:cubicBezTo>
                <a:cubicBezTo>
                  <a:pt x="431" y="99"/>
                  <a:pt x="432" y="97"/>
                  <a:pt x="436" y="94"/>
                </a:cubicBezTo>
                <a:cubicBezTo>
                  <a:pt x="446" y="88"/>
                  <a:pt x="455" y="81"/>
                  <a:pt x="465" y="74"/>
                </a:cubicBezTo>
                <a:cubicBezTo>
                  <a:pt x="466" y="73"/>
                  <a:pt x="467" y="70"/>
                  <a:pt x="467" y="68"/>
                </a:cubicBezTo>
                <a:cubicBezTo>
                  <a:pt x="468" y="57"/>
                  <a:pt x="469" y="45"/>
                  <a:pt x="469" y="34"/>
                </a:cubicBezTo>
                <a:cubicBezTo>
                  <a:pt x="469" y="33"/>
                  <a:pt x="469" y="32"/>
                  <a:pt x="470" y="30"/>
                </a:cubicBezTo>
                <a:cubicBezTo>
                  <a:pt x="483" y="32"/>
                  <a:pt x="495" y="34"/>
                  <a:pt x="509" y="36"/>
                </a:cubicBezTo>
                <a:cubicBezTo>
                  <a:pt x="509" y="39"/>
                  <a:pt x="509" y="41"/>
                  <a:pt x="509" y="43"/>
                </a:cubicBezTo>
                <a:cubicBezTo>
                  <a:pt x="508" y="73"/>
                  <a:pt x="507" y="102"/>
                  <a:pt x="507" y="131"/>
                </a:cubicBezTo>
                <a:cubicBezTo>
                  <a:pt x="506" y="135"/>
                  <a:pt x="508" y="138"/>
                  <a:pt x="510" y="140"/>
                </a:cubicBezTo>
                <a:cubicBezTo>
                  <a:pt x="516" y="145"/>
                  <a:pt x="523" y="150"/>
                  <a:pt x="529" y="155"/>
                </a:cubicBezTo>
                <a:cubicBezTo>
                  <a:pt x="530" y="156"/>
                  <a:pt x="530" y="157"/>
                  <a:pt x="531" y="158"/>
                </a:cubicBezTo>
                <a:cubicBezTo>
                  <a:pt x="530" y="161"/>
                  <a:pt x="529" y="164"/>
                  <a:pt x="529" y="168"/>
                </a:cubicBezTo>
                <a:cubicBezTo>
                  <a:pt x="529" y="179"/>
                  <a:pt x="536" y="188"/>
                  <a:pt x="546" y="191"/>
                </a:cubicBezTo>
                <a:cubicBezTo>
                  <a:pt x="546" y="191"/>
                  <a:pt x="546" y="192"/>
                  <a:pt x="546" y="192"/>
                </a:cubicBezTo>
                <a:cubicBezTo>
                  <a:pt x="546" y="208"/>
                  <a:pt x="546" y="223"/>
                  <a:pt x="546" y="238"/>
                </a:cubicBezTo>
                <a:cubicBezTo>
                  <a:pt x="546" y="241"/>
                  <a:pt x="545" y="243"/>
                  <a:pt x="543" y="244"/>
                </a:cubicBezTo>
                <a:cubicBezTo>
                  <a:pt x="530" y="252"/>
                  <a:pt x="518" y="260"/>
                  <a:pt x="505" y="267"/>
                </a:cubicBezTo>
                <a:cubicBezTo>
                  <a:pt x="502" y="269"/>
                  <a:pt x="501" y="271"/>
                  <a:pt x="501" y="275"/>
                </a:cubicBezTo>
                <a:cubicBezTo>
                  <a:pt x="501" y="316"/>
                  <a:pt x="501" y="356"/>
                  <a:pt x="501" y="396"/>
                </a:cubicBezTo>
                <a:cubicBezTo>
                  <a:pt x="501" y="400"/>
                  <a:pt x="500" y="402"/>
                  <a:pt x="496" y="404"/>
                </a:cubicBezTo>
                <a:cubicBezTo>
                  <a:pt x="487" y="409"/>
                  <a:pt x="479" y="414"/>
                  <a:pt x="470" y="419"/>
                </a:cubicBezTo>
                <a:cubicBezTo>
                  <a:pt x="469" y="420"/>
                  <a:pt x="467" y="423"/>
                  <a:pt x="467" y="425"/>
                </a:cubicBezTo>
                <a:cubicBezTo>
                  <a:pt x="467" y="449"/>
                  <a:pt x="467" y="473"/>
                  <a:pt x="467" y="498"/>
                </a:cubicBezTo>
                <a:cubicBezTo>
                  <a:pt x="467" y="499"/>
                  <a:pt x="468" y="501"/>
                  <a:pt x="469" y="503"/>
                </a:cubicBezTo>
                <a:cubicBezTo>
                  <a:pt x="470" y="505"/>
                  <a:pt x="471" y="506"/>
                  <a:pt x="473" y="507"/>
                </a:cubicBezTo>
                <a:cubicBezTo>
                  <a:pt x="476" y="511"/>
                  <a:pt x="479" y="514"/>
                  <a:pt x="480" y="518"/>
                </a:cubicBezTo>
                <a:cubicBezTo>
                  <a:pt x="480" y="520"/>
                  <a:pt x="479" y="522"/>
                  <a:pt x="479" y="524"/>
                </a:cubicBezTo>
                <a:cubicBezTo>
                  <a:pt x="479" y="529"/>
                  <a:pt x="481" y="533"/>
                  <a:pt x="483" y="537"/>
                </a:cubicBezTo>
                <a:cubicBezTo>
                  <a:pt x="485" y="540"/>
                  <a:pt x="488" y="543"/>
                  <a:pt x="492" y="545"/>
                </a:cubicBezTo>
                <a:cubicBezTo>
                  <a:pt x="492" y="545"/>
                  <a:pt x="492" y="545"/>
                  <a:pt x="492" y="545"/>
                </a:cubicBezTo>
                <a:cubicBezTo>
                  <a:pt x="492" y="545"/>
                  <a:pt x="492" y="545"/>
                  <a:pt x="492" y="545"/>
                </a:cubicBezTo>
                <a:cubicBezTo>
                  <a:pt x="496" y="547"/>
                  <a:pt x="499" y="548"/>
                  <a:pt x="504" y="548"/>
                </a:cubicBezTo>
                <a:cubicBezTo>
                  <a:pt x="505" y="548"/>
                  <a:pt x="506" y="548"/>
                  <a:pt x="507" y="548"/>
                </a:cubicBezTo>
                <a:cubicBezTo>
                  <a:pt x="509" y="548"/>
                  <a:pt x="510" y="550"/>
                  <a:pt x="512" y="551"/>
                </a:cubicBezTo>
                <a:cubicBezTo>
                  <a:pt x="519" y="560"/>
                  <a:pt x="526" y="568"/>
                  <a:pt x="533" y="576"/>
                </a:cubicBezTo>
                <a:cubicBezTo>
                  <a:pt x="538" y="581"/>
                  <a:pt x="539" y="587"/>
                  <a:pt x="538" y="594"/>
                </a:cubicBezTo>
                <a:close/>
                <a:moveTo>
                  <a:pt x="470" y="176"/>
                </a:moveTo>
                <a:cubicBezTo>
                  <a:pt x="476" y="176"/>
                  <a:pt x="481" y="181"/>
                  <a:pt x="481" y="187"/>
                </a:cubicBezTo>
                <a:cubicBezTo>
                  <a:pt x="481" y="193"/>
                  <a:pt x="476" y="198"/>
                  <a:pt x="470" y="198"/>
                </a:cubicBezTo>
                <a:cubicBezTo>
                  <a:pt x="463" y="198"/>
                  <a:pt x="459" y="193"/>
                  <a:pt x="459" y="187"/>
                </a:cubicBezTo>
                <a:cubicBezTo>
                  <a:pt x="459" y="181"/>
                  <a:pt x="463" y="176"/>
                  <a:pt x="470" y="176"/>
                </a:cubicBezTo>
                <a:close/>
                <a:moveTo>
                  <a:pt x="514" y="524"/>
                </a:moveTo>
                <a:cubicBezTo>
                  <a:pt x="514" y="530"/>
                  <a:pt x="510" y="535"/>
                  <a:pt x="503" y="535"/>
                </a:cubicBezTo>
                <a:cubicBezTo>
                  <a:pt x="497" y="535"/>
                  <a:pt x="492" y="530"/>
                  <a:pt x="492" y="524"/>
                </a:cubicBezTo>
                <a:cubicBezTo>
                  <a:pt x="492" y="518"/>
                  <a:pt x="497" y="513"/>
                  <a:pt x="503" y="513"/>
                </a:cubicBezTo>
                <a:cubicBezTo>
                  <a:pt x="510" y="513"/>
                  <a:pt x="514" y="518"/>
                  <a:pt x="514" y="524"/>
                </a:cubicBezTo>
                <a:close/>
                <a:moveTo>
                  <a:pt x="667" y="512"/>
                </a:moveTo>
                <a:cubicBezTo>
                  <a:pt x="652" y="532"/>
                  <a:pt x="632" y="547"/>
                  <a:pt x="609" y="557"/>
                </a:cubicBezTo>
                <a:cubicBezTo>
                  <a:pt x="589" y="564"/>
                  <a:pt x="568" y="567"/>
                  <a:pt x="547" y="567"/>
                </a:cubicBezTo>
                <a:cubicBezTo>
                  <a:pt x="546" y="567"/>
                  <a:pt x="544" y="565"/>
                  <a:pt x="543" y="564"/>
                </a:cubicBezTo>
                <a:cubicBezTo>
                  <a:pt x="536" y="557"/>
                  <a:pt x="529" y="549"/>
                  <a:pt x="523" y="541"/>
                </a:cubicBezTo>
                <a:cubicBezTo>
                  <a:pt x="522" y="541"/>
                  <a:pt x="522" y="540"/>
                  <a:pt x="522" y="540"/>
                </a:cubicBezTo>
                <a:cubicBezTo>
                  <a:pt x="526" y="535"/>
                  <a:pt x="528" y="530"/>
                  <a:pt x="528" y="524"/>
                </a:cubicBezTo>
                <a:cubicBezTo>
                  <a:pt x="528" y="522"/>
                  <a:pt x="528" y="520"/>
                  <a:pt x="527" y="519"/>
                </a:cubicBezTo>
                <a:cubicBezTo>
                  <a:pt x="540" y="508"/>
                  <a:pt x="552" y="497"/>
                  <a:pt x="565" y="487"/>
                </a:cubicBezTo>
                <a:cubicBezTo>
                  <a:pt x="567" y="485"/>
                  <a:pt x="569" y="485"/>
                  <a:pt x="571" y="485"/>
                </a:cubicBezTo>
                <a:cubicBezTo>
                  <a:pt x="607" y="484"/>
                  <a:pt x="643" y="483"/>
                  <a:pt x="680" y="483"/>
                </a:cubicBezTo>
                <a:cubicBezTo>
                  <a:pt x="680" y="483"/>
                  <a:pt x="681" y="483"/>
                  <a:pt x="684" y="483"/>
                </a:cubicBezTo>
                <a:cubicBezTo>
                  <a:pt x="678" y="493"/>
                  <a:pt x="673" y="503"/>
                  <a:pt x="667" y="512"/>
                </a:cubicBezTo>
                <a:close/>
                <a:moveTo>
                  <a:pt x="565" y="343"/>
                </a:moveTo>
                <a:cubicBezTo>
                  <a:pt x="572" y="343"/>
                  <a:pt x="576" y="348"/>
                  <a:pt x="576" y="354"/>
                </a:cubicBezTo>
                <a:cubicBezTo>
                  <a:pt x="576" y="360"/>
                  <a:pt x="572" y="365"/>
                  <a:pt x="565" y="365"/>
                </a:cubicBezTo>
                <a:cubicBezTo>
                  <a:pt x="559" y="365"/>
                  <a:pt x="554" y="360"/>
                  <a:pt x="554" y="354"/>
                </a:cubicBezTo>
                <a:cubicBezTo>
                  <a:pt x="554" y="348"/>
                  <a:pt x="559" y="343"/>
                  <a:pt x="565" y="343"/>
                </a:cubicBezTo>
                <a:close/>
                <a:moveTo>
                  <a:pt x="690" y="462"/>
                </a:moveTo>
                <a:cubicBezTo>
                  <a:pt x="689" y="466"/>
                  <a:pt x="688" y="468"/>
                  <a:pt x="683" y="468"/>
                </a:cubicBezTo>
                <a:cubicBezTo>
                  <a:pt x="655" y="468"/>
                  <a:pt x="627" y="469"/>
                  <a:pt x="599" y="469"/>
                </a:cubicBezTo>
                <a:cubicBezTo>
                  <a:pt x="592" y="469"/>
                  <a:pt x="584" y="470"/>
                  <a:pt x="576" y="470"/>
                </a:cubicBezTo>
                <a:cubicBezTo>
                  <a:pt x="573" y="470"/>
                  <a:pt x="572" y="469"/>
                  <a:pt x="572" y="466"/>
                </a:cubicBezTo>
                <a:cubicBezTo>
                  <a:pt x="571" y="462"/>
                  <a:pt x="572" y="429"/>
                  <a:pt x="573" y="427"/>
                </a:cubicBezTo>
                <a:cubicBezTo>
                  <a:pt x="585" y="409"/>
                  <a:pt x="605" y="386"/>
                  <a:pt x="618" y="369"/>
                </a:cubicBezTo>
                <a:cubicBezTo>
                  <a:pt x="620" y="367"/>
                  <a:pt x="621" y="364"/>
                  <a:pt x="621" y="362"/>
                </a:cubicBezTo>
                <a:cubicBezTo>
                  <a:pt x="621" y="355"/>
                  <a:pt x="621" y="347"/>
                  <a:pt x="621" y="340"/>
                </a:cubicBezTo>
                <a:cubicBezTo>
                  <a:pt x="621" y="340"/>
                  <a:pt x="621" y="340"/>
                  <a:pt x="621" y="339"/>
                </a:cubicBezTo>
                <a:cubicBezTo>
                  <a:pt x="631" y="337"/>
                  <a:pt x="639" y="327"/>
                  <a:pt x="639" y="316"/>
                </a:cubicBezTo>
                <a:cubicBezTo>
                  <a:pt x="639" y="304"/>
                  <a:pt x="630" y="294"/>
                  <a:pt x="618" y="292"/>
                </a:cubicBezTo>
                <a:cubicBezTo>
                  <a:pt x="617" y="292"/>
                  <a:pt x="615" y="291"/>
                  <a:pt x="613" y="292"/>
                </a:cubicBezTo>
                <a:cubicBezTo>
                  <a:pt x="604" y="292"/>
                  <a:pt x="598" y="296"/>
                  <a:pt x="594" y="303"/>
                </a:cubicBezTo>
                <a:cubicBezTo>
                  <a:pt x="592" y="307"/>
                  <a:pt x="590" y="311"/>
                  <a:pt x="590" y="316"/>
                </a:cubicBezTo>
                <a:cubicBezTo>
                  <a:pt x="590" y="326"/>
                  <a:pt x="597" y="335"/>
                  <a:pt x="606" y="339"/>
                </a:cubicBezTo>
                <a:cubicBezTo>
                  <a:pt x="606" y="339"/>
                  <a:pt x="606" y="339"/>
                  <a:pt x="606" y="339"/>
                </a:cubicBezTo>
                <a:cubicBezTo>
                  <a:pt x="606" y="339"/>
                  <a:pt x="606" y="340"/>
                  <a:pt x="606" y="340"/>
                </a:cubicBezTo>
                <a:cubicBezTo>
                  <a:pt x="606" y="361"/>
                  <a:pt x="606" y="361"/>
                  <a:pt x="592" y="379"/>
                </a:cubicBezTo>
                <a:cubicBezTo>
                  <a:pt x="587" y="386"/>
                  <a:pt x="581" y="393"/>
                  <a:pt x="576" y="401"/>
                </a:cubicBezTo>
                <a:cubicBezTo>
                  <a:pt x="575" y="402"/>
                  <a:pt x="574" y="403"/>
                  <a:pt x="572" y="405"/>
                </a:cubicBezTo>
                <a:cubicBezTo>
                  <a:pt x="572" y="402"/>
                  <a:pt x="572" y="401"/>
                  <a:pt x="572" y="400"/>
                </a:cubicBezTo>
                <a:cubicBezTo>
                  <a:pt x="572" y="396"/>
                  <a:pt x="572" y="391"/>
                  <a:pt x="572" y="387"/>
                </a:cubicBezTo>
                <a:cubicBezTo>
                  <a:pt x="571" y="383"/>
                  <a:pt x="572" y="380"/>
                  <a:pt x="573" y="377"/>
                </a:cubicBezTo>
                <a:cubicBezTo>
                  <a:pt x="583" y="374"/>
                  <a:pt x="590" y="365"/>
                  <a:pt x="590" y="354"/>
                </a:cubicBezTo>
                <a:cubicBezTo>
                  <a:pt x="590" y="341"/>
                  <a:pt x="579" y="330"/>
                  <a:pt x="566" y="330"/>
                </a:cubicBezTo>
                <a:cubicBezTo>
                  <a:pt x="552" y="330"/>
                  <a:pt x="541" y="341"/>
                  <a:pt x="541" y="354"/>
                </a:cubicBezTo>
                <a:cubicBezTo>
                  <a:pt x="541" y="364"/>
                  <a:pt x="548" y="373"/>
                  <a:pt x="557" y="376"/>
                </a:cubicBezTo>
                <a:cubicBezTo>
                  <a:pt x="557" y="378"/>
                  <a:pt x="557" y="379"/>
                  <a:pt x="557" y="381"/>
                </a:cubicBezTo>
                <a:cubicBezTo>
                  <a:pt x="557" y="402"/>
                  <a:pt x="557" y="424"/>
                  <a:pt x="557" y="446"/>
                </a:cubicBezTo>
                <a:cubicBezTo>
                  <a:pt x="557" y="448"/>
                  <a:pt x="557" y="471"/>
                  <a:pt x="558" y="472"/>
                </a:cubicBezTo>
                <a:cubicBezTo>
                  <a:pt x="558" y="475"/>
                  <a:pt x="536" y="494"/>
                  <a:pt x="520" y="506"/>
                </a:cubicBezTo>
                <a:cubicBezTo>
                  <a:pt x="516" y="502"/>
                  <a:pt x="510" y="500"/>
                  <a:pt x="504" y="500"/>
                </a:cubicBezTo>
                <a:cubicBezTo>
                  <a:pt x="498" y="500"/>
                  <a:pt x="494" y="501"/>
                  <a:pt x="490" y="504"/>
                </a:cubicBezTo>
                <a:cubicBezTo>
                  <a:pt x="488" y="502"/>
                  <a:pt x="486" y="500"/>
                  <a:pt x="484" y="497"/>
                </a:cubicBezTo>
                <a:cubicBezTo>
                  <a:pt x="483" y="496"/>
                  <a:pt x="482" y="494"/>
                  <a:pt x="482" y="492"/>
                </a:cubicBezTo>
                <a:cubicBezTo>
                  <a:pt x="482" y="472"/>
                  <a:pt x="482" y="453"/>
                  <a:pt x="482" y="433"/>
                </a:cubicBezTo>
                <a:cubicBezTo>
                  <a:pt x="482" y="431"/>
                  <a:pt x="484" y="429"/>
                  <a:pt x="485" y="428"/>
                </a:cubicBezTo>
                <a:cubicBezTo>
                  <a:pt x="494" y="422"/>
                  <a:pt x="503" y="417"/>
                  <a:pt x="512" y="412"/>
                </a:cubicBezTo>
                <a:cubicBezTo>
                  <a:pt x="515" y="411"/>
                  <a:pt x="515" y="409"/>
                  <a:pt x="515" y="406"/>
                </a:cubicBezTo>
                <a:cubicBezTo>
                  <a:pt x="515" y="367"/>
                  <a:pt x="516" y="328"/>
                  <a:pt x="515" y="290"/>
                </a:cubicBezTo>
                <a:cubicBezTo>
                  <a:pt x="515" y="281"/>
                  <a:pt x="518" y="277"/>
                  <a:pt x="525" y="273"/>
                </a:cubicBezTo>
                <a:cubicBezTo>
                  <a:pt x="537" y="267"/>
                  <a:pt x="547" y="259"/>
                  <a:pt x="558" y="253"/>
                </a:cubicBezTo>
                <a:cubicBezTo>
                  <a:pt x="559" y="252"/>
                  <a:pt x="560" y="250"/>
                  <a:pt x="560" y="248"/>
                </a:cubicBezTo>
                <a:cubicBezTo>
                  <a:pt x="560" y="233"/>
                  <a:pt x="560" y="218"/>
                  <a:pt x="560" y="203"/>
                </a:cubicBezTo>
                <a:cubicBezTo>
                  <a:pt x="560" y="201"/>
                  <a:pt x="560" y="199"/>
                  <a:pt x="560" y="196"/>
                </a:cubicBezTo>
                <a:cubicBezTo>
                  <a:pt x="560" y="194"/>
                  <a:pt x="560" y="193"/>
                  <a:pt x="561" y="191"/>
                </a:cubicBezTo>
                <a:cubicBezTo>
                  <a:pt x="570" y="188"/>
                  <a:pt x="577" y="179"/>
                  <a:pt x="577" y="168"/>
                </a:cubicBezTo>
                <a:cubicBezTo>
                  <a:pt x="577" y="166"/>
                  <a:pt x="577" y="165"/>
                  <a:pt x="577" y="163"/>
                </a:cubicBezTo>
                <a:cubicBezTo>
                  <a:pt x="577" y="163"/>
                  <a:pt x="578" y="162"/>
                  <a:pt x="578" y="162"/>
                </a:cubicBezTo>
                <a:cubicBezTo>
                  <a:pt x="587" y="157"/>
                  <a:pt x="595" y="153"/>
                  <a:pt x="604" y="148"/>
                </a:cubicBezTo>
                <a:cubicBezTo>
                  <a:pt x="604" y="148"/>
                  <a:pt x="605" y="148"/>
                  <a:pt x="606" y="148"/>
                </a:cubicBezTo>
                <a:cubicBezTo>
                  <a:pt x="606" y="150"/>
                  <a:pt x="606" y="152"/>
                  <a:pt x="606" y="153"/>
                </a:cubicBezTo>
                <a:cubicBezTo>
                  <a:pt x="606" y="175"/>
                  <a:pt x="606" y="197"/>
                  <a:pt x="606" y="218"/>
                </a:cubicBezTo>
                <a:cubicBezTo>
                  <a:pt x="606" y="222"/>
                  <a:pt x="607" y="224"/>
                  <a:pt x="610" y="226"/>
                </a:cubicBezTo>
                <a:cubicBezTo>
                  <a:pt x="626" y="236"/>
                  <a:pt x="641" y="246"/>
                  <a:pt x="656" y="256"/>
                </a:cubicBezTo>
                <a:cubicBezTo>
                  <a:pt x="657" y="257"/>
                  <a:pt x="658" y="257"/>
                  <a:pt x="658" y="258"/>
                </a:cubicBezTo>
                <a:cubicBezTo>
                  <a:pt x="657" y="261"/>
                  <a:pt x="656" y="265"/>
                  <a:pt x="656" y="268"/>
                </a:cubicBezTo>
                <a:cubicBezTo>
                  <a:pt x="656" y="279"/>
                  <a:pt x="663" y="288"/>
                  <a:pt x="673" y="291"/>
                </a:cubicBezTo>
                <a:cubicBezTo>
                  <a:pt x="673" y="291"/>
                  <a:pt x="673" y="291"/>
                  <a:pt x="673" y="291"/>
                </a:cubicBezTo>
                <a:cubicBezTo>
                  <a:pt x="673" y="323"/>
                  <a:pt x="672" y="355"/>
                  <a:pt x="673" y="387"/>
                </a:cubicBezTo>
                <a:cubicBezTo>
                  <a:pt x="673" y="390"/>
                  <a:pt x="674" y="393"/>
                  <a:pt x="675" y="395"/>
                </a:cubicBezTo>
                <a:cubicBezTo>
                  <a:pt x="681" y="402"/>
                  <a:pt x="687" y="409"/>
                  <a:pt x="692" y="416"/>
                </a:cubicBezTo>
                <a:cubicBezTo>
                  <a:pt x="693" y="417"/>
                  <a:pt x="694" y="419"/>
                  <a:pt x="694" y="420"/>
                </a:cubicBezTo>
                <a:cubicBezTo>
                  <a:pt x="695" y="435"/>
                  <a:pt x="694" y="449"/>
                  <a:pt x="690" y="462"/>
                </a:cubicBezTo>
                <a:close/>
                <a:moveTo>
                  <a:pt x="614" y="305"/>
                </a:moveTo>
                <a:cubicBezTo>
                  <a:pt x="621" y="305"/>
                  <a:pt x="625" y="310"/>
                  <a:pt x="625" y="316"/>
                </a:cubicBezTo>
                <a:cubicBezTo>
                  <a:pt x="625" y="322"/>
                  <a:pt x="621" y="327"/>
                  <a:pt x="614" y="327"/>
                </a:cubicBezTo>
                <a:cubicBezTo>
                  <a:pt x="608" y="327"/>
                  <a:pt x="603" y="322"/>
                  <a:pt x="603" y="316"/>
                </a:cubicBezTo>
                <a:cubicBezTo>
                  <a:pt x="603" y="310"/>
                  <a:pt x="608" y="305"/>
                  <a:pt x="614" y="305"/>
                </a:cubicBezTo>
                <a:close/>
                <a:moveTo>
                  <a:pt x="691" y="268"/>
                </a:moveTo>
                <a:cubicBezTo>
                  <a:pt x="691" y="274"/>
                  <a:pt x="687" y="279"/>
                  <a:pt x="680" y="279"/>
                </a:cubicBezTo>
                <a:cubicBezTo>
                  <a:pt x="674" y="279"/>
                  <a:pt x="669" y="274"/>
                  <a:pt x="669" y="268"/>
                </a:cubicBezTo>
                <a:cubicBezTo>
                  <a:pt x="669" y="262"/>
                  <a:pt x="674" y="257"/>
                  <a:pt x="680" y="257"/>
                </a:cubicBezTo>
                <a:cubicBezTo>
                  <a:pt x="687" y="257"/>
                  <a:pt x="691" y="262"/>
                  <a:pt x="691" y="268"/>
                </a:cubicBezTo>
                <a:close/>
                <a:moveTo>
                  <a:pt x="753" y="362"/>
                </a:moveTo>
                <a:cubicBezTo>
                  <a:pt x="746" y="384"/>
                  <a:pt x="730" y="399"/>
                  <a:pt x="708" y="406"/>
                </a:cubicBezTo>
                <a:cubicBezTo>
                  <a:pt x="705" y="407"/>
                  <a:pt x="704" y="407"/>
                  <a:pt x="702" y="405"/>
                </a:cubicBezTo>
                <a:cubicBezTo>
                  <a:pt x="698" y="399"/>
                  <a:pt x="694" y="394"/>
                  <a:pt x="690" y="389"/>
                </a:cubicBezTo>
                <a:cubicBezTo>
                  <a:pt x="688" y="387"/>
                  <a:pt x="687" y="384"/>
                  <a:pt x="687" y="381"/>
                </a:cubicBezTo>
                <a:cubicBezTo>
                  <a:pt x="687" y="351"/>
                  <a:pt x="688" y="321"/>
                  <a:pt x="688" y="291"/>
                </a:cubicBezTo>
                <a:cubicBezTo>
                  <a:pt x="698" y="288"/>
                  <a:pt x="705" y="279"/>
                  <a:pt x="705" y="268"/>
                </a:cubicBezTo>
                <a:cubicBezTo>
                  <a:pt x="705" y="260"/>
                  <a:pt x="701" y="253"/>
                  <a:pt x="696" y="249"/>
                </a:cubicBezTo>
                <a:cubicBezTo>
                  <a:pt x="689" y="243"/>
                  <a:pt x="680" y="241"/>
                  <a:pt x="671" y="245"/>
                </a:cubicBezTo>
                <a:cubicBezTo>
                  <a:pt x="670" y="245"/>
                  <a:pt x="667" y="245"/>
                  <a:pt x="666" y="244"/>
                </a:cubicBezTo>
                <a:cubicBezTo>
                  <a:pt x="652" y="236"/>
                  <a:pt x="639" y="227"/>
                  <a:pt x="625" y="218"/>
                </a:cubicBezTo>
                <a:cubicBezTo>
                  <a:pt x="622" y="216"/>
                  <a:pt x="621" y="214"/>
                  <a:pt x="621" y="210"/>
                </a:cubicBezTo>
                <a:cubicBezTo>
                  <a:pt x="621" y="195"/>
                  <a:pt x="621" y="179"/>
                  <a:pt x="621" y="164"/>
                </a:cubicBezTo>
                <a:cubicBezTo>
                  <a:pt x="621" y="159"/>
                  <a:pt x="621" y="154"/>
                  <a:pt x="621" y="149"/>
                </a:cubicBezTo>
                <a:cubicBezTo>
                  <a:pt x="621" y="149"/>
                  <a:pt x="621" y="140"/>
                  <a:pt x="621" y="130"/>
                </a:cubicBezTo>
                <a:cubicBezTo>
                  <a:pt x="621" y="130"/>
                  <a:pt x="621" y="129"/>
                  <a:pt x="621" y="129"/>
                </a:cubicBezTo>
                <a:cubicBezTo>
                  <a:pt x="621" y="129"/>
                  <a:pt x="621" y="129"/>
                  <a:pt x="621" y="129"/>
                </a:cubicBezTo>
                <a:cubicBezTo>
                  <a:pt x="622" y="114"/>
                  <a:pt x="622" y="94"/>
                  <a:pt x="622" y="92"/>
                </a:cubicBezTo>
                <a:cubicBezTo>
                  <a:pt x="629" y="96"/>
                  <a:pt x="647" y="106"/>
                  <a:pt x="657" y="113"/>
                </a:cubicBezTo>
                <a:cubicBezTo>
                  <a:pt x="662" y="116"/>
                  <a:pt x="666" y="119"/>
                  <a:pt x="670" y="123"/>
                </a:cubicBezTo>
                <a:cubicBezTo>
                  <a:pt x="679" y="131"/>
                  <a:pt x="687" y="141"/>
                  <a:pt x="693" y="152"/>
                </a:cubicBezTo>
                <a:cubicBezTo>
                  <a:pt x="698" y="164"/>
                  <a:pt x="699" y="176"/>
                  <a:pt x="694" y="188"/>
                </a:cubicBezTo>
                <a:cubicBezTo>
                  <a:pt x="698" y="190"/>
                  <a:pt x="702" y="191"/>
                  <a:pt x="706" y="194"/>
                </a:cubicBezTo>
                <a:cubicBezTo>
                  <a:pt x="718" y="201"/>
                  <a:pt x="726" y="212"/>
                  <a:pt x="733" y="224"/>
                </a:cubicBezTo>
                <a:cubicBezTo>
                  <a:pt x="746" y="245"/>
                  <a:pt x="751" y="267"/>
                  <a:pt x="745" y="292"/>
                </a:cubicBezTo>
                <a:cubicBezTo>
                  <a:pt x="744" y="294"/>
                  <a:pt x="745" y="296"/>
                  <a:pt x="746" y="298"/>
                </a:cubicBezTo>
                <a:cubicBezTo>
                  <a:pt x="761" y="318"/>
                  <a:pt x="761" y="340"/>
                  <a:pt x="753" y="362"/>
                </a:cubicBezTo>
                <a:close/>
              </a:path>
            </a:pathLst>
          </a:custGeom>
          <a:gradFill>
            <a:gsLst>
              <a:gs pos="0">
                <a:srgbClr val="CBCBCB"/>
              </a:gs>
              <a:gs pos="100000">
                <a:srgbClr val="0C0C0C"/>
              </a:gs>
            </a:gsLst>
            <a:lin ang="0" scaled="0"/>
          </a:gra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rgbClr val="282F3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29;p5">
            <a:extLst>
              <a:ext uri="{FF2B5EF4-FFF2-40B4-BE49-F238E27FC236}">
                <a16:creationId xmlns:a16="http://schemas.microsoft.com/office/drawing/2014/main" id="{42BBC625-444C-C130-C7AF-870E365A8F99}"/>
              </a:ext>
            </a:extLst>
          </p:cNvPr>
          <p:cNvSpPr/>
          <p:nvPr/>
        </p:nvSpPr>
        <p:spPr>
          <a:xfrm>
            <a:off x="467813" y="2116892"/>
            <a:ext cx="409464" cy="52903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5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1149EB4-E391-1028-AB61-CA58B9EF7C44}"/>
              </a:ext>
            </a:extLst>
          </p:cNvPr>
          <p:cNvSpPr txBox="1"/>
          <p:nvPr/>
        </p:nvSpPr>
        <p:spPr>
          <a:xfrm>
            <a:off x="780000" y="2196741"/>
            <a:ext cx="31323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b="1" dirty="0">
                <a:solidFill>
                  <a:srgbClr val="002060"/>
                </a:solidFill>
              </a:rPr>
              <a:t>Systèmes de paiement locaux </a:t>
            </a:r>
            <a:endParaRPr lang="fr-FR" sz="18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Google Shape;129;p5">
            <a:extLst>
              <a:ext uri="{FF2B5EF4-FFF2-40B4-BE49-F238E27FC236}">
                <a16:creationId xmlns:a16="http://schemas.microsoft.com/office/drawing/2014/main" id="{796EFCE9-2ECA-E6AB-A369-F355A26667AD}"/>
              </a:ext>
            </a:extLst>
          </p:cNvPr>
          <p:cNvSpPr/>
          <p:nvPr/>
        </p:nvSpPr>
        <p:spPr>
          <a:xfrm>
            <a:off x="8241838" y="2116892"/>
            <a:ext cx="409464" cy="52903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50" b="1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2</a:t>
            </a:r>
            <a:endParaRPr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D14E43B-127A-6552-C040-56B3AB391AB3}"/>
              </a:ext>
            </a:extLst>
          </p:cNvPr>
          <p:cNvSpPr txBox="1"/>
          <p:nvPr/>
        </p:nvSpPr>
        <p:spPr>
          <a:xfrm>
            <a:off x="8610600" y="2171620"/>
            <a:ext cx="33933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b="1" dirty="0">
                <a:solidFill>
                  <a:srgbClr val="002060"/>
                </a:solidFill>
              </a:rPr>
              <a:t>Accès à Internet et connectivité</a:t>
            </a:r>
            <a:r>
              <a:rPr lang="fr-FR" sz="1200" b="1" dirty="0">
                <a:solidFill>
                  <a:srgbClr val="002060"/>
                </a:solidFill>
              </a:rPr>
              <a:t> </a:t>
            </a:r>
            <a:endParaRPr lang="fr-FR" sz="1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2643469-74B6-38A7-C0BB-805471E633F9}"/>
              </a:ext>
            </a:extLst>
          </p:cNvPr>
          <p:cNvSpPr txBox="1"/>
          <p:nvPr/>
        </p:nvSpPr>
        <p:spPr>
          <a:xfrm>
            <a:off x="467813" y="4651325"/>
            <a:ext cx="4776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b="1" dirty="0">
                <a:solidFill>
                  <a:srgbClr val="002060"/>
                </a:solidFill>
              </a:rPr>
              <a:t>Adoption limitée du commerce en ligne</a:t>
            </a:r>
            <a:r>
              <a:rPr lang="fr-FR" b="1" dirty="0">
                <a:solidFill>
                  <a:srgbClr val="002060"/>
                </a:solidFill>
              </a:rPr>
              <a:t> </a:t>
            </a:r>
            <a:endParaRPr lang="fr-FR" sz="18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Google Shape;129;p5">
            <a:extLst>
              <a:ext uri="{FF2B5EF4-FFF2-40B4-BE49-F238E27FC236}">
                <a16:creationId xmlns:a16="http://schemas.microsoft.com/office/drawing/2014/main" id="{6D212171-928A-E5E4-F11D-B1488178118A}"/>
              </a:ext>
            </a:extLst>
          </p:cNvPr>
          <p:cNvSpPr/>
          <p:nvPr/>
        </p:nvSpPr>
        <p:spPr>
          <a:xfrm>
            <a:off x="467813" y="4571476"/>
            <a:ext cx="409464" cy="52903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50" b="1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3</a:t>
            </a:r>
            <a:endParaRPr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614E318-A370-457E-0E75-715E9D98CCA9}"/>
              </a:ext>
            </a:extLst>
          </p:cNvPr>
          <p:cNvSpPr txBox="1"/>
          <p:nvPr/>
        </p:nvSpPr>
        <p:spPr>
          <a:xfrm>
            <a:off x="8083685" y="4651325"/>
            <a:ext cx="4260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b="1" dirty="0">
                <a:solidFill>
                  <a:srgbClr val="002060"/>
                </a:solidFill>
              </a:rPr>
              <a:t>Culture et habitudes des consommateurs </a:t>
            </a:r>
            <a:endParaRPr lang="en-US" sz="18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Google Shape;129;p5">
            <a:extLst>
              <a:ext uri="{FF2B5EF4-FFF2-40B4-BE49-F238E27FC236}">
                <a16:creationId xmlns:a16="http://schemas.microsoft.com/office/drawing/2014/main" id="{F175235F-2ACA-4376-3B25-22F323C0C648}"/>
              </a:ext>
            </a:extLst>
          </p:cNvPr>
          <p:cNvSpPr/>
          <p:nvPr/>
        </p:nvSpPr>
        <p:spPr>
          <a:xfrm>
            <a:off x="7805701" y="4571476"/>
            <a:ext cx="409464" cy="52903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50" b="1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2106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7" grpId="0"/>
      <p:bldP spid="12" grpId="0" animBg="1"/>
      <p:bldP spid="14" grpId="0"/>
      <p:bldP spid="16" grpId="0"/>
      <p:bldP spid="17" grpId="0" animBg="1"/>
      <p:bldP spid="20" grpId="0"/>
      <p:bldP spid="21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9200</TotalTime>
  <Words>579</Words>
  <Application>Microsoft Office PowerPoint</Application>
  <PresentationFormat>Grand écran</PresentationFormat>
  <Paragraphs>179</Paragraphs>
  <Slides>30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42" baseType="lpstr">
      <vt:lpstr>Arial</vt:lpstr>
      <vt:lpstr>Book Antiqua</vt:lpstr>
      <vt:lpstr>Calibri</vt:lpstr>
      <vt:lpstr>Calibri Light</vt:lpstr>
      <vt:lpstr>Century Gothic</vt:lpstr>
      <vt:lpstr>Noto Sans</vt:lpstr>
      <vt:lpstr>Noto Sans Symbols</vt:lpstr>
      <vt:lpstr>Times New Roman</vt:lpstr>
      <vt:lpstr>Twentieth Century</vt:lpstr>
      <vt:lpstr>Wingdings</vt:lpstr>
      <vt:lpstr>YAFdJt8dAY0 0</vt:lpstr>
      <vt:lpstr>Thème Office</vt:lpstr>
      <vt:lpstr>Développement d’une solution innovante pour  le commerce en ligne (SyskatShop)</vt:lpstr>
      <vt:lpstr>Présentation PowerPoint</vt:lpstr>
      <vt:lpstr>Présentation PowerPoint</vt:lpstr>
      <vt:lpstr>Présentation PowerPoint</vt:lpstr>
      <vt:lpstr>Solutions &amp; Organigramme</vt:lpstr>
      <vt:lpstr>Diagramme de Gantt</vt:lpstr>
      <vt:lpstr>Méthodelogie de travail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Diagramme de cas d’utilisation de Client</vt:lpstr>
      <vt:lpstr>Diagramme de cas d’utilisation de l’admin</vt:lpstr>
      <vt:lpstr>Diagramme de cas d’utilisation de l’admin</vt:lpstr>
      <vt:lpstr>Diagramme de classes</vt:lpstr>
      <vt:lpstr>Présentation PowerPoint</vt:lpstr>
      <vt:lpstr>Présentation PowerPoint</vt:lpstr>
      <vt:lpstr>Présentation PowerPoint</vt:lpstr>
      <vt:lpstr>Présentation PowerPoint</vt:lpstr>
      <vt:lpstr>5.Conclusion &amp; perspectives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de mise en relation entre clients et prestataires de services</dc:title>
  <dc:creator>Mohamed Khalef</dc:creator>
  <cp:lastModifiedBy>BRAHIM SALEM MOHAMED MAHMOUD</cp:lastModifiedBy>
  <cp:revision>302</cp:revision>
  <dcterms:created xsi:type="dcterms:W3CDTF">2023-07-10T08:39:19Z</dcterms:created>
  <dcterms:modified xsi:type="dcterms:W3CDTF">2024-12-20T20:42:18Z</dcterms:modified>
</cp:coreProperties>
</file>