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jpeg" ContentType="image/jpe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FD46034-ED45-42A2-9AB9-E4738EA9A2A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80000"/>
              </a:lnSpc>
            </a:pPr>
            <a:r>
              <a:rPr b="0" lang="en-US" sz="2000" spc="-1" strike="noStrike">
                <a:latin typeface="Arial"/>
              </a:rPr>
              <a:t>Give a brief </a:t>
            </a:r>
            <a:r>
              <a:rPr b="0" lang="en-US" sz="2000" spc="-1" strike="noStrike">
                <a:latin typeface="Arial"/>
              </a:rPr>
              <a:t>overview </a:t>
            </a:r>
            <a:r>
              <a:rPr b="0" lang="en-US" sz="2000" spc="-1" strike="noStrike">
                <a:latin typeface="Arial"/>
              </a:rPr>
              <a:t>of the </a:t>
            </a:r>
            <a:r>
              <a:rPr b="0" lang="en-US" sz="2000" spc="-1" strike="noStrike">
                <a:latin typeface="Arial"/>
              </a:rPr>
              <a:t>presentati</a:t>
            </a:r>
            <a:r>
              <a:rPr b="0" lang="en-US" sz="2000" spc="-1" strike="noStrike">
                <a:latin typeface="Arial"/>
              </a:rPr>
              <a:t>on. </a:t>
            </a:r>
            <a:r>
              <a:rPr b="0" lang="en-US" sz="2000" spc="-1" strike="noStrike">
                <a:latin typeface="Arial"/>
              </a:rPr>
              <a:t>Describe </a:t>
            </a:r>
            <a:r>
              <a:rPr b="0" lang="en-US" sz="2000" spc="-1" strike="noStrike">
                <a:latin typeface="Arial"/>
              </a:rPr>
              <a:t>the major </a:t>
            </a:r>
            <a:r>
              <a:rPr b="0" lang="en-US" sz="2000" spc="-1" strike="noStrike">
                <a:latin typeface="Arial"/>
              </a:rPr>
              <a:t>focus of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presentati</a:t>
            </a:r>
            <a:r>
              <a:rPr b="0" lang="en-US" sz="2000" spc="-1" strike="noStrike">
                <a:latin typeface="Arial"/>
              </a:rPr>
              <a:t>on and </a:t>
            </a:r>
            <a:r>
              <a:rPr b="0" lang="en-US" sz="2000" spc="-1" strike="noStrike">
                <a:latin typeface="Arial"/>
              </a:rPr>
              <a:t>why it is </a:t>
            </a:r>
            <a:r>
              <a:rPr b="0" lang="en-US" sz="2000" spc="-1" strike="noStrike">
                <a:latin typeface="Arial"/>
              </a:rPr>
              <a:t>important.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b="0" lang="en-US" sz="2000" spc="-1" strike="noStrike">
                <a:latin typeface="Arial"/>
              </a:rPr>
              <a:t>Introduce </a:t>
            </a:r>
            <a:r>
              <a:rPr b="0" lang="en-US" sz="2000" spc="-1" strike="noStrike">
                <a:latin typeface="Arial"/>
              </a:rPr>
              <a:t>each of </a:t>
            </a:r>
            <a:r>
              <a:rPr b="0" lang="en-US" sz="2000" spc="-1" strike="noStrike">
                <a:latin typeface="Arial"/>
              </a:rPr>
              <a:t>the major </a:t>
            </a:r>
            <a:r>
              <a:rPr b="0" lang="en-US" sz="2000" spc="-1" strike="noStrike">
                <a:latin typeface="Arial"/>
              </a:rPr>
              <a:t>topics.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To provide a </a:t>
            </a:r>
            <a:r>
              <a:rPr b="0" lang="en-US" sz="2000" spc="-1" strike="noStrike">
                <a:latin typeface="Arial"/>
              </a:rPr>
              <a:t>road map </a:t>
            </a:r>
            <a:r>
              <a:rPr b="0" lang="en-US" sz="2000" spc="-1" strike="noStrike">
                <a:latin typeface="Arial"/>
              </a:rPr>
              <a:t>for the </a:t>
            </a:r>
            <a:r>
              <a:rPr b="0" lang="en-US" sz="2000" spc="-1" strike="noStrike">
                <a:latin typeface="Arial"/>
              </a:rPr>
              <a:t>audience, </a:t>
            </a:r>
            <a:r>
              <a:rPr b="0" lang="en-US" sz="2000" spc="-1" strike="noStrike">
                <a:latin typeface="Arial"/>
              </a:rPr>
              <a:t>you can </a:t>
            </a:r>
            <a:r>
              <a:rPr b="0" lang="en-US" sz="2000" spc="-1" strike="noStrike">
                <a:latin typeface="Arial"/>
              </a:rPr>
              <a:t>repeat this </a:t>
            </a:r>
            <a:r>
              <a:rPr b="0" lang="en-US" sz="2000" spc="-1" strike="noStrike">
                <a:latin typeface="Arial"/>
              </a:rPr>
              <a:t>Overview </a:t>
            </a:r>
            <a:r>
              <a:rPr b="0" lang="en-US" sz="2000" spc="-1" strike="noStrike">
                <a:latin typeface="Arial"/>
              </a:rPr>
              <a:t>slide </a:t>
            </a:r>
            <a:r>
              <a:rPr b="0" lang="en-US" sz="2000" spc="-1" strike="noStrike">
                <a:latin typeface="Arial"/>
              </a:rPr>
              <a:t>throughout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presentati</a:t>
            </a:r>
            <a:r>
              <a:rPr b="0" lang="en-US" sz="2000" spc="-1" strike="noStrike">
                <a:latin typeface="Arial"/>
              </a:rPr>
              <a:t>on, </a:t>
            </a:r>
            <a:r>
              <a:rPr b="0" lang="en-US" sz="2000" spc="-1" strike="noStrike">
                <a:latin typeface="Arial"/>
              </a:rPr>
              <a:t>highlightin</a:t>
            </a:r>
            <a:r>
              <a:rPr b="0" lang="en-US" sz="2000" spc="-1" strike="noStrike">
                <a:latin typeface="Arial"/>
              </a:rPr>
              <a:t>g the </a:t>
            </a:r>
            <a:r>
              <a:rPr b="0" lang="en-US" sz="2000" spc="-1" strike="noStrike">
                <a:latin typeface="Arial"/>
              </a:rPr>
              <a:t>particular </a:t>
            </a:r>
            <a:r>
              <a:rPr b="0" lang="en-US" sz="2000" spc="-1" strike="noStrike">
                <a:latin typeface="Arial"/>
              </a:rPr>
              <a:t>topic you </a:t>
            </a:r>
            <a:r>
              <a:rPr b="0" lang="en-US" sz="2000" spc="-1" strike="noStrike">
                <a:latin typeface="Arial"/>
              </a:rPr>
              <a:t>will </a:t>
            </a:r>
            <a:r>
              <a:rPr b="0" lang="en-US" sz="2000" spc="-1" strike="noStrike">
                <a:latin typeface="Arial"/>
              </a:rPr>
              <a:t>discuss </a:t>
            </a:r>
            <a:r>
              <a:rPr b="0" lang="en-US" sz="2000" spc="-1" strike="noStrike">
                <a:latin typeface="Arial"/>
              </a:rPr>
              <a:t>next.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1D1FB2-E0EF-4FDE-A384-C7BC96B5C9D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</a:t>
            </a:r>
            <a:r>
              <a:rPr b="0" lang="en-US" sz="2000" spc="-1" strike="noStrike">
                <a:latin typeface="Arial"/>
              </a:rPr>
              <a:t>is complete? Briefly describe each objective how the </a:t>
            </a:r>
            <a:r>
              <a:rPr b="0" lang="en-US" sz="2000" spc="-1" strike="noStrike">
                <a:latin typeface="Arial"/>
              </a:rPr>
              <a:t>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B9E81C-AEC8-41EA-AF40-7D9AB01D0B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744F0C-436D-4478-84AD-F9A020ACD6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be able </a:t>
            </a:r>
            <a:r>
              <a:rPr b="0" lang="en-US" sz="2000" spc="-1" strike="noStrike">
                <a:latin typeface="Arial"/>
              </a:rPr>
              <a:t>to do </a:t>
            </a:r>
            <a:r>
              <a:rPr b="0" lang="en-US" sz="2000" spc="-1" strike="noStrike">
                <a:latin typeface="Arial"/>
              </a:rPr>
              <a:t>after this </a:t>
            </a:r>
            <a:r>
              <a:rPr b="0" lang="en-US" sz="2000" spc="-1" strike="noStrike">
                <a:latin typeface="Arial"/>
              </a:rPr>
              <a:t>training </a:t>
            </a:r>
            <a:r>
              <a:rPr b="0" lang="en-US" sz="2000" spc="-1" strike="noStrike">
                <a:latin typeface="Arial"/>
              </a:rPr>
              <a:t>is </a:t>
            </a:r>
            <a:r>
              <a:rPr b="0" lang="en-US" sz="2000" spc="-1" strike="noStrike">
                <a:latin typeface="Arial"/>
              </a:rPr>
              <a:t>complete</a:t>
            </a:r>
            <a:r>
              <a:rPr b="0" lang="en-US" sz="2000" spc="-1" strike="noStrike">
                <a:latin typeface="Arial"/>
              </a:rPr>
              <a:t>? Briefly </a:t>
            </a:r>
            <a:r>
              <a:rPr b="0" lang="en-US" sz="2000" spc="-1" strike="noStrike">
                <a:latin typeface="Arial"/>
              </a:rPr>
              <a:t>describe </a:t>
            </a:r>
            <a:r>
              <a:rPr b="0" lang="en-US" sz="2000" spc="-1" strike="noStrike">
                <a:latin typeface="Arial"/>
              </a:rPr>
              <a:t>each </a:t>
            </a:r>
            <a:r>
              <a:rPr b="0" lang="en-US" sz="2000" spc="-1" strike="noStrike">
                <a:latin typeface="Arial"/>
              </a:rPr>
              <a:t>objective </a:t>
            </a:r>
            <a:r>
              <a:rPr b="0" lang="en-US" sz="2000" spc="-1" strike="noStrike">
                <a:latin typeface="Arial"/>
              </a:rPr>
              <a:t>how 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will </a:t>
            </a:r>
            <a:r>
              <a:rPr b="0" lang="en-US" sz="2000" spc="-1" strike="noStrike">
                <a:latin typeface="Arial"/>
              </a:rPr>
              <a:t>benefit </a:t>
            </a:r>
            <a:r>
              <a:rPr b="0" lang="en-US" sz="2000" spc="-1" strike="noStrike">
                <a:latin typeface="Arial"/>
              </a:rPr>
              <a:t>from this </a:t>
            </a:r>
            <a:r>
              <a:rPr b="0" lang="en-US" sz="2000" spc="-1" strike="noStrike">
                <a:latin typeface="Arial"/>
              </a:rPr>
              <a:t>presentat</a:t>
            </a:r>
            <a:r>
              <a:rPr b="0" lang="en-US" sz="2000" spc="-1" strike="noStrike">
                <a:latin typeface="Arial"/>
              </a:rPr>
              <a:t>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6403B9-8D38-4673-AD8B-E3C0D4F7A2C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39E438-1D25-4D28-B3BC-4FABAC0F85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be able </a:t>
            </a:r>
            <a:r>
              <a:rPr b="0" lang="en-US" sz="2000" spc="-1" strike="noStrike">
                <a:latin typeface="Arial"/>
              </a:rPr>
              <a:t>to do </a:t>
            </a:r>
            <a:r>
              <a:rPr b="0" lang="en-US" sz="2000" spc="-1" strike="noStrike">
                <a:latin typeface="Arial"/>
              </a:rPr>
              <a:t>after this </a:t>
            </a:r>
            <a:r>
              <a:rPr b="0" lang="en-US" sz="2000" spc="-1" strike="noStrike">
                <a:latin typeface="Arial"/>
              </a:rPr>
              <a:t>training </a:t>
            </a:r>
            <a:r>
              <a:rPr b="0" lang="en-US" sz="2000" spc="-1" strike="noStrike">
                <a:latin typeface="Arial"/>
              </a:rPr>
              <a:t>is </a:t>
            </a:r>
            <a:r>
              <a:rPr b="0" lang="en-US" sz="2000" spc="-1" strike="noStrike">
                <a:latin typeface="Arial"/>
              </a:rPr>
              <a:t>complete</a:t>
            </a:r>
            <a:r>
              <a:rPr b="0" lang="en-US" sz="2000" spc="-1" strike="noStrike">
                <a:latin typeface="Arial"/>
              </a:rPr>
              <a:t>? Briefly </a:t>
            </a:r>
            <a:r>
              <a:rPr b="0" lang="en-US" sz="2000" spc="-1" strike="noStrike">
                <a:latin typeface="Arial"/>
              </a:rPr>
              <a:t>describe </a:t>
            </a:r>
            <a:r>
              <a:rPr b="0" lang="en-US" sz="2000" spc="-1" strike="noStrike">
                <a:latin typeface="Arial"/>
              </a:rPr>
              <a:t>each </a:t>
            </a:r>
            <a:r>
              <a:rPr b="0" lang="en-US" sz="2000" spc="-1" strike="noStrike">
                <a:latin typeface="Arial"/>
              </a:rPr>
              <a:t>objective </a:t>
            </a:r>
            <a:r>
              <a:rPr b="0" lang="en-US" sz="2000" spc="-1" strike="noStrike">
                <a:latin typeface="Arial"/>
              </a:rPr>
              <a:t>how 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will </a:t>
            </a:r>
            <a:r>
              <a:rPr b="0" lang="en-US" sz="2000" spc="-1" strike="noStrike">
                <a:latin typeface="Arial"/>
              </a:rPr>
              <a:t>benefit </a:t>
            </a:r>
            <a:r>
              <a:rPr b="0" lang="en-US" sz="2000" spc="-1" strike="noStrike">
                <a:latin typeface="Arial"/>
              </a:rPr>
              <a:t>from this </a:t>
            </a:r>
            <a:r>
              <a:rPr b="0" lang="en-US" sz="2000" spc="-1" strike="noStrike">
                <a:latin typeface="Arial"/>
              </a:rPr>
              <a:t>presentat</a:t>
            </a:r>
            <a:r>
              <a:rPr b="0" lang="en-US" sz="2000" spc="-1" strike="noStrike">
                <a:latin typeface="Arial"/>
              </a:rPr>
              <a:t>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9E2451C-C6EE-4E6C-A224-58D4E1AD3F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012F4D-3D0A-4582-A27E-779431DDF0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be able </a:t>
            </a:r>
            <a:r>
              <a:rPr b="0" lang="en-US" sz="2000" spc="-1" strike="noStrike">
                <a:latin typeface="Arial"/>
              </a:rPr>
              <a:t>to do </a:t>
            </a:r>
            <a:r>
              <a:rPr b="0" lang="en-US" sz="2000" spc="-1" strike="noStrike">
                <a:latin typeface="Arial"/>
              </a:rPr>
              <a:t>after this </a:t>
            </a:r>
            <a:r>
              <a:rPr b="0" lang="en-US" sz="2000" spc="-1" strike="noStrike">
                <a:latin typeface="Arial"/>
              </a:rPr>
              <a:t>training </a:t>
            </a:r>
            <a:r>
              <a:rPr b="0" lang="en-US" sz="2000" spc="-1" strike="noStrike">
                <a:latin typeface="Arial"/>
              </a:rPr>
              <a:t>is </a:t>
            </a:r>
            <a:r>
              <a:rPr b="0" lang="en-US" sz="2000" spc="-1" strike="noStrike">
                <a:latin typeface="Arial"/>
              </a:rPr>
              <a:t>complete</a:t>
            </a:r>
            <a:r>
              <a:rPr b="0" lang="en-US" sz="2000" spc="-1" strike="noStrike">
                <a:latin typeface="Arial"/>
              </a:rPr>
              <a:t>? Briefly </a:t>
            </a:r>
            <a:r>
              <a:rPr b="0" lang="en-US" sz="2000" spc="-1" strike="noStrike">
                <a:latin typeface="Arial"/>
              </a:rPr>
              <a:t>describe </a:t>
            </a:r>
            <a:r>
              <a:rPr b="0" lang="en-US" sz="2000" spc="-1" strike="noStrike">
                <a:latin typeface="Arial"/>
              </a:rPr>
              <a:t>each </a:t>
            </a:r>
            <a:r>
              <a:rPr b="0" lang="en-US" sz="2000" spc="-1" strike="noStrike">
                <a:latin typeface="Arial"/>
              </a:rPr>
              <a:t>objective </a:t>
            </a:r>
            <a:r>
              <a:rPr b="0" lang="en-US" sz="2000" spc="-1" strike="noStrike">
                <a:latin typeface="Arial"/>
              </a:rPr>
              <a:t>how 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will </a:t>
            </a:r>
            <a:r>
              <a:rPr b="0" lang="en-US" sz="2000" spc="-1" strike="noStrike">
                <a:latin typeface="Arial"/>
              </a:rPr>
              <a:t>benefit </a:t>
            </a:r>
            <a:r>
              <a:rPr b="0" lang="en-US" sz="2000" spc="-1" strike="noStrike">
                <a:latin typeface="Arial"/>
              </a:rPr>
              <a:t>from this </a:t>
            </a:r>
            <a:r>
              <a:rPr b="0" lang="en-US" sz="2000" spc="-1" strike="noStrike">
                <a:latin typeface="Arial"/>
              </a:rPr>
              <a:t>presentat</a:t>
            </a:r>
            <a:r>
              <a:rPr b="0" lang="en-US" sz="2000" spc="-1" strike="noStrike">
                <a:latin typeface="Arial"/>
              </a:rPr>
              <a:t>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8DA031-5E89-4DE3-A395-E8543BE87BC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8A35FF-4C4A-479A-A415-7856A87B32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BD53E5-034C-405D-8CA3-0BD7D80C0E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A16E3C-9349-4977-B100-915C3B689B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9D8085-0138-4F17-A740-42625F09FB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EDB33B-7BFC-4E2A-8F10-D6A812DC529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C7E143-A51C-4273-BDF3-157EF53093E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7BD5FD6-D98A-4FFF-A5DF-7692DF8047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F1A84C-B3A4-48D1-AFA6-10A318BCDC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Microsoft 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Engineering Excellence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</a:rPr>
              <a:t>Microsoft Confidential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0F17D6-6D5E-4190-B3AE-8DC57DD7457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sldImg"/>
          </p:nvPr>
        </p:nvSpPr>
        <p:spPr>
          <a:xfrm>
            <a:off x="1143000" y="450720"/>
            <a:ext cx="4571640" cy="3428640"/>
          </a:xfrm>
          <a:prstGeom prst="rect">
            <a:avLst/>
          </a:prstGeom>
        </p:spPr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307440" y="4130280"/>
            <a:ext cx="6261120" cy="4554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be able </a:t>
            </a:r>
            <a:r>
              <a:rPr b="0" lang="en-US" sz="2000" spc="-1" strike="noStrike">
                <a:latin typeface="Arial"/>
              </a:rPr>
              <a:t>to do </a:t>
            </a:r>
            <a:r>
              <a:rPr b="0" lang="en-US" sz="2000" spc="-1" strike="noStrike">
                <a:latin typeface="Arial"/>
              </a:rPr>
              <a:t>after this </a:t>
            </a:r>
            <a:r>
              <a:rPr b="0" lang="en-US" sz="2000" spc="-1" strike="noStrike">
                <a:latin typeface="Arial"/>
              </a:rPr>
              <a:t>training </a:t>
            </a:r>
            <a:r>
              <a:rPr b="0" lang="en-US" sz="2000" spc="-1" strike="noStrike">
                <a:latin typeface="Arial"/>
              </a:rPr>
              <a:t>is </a:t>
            </a:r>
            <a:r>
              <a:rPr b="0" lang="en-US" sz="2000" spc="-1" strike="noStrike">
                <a:latin typeface="Arial"/>
              </a:rPr>
              <a:t>complete</a:t>
            </a:r>
            <a:r>
              <a:rPr b="0" lang="en-US" sz="2000" spc="-1" strike="noStrike">
                <a:latin typeface="Arial"/>
              </a:rPr>
              <a:t>? Briefly </a:t>
            </a:r>
            <a:r>
              <a:rPr b="0" lang="en-US" sz="2000" spc="-1" strike="noStrike">
                <a:latin typeface="Arial"/>
              </a:rPr>
              <a:t>describe </a:t>
            </a:r>
            <a:r>
              <a:rPr b="0" lang="en-US" sz="2000" spc="-1" strike="noStrike">
                <a:latin typeface="Arial"/>
              </a:rPr>
              <a:t>each </a:t>
            </a:r>
            <a:r>
              <a:rPr b="0" lang="en-US" sz="2000" spc="-1" strike="noStrike">
                <a:latin typeface="Arial"/>
              </a:rPr>
              <a:t>objective </a:t>
            </a:r>
            <a:r>
              <a:rPr b="0" lang="en-US" sz="2000" spc="-1" strike="noStrike">
                <a:latin typeface="Arial"/>
              </a:rPr>
              <a:t>how 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will </a:t>
            </a:r>
            <a:r>
              <a:rPr b="0" lang="en-US" sz="2000" spc="-1" strike="noStrike">
                <a:latin typeface="Arial"/>
              </a:rPr>
              <a:t>benefit </a:t>
            </a:r>
            <a:r>
              <a:rPr b="0" lang="en-US" sz="2000" spc="-1" strike="noStrike">
                <a:latin typeface="Arial"/>
              </a:rPr>
              <a:t>from this </a:t>
            </a:r>
            <a:r>
              <a:rPr b="0" lang="en-US" sz="2000" spc="-1" strike="noStrike">
                <a:latin typeface="Arial"/>
              </a:rPr>
              <a:t>presentat</a:t>
            </a:r>
            <a:r>
              <a:rPr b="0" lang="en-US" sz="2000" spc="-1" strike="noStrike">
                <a:latin typeface="Arial"/>
              </a:rPr>
              <a:t>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63719D-0C54-4FD2-BF88-F768EF4A2AC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</a:t>
            </a:r>
            <a:r>
              <a:rPr b="0" lang="en-US" sz="2000" spc="-1" strike="noStrike">
                <a:latin typeface="Arial"/>
              </a:rPr>
              <a:t>complete? Briefly describe each objective how the audience will </a:t>
            </a:r>
            <a:r>
              <a:rPr b="0" lang="en-US" sz="2000" spc="-1" strike="noStrike">
                <a:latin typeface="Arial"/>
              </a:rPr>
              <a:t>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B5CBF6-99A7-40EC-BB5E-B5DBE985F1E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C9FAFE-1D88-4886-8F60-A15CEB005AE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be able </a:t>
            </a:r>
            <a:r>
              <a:rPr b="0" lang="en-US" sz="2000" spc="-1" strike="noStrike">
                <a:latin typeface="Arial"/>
              </a:rPr>
              <a:t>to do </a:t>
            </a:r>
            <a:r>
              <a:rPr b="0" lang="en-US" sz="2000" spc="-1" strike="noStrike">
                <a:latin typeface="Arial"/>
              </a:rPr>
              <a:t>after this </a:t>
            </a:r>
            <a:r>
              <a:rPr b="0" lang="en-US" sz="2000" spc="-1" strike="noStrike">
                <a:latin typeface="Arial"/>
              </a:rPr>
              <a:t>training </a:t>
            </a:r>
            <a:r>
              <a:rPr b="0" lang="en-US" sz="2000" spc="-1" strike="noStrike">
                <a:latin typeface="Arial"/>
              </a:rPr>
              <a:t>is </a:t>
            </a:r>
            <a:r>
              <a:rPr b="0" lang="en-US" sz="2000" spc="-1" strike="noStrike">
                <a:latin typeface="Arial"/>
              </a:rPr>
              <a:t>complete</a:t>
            </a:r>
            <a:r>
              <a:rPr b="0" lang="en-US" sz="2000" spc="-1" strike="noStrike">
                <a:latin typeface="Arial"/>
              </a:rPr>
              <a:t>? Briefly </a:t>
            </a:r>
            <a:r>
              <a:rPr b="0" lang="en-US" sz="2000" spc="-1" strike="noStrike">
                <a:latin typeface="Arial"/>
              </a:rPr>
              <a:t>describe </a:t>
            </a:r>
            <a:r>
              <a:rPr b="0" lang="en-US" sz="2000" spc="-1" strike="noStrike">
                <a:latin typeface="Arial"/>
              </a:rPr>
              <a:t>each </a:t>
            </a:r>
            <a:r>
              <a:rPr b="0" lang="en-US" sz="2000" spc="-1" strike="noStrike">
                <a:latin typeface="Arial"/>
              </a:rPr>
              <a:t>objective </a:t>
            </a:r>
            <a:r>
              <a:rPr b="0" lang="en-US" sz="2000" spc="-1" strike="noStrike">
                <a:latin typeface="Arial"/>
              </a:rPr>
              <a:t>how 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will </a:t>
            </a:r>
            <a:r>
              <a:rPr b="0" lang="en-US" sz="2000" spc="-1" strike="noStrike">
                <a:latin typeface="Arial"/>
              </a:rPr>
              <a:t>benefit </a:t>
            </a:r>
            <a:r>
              <a:rPr b="0" lang="en-US" sz="2000" spc="-1" strike="noStrike">
                <a:latin typeface="Arial"/>
              </a:rPr>
              <a:t>from this </a:t>
            </a:r>
            <a:r>
              <a:rPr b="0" lang="en-US" sz="2000" spc="-1" strike="noStrike">
                <a:latin typeface="Arial"/>
              </a:rPr>
              <a:t>presentat</a:t>
            </a:r>
            <a:r>
              <a:rPr b="0" lang="en-US" sz="2000" spc="-1" strike="noStrike">
                <a:latin typeface="Arial"/>
              </a:rPr>
              <a:t>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3D07B3-DEC9-4BAF-A617-F7AE30FA51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the audience be able to do after this training is complete? Briefly describe each objective how the audience will benefit from this presentation.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471344-41CB-4ADF-AA8E-4A55661CDBE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be able </a:t>
            </a:r>
            <a:r>
              <a:rPr b="0" lang="en-US" sz="2000" spc="-1" strike="noStrike">
                <a:latin typeface="Arial"/>
              </a:rPr>
              <a:t>to do </a:t>
            </a:r>
            <a:r>
              <a:rPr b="0" lang="en-US" sz="2000" spc="-1" strike="noStrike">
                <a:latin typeface="Arial"/>
              </a:rPr>
              <a:t>after this </a:t>
            </a:r>
            <a:r>
              <a:rPr b="0" lang="en-US" sz="2000" spc="-1" strike="noStrike">
                <a:latin typeface="Arial"/>
              </a:rPr>
              <a:t>training </a:t>
            </a:r>
            <a:r>
              <a:rPr b="0" lang="en-US" sz="2000" spc="-1" strike="noStrike">
                <a:latin typeface="Arial"/>
              </a:rPr>
              <a:t>is </a:t>
            </a:r>
            <a:r>
              <a:rPr b="0" lang="en-US" sz="2000" spc="-1" strike="noStrike">
                <a:latin typeface="Arial"/>
              </a:rPr>
              <a:t>complete</a:t>
            </a:r>
            <a:r>
              <a:rPr b="0" lang="en-US" sz="2000" spc="-1" strike="noStrike">
                <a:latin typeface="Arial"/>
              </a:rPr>
              <a:t>? Briefly </a:t>
            </a:r>
            <a:r>
              <a:rPr b="0" lang="en-US" sz="2000" spc="-1" strike="noStrike">
                <a:latin typeface="Arial"/>
              </a:rPr>
              <a:t>describe </a:t>
            </a:r>
            <a:r>
              <a:rPr b="0" lang="en-US" sz="2000" spc="-1" strike="noStrike">
                <a:latin typeface="Arial"/>
              </a:rPr>
              <a:t>each </a:t>
            </a:r>
            <a:r>
              <a:rPr b="0" lang="en-US" sz="2000" spc="-1" strike="noStrike">
                <a:latin typeface="Arial"/>
              </a:rPr>
              <a:t>objective </a:t>
            </a:r>
            <a:r>
              <a:rPr b="0" lang="en-US" sz="2000" spc="-1" strike="noStrike">
                <a:latin typeface="Arial"/>
              </a:rPr>
              <a:t>how 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will </a:t>
            </a:r>
            <a:r>
              <a:rPr b="0" lang="en-US" sz="2000" spc="-1" strike="noStrike">
                <a:latin typeface="Arial"/>
              </a:rPr>
              <a:t>benefit </a:t>
            </a:r>
            <a:r>
              <a:rPr b="0" lang="en-US" sz="2000" spc="-1" strike="noStrike">
                <a:latin typeface="Arial"/>
              </a:rPr>
              <a:t>from this </a:t>
            </a:r>
            <a:r>
              <a:rPr b="0" lang="en-US" sz="2000" spc="-1" strike="noStrike">
                <a:latin typeface="Arial"/>
              </a:rPr>
              <a:t>presentat</a:t>
            </a:r>
            <a:r>
              <a:rPr b="0" lang="en-US" sz="2000" spc="-1" strike="noStrike">
                <a:latin typeface="Arial"/>
              </a:rPr>
              <a:t>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7441A8-0DBC-4191-9B55-0FE9FE06E29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will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be able </a:t>
            </a:r>
            <a:r>
              <a:rPr b="0" lang="en-US" sz="2000" spc="-1" strike="noStrike">
                <a:latin typeface="Arial"/>
              </a:rPr>
              <a:t>to do </a:t>
            </a:r>
            <a:r>
              <a:rPr b="0" lang="en-US" sz="2000" spc="-1" strike="noStrike">
                <a:latin typeface="Arial"/>
              </a:rPr>
              <a:t>after this </a:t>
            </a:r>
            <a:r>
              <a:rPr b="0" lang="en-US" sz="2000" spc="-1" strike="noStrike">
                <a:latin typeface="Arial"/>
              </a:rPr>
              <a:t>training </a:t>
            </a:r>
            <a:r>
              <a:rPr b="0" lang="en-US" sz="2000" spc="-1" strike="noStrike">
                <a:latin typeface="Arial"/>
              </a:rPr>
              <a:t>is </a:t>
            </a:r>
            <a:r>
              <a:rPr b="0" lang="en-US" sz="2000" spc="-1" strike="noStrike">
                <a:latin typeface="Arial"/>
              </a:rPr>
              <a:t>complete</a:t>
            </a:r>
            <a:r>
              <a:rPr b="0" lang="en-US" sz="2000" spc="-1" strike="noStrike">
                <a:latin typeface="Arial"/>
              </a:rPr>
              <a:t>? Briefly </a:t>
            </a:r>
            <a:r>
              <a:rPr b="0" lang="en-US" sz="2000" spc="-1" strike="noStrike">
                <a:latin typeface="Arial"/>
              </a:rPr>
              <a:t>describe </a:t>
            </a:r>
            <a:r>
              <a:rPr b="0" lang="en-US" sz="2000" spc="-1" strike="noStrike">
                <a:latin typeface="Arial"/>
              </a:rPr>
              <a:t>each </a:t>
            </a:r>
            <a:r>
              <a:rPr b="0" lang="en-US" sz="2000" spc="-1" strike="noStrike">
                <a:latin typeface="Arial"/>
              </a:rPr>
              <a:t>objective </a:t>
            </a:r>
            <a:r>
              <a:rPr b="0" lang="en-US" sz="2000" spc="-1" strike="noStrike">
                <a:latin typeface="Arial"/>
              </a:rPr>
              <a:t>how the </a:t>
            </a:r>
            <a:r>
              <a:rPr b="0" lang="en-US" sz="2000" spc="-1" strike="noStrike">
                <a:latin typeface="Arial"/>
              </a:rPr>
              <a:t>audience </a:t>
            </a:r>
            <a:r>
              <a:rPr b="0" lang="en-US" sz="2000" spc="-1" strike="noStrike">
                <a:latin typeface="Arial"/>
              </a:rPr>
              <a:t>will </a:t>
            </a:r>
            <a:r>
              <a:rPr b="0" lang="en-US" sz="2000" spc="-1" strike="noStrike">
                <a:latin typeface="Arial"/>
              </a:rPr>
              <a:t>benefit </a:t>
            </a:r>
            <a:r>
              <a:rPr b="0" lang="en-US" sz="2000" spc="-1" strike="noStrike">
                <a:latin typeface="Arial"/>
              </a:rPr>
              <a:t>from this </a:t>
            </a:r>
            <a:r>
              <a:rPr b="0" lang="en-US" sz="2000" spc="-1" strike="noStrike">
                <a:latin typeface="Arial"/>
              </a:rPr>
              <a:t>presentat</a:t>
            </a:r>
            <a:r>
              <a:rPr b="0" lang="en-US" sz="2000" spc="-1" strike="noStrike">
                <a:latin typeface="Arial"/>
              </a:rPr>
              <a:t>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1749B3-EAD3-4256-B7BD-6407B89339F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21333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81680" y="5851800"/>
            <a:ext cx="21333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78168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87500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502760" y="533412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224200" y="533412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781680" y="585180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502760" y="585180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224200" y="585180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781680" y="5334120"/>
            <a:ext cx="2133360" cy="99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21333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0" y="3048120"/>
            <a:ext cx="4343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78168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81680" y="5334120"/>
            <a:ext cx="2133360" cy="99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787500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781680" y="5851800"/>
            <a:ext cx="21333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21333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81680" y="5851800"/>
            <a:ext cx="21333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78168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87500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502760" y="533412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224200" y="533412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781680" y="585180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7502760" y="585180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224200" y="585180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781680" y="5334120"/>
            <a:ext cx="2133360" cy="99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21333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21333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0" y="3048120"/>
            <a:ext cx="4343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78168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787500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781680" y="5851800"/>
            <a:ext cx="21333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21333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781680" y="5851800"/>
            <a:ext cx="21333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78168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787500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502760" y="533412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224200" y="533412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781680" y="585180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7502760" y="585180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224200" y="5851800"/>
            <a:ext cx="68652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0" y="3048120"/>
            <a:ext cx="4343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78168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99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875000" y="585180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8168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875000" y="5334120"/>
            <a:ext cx="10407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81680" y="5851800"/>
            <a:ext cx="2133360" cy="472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10/12/2017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 Time and Cost-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Effective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Approach for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Classification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Sentiment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Reviews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24BA1BC-C80A-43D0-A266-71647C62DF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10/12/2017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 Time and Cost-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Effective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Approach for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Classification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Sentiment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Reviews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7582A9-69B1-44BE-94AD-4054614E814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6" descr=""/>
          <p:cNvPicPr/>
          <p:nvPr/>
        </p:nvPicPr>
        <p:blipFill>
          <a:blip r:embed="rId2"/>
          <a:stretch/>
        </p:blipFill>
        <p:spPr>
          <a:xfrm>
            <a:off x="43560" y="0"/>
            <a:ext cx="9100080" cy="6879240"/>
          </a:xfrm>
          <a:prstGeom prst="rect">
            <a:avLst/>
          </a:prstGeom>
          <a:ln>
            <a:noFill/>
          </a:ln>
        </p:spPr>
      </p:pic>
      <p:pic>
        <p:nvPicPr>
          <p:cNvPr id="84" name="Picture 7" descr=""/>
          <p:cNvPicPr/>
          <p:nvPr/>
        </p:nvPicPr>
        <p:blipFill>
          <a:blip r:embed="rId3"/>
          <a:stretch/>
        </p:blipFill>
        <p:spPr>
          <a:xfrm rot="5400000">
            <a:off x="3161160" y="-3176640"/>
            <a:ext cx="2819160" cy="91728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0" y="3048120"/>
            <a:ext cx="4343040" cy="1361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 cap="small">
                <a:solidFill>
                  <a:srgbClr val="003300"/>
                </a:solidFill>
                <a:latin typeface="Calibri"/>
              </a:rPr>
              <a:t>Clic</a:t>
            </a:r>
            <a:r>
              <a:rPr b="1" lang="en-US" sz="4000" spc="-1" strike="noStrike" cap="small">
                <a:solidFill>
                  <a:srgbClr val="003300"/>
                </a:solidFill>
                <a:latin typeface="Calibri"/>
              </a:rPr>
              <a:t>k to </a:t>
            </a:r>
            <a:r>
              <a:rPr b="1" lang="en-US" sz="4000" spc="-1" strike="noStrike" cap="small">
                <a:solidFill>
                  <a:srgbClr val="003300"/>
                </a:solidFill>
                <a:latin typeface="Calibri"/>
              </a:rPr>
              <a:t>edit </a:t>
            </a:r>
            <a:r>
              <a:rPr b="1" lang="en-US" sz="4000" spc="-1" strike="noStrike" cap="small">
                <a:solidFill>
                  <a:srgbClr val="003300"/>
                </a:solidFill>
                <a:latin typeface="Calibri"/>
              </a:rPr>
              <a:t>mas</a:t>
            </a:r>
            <a:r>
              <a:rPr b="1" lang="en-US" sz="4000" spc="-1" strike="noStrike" cap="small">
                <a:solidFill>
                  <a:srgbClr val="003300"/>
                </a:solidFill>
                <a:latin typeface="Calibri"/>
              </a:rPr>
              <a:t>ter </a:t>
            </a:r>
            <a:r>
              <a:rPr b="1" lang="en-US" sz="4000" spc="-1" strike="noStrike" cap="small">
                <a:solidFill>
                  <a:srgbClr val="003300"/>
                </a:solidFill>
                <a:latin typeface="Calibri"/>
              </a:rPr>
              <a:t>title </a:t>
            </a:r>
            <a:r>
              <a:rPr b="1" lang="en-US" sz="4000" spc="-1" strike="noStrike" cap="small">
                <a:solidFill>
                  <a:srgbClr val="003300"/>
                </a:solidFill>
                <a:latin typeface="Calibri"/>
              </a:rPr>
              <a:t>styl</a:t>
            </a:r>
            <a:r>
              <a:rPr b="1" lang="en-US" sz="4000" spc="-1" strike="noStrike" cap="small">
                <a:solidFill>
                  <a:srgbClr val="003300"/>
                </a:solidFill>
                <a:latin typeface="Calibri"/>
              </a:rPr>
              <a:t>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10/12/2017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 Time and Cost-Effective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Approach for Classification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Sentiment Reviews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5BE184-44D3-48DC-8165-43DB7ED9347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781680" y="5334120"/>
            <a:ext cx="2133360" cy="9903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Company Logo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48640" y="1554840"/>
            <a:ext cx="8076960" cy="457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519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 PL SungtiL GB"/>
              </a:rPr>
              <a:t>Asmaul Husna</a:t>
            </a:r>
            <a:r>
              <a:rPr b="0" lang="en-US" sz="2400" spc="-1" strike="noStrike" baseline="33000">
                <a:solidFill>
                  <a:srgbClr val="000000"/>
                </a:solidFill>
                <a:latin typeface="Calibri"/>
                <a:ea typeface="AR PL SungtiL GB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 PL SungtiL GB"/>
              </a:rPr>
              <a:t>,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  <a:ea typeface="AR PL SungtiL GB"/>
              </a:rPr>
              <a:t>Habibur Rahman</a:t>
            </a:r>
            <a:r>
              <a:rPr b="0" lang="en-US" sz="2400" spc="-1" strike="noStrike" baseline="33000">
                <a:solidFill>
                  <a:srgbClr val="000000"/>
                </a:solidFill>
                <a:latin typeface="Calibri"/>
                <a:ea typeface="AR PL SungtiL GB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 PL SungtiL GB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Emrana Kabir Hashi</a:t>
            </a:r>
            <a:r>
              <a:rPr b="0" lang="en-US" sz="2400" spc="-1" strike="noStrike" baseline="33000">
                <a:solidFill>
                  <a:srgbClr val="000000"/>
                </a:solidFill>
                <a:latin typeface="Calibri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600" spc="-1" strike="noStrike" baseline="33000">
                <a:solidFill>
                  <a:srgbClr val="000000"/>
                </a:solidFill>
                <a:latin typeface="Calibri"/>
              </a:rPr>
              <a:t>1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Computer Science and Engineering, University of Information Technology and Sciences (UITS)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600" spc="-1" strike="noStrike" baseline="33000">
                <a:solidFill>
                  <a:srgbClr val="000000"/>
                </a:solidFill>
                <a:latin typeface="Calibri"/>
              </a:rPr>
              <a:t>2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Computer Science and Engineering, Rajshahi University of Engineering and Technology (RUET)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31520" y="518040"/>
            <a:ext cx="7695720" cy="762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 cap="all">
                <a:solidFill>
                  <a:srgbClr val="5e447c"/>
                </a:solidFill>
                <a:latin typeface="Calibri"/>
              </a:rPr>
              <a:t>International Conference on Advances in Science, Engineering and Robotics Technology (ICASERT-2019)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2438280" y="6233760"/>
            <a:ext cx="4266720" cy="37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Fig. 2: Flowchart of proposed system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Proposed System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477240" y="957960"/>
            <a:ext cx="1779840" cy="40140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Start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3088080" y="1690200"/>
            <a:ext cx="2451960" cy="420120"/>
          </a:xfrm>
          <a:prstGeom prst="flowChartInputOutpu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Dataset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3124080" y="2410920"/>
            <a:ext cx="2451960" cy="4334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Transform Text into Feature Vector Using TFIDF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3124080" y="3240000"/>
            <a:ext cx="2451960" cy="51372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Use TSVD as dimension reduction technique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3124080" y="4117680"/>
            <a:ext cx="2451960" cy="51372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Apply Logistic Regression Algorithm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3459960" y="5776560"/>
            <a:ext cx="1779840" cy="4568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7" name="CustomShape 10"/>
          <p:cNvSpPr/>
          <p:nvPr/>
        </p:nvSpPr>
        <p:spPr>
          <a:xfrm>
            <a:off x="4321800" y="1359720"/>
            <a:ext cx="46800" cy="330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1"/>
          <p:cNvSpPr/>
          <p:nvPr/>
        </p:nvSpPr>
        <p:spPr>
          <a:xfrm>
            <a:off x="4343400" y="2110680"/>
            <a:ext cx="46800" cy="299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2"/>
          <p:cNvSpPr/>
          <p:nvPr/>
        </p:nvSpPr>
        <p:spPr>
          <a:xfrm>
            <a:off x="4350240" y="5488920"/>
            <a:ext cx="45360" cy="287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3"/>
          <p:cNvSpPr/>
          <p:nvPr/>
        </p:nvSpPr>
        <p:spPr>
          <a:xfrm>
            <a:off x="4356000" y="3754080"/>
            <a:ext cx="46800" cy="363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4"/>
          <p:cNvSpPr/>
          <p:nvPr/>
        </p:nvSpPr>
        <p:spPr>
          <a:xfrm>
            <a:off x="4343400" y="2844720"/>
            <a:ext cx="59040" cy="394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5"/>
          <p:cNvSpPr/>
          <p:nvPr/>
        </p:nvSpPr>
        <p:spPr>
          <a:xfrm>
            <a:off x="3147480" y="4974120"/>
            <a:ext cx="2451960" cy="5137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Predict Sentiment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CustomShape 16"/>
          <p:cNvSpPr/>
          <p:nvPr/>
        </p:nvSpPr>
        <p:spPr>
          <a:xfrm>
            <a:off x="4350240" y="4643640"/>
            <a:ext cx="46800" cy="330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Shape 17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5" name="TextShape 18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6" name="TextShape 19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DFA47B2-A9B2-48EC-8BEF-EF0011C5F0CB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533520" y="1066680"/>
            <a:ext cx="838152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Transform Text into Feature Vector Using TFIDF(Term Frequency-Inverse Document Frequency):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Dataset(Text)                                                     Term-document matrix of dataset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Term- document matrix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3         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Here,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1,1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1,2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1,3    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3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= document/ sentence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2,1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2,2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3,3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    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= term/ word of each sentence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1,1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1,2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……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3,3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= weighted vector which represents the occurrence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rate of each term in a particular document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Methodology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207600" y="2164320"/>
            <a:ext cx="1440360" cy="4568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TFIDF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2416680" y="2355120"/>
            <a:ext cx="758160" cy="7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>
            <a:off x="4648320" y="2362320"/>
            <a:ext cx="456840" cy="7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11582280" y="29718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8"/>
          <p:cNvSpPr/>
          <p:nvPr/>
        </p:nvSpPr>
        <p:spPr>
          <a:xfrm>
            <a:off x="914400" y="3733560"/>
            <a:ext cx="360" cy="685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9"/>
          <p:cNvSpPr/>
          <p:nvPr/>
        </p:nvSpPr>
        <p:spPr>
          <a:xfrm>
            <a:off x="2590560" y="3726360"/>
            <a:ext cx="360" cy="685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10"/>
          <p:cNvSpPr/>
          <p:nvPr/>
        </p:nvSpPr>
        <p:spPr>
          <a:xfrm>
            <a:off x="914400" y="3733560"/>
            <a:ext cx="1522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11"/>
          <p:cNvSpPr/>
          <p:nvPr/>
        </p:nvSpPr>
        <p:spPr>
          <a:xfrm>
            <a:off x="921600" y="4412160"/>
            <a:ext cx="1522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Line 12"/>
          <p:cNvSpPr/>
          <p:nvPr/>
        </p:nvSpPr>
        <p:spPr>
          <a:xfrm>
            <a:off x="2438280" y="4412160"/>
            <a:ext cx="1522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13"/>
          <p:cNvSpPr/>
          <p:nvPr/>
        </p:nvSpPr>
        <p:spPr>
          <a:xfrm>
            <a:off x="2438280" y="3747960"/>
            <a:ext cx="1522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TextShape 14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TextShape 15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2" name="TextShape 16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A8515C2-412D-4E90-9D00-66D2ACF05A4D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33520" y="1066680"/>
            <a:ext cx="807696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TSVD(Truncated Singular Value Decomposition) as Dimension Reduction Technique: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Here,  M&lt;N 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Methodology(Cont’d)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2514600" y="2057400"/>
            <a:ext cx="3733560" cy="6091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 dimensional term-document matrix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3352680" y="3276720"/>
            <a:ext cx="2133360" cy="533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TSVD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2514600" y="4430520"/>
            <a:ext cx="3733560" cy="6091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 dimensional term-document matrix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4286160" y="2670480"/>
            <a:ext cx="190080" cy="6091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8"/>
          <p:cNvSpPr/>
          <p:nvPr/>
        </p:nvSpPr>
        <p:spPr>
          <a:xfrm>
            <a:off x="4286160" y="3809880"/>
            <a:ext cx="190080" cy="6091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Shape 9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TextShape 10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3" name="TextShape 11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D21DA75-C8A1-47E5-9615-DFEE2B8FD702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533520" y="1066680"/>
            <a:ext cx="807696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Logistic Regression Algorithm for Classification: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Inputs(X)                                    logits(Y)                            Outputs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wX+b                                       S(Y)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Linear Model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ogistic Function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Here, w = weight of the corresponding input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  = bias input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S(Y) = e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/(1+e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Methodology(Cont’d)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066680" y="1905120"/>
            <a:ext cx="761760" cy="2666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X4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6477120" y="1879560"/>
            <a:ext cx="761760" cy="2666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3980520" y="1905120"/>
            <a:ext cx="761760" cy="2666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Y1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Y2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Y3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Y4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2194920" y="2926080"/>
            <a:ext cx="1371240" cy="266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8"/>
          <p:cNvSpPr/>
          <p:nvPr/>
        </p:nvSpPr>
        <p:spPr>
          <a:xfrm>
            <a:off x="4924080" y="2976480"/>
            <a:ext cx="1371240" cy="266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TextShape 9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3" name="TextShape 10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Approach for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Classifying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Sentiment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Reviews by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Reducing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Dimension using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Truncated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Singular Value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4" name="TextShape 11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AB3D6F0-7BC1-4DE9-A039-C0CC5E67E05A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533520" y="1066680"/>
            <a:ext cx="807696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SVM(Support Vector Machine) for Classification: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Linear SVM has been used as a binary classifier to classify positive and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negative sentiment.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Fig. 3:  Classification method of SVM[5]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Methodology(Cont’d)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58" name="Table 4"/>
          <p:cNvGraphicFramePr/>
          <p:nvPr/>
        </p:nvGraphicFramePr>
        <p:xfrm>
          <a:off x="380880" y="2286000"/>
          <a:ext cx="8381520" cy="2781000"/>
        </p:xfrm>
        <a:graphic>
          <a:graphicData uri="http://schemas.openxmlformats.org/drawingml/2006/table">
            <a:tbl>
              <a:tblPr/>
              <a:tblGrid>
                <a:gridCol w="4190760"/>
                <a:gridCol w="4190760"/>
              </a:tblGrid>
              <a:tr h="2781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hyperplane can be defined as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f(x)= b+ W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Here,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W=weight vector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X= input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b= bias input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259" name="Picture 4" descr=""/>
          <p:cNvPicPr/>
          <p:nvPr/>
        </p:nvPicPr>
        <p:blipFill>
          <a:blip r:embed="rId1"/>
          <a:stretch/>
        </p:blipFill>
        <p:spPr>
          <a:xfrm>
            <a:off x="4343400" y="2209680"/>
            <a:ext cx="4266720" cy="3352320"/>
          </a:xfrm>
          <a:prstGeom prst="rect">
            <a:avLst/>
          </a:prstGeom>
          <a:ln>
            <a:noFill/>
          </a:ln>
        </p:spPr>
      </p:pic>
      <p:sp>
        <p:nvSpPr>
          <p:cNvPr id="260" name="TextShape 5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1" name="TextShape 6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2" name="TextShape 7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2D07E50-F4FF-4739-B197-F246FE309ADE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80880" y="1066680"/>
            <a:ext cx="853416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Dataset Description: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Movie review [6] and Yelp Restaurant Review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[7] datasets are used.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Those corpus includes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1,000 positive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1,000 negative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reviews.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All text converted to lowercase and lemmatized, and HTML tags removed.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Hardware and Software Configuration: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Operating System:  Linux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Language: Python 2.7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Processor: Intel® Core™ i5-3317U CPU @ 1.70GHz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RAM: 4.00 GB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Cross Validation: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10 fold cross validation has been used.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Implementation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6" name="TextShape 4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7" name="TextShape 5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for Classifying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Sentiment Reviews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by Reducing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Dimension using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Truncated Singular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8" name="TextShape 6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1713A46-2BB6-4B0F-9B63-25C188ACB40B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Result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72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91512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ati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sti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cal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Ap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oa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ch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Cl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as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sif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yin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Se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nti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en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vie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ws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by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du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cin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Di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en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sio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n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usi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un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ca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te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Sin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gu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lar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Va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lu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e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co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po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siti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3" name="TextShape 5"/>
          <p:cNvSpPr txBox="1"/>
          <p:nvPr/>
        </p:nvSpPr>
        <p:spPr>
          <a:xfrm>
            <a:off x="877896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9AFEFDA-23BC-43EA-A299-880D18A4614A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4" name="TextShape 6"/>
          <p:cNvSpPr txBox="1"/>
          <p:nvPr/>
        </p:nvSpPr>
        <p:spPr>
          <a:xfrm>
            <a:off x="1097280" y="914400"/>
            <a:ext cx="7040880" cy="39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LM Mono Light Cond 10"/>
              </a:rPr>
              <a:t>TABLE 1: CONFUSION </a:t>
            </a:r>
            <a:r>
              <a:rPr b="0" lang="en-US" sz="1800" spc="-1" strike="noStrike">
                <a:latin typeface="LM Mono Light Cond 10"/>
              </a:rPr>
              <a:t>MATRIX WITHOUT DIMENSION </a:t>
            </a:r>
            <a:r>
              <a:rPr b="0" lang="en-US" sz="1800" spc="-1" strike="noStrike">
                <a:latin typeface="LM Mono Light Cond 10"/>
              </a:rPr>
              <a:t>REDUCTION</a:t>
            </a:r>
            <a:endParaRPr b="0" lang="en-US" sz="1800" spc="-1" strike="noStrike">
              <a:latin typeface="LM Mono Light Cond 10"/>
            </a:endParaRPr>
          </a:p>
        </p:txBody>
      </p:sp>
      <p:graphicFrame>
        <p:nvGraphicFramePr>
          <p:cNvPr id="275" name="Table 7"/>
          <p:cNvGraphicFramePr/>
          <p:nvPr/>
        </p:nvGraphicFramePr>
        <p:xfrm>
          <a:off x="640080" y="1737360"/>
          <a:ext cx="7589160" cy="2376720"/>
        </p:xfrm>
        <a:graphic>
          <a:graphicData uri="http://schemas.openxmlformats.org/drawingml/2006/table">
            <a:tbl>
              <a:tblPr/>
              <a:tblGrid>
                <a:gridCol w="1630080"/>
                <a:gridCol w="1578960"/>
                <a:gridCol w="1226520"/>
                <a:gridCol w="1030680"/>
                <a:gridCol w="853560"/>
                <a:gridCol w="1269720"/>
              </a:tblGrid>
              <a:tr h="369000">
                <a:tc gridSpan="6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Movie Review Dataset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69000">
                <a:tc gridSpan="2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Actual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row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Predicted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Negative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Positive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Classifier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False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850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864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150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136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992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True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154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137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846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863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" name="Table 8"/>
          <p:cNvGraphicFramePr/>
          <p:nvPr/>
        </p:nvGraphicFramePr>
        <p:xfrm>
          <a:off x="619200" y="4051800"/>
          <a:ext cx="7590960" cy="2196360"/>
        </p:xfrm>
        <a:graphic>
          <a:graphicData uri="http://schemas.openxmlformats.org/drawingml/2006/table">
            <a:tbl>
              <a:tblPr/>
              <a:tblGrid>
                <a:gridCol w="1630080"/>
                <a:gridCol w="1578960"/>
                <a:gridCol w="1226520"/>
                <a:gridCol w="1030680"/>
                <a:gridCol w="853560"/>
                <a:gridCol w="1271160"/>
              </a:tblGrid>
              <a:tr h="369000">
                <a:tc gridSpan="6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Yelp Restaurant Review Dataset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69000">
                <a:tc gridSpan="2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Actual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row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Predicted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Negati</a:t>
                      </a:r>
                      <a:r>
                        <a:rPr b="1" lang="en-US" sz="1800" spc="-1" strike="noStrike">
                          <a:latin typeface="FreeMono"/>
                        </a:rPr>
                        <a:t>ve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Positive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Classifier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False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901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907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93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93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5136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True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117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106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883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894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Result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72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0" name="TextShape 4"/>
          <p:cNvSpPr txBox="1"/>
          <p:nvPr/>
        </p:nvSpPr>
        <p:spPr>
          <a:xfrm>
            <a:off x="91512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Approach for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Classifying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Sentiment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Reviews by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Reducing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Dimension using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Truncated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Singular Value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1" name="TextShape 5"/>
          <p:cNvSpPr txBox="1"/>
          <p:nvPr/>
        </p:nvSpPr>
        <p:spPr>
          <a:xfrm>
            <a:off x="877896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DBDDCC8-01A2-4BF0-9F57-238A0D4750C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2" name="TextShape 6"/>
          <p:cNvSpPr txBox="1"/>
          <p:nvPr/>
        </p:nvSpPr>
        <p:spPr>
          <a:xfrm>
            <a:off x="1097280" y="914400"/>
            <a:ext cx="7040880" cy="39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LM Mono Light Cond 10"/>
              </a:rPr>
              <a:t>Table 2: Result </a:t>
            </a:r>
            <a:r>
              <a:rPr b="0" lang="en-US" sz="1800" spc="-1" strike="noStrike">
                <a:latin typeface="LM Mono Light Cond 10"/>
              </a:rPr>
              <a:t>Analysis Without </a:t>
            </a:r>
            <a:r>
              <a:rPr b="0" lang="en-US" sz="1800" spc="-1" strike="noStrike">
                <a:latin typeface="LM Mono Light Cond 10"/>
              </a:rPr>
              <a:t>Dimension Reduction</a:t>
            </a:r>
            <a:endParaRPr b="0" lang="en-US" sz="1800" spc="-1" strike="noStrike">
              <a:latin typeface="LM Mono Light Cond 10"/>
            </a:endParaRPr>
          </a:p>
        </p:txBody>
      </p:sp>
      <p:graphicFrame>
        <p:nvGraphicFramePr>
          <p:cNvPr id="283" name="Table 7"/>
          <p:cNvGraphicFramePr/>
          <p:nvPr/>
        </p:nvGraphicFramePr>
        <p:xfrm>
          <a:off x="1425240" y="1673640"/>
          <a:ext cx="6621120" cy="2624040"/>
        </p:xfrm>
        <a:graphic>
          <a:graphicData uri="http://schemas.openxmlformats.org/drawingml/2006/table">
            <a:tbl>
              <a:tblPr/>
              <a:tblGrid>
                <a:gridCol w="1654560"/>
                <a:gridCol w="1654560"/>
                <a:gridCol w="1654560"/>
                <a:gridCol w="1657800"/>
              </a:tblGrid>
              <a:tr h="391320"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solidFill>
                            <a:srgbClr val="ffffff"/>
                          </a:solidFill>
                          <a:latin typeface="LM Mono Caps 10"/>
                        </a:rPr>
                        <a:t>Moview Review Dataset</a:t>
                      </a:r>
                      <a:endParaRPr b="1" lang="en-US" sz="1800" spc="-86" strike="noStrike">
                        <a:solidFill>
                          <a:srgbClr val="ffffff"/>
                        </a:solidFill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Classifier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Accuracy (%)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#Features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Training Time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r>
                        <a:rPr b="1" lang="en-US" sz="1800" spc="-86" strike="noStrike">
                          <a:latin typeface="LM Mono Caps 10"/>
                        </a:rPr>
                        <a:t>SVM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84.4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12209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8.1166726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r>
                        <a:rPr b="1" lang="en-US" sz="1800" spc="-86" strike="noStrike">
                          <a:latin typeface="LM Mono Caps 10"/>
                        </a:rPr>
                        <a:t>LR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86.35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12209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0.0763286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solidFill>
                            <a:srgbClr val="111111"/>
                          </a:solidFill>
                          <a:latin typeface="LM Mono Caps 10"/>
                        </a:rPr>
                        <a:t>Yelp Restaurant Review Dataset</a:t>
                      </a:r>
                      <a:endParaRPr b="1" lang="en-US" sz="1800" spc="-86" strike="noStrike">
                        <a:solidFill>
                          <a:srgbClr val="111111"/>
                        </a:solidFill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Classifier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Accuracy (%)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#Features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Training Time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r>
                        <a:rPr b="1" lang="en-US" sz="1800" spc="-86" strike="noStrike">
                          <a:latin typeface="LM Mono Caps 10"/>
                        </a:rPr>
                        <a:t>SVM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89.5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12209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1.4578088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r>
                        <a:rPr b="1" lang="en-US" sz="1800" spc="-86" strike="noStrike">
                          <a:latin typeface="LM Mono Caps 10"/>
                        </a:rPr>
                        <a:t>LR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90.05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12209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0.0175273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Result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72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7" name="TextShape 4"/>
          <p:cNvSpPr txBox="1"/>
          <p:nvPr/>
        </p:nvSpPr>
        <p:spPr>
          <a:xfrm>
            <a:off x="91512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8" name="TextShape 5"/>
          <p:cNvSpPr txBox="1"/>
          <p:nvPr/>
        </p:nvSpPr>
        <p:spPr>
          <a:xfrm>
            <a:off x="877896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26C75C8-4EE1-4744-9F8D-9ADB8BD01B4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TextShape 6"/>
          <p:cNvSpPr txBox="1"/>
          <p:nvPr/>
        </p:nvSpPr>
        <p:spPr>
          <a:xfrm>
            <a:off x="1097280" y="914400"/>
            <a:ext cx="7040880" cy="39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LM Mono Light Cond 10"/>
              </a:rPr>
              <a:t>TABLE 3: CONFUSION MATRIX AFTER DIMENSION REDUCTION</a:t>
            </a:r>
            <a:endParaRPr b="0" lang="en-US" sz="1800" spc="-1" strike="noStrike">
              <a:latin typeface="LM Mono Light Cond 10"/>
            </a:endParaRPr>
          </a:p>
        </p:txBody>
      </p:sp>
      <p:graphicFrame>
        <p:nvGraphicFramePr>
          <p:cNvPr id="290" name="Table 7"/>
          <p:cNvGraphicFramePr/>
          <p:nvPr/>
        </p:nvGraphicFramePr>
        <p:xfrm>
          <a:off x="640080" y="1737360"/>
          <a:ext cx="7589160" cy="2376720"/>
        </p:xfrm>
        <a:graphic>
          <a:graphicData uri="http://schemas.openxmlformats.org/drawingml/2006/table">
            <a:tbl>
              <a:tblPr/>
              <a:tblGrid>
                <a:gridCol w="1630080"/>
                <a:gridCol w="1578960"/>
                <a:gridCol w="1226520"/>
                <a:gridCol w="1030680"/>
                <a:gridCol w="853560"/>
                <a:gridCol w="1269720"/>
              </a:tblGrid>
              <a:tr h="369000">
                <a:tc gridSpan="6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Movie Review Dataset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69000">
                <a:tc gridSpan="2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Actual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row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Predicted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Negative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Positive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Classifier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L</a:t>
                      </a:r>
                      <a:r>
                        <a:rPr b="1" lang="en-US" sz="1800" spc="-1" strike="noStrike">
                          <a:latin typeface="FreeMono"/>
                        </a:rPr>
                        <a:t>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L</a:t>
                      </a:r>
                      <a:r>
                        <a:rPr b="1" lang="en-US" sz="1800" spc="-1" strike="noStrike">
                          <a:latin typeface="FreeMono"/>
                        </a:rPr>
                        <a:t>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False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818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849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182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151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4992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True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208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135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792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865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Table 8"/>
          <p:cNvGraphicFramePr/>
          <p:nvPr/>
        </p:nvGraphicFramePr>
        <p:xfrm>
          <a:off x="619200" y="4051800"/>
          <a:ext cx="7590960" cy="2196360"/>
        </p:xfrm>
        <a:graphic>
          <a:graphicData uri="http://schemas.openxmlformats.org/drawingml/2006/table">
            <a:tbl>
              <a:tblPr/>
              <a:tblGrid>
                <a:gridCol w="1630080"/>
                <a:gridCol w="1578960"/>
                <a:gridCol w="1226520"/>
                <a:gridCol w="1030680"/>
                <a:gridCol w="853560"/>
                <a:gridCol w="1271160"/>
              </a:tblGrid>
              <a:tr h="369000">
                <a:tc gridSpan="6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Yelp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Restaura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nt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Review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FreeMono"/>
                        </a:rPr>
                        <a:t>Dataset</a:t>
                      </a:r>
                      <a:endParaRPr b="1" lang="en-US" sz="1800" spc="-1" strike="noStrike">
                        <a:solidFill>
                          <a:srgbClr val="ffffff"/>
                        </a:solidFill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69000">
                <a:tc gridSpan="2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A</a:t>
                      </a:r>
                      <a:r>
                        <a:rPr b="1" lang="en-US" sz="1800" spc="-1" strike="noStrike">
                          <a:latin typeface="FreeMono"/>
                        </a:rPr>
                        <a:t>c</a:t>
                      </a:r>
                      <a:r>
                        <a:rPr b="1" lang="en-US" sz="1800" spc="-1" strike="noStrike">
                          <a:latin typeface="FreeMono"/>
                        </a:rPr>
                        <a:t>t</a:t>
                      </a:r>
                      <a:r>
                        <a:rPr b="1" lang="en-US" sz="1800" spc="-1" strike="noStrike">
                          <a:latin typeface="FreeMono"/>
                        </a:rPr>
                        <a:t>u</a:t>
                      </a:r>
                      <a:r>
                        <a:rPr b="1" lang="en-US" sz="1800" spc="-1" strike="noStrike">
                          <a:latin typeface="FreeMono"/>
                        </a:rPr>
                        <a:t>a</a:t>
                      </a:r>
                      <a:r>
                        <a:rPr b="1" lang="en-US" sz="1800" spc="-1" strike="noStrike">
                          <a:latin typeface="FreeMono"/>
                        </a:rPr>
                        <a:t>l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row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Predicted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Negative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Positive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Classifier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SVM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LR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900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False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846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901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154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99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5136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FreeMono"/>
                        </a:rPr>
                        <a:t>True</a:t>
                      </a:r>
                      <a:endParaRPr b="1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103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115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897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FreeMono"/>
                        </a:rPr>
                        <a:t>885</a:t>
                      </a:r>
                      <a:endParaRPr b="0" lang="en-US" sz="1800" spc="-1" strike="noStrike">
                        <a:latin typeface="FreeMon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Result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72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91512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6" name="TextShape 5"/>
          <p:cNvSpPr txBox="1"/>
          <p:nvPr/>
        </p:nvSpPr>
        <p:spPr>
          <a:xfrm>
            <a:off x="877896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27F8A96-8E4B-496E-99CE-C94C8C13647F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7" name="TextShape 6"/>
          <p:cNvSpPr txBox="1"/>
          <p:nvPr/>
        </p:nvSpPr>
        <p:spPr>
          <a:xfrm>
            <a:off x="1097280" y="914400"/>
            <a:ext cx="7040880" cy="39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LM Mono Light Cond 10"/>
              </a:rPr>
              <a:t>Table 4: Result Analysis After Dimension Reduction</a:t>
            </a:r>
            <a:endParaRPr b="0" lang="en-US" sz="1800" spc="-1" strike="noStrike">
              <a:latin typeface="LM Mono Light Cond 10"/>
            </a:endParaRPr>
          </a:p>
        </p:txBody>
      </p:sp>
      <p:graphicFrame>
        <p:nvGraphicFramePr>
          <p:cNvPr id="298" name="Table 7"/>
          <p:cNvGraphicFramePr/>
          <p:nvPr/>
        </p:nvGraphicFramePr>
        <p:xfrm>
          <a:off x="1425240" y="1673640"/>
          <a:ext cx="6621120" cy="2624040"/>
        </p:xfrm>
        <a:graphic>
          <a:graphicData uri="http://schemas.openxmlformats.org/drawingml/2006/table">
            <a:tbl>
              <a:tblPr/>
              <a:tblGrid>
                <a:gridCol w="1654560"/>
                <a:gridCol w="1654560"/>
                <a:gridCol w="1654560"/>
                <a:gridCol w="1657800"/>
              </a:tblGrid>
              <a:tr h="391320"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solidFill>
                            <a:srgbClr val="ffffff"/>
                          </a:solidFill>
                          <a:latin typeface="LM Mono Caps 10"/>
                        </a:rPr>
                        <a:t>Moview Review Dataset</a:t>
                      </a:r>
                      <a:endParaRPr b="1" lang="en-US" sz="1800" spc="-86" strike="noStrike">
                        <a:solidFill>
                          <a:srgbClr val="ffffff"/>
                        </a:solidFill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Classifier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Accuracy (%)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#Features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Training Time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r>
                        <a:rPr b="1" lang="en-US" sz="1800" spc="-86" strike="noStrike">
                          <a:latin typeface="LM Mono Caps 10"/>
                        </a:rPr>
                        <a:t>SVM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80.5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100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0.5638779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r>
                        <a:rPr b="1" lang="en-US" sz="1800" spc="-86" strike="noStrike">
                          <a:latin typeface="LM Mono Caps 10"/>
                        </a:rPr>
                        <a:t>LR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85.7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100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0.0437935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solidFill>
                            <a:srgbClr val="111111"/>
                          </a:solidFill>
                          <a:latin typeface="LM Mono Caps 10"/>
                        </a:rPr>
                        <a:t>Yelp Restaurant Review Dataset</a:t>
                      </a:r>
                      <a:endParaRPr b="1" lang="en-US" sz="1800" spc="-86" strike="noStrike">
                        <a:solidFill>
                          <a:srgbClr val="111111"/>
                        </a:solidFill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Classifier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Accuracy (%)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#Features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86" strike="noStrike">
                          <a:latin typeface="LM Mono Caps 10"/>
                        </a:rPr>
                        <a:t>Training Time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r>
                        <a:rPr b="1" lang="en-US" sz="1800" spc="-86" strike="noStrike">
                          <a:latin typeface="LM Mono Caps 10"/>
                        </a:rPr>
                        <a:t>SVM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88.65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100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0.586671</a:t>
                      </a:r>
                      <a:r>
                        <a:rPr b="0" lang="en-US" sz="1800" spc="-86" strike="noStrike">
                          <a:latin typeface="LM Mono Caps 10"/>
                        </a:rPr>
                        <a:t>7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0000" rIns="90000" tIns="46800" bIns="46800"/>
                    <a:p>
                      <a:r>
                        <a:rPr b="1" lang="en-US" sz="1800" spc="-86" strike="noStrike">
                          <a:latin typeface="LM Mono Caps 10"/>
                        </a:rPr>
                        <a:t>LR</a:t>
                      </a:r>
                      <a:endParaRPr b="1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89.3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100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86" strike="noStrike">
                          <a:latin typeface="LM Mono Caps 10"/>
                        </a:rPr>
                        <a:t>0.0398641</a:t>
                      </a:r>
                      <a:endParaRPr b="0" lang="en-US" sz="1800" spc="-86" strike="noStrike">
                        <a:latin typeface="LM Mono Caps 1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523880"/>
            <a:ext cx="601956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Motivation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Objectives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Background Study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Related Works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Existing System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Proposed System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Methodology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Result Analysis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Comparison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Conclusion, Limitation and Future Work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Outline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91440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TextShape 6"/>
          <p:cNvSpPr txBox="1"/>
          <p:nvPr/>
        </p:nvSpPr>
        <p:spPr>
          <a:xfrm>
            <a:off x="877824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842A534-8C4B-410B-BB7D-00ADACE52C1F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Comparison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5689440"/>
            <a:ext cx="8991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Fig. 4: Comparison of Training Time                                                Fig. 5: Accuracy Comparison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72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91512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4" name="TextShape 6"/>
          <p:cNvSpPr txBox="1"/>
          <p:nvPr/>
        </p:nvSpPr>
        <p:spPr>
          <a:xfrm>
            <a:off x="877896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B42EDBE-F4E2-4381-A2A9-256F1ED860C6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272880" y="1699560"/>
            <a:ext cx="3567600" cy="323820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2"/>
          <a:stretch/>
        </p:blipFill>
        <p:spPr>
          <a:xfrm>
            <a:off x="4572000" y="1882440"/>
            <a:ext cx="4482000" cy="323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380880" y="1066680"/>
            <a:ext cx="853416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Conclusion: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After reducing dimension, the accuracy are closest before and after dimension reduction. But in terms of training time, dimension reduction outperforms (42.63% Faster Training Time).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Limitation: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Unigram TF-IDF is used for converting text into vector.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Future Work: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Bigram TF-IDF will be used for better accuracy.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Deep Neural Network for further improvements.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Conclusion, Limitation and Future Work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72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1" name="TextShape 5"/>
          <p:cNvSpPr txBox="1"/>
          <p:nvPr/>
        </p:nvSpPr>
        <p:spPr>
          <a:xfrm>
            <a:off x="91512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Approach for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Classifying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Sentiment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Reviews by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Reducing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Dimension using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Truncated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Singular Value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2" name="TextShape 6"/>
          <p:cNvSpPr txBox="1"/>
          <p:nvPr/>
        </p:nvSpPr>
        <p:spPr>
          <a:xfrm>
            <a:off x="877896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9B81F2A-7F99-4008-AE2C-7558C65E1FDA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362880" y="1066680"/>
            <a:ext cx="855216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[1] E. Cambria, P. Gastaldo, F. Bisio, and R. Zunino, “An elm-based model for affective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analogical reasoning,”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Neurocomputing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vol. 149, pp. 443–455, February 2015.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[2] N. U. Pannala, C. P. Nawarathna, J. T. K. Jayakody, L. Rupasinghe, and K.  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Krisnadeva, “Supervised Learning Based Approach to Aspect Based Sentiment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Analysis,”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IEEE International Conference on Computer and Information Technology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December 2016.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[3] D. V. N. Devi, C. K. Kumar, and S. Prasad, “A Feature Based Approach for Sentiment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Analysis by Using Support Vector Machine,”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IEEE 6th International Conference on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Advanced Computing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February 2016.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[4] O. Appel, F. Chiclana, J. Carter, and H. Fujita, “A hybrid approach to the sentiment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analysis problem at the sentence level,”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Knowledge-Based System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vol. 108, pp. 110-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124, September 2016.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6" name="TextShape 4"/>
          <p:cNvSpPr txBox="1"/>
          <p:nvPr/>
        </p:nvSpPr>
        <p:spPr>
          <a:xfrm>
            <a:off x="72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7" name="TextShape 5"/>
          <p:cNvSpPr txBox="1"/>
          <p:nvPr/>
        </p:nvSpPr>
        <p:spPr>
          <a:xfrm>
            <a:off x="91512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8" name="TextShape 6"/>
          <p:cNvSpPr txBox="1"/>
          <p:nvPr/>
        </p:nvSpPr>
        <p:spPr>
          <a:xfrm>
            <a:off x="877896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8CF0586-005E-45C3-BF67-2B93DD40638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362880" y="1066680"/>
            <a:ext cx="855216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[5] “Introduction to Support Vector Machine”,https://docs.opencv.org/2.4/doc/tutorials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/ml /introduction_to_svm/introduction_to_svm.html.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[6] B. Pang, L. Lee, “Seeing stars: exploiting class relationships for sentiment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categorization with respect to rating scales,”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43rd Annual Meeting on Association for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Computational Linguistics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pp. 115–124, June 2005.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[7] Yelp.com. (2019). Yelp Dataset. [online] Available at: https://www.yelp.com/dataset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[Accessed 15 Apr. 2019].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2" name="TextShape 4"/>
          <p:cNvSpPr txBox="1"/>
          <p:nvPr/>
        </p:nvSpPr>
        <p:spPr>
          <a:xfrm>
            <a:off x="72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3" name="TextShape 5"/>
          <p:cNvSpPr txBox="1"/>
          <p:nvPr/>
        </p:nvSpPr>
        <p:spPr>
          <a:xfrm>
            <a:off x="91512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4" name="TextShape 6"/>
          <p:cNvSpPr txBox="1"/>
          <p:nvPr/>
        </p:nvSpPr>
        <p:spPr>
          <a:xfrm>
            <a:off x="877896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8867334-F03B-4643-9881-D651B6C9DD1F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0" y="3048120"/>
            <a:ext cx="4343040" cy="1361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 cap="small">
                <a:solidFill>
                  <a:srgbClr val="003300"/>
                </a:solidFill>
                <a:latin typeface="Calibri"/>
              </a:rPr>
              <a:t>ThANK YOU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Introduction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457200" y="1066680"/>
            <a:ext cx="8534160" cy="505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Sentiment analysis is the computational study of people opinions or reviews expressing in online media.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4" descr=""/>
          <p:cNvPicPr/>
          <p:nvPr/>
        </p:nvPicPr>
        <p:blipFill>
          <a:blip r:embed="rId1"/>
          <a:stretch/>
        </p:blipFill>
        <p:spPr>
          <a:xfrm>
            <a:off x="914400" y="2561760"/>
            <a:ext cx="2971440" cy="1828440"/>
          </a:xfrm>
          <a:prstGeom prst="rect">
            <a:avLst/>
          </a:prstGeom>
          <a:ln>
            <a:noFill/>
          </a:ln>
        </p:spPr>
      </p:pic>
      <p:pic>
        <p:nvPicPr>
          <p:cNvPr id="144" name="Picture 5" descr=""/>
          <p:cNvPicPr/>
          <p:nvPr/>
        </p:nvPicPr>
        <p:blipFill>
          <a:blip r:embed="rId2"/>
          <a:stretch/>
        </p:blipFill>
        <p:spPr>
          <a:xfrm>
            <a:off x="5791320" y="2561760"/>
            <a:ext cx="2504880" cy="182844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3886200" y="3057120"/>
            <a:ext cx="1676160" cy="83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Shape 5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TextShape 6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TextShape 7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384DE19-3D90-4802-96D3-1656A8142A1D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85800" y="1371600"/>
            <a:ext cx="7848360" cy="467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Motivation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838080" y="1618200"/>
            <a:ext cx="7467120" cy="4038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br" blurRad="50800" dir="13500000" dist="38100" rotWithShape="0">
              <a:srgbClr val="000000">
                <a:alpha val="40000"/>
              </a:srgbClr>
            </a:outerShdw>
          </a:effectLst>
          <a:scene3d>
            <a:camera prst="obliqueTopLeft"/>
            <a:lightRig dir="t" rig="contrasting">
              <a:rot lat="0" lon="0" rev="1500000"/>
            </a:lightRig>
          </a:scene3d>
          <a:sp3d prstMaterial="metal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opportunity to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capture  the opinions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 the general public about 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social events, political movements, company strategies, product preferences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which has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raised increasing interest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both  in the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scientific community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the exciting open challenges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in the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business world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the remarkable fallouts in marketing and financial prediction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76943DE-7A05-4FF5-9844-F6E642FE028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Objectives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09480" y="1828800"/>
            <a:ext cx="7543440" cy="868320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To design a system using suitable feature generation and extraction method with less computational cost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13080" y="3809880"/>
            <a:ext cx="7543440" cy="914040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To create a time and cost-effective framework with fast learning speed machine learning algorithm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Approach for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Classifying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Sentiment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Reviews by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Reducing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Dimension using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Truncated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Singular Value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TextShape 7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5649FE6-C431-4330-A67A-AD91D7E83227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19040" y="1295280"/>
            <a:ext cx="8305560" cy="4754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Existing approaches of sentiment analysis can be grouped into four main categories [1] 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Keyword spotting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Lexical affinity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Statistical methods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Concept-based techniques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Keyword Spotting: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Text is classified into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positive and negative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based on the presence of affect words like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‘happy’, ‘sad’, ‘afraid’, and ‘bored’.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Lexical Affinity: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Assigns arbitrary words as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probabilistic ‘affinity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’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a particular emotion.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Example: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‘accident’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might be assigned a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75%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probability of indicating a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negative affect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Background Study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Classifying Sentiment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Reviews by Reducing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Dimension using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Truncated Singular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TextShape 6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06A7916-818C-4B4F-B08A-CA25C0D26A5B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19040" y="1295280"/>
            <a:ext cx="8305560" cy="4754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Statistical Methods: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 only learn the affective valence of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affect keywords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(as in the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keyword spotting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approach), but also to take into account the valence of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other arbitrary keywords (like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lexical affinity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),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punctuation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and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word co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occurrence frequencies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machine learning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algorithm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Concept-Based Techniques: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Focus on a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semantic analysis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 text through the use of web ontologies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 semantic networks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Handle the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conceptual and affective information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rather than affective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words but use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complex approach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than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statistical methods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Background Study(Cont’d)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TextShape 5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Approach for Classifying Sentiment Reviews by Reducing Dimension using Truncated Singular Value 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4" name="TextShape 6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C103E2-9EE0-4630-9006-C873A8840D6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09480" y="1295280"/>
            <a:ext cx="8305560" cy="5028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1. N. U. Pannala, C. P. Nawarathna , J. T. K. Jayakody (2016)[2]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Contribution: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They have used a mixture of lexical features such as unigrams, 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bigrams, POS  with SVM and Logistic  Regression.   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Limitation: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They have not used any </a:t>
            </a: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dimension reduction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technique.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2. D. V. N. Devi, C. K. Kumar, and S. Prasad (2016)[3]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Contribution: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They have used SVM in a novel way to find out the overall positive and negative scores for a particular feature.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Limitation: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They have showed better</a:t>
            </a: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 accuracy only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in </a:t>
            </a: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higher dimensional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feature space.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3. O. Appel, F. Chiclana, J. Carter, and H. Fujita (2016)[4]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Contribution: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They have proposed a hybrid system worked very well at the sentence level with a high level of accuracy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Limitation: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Their method was only for twitter like datasets and high dimensional space.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Related works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Approach for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Classifying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Sentiment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Reviews by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Reducing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Dimension using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Truncated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Singular Value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0" name="TextShape 6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1EF27F5-7285-4D1E-8A41-37532F9479B8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0"/>
            <a:ext cx="91436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Existing System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477240" y="957960"/>
            <a:ext cx="1888200" cy="49680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Start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091680" y="1814400"/>
            <a:ext cx="2601360" cy="456840"/>
          </a:xfrm>
          <a:prstGeom prst="flowChartInputOutpu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Dataset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3091680" y="2612520"/>
            <a:ext cx="2601360" cy="471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Transform Text into Feature Vector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3091680" y="3479760"/>
            <a:ext cx="2601360" cy="55836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Apply Machine Learning Algorithm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2514600" y="60958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Fig. 1: Flowchart of existing 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3091680" y="4419720"/>
            <a:ext cx="2601360" cy="55836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Predict Sentiment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3448080" y="5304960"/>
            <a:ext cx="1888200" cy="49680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4392360" y="1455120"/>
            <a:ext cx="45360" cy="358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1"/>
          <p:cNvSpPr/>
          <p:nvPr/>
        </p:nvSpPr>
        <p:spPr>
          <a:xfrm>
            <a:off x="4389120" y="2286000"/>
            <a:ext cx="45360" cy="326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2"/>
          <p:cNvSpPr/>
          <p:nvPr/>
        </p:nvSpPr>
        <p:spPr>
          <a:xfrm>
            <a:off x="4403880" y="4978440"/>
            <a:ext cx="45360" cy="326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3"/>
          <p:cNvSpPr/>
          <p:nvPr/>
        </p:nvSpPr>
        <p:spPr>
          <a:xfrm>
            <a:off x="4389120" y="4060440"/>
            <a:ext cx="45360" cy="358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4"/>
          <p:cNvSpPr/>
          <p:nvPr/>
        </p:nvSpPr>
        <p:spPr>
          <a:xfrm>
            <a:off x="4389120" y="3120480"/>
            <a:ext cx="45360" cy="358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Shape 15"/>
          <p:cNvSpPr txBox="1"/>
          <p:nvPr/>
        </p:nvSpPr>
        <p:spPr>
          <a:xfrm>
            <a:off x="360" y="6629400"/>
            <a:ext cx="1097280" cy="22824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May 03, 2019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TextShape 16"/>
          <p:cNvSpPr txBox="1"/>
          <p:nvPr/>
        </p:nvSpPr>
        <p:spPr>
          <a:xfrm>
            <a:off x="914760" y="6629400"/>
            <a:ext cx="7955280" cy="2282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Statistical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Approach for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Classifying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Sentiment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Reviews by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Reducing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Dimension using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Truncated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Singular Value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Decomposition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TextShape 17"/>
          <p:cNvSpPr txBox="1"/>
          <p:nvPr/>
        </p:nvSpPr>
        <p:spPr>
          <a:xfrm>
            <a:off x="8778600" y="6629400"/>
            <a:ext cx="365400" cy="228240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45FCDC9-44CE-46C5-A083-16E5B6EF8E72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69</TotalTime>
  <Application>LibreOffice/6.0.7.3$Linux_X86_64 LibreOffice_project/00m0$Build-3</Application>
  <Words>2312</Words>
  <Paragraphs>426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2017-07-05T08:12:44Z</dcterms:created>
  <dc:creator/>
  <dc:description/>
  <dc:language>en-US</dc:language>
  <cp:lastModifiedBy/>
  <dcterms:modified xsi:type="dcterms:W3CDTF">2019-05-03T01:40:59Z</dcterms:modified>
  <cp:revision>49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