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4FF90B2-126A-4027-BCF0-9EF192130F9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5640">
              <a:lnSpc>
                <a:spcPct val="80000"/>
              </a:lnSpc>
            </a:pPr>
            <a:r>
              <a:rPr b="0" lang="en-US" sz="2000" spc="-1" strike="noStrike">
                <a:latin typeface="Arial"/>
              </a:rPr>
              <a:t>Give a brief overview of the presentation. Describe the major focus of the presentation and why it is important.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80000"/>
              </a:lnSpc>
            </a:pPr>
            <a:r>
              <a:rPr b="0" lang="en-US" sz="2000" spc="-1" strike="noStrike">
                <a:latin typeface="Arial"/>
              </a:rPr>
              <a:t>Introduce each of the major topics.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To provide a road map for the audience, you can repeat this Overview slide throughout the presentation, highlighting the particular topic you will discuss next.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7CFE5F-A443-4816-A9FD-0223DF2B38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678B20-EB40-4245-81D2-42F8C02F62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D1C4EF-43F1-483B-B5BB-16CC445065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380F03-ACA2-4C32-85AF-C0A8E01E44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</a:t>
            </a:r>
            <a:r>
              <a:rPr b="0" lang="en-US" sz="2000" spc="-1" strike="noStrike">
                <a:latin typeface="Arial"/>
              </a:rPr>
              <a:t>e be </a:t>
            </a:r>
            <a:r>
              <a:rPr b="0" lang="en-US" sz="2000" spc="-1" strike="noStrike">
                <a:latin typeface="Arial"/>
              </a:rPr>
              <a:t>able to </a:t>
            </a:r>
            <a:r>
              <a:rPr b="0" lang="en-US" sz="2000" spc="-1" strike="noStrike">
                <a:latin typeface="Arial"/>
              </a:rPr>
              <a:t>do after </a:t>
            </a:r>
            <a:r>
              <a:rPr b="0" lang="en-US" sz="2000" spc="-1" strike="noStrike">
                <a:latin typeface="Arial"/>
              </a:rPr>
              <a:t>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</a:t>
            </a:r>
            <a:r>
              <a:rPr b="0" lang="en-US" sz="2000" spc="-1" strike="noStrike">
                <a:latin typeface="Arial"/>
              </a:rPr>
              <a:t>e? </a:t>
            </a:r>
            <a:r>
              <a:rPr b="0" lang="en-US" sz="2000" spc="-1" strike="noStrike">
                <a:latin typeface="Arial"/>
              </a:rPr>
              <a:t>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</a:t>
            </a:r>
            <a:r>
              <a:rPr b="0" lang="en-US" sz="2000" spc="-1" strike="noStrike">
                <a:latin typeface="Arial"/>
              </a:rPr>
              <a:t>e how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</a:t>
            </a:r>
            <a:r>
              <a:rPr b="0" lang="en-US" sz="2000" spc="-1" strike="noStrike">
                <a:latin typeface="Arial"/>
              </a:rPr>
              <a:t>e 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</a:t>
            </a:r>
            <a:r>
              <a:rPr b="0" lang="en-US" sz="2000" spc="-1" strike="noStrike">
                <a:latin typeface="Arial"/>
              </a:rPr>
              <a:t>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48BC6A-A135-4BC5-9327-2B9F90D1C5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F302E9-4FBA-430D-B52B-76AEE03924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721E8C-8B4F-42D6-8B72-A7A377F293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064225-F5BF-4199-A34B-D09FEBDA68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E1B2A0-BA3D-4666-AE67-3324D30E63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909967-8F45-43A6-BABE-E1C102BBDC2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5AB937-8702-4177-943E-C3DAEB07CE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B21FA4-B063-4762-8957-94463010725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79F9C4-8ACA-4DA3-ABD4-8CF19F0C120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AC08FB-318D-4E9E-A4E7-FF026427A6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4500B6-72F5-4BA2-A581-5C5C649A91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E64018-FAC6-4412-8BFF-0A7ED1EF46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64FF3F-9772-4258-8FBB-4CD86CF5F0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Microsoft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Engineering Excellence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Microsoft Confidential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B9FCCF-ACB5-4B8F-A0F9-A0574BF92D9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sldImg"/>
          </p:nvPr>
        </p:nvSpPr>
        <p:spPr>
          <a:xfrm>
            <a:off x="1143000" y="450720"/>
            <a:ext cx="4571280" cy="3428280"/>
          </a:xfrm>
          <a:prstGeom prst="rect">
            <a:avLst/>
          </a:prstGeom>
        </p:spPr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307440" y="4130280"/>
            <a:ext cx="6260760" cy="4554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43F862-6106-439F-99EF-2B9CE8B784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7A5E02-6CCA-4ED0-8710-E03B919D3B8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837099-04A6-47DA-B307-95EA942696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</a:t>
            </a:r>
            <a:r>
              <a:rPr b="0" lang="en-US" sz="2000" spc="-1" strike="noStrike">
                <a:latin typeface="Arial"/>
              </a:rPr>
              <a:t>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63C828-E5F8-45A1-B83F-034315A0D0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80ED1B-6A39-4034-92AC-C3AE726972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01C57F-C65F-440A-A2D9-2D36E25FDD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A19B61-421D-42E9-BE21-8F393245E7F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2680" cy="1361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400" cy="99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400" cy="99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"/>
          <p:cNvPicPr/>
          <p:nvPr/>
        </p:nvPicPr>
        <p:blipFill>
          <a:blip r:embed="rId2"/>
          <a:stretch/>
        </p:blipFill>
        <p:spPr>
          <a:xfrm>
            <a:off x="43560" y="0"/>
            <a:ext cx="9099720" cy="6878880"/>
          </a:xfrm>
          <a:prstGeom prst="rect">
            <a:avLst/>
          </a:prstGeom>
          <a:ln>
            <a:noFill/>
          </a:ln>
        </p:spPr>
      </p:pic>
      <p:pic>
        <p:nvPicPr>
          <p:cNvPr id="78" name="Picture 7" descr=""/>
          <p:cNvPicPr/>
          <p:nvPr/>
        </p:nvPicPr>
        <p:blipFill>
          <a:blip r:embed="rId3"/>
          <a:stretch/>
        </p:blipFill>
        <p:spPr>
          <a:xfrm rot="5400000">
            <a:off x="3161520" y="-3176280"/>
            <a:ext cx="2818800" cy="91724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8640" y="1554840"/>
            <a:ext cx="80766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9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 PL SungtiL GB"/>
              </a:rPr>
              <a:t>Asmaul Husna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 PL SungtiL GB"/>
              </a:rPr>
              <a:t>,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AR PL SungtiL GB"/>
              </a:rPr>
              <a:t>Habibur Rahman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 PL SungtiL GB"/>
              </a:rPr>
              <a:t> and Emrana Kabir Hashi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6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1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 PL SungtiL GB"/>
              </a:rPr>
              <a:t>Computer Science and Engineering, University of Information Technology and Sciences (UITS)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6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2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 PL SungtiL GB"/>
              </a:rPr>
              <a:t>Computer Science and Engineering, Rajshahi University of Engineering and Technology (RUET)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31520" y="518040"/>
            <a:ext cx="7695360" cy="76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 cap="all">
                <a:solidFill>
                  <a:srgbClr val="5e447c"/>
                </a:solidFill>
                <a:latin typeface="Calibri"/>
                <a:ea typeface="DejaVu Sans"/>
              </a:rPr>
              <a:t>International Conference on Advances in Science, Engineering and Robotics Technology (ICASERT-2019)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2438280" y="6233760"/>
            <a:ext cx="42663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Fig. 2: Flowchart of proposed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Proposed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477240" y="957960"/>
            <a:ext cx="1779480" cy="4010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Start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3088080" y="1690200"/>
            <a:ext cx="2451600" cy="419760"/>
          </a:xfrm>
          <a:prstGeom prst="flowChartInputOutpu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Dataset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3124080" y="2410920"/>
            <a:ext cx="2451600" cy="4330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 Text into Feature Vector Using TFIDF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124080" y="3240000"/>
            <a:ext cx="2451600" cy="5133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Use TSVD as dimension reduction technique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3124080" y="4117680"/>
            <a:ext cx="2451600" cy="5133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Apply Logistic Regression Algorithm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3459960" y="5776560"/>
            <a:ext cx="1779480" cy="45648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4321800" y="1359720"/>
            <a:ext cx="46440" cy="329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343400" y="2110680"/>
            <a:ext cx="46440" cy="299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4350240" y="5488920"/>
            <a:ext cx="45000" cy="287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3"/>
          <p:cNvSpPr/>
          <p:nvPr/>
        </p:nvSpPr>
        <p:spPr>
          <a:xfrm>
            <a:off x="4356000" y="3754080"/>
            <a:ext cx="46440" cy="362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4"/>
          <p:cNvSpPr/>
          <p:nvPr/>
        </p:nvSpPr>
        <p:spPr>
          <a:xfrm>
            <a:off x="4343400" y="2844720"/>
            <a:ext cx="58680" cy="394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5"/>
          <p:cNvSpPr/>
          <p:nvPr/>
        </p:nvSpPr>
        <p:spPr>
          <a:xfrm>
            <a:off x="3147480" y="4974120"/>
            <a:ext cx="2451600" cy="5133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Predict Sentiment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4350240" y="4643640"/>
            <a:ext cx="46440" cy="329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7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18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ECFA4B4-ECA4-4066-9E0C-17142CA0A597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579960" y="1509840"/>
            <a:ext cx="838116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Transform Text into Feature Vector Using TFIDF(Term Frequency-Inverse Document Frequency):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Dataset(Text)                                                     Term-document matrix of dataset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Term- document matrix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    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1,3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= document/ sentence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2,1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2,2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3,3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term/ word of each sentence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……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3,3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tf (t, d). idf(t, D) =weighted vector which represents the occurrence rate of each term in a particular document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Here, tf(t, d)=log(f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Calibri"/>
              </a:rPr>
              <a:t>t,d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idf(t, D)=log(N/N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Calibri"/>
              </a:rPr>
              <a:t>tEd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Methodology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743200" y="2378160"/>
            <a:ext cx="1440000" cy="456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TFIDF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2016000" y="2576160"/>
            <a:ext cx="757800" cy="75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4206960" y="2576160"/>
            <a:ext cx="456480" cy="75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7"/>
          <p:cNvSpPr/>
          <p:nvPr/>
        </p:nvSpPr>
        <p:spPr>
          <a:xfrm>
            <a:off x="11582280" y="29718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8"/>
          <p:cNvSpPr/>
          <p:nvPr/>
        </p:nvSpPr>
        <p:spPr>
          <a:xfrm>
            <a:off x="914400" y="3733560"/>
            <a:ext cx="360" cy="685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9"/>
          <p:cNvSpPr/>
          <p:nvPr/>
        </p:nvSpPr>
        <p:spPr>
          <a:xfrm>
            <a:off x="2590200" y="3747960"/>
            <a:ext cx="360" cy="685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0"/>
          <p:cNvSpPr/>
          <p:nvPr/>
        </p:nvSpPr>
        <p:spPr>
          <a:xfrm>
            <a:off x="914400" y="37335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11"/>
          <p:cNvSpPr/>
          <p:nvPr/>
        </p:nvSpPr>
        <p:spPr>
          <a:xfrm>
            <a:off x="921600" y="44121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12"/>
          <p:cNvSpPr/>
          <p:nvPr/>
        </p:nvSpPr>
        <p:spPr>
          <a:xfrm>
            <a:off x="2438280" y="44121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13"/>
          <p:cNvSpPr/>
          <p:nvPr/>
        </p:nvSpPr>
        <p:spPr>
          <a:xfrm>
            <a:off x="2438280" y="37479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AACA32B-348A-446C-ACBE-5EBEB3DF5D8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533520" y="1066680"/>
            <a:ext cx="8076600" cy="54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</a:rPr>
              <a:t>Example of tf-idf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 for document 1= {this, is, a, sample}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 count for document 1={1,1,2,1}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 PL SungtiL GB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 for document 2= {this, is, another, example}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Term count for document 2={1,1,2,3}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tf(example,d2)=log(3)=0.48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idf(example,D)=log(2/1)=0.301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Finally,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tf-idf(example,d2)=0.48*0.301=0.144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Methodology(Cont’d)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053D68E-E3DE-496E-A236-DF01843D792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533520" y="1066680"/>
            <a:ext cx="807660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TSVD(Truncated Singular Value Decomposition) as Dimension Reduction Technique: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Here,  M&lt;N 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Methodolog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514600" y="2057400"/>
            <a:ext cx="3733200" cy="608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 dimensional term-document matrix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3352680" y="3276720"/>
            <a:ext cx="2133000" cy="532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2514600" y="4430520"/>
            <a:ext cx="3733200" cy="608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 dimensional term-document matrix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4286160" y="2670480"/>
            <a:ext cx="189720" cy="608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8"/>
          <p:cNvSpPr/>
          <p:nvPr/>
        </p:nvSpPr>
        <p:spPr>
          <a:xfrm>
            <a:off x="4286160" y="3809880"/>
            <a:ext cx="189720" cy="608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9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77F10E7-227D-44F0-A8AA-5313F5AB26E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533520" y="1066680"/>
            <a:ext cx="807660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Logistic Regression Algorithm for Classification: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Inputs(X)                                    logits(Y)                            Outputs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wX+b                                       S(Y)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Linear Model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ogistic 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Here, w = weight of the corresponding input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  = bias input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S(Y) = e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/(1+e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Methodology(Cont’d)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066680" y="1905120"/>
            <a:ext cx="761400" cy="2666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X4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477120" y="1879560"/>
            <a:ext cx="761400" cy="2666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3980520" y="1905120"/>
            <a:ext cx="761400" cy="2666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Y4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2194920" y="2926080"/>
            <a:ext cx="1370880" cy="266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4924080" y="2976480"/>
            <a:ext cx="1370880" cy="266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7579B3-41CE-4E11-98D0-67F818D16EF7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533520" y="1066680"/>
            <a:ext cx="807660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SVM(Support Vector Machine) for Classification: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 SVM has been used as a binary classifier to classify positive and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negative sentiment.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Fig. 3:  Classification method of SVM[4]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Methodology(Cont’d)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55" name="Table 4"/>
          <p:cNvGraphicFramePr/>
          <p:nvPr/>
        </p:nvGraphicFramePr>
        <p:xfrm>
          <a:off x="380880" y="2286000"/>
          <a:ext cx="8381160" cy="2780640"/>
        </p:xfrm>
        <a:graphic>
          <a:graphicData uri="http://schemas.openxmlformats.org/drawingml/2006/table">
            <a:tbl>
              <a:tblPr/>
              <a:tblGrid>
                <a:gridCol w="4190760"/>
                <a:gridCol w="4190760"/>
              </a:tblGrid>
              <a:tr h="278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hyperplane can be defined as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f(x)= b+ W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Here,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W=weight vector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X= input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b= bias input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256" name="Picture 4" descr=""/>
          <p:cNvPicPr/>
          <p:nvPr/>
        </p:nvPicPr>
        <p:blipFill>
          <a:blip r:embed="rId1"/>
          <a:stretch/>
        </p:blipFill>
        <p:spPr>
          <a:xfrm>
            <a:off x="4343400" y="2209680"/>
            <a:ext cx="4266360" cy="335196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A8BE779-11B1-476C-8AE9-4C7106785DA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380880" y="1066680"/>
            <a:ext cx="853380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Dataset Description: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Movie review [5] and Yelp Restaurant Review [6] datasets are used.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Those corpus includes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1,000 positive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1,000 negative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 reviews.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All text converted to lowercase and lemmatized, and HTML tags removed.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AR PL SungtiL GB"/>
              </a:rPr>
              <a:t>Hardware and Software Configuration: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Operating System:  Linux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Language: Python 2.7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Processor: Intel® Core™ i5-3317U CPU @ 1.70GHz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RAM: 4.00 GB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AR PL SungtiL GB"/>
              </a:rPr>
              <a:t>Cross Validation: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10 fold cross validation has been used.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Implementation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A362AD-9BC9-47CD-A51E-B09A090A5FE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1E4E9A-7575-40AD-85AB-ABFECFE5DCA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1097280" y="914400"/>
            <a:ext cx="70405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LM Mono Light Cond 10"/>
              </a:rPr>
              <a:t>TABLE 1: CONFUSION MATRIX WITHOUT DIMENSION REDUCTION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2" name="Table 7"/>
          <p:cNvGraphicFramePr/>
          <p:nvPr/>
        </p:nvGraphicFramePr>
        <p:xfrm>
          <a:off x="640080" y="1737360"/>
          <a:ext cx="7589160" cy="219456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69720"/>
              </a:tblGrid>
              <a:tr h="369000">
                <a:tc gridSpan="6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Movie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row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95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Table 8"/>
          <p:cNvGraphicFramePr/>
          <p:nvPr/>
        </p:nvGraphicFramePr>
        <p:xfrm>
          <a:off x="619200" y="4051800"/>
          <a:ext cx="7590600" cy="219600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71160"/>
              </a:tblGrid>
              <a:tr h="369000">
                <a:tc gridSpan="6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Yelp Restaurant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row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901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907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1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253FFA7-B0AA-4980-8726-05DF50B769F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1097280" y="914400"/>
            <a:ext cx="70405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LM Mono Light Cond 10"/>
              </a:rPr>
              <a:t>Table 2: Result Analysis Without Dimension Reduction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80" name="Table 7"/>
          <p:cNvGraphicFramePr/>
          <p:nvPr/>
        </p:nvGraphicFramePr>
        <p:xfrm>
          <a:off x="1425240" y="1673640"/>
          <a:ext cx="6621120" cy="3130200"/>
        </p:xfrm>
        <a:graphic>
          <a:graphicData uri="http://schemas.openxmlformats.org/drawingml/2006/table">
            <a:tbl>
              <a:tblPr/>
              <a:tblGrid>
                <a:gridCol w="1654560"/>
                <a:gridCol w="1654560"/>
                <a:gridCol w="1654560"/>
                <a:gridCol w="1657800"/>
              </a:tblGrid>
              <a:tr h="39132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solidFill>
                            <a:srgbClr val="ffffff"/>
                          </a:solidFill>
                          <a:latin typeface="LM Mono Caps 10"/>
                        </a:rPr>
                        <a:t>Movie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Accuracy 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#Features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Training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84.4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12209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8.1166726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86.35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12209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0.0763286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solidFill>
                            <a:srgbClr val="111111"/>
                          </a:solidFill>
                          <a:latin typeface="LM Mono Caps 10"/>
                        </a:rPr>
                        <a:t>Yelp Restaurant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Accuracy 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#Features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Training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12209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1.4578088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90.05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12209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0.0175273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8DDFD6-0419-4C4F-899B-AFFD51ACBBD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1097280" y="914400"/>
            <a:ext cx="70405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LM Mono Light Cond 10"/>
              </a:rPr>
              <a:t>TABLE 3: CONFUSION MATRIX AFTER DIMENSION REDUCTION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87" name="Table 7"/>
          <p:cNvGraphicFramePr/>
          <p:nvPr/>
        </p:nvGraphicFramePr>
        <p:xfrm>
          <a:off x="640080" y="1737360"/>
          <a:ext cx="7589160" cy="219456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69720"/>
              </a:tblGrid>
              <a:tr h="369000">
                <a:tc gridSpan="6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Movie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row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95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208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792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Table 8"/>
          <p:cNvGraphicFramePr/>
          <p:nvPr/>
        </p:nvGraphicFramePr>
        <p:xfrm>
          <a:off x="619200" y="4051800"/>
          <a:ext cx="7590600" cy="219600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71160"/>
              </a:tblGrid>
              <a:tr h="369000">
                <a:tc gridSpan="6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Yelp Restaurant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row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901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1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115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FreeMono"/>
                        </a:rPr>
                        <a:t>885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8080" y="1523880"/>
            <a:ext cx="60192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Background Study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Related Works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Existing System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Proposed System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Methodology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Implementation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 Analysis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Comparison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Conclusion, Limitation and Future Work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Outline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91440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877824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C6E3906-1553-4C1A-931B-5D577967E01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8AAAC3-84B3-419E-8226-5477CEF2D55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097280" y="914400"/>
            <a:ext cx="704052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LM Mono Light Cond 10"/>
              </a:rPr>
              <a:t>Table 4: Result Analysis After Dimension Reduction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5" name="Table 7"/>
          <p:cNvGraphicFramePr/>
          <p:nvPr/>
        </p:nvGraphicFramePr>
        <p:xfrm>
          <a:off x="1425240" y="1673640"/>
          <a:ext cx="6621120" cy="3130200"/>
        </p:xfrm>
        <a:graphic>
          <a:graphicData uri="http://schemas.openxmlformats.org/drawingml/2006/table">
            <a:tbl>
              <a:tblPr/>
              <a:tblGrid>
                <a:gridCol w="1654560"/>
                <a:gridCol w="1654560"/>
                <a:gridCol w="1654560"/>
                <a:gridCol w="1657800"/>
              </a:tblGrid>
              <a:tr h="39132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solidFill>
                            <a:srgbClr val="ffffff"/>
                          </a:solidFill>
                          <a:latin typeface="LM Mono Caps 10"/>
                        </a:rPr>
                        <a:t>Movie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Accuracy 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#Features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Training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80.5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0.5638779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85.7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0.0437935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solidFill>
                            <a:srgbClr val="111111"/>
                          </a:solidFill>
                          <a:latin typeface="LM Mono Caps 10"/>
                        </a:rPr>
                        <a:t>Yelp Restaurant Review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Accuracy 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#Features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Training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88.65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0.5866717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83" strike="noStrike">
                          <a:latin typeface="LM Mono Caps 10"/>
                        </a:rPr>
                        <a:t>LR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89.3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83" strike="noStrike">
                          <a:latin typeface="LM Mono Caps 10"/>
                        </a:rPr>
                        <a:t>0.0398641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Comparison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5689440"/>
            <a:ext cx="89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Fig. 4: Comparison of Training Time                                                Fig. 5: Accuracy Comparison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051067-73FC-4949-8E9D-9A6C6E6A507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272880" y="1699560"/>
            <a:ext cx="3567240" cy="323784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4572000" y="1882440"/>
            <a:ext cx="4481640" cy="32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380880" y="1066680"/>
            <a:ext cx="853380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Conclusion: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reducing dimension, the accuracy are closest before and after dimension reduction. But in terms of training time, dimension reduction outperforms (42.63% Faster Training Time).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Limitation: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Unigram TF-IDF is used for converting text into vector.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Future Work: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Bigram TF-IDF will be used for better accuracy.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Deep Neural Network for further improvements.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Conclusion, Limitation and Future Work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52544C-AD93-4378-BDA0-8CB4FA16FC8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362880" y="1066680"/>
            <a:ext cx="855180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[1] E. Cambria, P. Gastaldo, F. Bisio, and R. Zunino, “An elm-based model for affective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analogical reasoning,”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Neurocomputing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vol. 149, pp. 443–455, February 2015.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[2] B. Pang, L. Lee, and S. Vaithyanathan,“Thumbs up? sentiment classification using                   machine learning techniques,” in Proceedings of the ACL-02 Conference on Empirical           Methods in Natural Language Processing (EMNLP), July 2002, vol. 10, pp. 79-86.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[3] D. V. N. Devi, C. K. Kumar, and S. Prasad, “A Feature Based Approach for Sentiment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Analysis by Using Support Vector Machine,”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IEEE 6th International Conference on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Advanced Computing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February 2016.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 PL SungtiL GB"/>
              </a:rPr>
              <a:t>[4]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“Introduction to Support Vector Machine”,https://docs.opencv.org/2.4/doc/tutorials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/ml /introduction_to_svm/introduction_to_svm.html.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7314A9-6998-4D5D-80ED-B00A5DBC7DE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362880" y="1066680"/>
            <a:ext cx="855180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[5] B. Pang, L. Lee, “Seeing stars: exploiting class relationships for sentiment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categorization with respect to rating scales,”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43rd Annual Meeting on Association for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Computational Linguistics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pp. 115–124, June 2005.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[6] Yelp.com. (2019). Yelp Dataset. [online] Available at: https://www.yelp.com/dataset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[Accessed 15 Apr. 2019].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72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91512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877896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DFE3C5-E20F-4D35-A046-7B3FFF1D933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0" y="3048120"/>
            <a:ext cx="4342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7200" y="1066680"/>
            <a:ext cx="8533800" cy="50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Sentiment analysis is the computational study of people opinions or reviews expressing in online media.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914400" y="2561760"/>
            <a:ext cx="2971080" cy="1828080"/>
          </a:xfrm>
          <a:prstGeom prst="rect">
            <a:avLst/>
          </a:prstGeom>
          <a:ln>
            <a:noFill/>
          </a:ln>
        </p:spPr>
      </p:pic>
      <p:pic>
        <p:nvPicPr>
          <p:cNvPr id="135" name="Picture 5" descr=""/>
          <p:cNvPicPr/>
          <p:nvPr/>
        </p:nvPicPr>
        <p:blipFill>
          <a:blip r:embed="rId2"/>
          <a:stretch/>
        </p:blipFill>
        <p:spPr>
          <a:xfrm>
            <a:off x="5791320" y="2561760"/>
            <a:ext cx="2504520" cy="182808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3886200" y="3057120"/>
            <a:ext cx="1675800" cy="83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B8FC36-AF87-4374-BB94-932AD15A81F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685800" y="1371600"/>
            <a:ext cx="784800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Motivation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838080" y="1618200"/>
            <a:ext cx="7466760" cy="4037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  <a:scene3d>
            <a:camera prst="obliqueTopLeft"/>
            <a:lightRig dir="t" rig="contrasting">
              <a:rot lat="0" lon="0" rev="1500000"/>
            </a:lightRig>
          </a:scene3d>
          <a:sp3d prstMaterial="metal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opportunity to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capture  the opinions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of the general public about 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social events, political movements, company strategies, product preferences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which has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raised increasing interest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both  in the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scientific community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the exciting open challenges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in the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business world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the remarkable fallouts in marketing and financial prediction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8D33618-7D64-44FD-ABF4-4FDDC3EFAC1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480" y="1828800"/>
            <a:ext cx="7543080" cy="867960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design a system using suitable feature generation and extraction method with less computational cost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13080" y="3809880"/>
            <a:ext cx="7543080" cy="913680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create a time and cost-effective framework with fast learning speed machine learning algorithm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2FD075-DF11-4CBF-AE0D-DEC9C4F9DE08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419040" y="1295280"/>
            <a:ext cx="830520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Existing approaches of sentiment analysis can be grouped into four main categories [1] :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Keyword spotting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Lexical affinity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Statistical methods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Concept-based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Keyword Spotting: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Text is classified into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positive and negative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based on the presence of affect words like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‘happy’, ‘sad’, ‘afraid’, and ‘bored’.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Lexical Affinity: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Assigns arbitrary words as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probabilistic ‘affinity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a particular emotion. 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‘accident’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might be assigned a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75%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probability of indicating a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negative affect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Background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8B5E4CA-5B47-4A9B-8BFD-C5C6F3C024D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419040" y="1295280"/>
            <a:ext cx="830520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Statistical Methods: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only learn the affective valence of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affect keywords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(as in the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keyword spotting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approach), but also to take into account the valence of other arbitrary keywords (like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lexical affinity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),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punctuation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word co-occurrence frequencies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Concept-Based Techniques: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Focus on a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semantic analysis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text through the use of web ontologies or semantic networks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Handle the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conceptual and affective information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rather than affective words but use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complex approach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statistical 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Background Study(Cont’d)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0E4E91-E794-41B4-87B1-D94440355C8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609480" y="1295280"/>
            <a:ext cx="830520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1. B. Pang, L. Lee, and S. Vaithyanathan [2]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Contribution: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used a mixture of lexical features such as unigrams,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bigrams, POS  with Naive Bayes, Maximum Entropy and Support Vector Machine.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Limitation: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Lower accuracy with higher dimension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2. D. V. N. Devi, C. K. Kumar, and S. Prasad [3]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Contribution: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used SVM in a novel way to find out the overall positive and negative scores for a particular feature. 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Limitation: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showed better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 accuracy only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in 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higher dimensional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 space.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Related 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4C5D795-3033-487C-81C8-80B4F55B152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Existing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477240" y="957960"/>
            <a:ext cx="1887840" cy="4964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Start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091680" y="1814400"/>
            <a:ext cx="2601000" cy="456480"/>
          </a:xfrm>
          <a:prstGeom prst="flowChartInputOutpu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Dataset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091680" y="2612520"/>
            <a:ext cx="2601000" cy="4708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 Text into Feature Vector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091680" y="3479760"/>
            <a:ext cx="2601000" cy="558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Apply Machine Learning Algorithm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2514600" y="6095880"/>
            <a:ext cx="457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Fig. 1: Flowchart of existing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3091680" y="4419720"/>
            <a:ext cx="2601000" cy="558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Predict Sentiment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3448080" y="5304960"/>
            <a:ext cx="1887840" cy="4964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4392360" y="1455120"/>
            <a:ext cx="45000" cy="35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4389120" y="2286000"/>
            <a:ext cx="45000" cy="32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2"/>
          <p:cNvSpPr/>
          <p:nvPr/>
        </p:nvSpPr>
        <p:spPr>
          <a:xfrm>
            <a:off x="4403880" y="4978440"/>
            <a:ext cx="45000" cy="32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3"/>
          <p:cNvSpPr/>
          <p:nvPr/>
        </p:nvSpPr>
        <p:spPr>
          <a:xfrm>
            <a:off x="4389120" y="4060440"/>
            <a:ext cx="45000" cy="35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4389120" y="3120480"/>
            <a:ext cx="45000" cy="35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360" y="6629400"/>
            <a:ext cx="1096920" cy="22788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914760" y="6629400"/>
            <a:ext cx="7954920" cy="227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8778600" y="6629400"/>
            <a:ext cx="365040" cy="22788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BF2630E-8F7B-49C5-AB84-8938C6F9A8B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86</TotalTime>
  <Application>LibreOffice/6.0.7.3$Linux_X86_64 LibreOffice_project/00m0$Build-3</Application>
  <Words>2312</Words>
  <Paragraphs>426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2017-07-05T08:12:44Z</dcterms:created>
  <dc:creator/>
  <dc:description/>
  <dc:language>en-US</dc:language>
  <cp:lastModifiedBy/>
  <dcterms:modified xsi:type="dcterms:W3CDTF">2019-05-03T12:28:41Z</dcterms:modified>
  <cp:revision>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