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3" r:id="rId7"/>
    <p:sldId id="269" r:id="rId8"/>
    <p:sldId id="270" r:id="rId9"/>
    <p:sldId id="271" r:id="rId10"/>
    <p:sldId id="272" r:id="rId11"/>
    <p:sldId id="278" r:id="rId12"/>
    <p:sldId id="279" r:id="rId13"/>
    <p:sldId id="280" r:id="rId14"/>
    <p:sldId id="281" r:id="rId15"/>
    <p:sldId id="282" r:id="rId16"/>
    <p:sldId id="283" r:id="rId17"/>
    <p:sldId id="306" r:id="rId18"/>
    <p:sldId id="307" r:id="rId19"/>
    <p:sldId id="308" r:id="rId20"/>
    <p:sldId id="287" r:id="rId21"/>
    <p:sldId id="309" r:id="rId22"/>
    <p:sldId id="310" r:id="rId23"/>
    <p:sldId id="311" r:id="rId24"/>
    <p:sldId id="312" r:id="rId25"/>
    <p:sldId id="294" r:id="rId26"/>
    <p:sldId id="296" r:id="rId27"/>
    <p:sldId id="297" r:id="rId28"/>
    <p:sldId id="298" r:id="rId29"/>
    <p:sldId id="300" r:id="rId30"/>
    <p:sldId id="313" r:id="rId31"/>
    <p:sldId id="305" r:id="rId32"/>
  </p:sldIdLst>
  <p:sldSz cx="12192000" cy="6858000"/>
  <p:notesSz cx="6858000" cy="9144000"/>
  <p:embeddedFontLst>
    <p:embeddedFont>
      <p:font typeface="Barlow" pitchFamily="2" charset="77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Roboto Mono" pitchFamily="49" charset="0"/>
      <p:regular r:id="rId42"/>
      <p:bold r:id="rId43"/>
      <p:italic r:id="rId44"/>
      <p:boldItalic r:id="rId45"/>
    </p:embeddedFont>
    <p:embeddedFont>
      <p:font typeface="Roboto Mono Medium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3D"/>
    <a:srgbClr val="013F57"/>
    <a:srgbClr val="C2457D"/>
    <a:srgbClr val="016B64"/>
    <a:srgbClr val="6D9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530BB5-A0D2-4A52-91F1-D6AD42AA90C3}">
  <a:tblStyle styleId="{71530BB5-A0D2-4A52-91F1-D6AD42AA90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249F8F-33B7-4B60-B98C-A863DB0CD6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54"/>
    <p:restoredTop sz="94720"/>
  </p:normalViewPr>
  <p:slideViewPr>
    <p:cSldViewPr snapToGrid="0">
      <p:cViewPr>
        <p:scale>
          <a:sx n="177" d="100"/>
          <a:sy n="177" d="100"/>
        </p:scale>
        <p:origin x="476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7ee8265b9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7ee8265b9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everyone!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very much for being here.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Today, I am going to present my thesis entitled by</a:t>
            </a:r>
            <a:r>
              <a:rPr lang="en-US"/>
              <a:t> ….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the phrase “two irons in the fire.</a:t>
            </a:r>
            <a:r>
              <a:rPr lang="en-US"/>
              <a:t>” … </a:t>
            </a:r>
            <a:r>
              <a:rPr lang="en-US" b="1"/>
              <a:t>the main idea of our research</a:t>
            </a:r>
            <a:r>
              <a:rPr lang="en-US"/>
              <a:t>. We are doing </a:t>
            </a:r>
            <a:r>
              <a:rPr lang="en-US" b="1"/>
              <a:t>two things at the same time: Synthesizing libraries of program and solving problems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</a:t>
            </a:r>
            <a:r>
              <a:rPr lang="en-US" b="1"/>
              <a:t>by optimizing the auxiliary function</a:t>
            </a:r>
            <a:r>
              <a:rPr lang="en-US"/>
              <a:t>. …  </a:t>
            </a:r>
            <a:r>
              <a:rPr lang="en-US" b="1"/>
              <a:t>auxiliary function allows us to inject domain knowledge into system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get started!</a:t>
            </a:r>
            <a:endParaRPr/>
          </a:p>
        </p:txBody>
      </p:sp>
      <p:sp>
        <p:nvSpPr>
          <p:cNvPr id="67" name="Google Shape;67;g247ee8265b9_0_4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d24fe33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d24fe33d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READ the slide → </a:t>
            </a:r>
            <a:endParaRPr/>
          </a:p>
        </p:txBody>
      </p:sp>
      <p:sp>
        <p:nvSpPr>
          <p:cNvPr id="322" name="Google Shape;322;g27d24fe33d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4597fe4a6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4597fe4a64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here comes our approach.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DreamCoder, LAPS 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Hernandez →  learns the library of programs for the whole domain.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We →  learn library of programs only for a specific problem.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→ Learn and solve the problem at the same time.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24597fe4a64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47ee8265b9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47ee8265b9_0_3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need: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Problem Specification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DSL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Domain Dependant Auxiliary Function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Any Base synthesizer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47ee8265b9_0_3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7ee8265b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47ee8265b9_0_4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let's consider this running example.</a:t>
            </a:r>
            <a:endParaRPr/>
          </a:p>
        </p:txBody>
      </p:sp>
      <p:sp>
        <p:nvSpPr>
          <p:cNvPr id="489" name="Google Shape;489;g247ee8265b9_0_4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47ee8265b9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47ee8265b9_0_5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247ee8265b9_0_5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7ee8265b9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7ee8265b9_0_6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247ee8265b9_0_6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7ee8265b9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7ee8265b9_0_10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247ee8265b9_0_10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7ee8265b9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7ee8265b9_0_10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247ee8265b9_0_10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9607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7ee8265b9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7ee8265b9_0_10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247ee8265b9_0_10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518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7ee8265b9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7ee8265b9_0_10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247ee8265b9_0_10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09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02dd27b9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02dd27b90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 what is program synthesis is and what are the current state-of-the-art approaches.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… </a:t>
            </a:r>
            <a:r>
              <a:rPr lang="en-US" b="1"/>
              <a:t>task of automatically finding a program that satisfies the user's intent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How does a user express intent?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… various ways like </a:t>
            </a:r>
            <a:r>
              <a:rPr lang="en-US" b="1"/>
              <a:t>logical specifications</a:t>
            </a:r>
            <a:r>
              <a:rPr lang="en-US"/>
              <a:t>,</a:t>
            </a:r>
            <a:r>
              <a:rPr lang="en-US" b="1"/>
              <a:t> input-output examples</a:t>
            </a:r>
            <a:r>
              <a:rPr lang="en-US"/>
              <a:t>, </a:t>
            </a:r>
            <a:r>
              <a:rPr lang="en-US" b="1"/>
              <a:t>natural language</a:t>
            </a:r>
            <a:r>
              <a:rPr lang="en-US"/>
              <a:t>, </a:t>
            </a:r>
            <a:r>
              <a:rPr lang="en-US" b="1"/>
              <a:t>partial programs</a:t>
            </a:r>
            <a:r>
              <a:rPr lang="en-US"/>
              <a:t>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How do we define the search space?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</a:t>
            </a:r>
            <a:r>
              <a:rPr lang="en-US" b="1"/>
              <a:t>defined through a Domain-Specific Language (DSL).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So, the synthesizer needs the </a:t>
            </a:r>
            <a:r>
              <a:rPr lang="en-US" b="1">
                <a:solidFill>
                  <a:srgbClr val="FF0000"/>
                </a:solidFill>
              </a:rPr>
              <a:t>problem specification</a:t>
            </a:r>
            <a:r>
              <a:rPr lang="en-US" b="1"/>
              <a:t> and the </a:t>
            </a:r>
            <a:r>
              <a:rPr lang="en-US" b="1">
                <a:solidFill>
                  <a:srgbClr val="FF0000"/>
                </a:solidFill>
              </a:rPr>
              <a:t>DSL</a:t>
            </a:r>
            <a:r>
              <a:rPr lang="en-US" b="1"/>
              <a:t> to generate a program as output.</a:t>
            </a:r>
            <a:endParaRPr/>
          </a:p>
        </p:txBody>
      </p:sp>
      <p:sp>
        <p:nvSpPr>
          <p:cNvPr id="90" name="Google Shape;90;g2802dd27b90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7f0854e7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7f0854e769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27f0854e76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7f0854e7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7f0854e769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27f0854e76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0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7ee8265b9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7ee8265b9_0_10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g247ee8265b9_0_10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020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7ee8265b9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7ee8265b9_0_10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g247ee8265b9_0_10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689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7ee8265b9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7ee8265b9_0_10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g247ee8265b9_0_10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1765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43fe935cc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43fe935cca_0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A- X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SLIDE</a:t>
            </a:r>
            <a:endParaRPr/>
          </a:p>
        </p:txBody>
      </p:sp>
      <p:sp>
        <p:nvSpPr>
          <p:cNvPr id="1077" name="Google Shape;1077;g243fe935cca_0_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47ee8265b9_0_1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47ee8265b9_0_14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[READ]</a:t>
            </a:r>
            <a:endParaRPr/>
          </a:p>
        </p:txBody>
      </p:sp>
      <p:sp>
        <p:nvSpPr>
          <p:cNvPr id="1098" name="Google Shape;1098;g247ee8265b9_0_14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43fe935cc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43fe935cca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[READ]</a:t>
            </a:r>
            <a:endParaRPr/>
          </a:p>
        </p:txBody>
      </p:sp>
      <p:sp>
        <p:nvSpPr>
          <p:cNvPr id="1113" name="Google Shape;1113;g243fe935cca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43fe935cc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43fe935cca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 X axis, we have the number of program evaluated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 Y axis, we have the number of problem solved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g243fe935cca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43fe935cc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43fe935cca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X axis, we have the running time in seconds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Y axis, we have the number of problem solved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Need new dataset</a:t>
            </a:r>
            <a:endParaRPr/>
          </a:p>
        </p:txBody>
      </p:sp>
      <p:sp>
        <p:nvSpPr>
          <p:cNvPr id="1144" name="Google Shape;1144;g243fe935cca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7ee8265b9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7ee8265b9_0_2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.. intents are expressed through </a:t>
            </a:r>
            <a:r>
              <a:rPr lang="en-US" b="1"/>
              <a:t>input-output examples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… tested our approach in </a:t>
            </a:r>
            <a:r>
              <a:rPr lang="en-US" b="1"/>
              <a:t>two different domains</a:t>
            </a:r>
            <a:r>
              <a:rPr lang="en-US"/>
              <a:t>: </a:t>
            </a:r>
            <a:r>
              <a:rPr lang="en-US" b="1"/>
              <a:t>String Manipulation</a:t>
            </a:r>
            <a:r>
              <a:rPr lang="en-US"/>
              <a:t> and </a:t>
            </a:r>
            <a:r>
              <a:rPr lang="en-US" b="1"/>
              <a:t>Reverse Drawing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</a:t>
            </a:r>
            <a:r>
              <a:rPr lang="en-US" b="1"/>
              <a:t>String Manipulation</a:t>
            </a:r>
            <a:r>
              <a:rPr lang="en-US"/>
              <a:t>, we have input-output examples like 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the </a:t>
            </a:r>
            <a:r>
              <a:rPr lang="en-US" b="1"/>
              <a:t>Reverse Drawing domain</a:t>
            </a:r>
            <a:r>
              <a:rPr lang="en-US"/>
              <a:t>, the</a:t>
            </a:r>
            <a:r>
              <a:rPr lang="en-US" b="1"/>
              <a:t> input-output examples are images</a:t>
            </a:r>
            <a:r>
              <a:rPr lang="en-US"/>
              <a:t>. …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47ee8265b9_0_2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43fe935cc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43fe935cca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X axis, we have the running time in seconds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Y axis, we have the number of problem solved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Need new dataset</a:t>
            </a:r>
            <a:endParaRPr/>
          </a:p>
        </p:txBody>
      </p:sp>
      <p:sp>
        <p:nvSpPr>
          <p:cNvPr id="1144" name="Google Shape;1144;g243fe935cca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538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47ee8265b9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47ee8265b9_0_15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g247ee8265b9_0_15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3da11ca4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3da11ca47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</a:t>
            </a:r>
            <a:r>
              <a:rPr lang="en-US" b="1" dirty="0"/>
              <a:t>Domain-Specific Language</a:t>
            </a:r>
            <a:r>
              <a:rPr lang="en-US" dirty="0"/>
              <a:t> defines the </a:t>
            </a:r>
            <a:r>
              <a:rPr lang="en-US" b="1" dirty="0"/>
              <a:t>overall structure of the search space for programs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…  are represented using </a:t>
            </a:r>
            <a:r>
              <a:rPr lang="en-US" b="1" dirty="0"/>
              <a:t>Context-Free Grammars (CFG)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…  </a:t>
            </a:r>
            <a:r>
              <a:rPr lang="en-US" b="1" dirty="0"/>
              <a:t>CFG and DSL interchangeably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→ DSL Vs General Purpose Language (</a:t>
            </a:r>
            <a:r>
              <a:rPr lang="en-US" b="1" dirty="0" err="1"/>
              <a:t>e.g</a:t>
            </a:r>
            <a:r>
              <a:rPr lang="en-US" b="1" dirty="0"/>
              <a:t>, Python, C, C++, Java) </a:t>
            </a:r>
            <a:r>
              <a:rPr lang="en-US" b="1" dirty="0" err="1"/>
              <a:t>etc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DSL  → </a:t>
            </a:r>
            <a:r>
              <a:rPr lang="en-US" b="1" dirty="0"/>
              <a:t>particular domain</a:t>
            </a:r>
            <a:r>
              <a:rPr lang="en-US" dirty="0"/>
              <a:t>, GPL → </a:t>
            </a:r>
            <a:r>
              <a:rPr lang="en-US" b="1" dirty="0"/>
              <a:t>across domain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GPL → </a:t>
            </a:r>
            <a:r>
              <a:rPr lang="en-US" b="1" dirty="0"/>
              <a:t>increase the search space</a:t>
            </a:r>
            <a:r>
              <a:rPr lang="en-US" dirty="0"/>
              <a:t> → </a:t>
            </a:r>
            <a:r>
              <a:rPr lang="en-US" b="1" dirty="0"/>
              <a:t>harder to find the solution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→ On the left side of the slide</a:t>
            </a:r>
            <a:r>
              <a:rPr lang="en-US" dirty="0"/>
              <a:t>, we have the </a:t>
            </a:r>
            <a:r>
              <a:rPr lang="en-US" b="1" dirty="0"/>
              <a:t>DSL for String Manipulation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"S" is the start symbol here. It can be extended as "S -&gt; &lt;", "S -&gt; &gt;", "S -&gt; Concat()", or "S -&gt; replace()".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"Concat" will concatenate two strings. "Replace" will substitute one instance of "S" with another in the string "S".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Example…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→ On the right-hand side</a:t>
            </a:r>
            <a:r>
              <a:rPr lang="en-US" dirty="0"/>
              <a:t>, we have the </a:t>
            </a:r>
            <a:r>
              <a:rPr lang="en-US" b="1" dirty="0"/>
              <a:t>DSL for the Reverse Drawing domain</a:t>
            </a:r>
            <a:r>
              <a:rPr lang="en-US" dirty="0"/>
              <a:t>. Here, "S" can be extended as "S -&gt; Forward(L, O)", and so 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"Forward(L, O)" moves the pen by "L" pixels and, at the end, rotates left by "O" degrees from its current direction.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"Repeat(S, T)" is for repeating the program "S" "T" times.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"S.S" is for concatenating two programs.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"</a:t>
            </a:r>
            <a:r>
              <a:rPr lang="en-US" dirty="0" err="1"/>
              <a:t>PenUp</a:t>
            </a:r>
            <a:r>
              <a:rPr lang="en-US" dirty="0"/>
              <a:t>(S)" moves the pen by "S" pixels without drawing anything on the canvas.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Example …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243da11ca47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ee8265b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ee8265b9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So, how can we visualize the programs?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visualized by a tree data structure, named as Abstract Syntax Tree (AST).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Every node signifies</a:t>
            </a:r>
            <a:r>
              <a:rPr lang="en-US" b="1"/>
              <a:t> a production rule</a:t>
            </a:r>
            <a:r>
              <a:rPr lang="en-US"/>
              <a:t>, while </a:t>
            </a:r>
            <a:r>
              <a:rPr lang="en-US" b="1"/>
              <a:t>leaf nodes denote terminals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 of a program </a:t>
            </a:r>
            <a:r>
              <a:rPr lang="en-US" b="1"/>
              <a:t>→  the number of nodes in its AST</a:t>
            </a:r>
            <a:r>
              <a:rPr lang="en-US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For example, on the left side,</a:t>
            </a:r>
            <a:r>
              <a:rPr lang="en-US"/>
              <a:t> → </a:t>
            </a:r>
            <a:r>
              <a:rPr lang="en-US" b="1"/>
              <a:t>program size is six</a:t>
            </a:r>
            <a:r>
              <a:rPr lang="en-US"/>
              <a:t>, as its AST comprises six nodes.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Similarly, on the right</a:t>
            </a:r>
            <a:r>
              <a:rPr lang="en-US"/>
              <a:t> → program's size is </a:t>
            </a:r>
            <a:r>
              <a:rPr lang="en-US" b="1"/>
              <a:t>five</a:t>
            </a:r>
            <a:r>
              <a:rPr lang="en-US"/>
              <a:t> because its </a:t>
            </a:r>
            <a:r>
              <a:rPr lang="en-US" b="1"/>
              <a:t>AST contains only five nodes</a:t>
            </a:r>
            <a:r>
              <a:rPr lang="en-US"/>
              <a:t>.</a:t>
            </a:r>
            <a:endParaRPr/>
          </a:p>
        </p:txBody>
      </p:sp>
      <p:sp>
        <p:nvSpPr>
          <p:cNvPr id="148" name="Google Shape;148;g247ee8265b9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7ee8265b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7ee8265b9_0_3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→  </a:t>
            </a:r>
            <a:r>
              <a:rPr lang="en-US" b="1"/>
              <a:t>enumerates all possible programs in the search space</a:t>
            </a:r>
            <a:r>
              <a:rPr lang="en-US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→ </a:t>
            </a:r>
            <a:r>
              <a:rPr lang="en-US" b="1"/>
              <a:t>brute-force algorithm</a:t>
            </a:r>
            <a:r>
              <a:rPr lang="en-US"/>
              <a:t> that </a:t>
            </a:r>
            <a:r>
              <a:rPr lang="en-US" b="1"/>
              <a:t>guarantees finding the solution if it exists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Initially → </a:t>
            </a:r>
            <a:r>
              <a:rPr lang="en-US" b="1"/>
              <a:t>initializes its set of programs with the terminal symbols</a:t>
            </a:r>
            <a:r>
              <a:rPr lang="en-US"/>
              <a:t> of the language.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[Go through the example …]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→ generated programs are complete programs, that is none of those programs has any non-terminals.</a:t>
            </a:r>
            <a:endParaRPr b="1"/>
          </a:p>
        </p:txBody>
      </p:sp>
      <p:sp>
        <p:nvSpPr>
          <p:cNvPr id="182" name="Google Shape;182;g247ee8265b9_0_3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d24fe33d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d24fe33d3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→ Cost Guided Bottom-up search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→ uses a neural network model to compute the likelihood of a problem being part of solution and accumulate that into the cost function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[describe for the terms and then example]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P1: </a:t>
            </a:r>
            <a:r>
              <a:rPr lang="en-US" sz="1500" b="1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concat ( </a:t>
            </a:r>
            <a: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-US" sz="1500" b="1" dirty="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 b="1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500" b="1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) → Cost 4 → </a:t>
            </a:r>
            <a:r>
              <a:rPr lang="en-US" sz="1500" b="1" dirty="0" err="1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Lkhd</a:t>
            </a:r>
            <a:r>
              <a:rPr lang="en-US" sz="1500" b="1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→ 0.65 ⇒ Bin: 5 → del 5-5 ⇒ 0</a:t>
            </a:r>
            <a:endParaRPr sz="14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P2</a:t>
            </a:r>
            <a:r>
              <a:rPr lang="en-US" sz="1400" b="1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&lt; → Cost 12 → </a:t>
            </a:r>
            <a:r>
              <a:rPr lang="en-US" sz="1500" b="1" dirty="0" err="1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Lkhd</a:t>
            </a:r>
            <a: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 → 0.21 → Bin: 2 ⇒ del 5 - 2 ⇒ 3</a:t>
            </a:r>
            <a:endParaRPr sz="1500" b="1" dirty="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P3</a:t>
            </a:r>
            <a:r>
              <a:rPr lang="en-US" sz="1400" b="1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&gt; → Cost 13 → </a:t>
            </a:r>
            <a:r>
              <a:rPr lang="en-US" sz="1500" b="1" dirty="0" err="1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Lkhd</a:t>
            </a:r>
            <a: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 → 0.15 → Bin: 1 ⇒ del 5 - 1 ⇒ 4</a:t>
            </a:r>
            <a:endParaRPr sz="1500" b="1" dirty="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Total Cost: 1 + (4 + 0) + (12 + 3) + (13 + 4) = 37</a:t>
            </a:r>
            <a:b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5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Giving the random example</a:t>
            </a:r>
            <a:endParaRPr sz="1500" b="1" dirty="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g27d24fe33d3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3da11ca4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3da11ca47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→ neural network model play the role?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[Describe the example]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→ Training was done by synthetically generating data.  [go to next page]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Generated random input strings.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And then from those inputs run BUS using a dummy output.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From those generated programs, selected random programs,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takes their outputs as output and some of their subprograms a intermediate program,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to keep balance, they also selected some random programs which are not subprograms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And, train the model.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43da11ca47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d24fe33d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d24fe33d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Bustle →  rounds off the cost</a:t>
            </a:r>
            <a:r>
              <a:rPr lang="en-US" dirty="0"/>
              <a:t> of programs by using a delta function.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 of </a:t>
            </a:r>
            <a:r>
              <a:rPr lang="en-US" b="1" dirty="0"/>
              <a:t>Bustle  → actual order of programs does not necessarily reflect the true order of the associated costs.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Bee → orders the program of their true cost.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Bee → It penalizes the cost of the program by negative likelihood </a:t>
            </a:r>
            <a:r>
              <a:rPr lang="en-US" dirty="0"/>
              <a:t>-log</a:t>
            </a:r>
            <a:r>
              <a:rPr lang="en-US" baseline="-25000" dirty="0"/>
              <a:t>2</a:t>
            </a:r>
            <a:r>
              <a:rPr lang="en-US" dirty="0"/>
              <a:t>P(p′) </a:t>
            </a:r>
            <a:r>
              <a:rPr lang="en-US" b="1" dirty="0"/>
              <a:t>instead of binning scheme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 log2(O.1) = 3.321928O9489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- log2(O.99) = O.O1449956969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11" name="Google Shape;311;g27d24fe33d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ption">
  <p:cSld name="Title o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 descr="A picture containing g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355035" y="29492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524000" y="42748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4">
  <p:cSld name="Single column 4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A picture containing g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38200" y="120436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854075" y="2743200"/>
            <a:ext cx="10515600" cy="3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415611" y="1429080"/>
            <a:ext cx="11360700" cy="179792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CA" sz="5400" b="1" kern="1200" dirty="0">
                <a:latin typeface="Barlow" pitchFamily="2" charset="77"/>
                <a:ea typeface="Roboto Thin" panose="02000000000000000000" pitchFamily="2" charset="0"/>
              </a:rPr>
              <a:t>Synthesizing Libraries of Programs with Auxiliary Functions</a:t>
            </a:r>
            <a:endParaRPr sz="5400" b="1" kern="1200" dirty="0">
              <a:latin typeface="Barlow" pitchFamily="2" charset="77"/>
              <a:ea typeface="Roboto Thin" panose="02000000000000000000" pitchFamily="2" charset="0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73145" y="3502727"/>
            <a:ext cx="10845632" cy="46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arlow" pitchFamily="2" charset="77"/>
                <a:ea typeface="Roboto Thin" panose="02000000000000000000" pitchFamily="2" charset="0"/>
                <a:cs typeface="Roboto Mono"/>
                <a:sym typeface="Roboto Mono"/>
              </a:rPr>
              <a:t> </a:t>
            </a:r>
            <a:endParaRPr sz="1800" b="1" dirty="0">
              <a:solidFill>
                <a:schemeClr val="dk1"/>
              </a:solidFill>
              <a:latin typeface="Barlow" pitchFamily="2" charset="77"/>
              <a:ea typeface="Roboto Thin" panose="02000000000000000000" pitchFamily="2" charset="0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arlow" pitchFamily="2" charset="77"/>
                <a:ea typeface="Roboto Thin" panose="02000000000000000000" pitchFamily="2" charset="0"/>
                <a:cs typeface="Roboto Mono"/>
                <a:sym typeface="Roboto Mono"/>
              </a:rPr>
              <a:t>Habibur Rahman, </a:t>
            </a:r>
            <a:r>
              <a:rPr lang="en-US" sz="1800" dirty="0" err="1">
                <a:solidFill>
                  <a:schemeClr val="dk1"/>
                </a:solidFill>
                <a:latin typeface="Barlow" pitchFamily="2" charset="77"/>
                <a:ea typeface="Roboto Thin" panose="02000000000000000000" pitchFamily="2" charset="0"/>
                <a:cs typeface="Roboto Mono"/>
                <a:sym typeface="Roboto Mono"/>
              </a:rPr>
              <a:t>Thirupathi</a:t>
            </a:r>
            <a:r>
              <a:rPr lang="en-US" sz="1800" dirty="0">
                <a:solidFill>
                  <a:schemeClr val="dk1"/>
                </a:solidFill>
                <a:latin typeface="Barlow" pitchFamily="2" charset="77"/>
                <a:ea typeface="Roboto Thin" panose="02000000000000000000" pitchFamily="2" charset="0"/>
                <a:cs typeface="Roboto Mono"/>
                <a:sym typeface="Roboto Mono"/>
              </a:rPr>
              <a:t> Reddy, Kenneth </a:t>
            </a:r>
            <a:r>
              <a:rPr lang="en-US" sz="1800" dirty="0" err="1">
                <a:solidFill>
                  <a:schemeClr val="dk1"/>
                </a:solidFill>
                <a:latin typeface="Barlow" pitchFamily="2" charset="77"/>
                <a:ea typeface="Roboto Thin" panose="02000000000000000000" pitchFamily="2" charset="0"/>
                <a:cs typeface="Roboto Mono"/>
                <a:sym typeface="Roboto Mono"/>
              </a:rPr>
              <a:t>Tjhia</a:t>
            </a:r>
            <a:r>
              <a:rPr lang="en-US" sz="1800" dirty="0">
                <a:solidFill>
                  <a:schemeClr val="dk1"/>
                </a:solidFill>
                <a:latin typeface="Barlow" pitchFamily="2" charset="77"/>
                <a:ea typeface="Roboto Thin" panose="02000000000000000000" pitchFamily="2" charset="0"/>
                <a:cs typeface="Roboto Mono"/>
                <a:sym typeface="Roboto Mono"/>
              </a:rPr>
              <a:t>, Elham Parhizkar, Levi Lelis</a:t>
            </a:r>
            <a:endParaRPr sz="1800" dirty="0">
              <a:solidFill>
                <a:schemeClr val="dk1"/>
              </a:solidFill>
              <a:latin typeface="Barlow" pitchFamily="2" charset="77"/>
              <a:ea typeface="Roboto Thin" panose="02000000000000000000" pitchFamily="2" charset="0"/>
              <a:cs typeface="Roboto Mono"/>
              <a:sym typeface="Roboto Mon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11" y="276419"/>
            <a:ext cx="2135096" cy="58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1591" y="194527"/>
            <a:ext cx="138077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238005" y="4621684"/>
            <a:ext cx="171591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Barlow" pitchFamily="2" charset="77"/>
                <a:ea typeface="Roboto Thin" panose="02000000000000000000" pitchFamily="2" charset="0"/>
                <a:cs typeface="Roboto Mono"/>
                <a:sym typeface="Roboto Mono"/>
              </a:rPr>
              <a:t>March 2024</a:t>
            </a:r>
            <a:endParaRPr sz="1800" b="1" dirty="0">
              <a:solidFill>
                <a:schemeClr val="dk1"/>
              </a:solidFill>
              <a:latin typeface="Barlow" pitchFamily="2" charset="77"/>
              <a:ea typeface="Roboto Thin" panose="02000000000000000000" pitchFamily="2" charset="0"/>
              <a:cs typeface="Roboto Mono"/>
              <a:sym typeface="Roboto Mon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CA5685-E5DF-48C1-3124-4630C4FB9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199" y="5985747"/>
            <a:ext cx="960112" cy="6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Barlow" pitchFamily="2" charset="77"/>
              </a:rPr>
              <a:t>CROSSBEAM</a:t>
            </a:r>
            <a:r>
              <a:rPr lang="en-US" sz="3000" b="1" baseline="30000">
                <a:latin typeface="Barlow" pitchFamily="2" charset="77"/>
              </a:rPr>
              <a:t>1</a:t>
            </a:r>
            <a:endParaRPr sz="3000" b="1" baseline="30000">
              <a:latin typeface="Barlow" pitchFamily="2" charset="77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458175" y="1418900"/>
            <a:ext cx="11262600" cy="4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latin typeface="Barlow" pitchFamily="2" charset="77"/>
              </a:rPr>
              <a:t>Keeps</a:t>
            </a:r>
            <a:r>
              <a:rPr lang="en-US" sz="1800" dirty="0">
                <a:latin typeface="Barlow" pitchFamily="2" charset="77"/>
              </a:rPr>
              <a:t> all generated programs </a:t>
            </a:r>
            <a:r>
              <a:rPr lang="en-US" sz="1800" b="1" dirty="0">
                <a:latin typeface="Barlow" pitchFamily="2" charset="77"/>
              </a:rPr>
              <a:t>in</a:t>
            </a:r>
            <a:r>
              <a:rPr lang="en-US" sz="1800" dirty="0">
                <a:latin typeface="Barlow" pitchFamily="2" charset="77"/>
              </a:rPr>
              <a:t> </a:t>
            </a:r>
            <a:r>
              <a:rPr lang="en-US" sz="1800" b="1" dirty="0">
                <a:latin typeface="Barlow" pitchFamily="2" charset="77"/>
              </a:rPr>
              <a:t>memory</a:t>
            </a:r>
            <a:r>
              <a:rPr lang="en-US" sz="1800" dirty="0">
                <a:latin typeface="Barlow" pitchFamily="2" charset="77"/>
              </a:rPr>
              <a:t> like BUS, BUSTLE and Bee Search.</a:t>
            </a:r>
            <a:endParaRPr sz="1800" dirty="0">
              <a:latin typeface="Barlow" pitchFamily="2" charset="7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dirty="0">
                <a:solidFill>
                  <a:schemeClr val="dk1"/>
                </a:solidFill>
                <a:latin typeface="Barlow" pitchFamily="2" charset="77"/>
              </a:rPr>
              <a:t>Uses trained neural network model to create the </a:t>
            </a:r>
            <a:r>
              <a:rPr lang="en-US" sz="1800" b="1" dirty="0">
                <a:solidFill>
                  <a:schemeClr val="dk1"/>
                </a:solidFill>
                <a:latin typeface="Barlow" pitchFamily="2" charset="77"/>
              </a:rPr>
              <a:t>probability distribution</a:t>
            </a:r>
            <a:r>
              <a:rPr lang="en-US" sz="1800" dirty="0">
                <a:solidFill>
                  <a:schemeClr val="dk1"/>
                </a:solidFill>
                <a:latin typeface="Barlow" pitchFamily="2" charset="77"/>
              </a:rPr>
              <a:t> over the existing programs</a:t>
            </a:r>
            <a:endParaRPr sz="1800" dirty="0">
              <a:latin typeface="Barlow" pitchFamily="2" charset="7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latin typeface="Barlow" pitchFamily="2" charset="77"/>
              </a:rPr>
              <a:t>Samples subprograms</a:t>
            </a:r>
            <a:r>
              <a:rPr lang="en-US" sz="1800" dirty="0">
                <a:latin typeface="Barlow" pitchFamily="2" charset="77"/>
              </a:rPr>
              <a:t> from the existing sets to generate next programs.</a:t>
            </a:r>
            <a:endParaRPr sz="1800" dirty="0">
              <a:latin typeface="Barlow" pitchFamily="2" charset="77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>
                <a:latin typeface="Barlow" pitchFamily="2" charset="77"/>
              </a:rPr>
              <a:t>Use </a:t>
            </a:r>
            <a:r>
              <a:rPr lang="en-US" sz="1800" b="1" dirty="0">
                <a:latin typeface="Barlow" pitchFamily="2" charset="77"/>
              </a:rPr>
              <a:t>Beam Search</a:t>
            </a:r>
            <a:r>
              <a:rPr lang="en-US" sz="1800" dirty="0">
                <a:latin typeface="Barlow" pitchFamily="2" charset="77"/>
              </a:rPr>
              <a:t> or </a:t>
            </a:r>
            <a:r>
              <a:rPr lang="en-US" sz="1800" b="1" dirty="0">
                <a:latin typeface="Barlow" pitchFamily="2" charset="77"/>
              </a:rPr>
              <a:t>UniqueRandomizer</a:t>
            </a:r>
            <a:r>
              <a:rPr lang="en-US" sz="1800" b="1" baseline="30000" dirty="0">
                <a:latin typeface="Barlow" pitchFamily="2" charset="77"/>
              </a:rPr>
              <a:t>2</a:t>
            </a:r>
            <a:r>
              <a:rPr lang="en-US" sz="1800" dirty="0">
                <a:latin typeface="Barlow" pitchFamily="2" charset="77"/>
              </a:rPr>
              <a:t> for sampling</a:t>
            </a:r>
            <a:endParaRPr sz="1800" dirty="0">
              <a:latin typeface="Barlow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rlow" pitchFamily="2" charset="77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206925" y="6005700"/>
            <a:ext cx="11868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>
                <a:latin typeface="Barlow" pitchFamily="2" charset="77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Barlow" pitchFamily="2" charset="77"/>
                <a:ea typeface="Roboto Mono"/>
                <a:cs typeface="Roboto Mono"/>
                <a:sym typeface="Roboto Mono"/>
              </a:rPr>
              <a:t>Kensen Shi,Hanjun Dai,Kevin Ellis,and Charles Sutton. Crossbeam:Learning to search in bottom-up program synthesis.arXiv preprint arXiv:22O3.1O452, 2O22.</a:t>
            </a:r>
            <a:endParaRPr sz="1000">
              <a:latin typeface="Barlow" pitchFamily="2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>
                <a:latin typeface="Barlow" pitchFamily="2" charset="77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latin typeface="Barlow" pitchFamily="2" charset="77"/>
                <a:ea typeface="Roboto Mono"/>
                <a:cs typeface="Roboto Mono"/>
                <a:sym typeface="Roboto Mono"/>
              </a:rPr>
              <a:t>Kensen Shi,David Bieber,and Charles Sutton. Incremental sampling without replacement for sequence models. In ICML,volume 119 of Proceedings of Machine Learning Research,pages 8785–8795.PMLR,2O2Ob.</a:t>
            </a:r>
            <a:endParaRPr sz="1000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27" name="Google Shape;327;p31"/>
          <p:cNvGraphicFramePr/>
          <p:nvPr/>
        </p:nvGraphicFramePr>
        <p:xfrm>
          <a:off x="952450" y="3583975"/>
          <a:ext cx="10287000" cy="852685"/>
        </p:xfrm>
        <a:graphic>
          <a:graphicData uri="http://schemas.openxmlformats.org/drawingml/2006/table">
            <a:tbl>
              <a:tblPr>
                <a:noFill/>
                <a:tableStyleId>{71530BB5-A0D2-4A52-91F1-D6AD42AA90C3}</a:tableStyleId>
              </a:tblPr>
              <a:tblGrid>
                <a:gridCol w="23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concat ( </a:t>
                      </a:r>
                      <a:r>
                        <a:rPr lang="en-US" sz="1600" b="1" dirty="0">
                          <a:solidFill>
                            <a:srgbClr val="1F497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 </a:t>
                      </a:r>
                      <a:r>
                        <a:rPr lang="en-US" sz="1600" b="1" dirty="0">
                          <a:solidFill>
                            <a:srgbClr val="351C7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lang="en-US" sz="1600" b="1" dirty="0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)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replace</a:t>
                      </a:r>
                      <a:r>
                        <a:rPr lang="en-US" sz="1600" b="1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( </a:t>
                      </a:r>
                      <a:r>
                        <a:rPr lang="en-US" sz="1600" b="1">
                          <a:solidFill>
                            <a:srgbClr val="1F497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 </a:t>
                      </a:r>
                      <a:r>
                        <a:rPr lang="en-US" sz="1600" b="1">
                          <a:solidFill>
                            <a:srgbClr val="351C7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-US" sz="1600" b="1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lang="en-US" sz="1600" b="1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900FF"/>
                          </a:solidFill>
                        </a:rPr>
                        <a:t>&lt;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3D85C6"/>
                          </a:solidFill>
                        </a:rPr>
                        <a:t>&gt;</a:t>
                      </a:r>
                      <a:endParaRPr>
                        <a:solidFill>
                          <a:srgbClr val="3D85C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O.56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O.12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900FF"/>
                          </a:solidFill>
                        </a:rPr>
                        <a:t>O.1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3D85C6"/>
                          </a:solidFill>
                        </a:rPr>
                        <a:t>O.O5</a:t>
                      </a:r>
                      <a:endParaRPr>
                        <a:solidFill>
                          <a:srgbClr val="3D85C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…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8" name="Google Shape;328;p31"/>
          <p:cNvCxnSpPr>
            <a:endCxn id="329" idx="0"/>
          </p:cNvCxnSpPr>
          <p:nvPr/>
        </p:nvCxnSpPr>
        <p:spPr>
          <a:xfrm>
            <a:off x="2300825" y="4362325"/>
            <a:ext cx="2119200" cy="78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0" name="Google Shape;330;p31"/>
          <p:cNvCxnSpPr>
            <a:endCxn id="329" idx="0"/>
          </p:cNvCxnSpPr>
          <p:nvPr/>
        </p:nvCxnSpPr>
        <p:spPr>
          <a:xfrm flipH="1">
            <a:off x="4420025" y="4447825"/>
            <a:ext cx="128400" cy="7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1" name="Google Shape;331;p31"/>
          <p:cNvCxnSpPr>
            <a:endCxn id="329" idx="0"/>
          </p:cNvCxnSpPr>
          <p:nvPr/>
        </p:nvCxnSpPr>
        <p:spPr>
          <a:xfrm flipH="1">
            <a:off x="4420025" y="4469125"/>
            <a:ext cx="2921700" cy="67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31"/>
          <p:cNvCxnSpPr>
            <a:endCxn id="329" idx="0"/>
          </p:cNvCxnSpPr>
          <p:nvPr/>
        </p:nvCxnSpPr>
        <p:spPr>
          <a:xfrm flipH="1">
            <a:off x="4420025" y="4458625"/>
            <a:ext cx="4281000" cy="6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Google Shape;333;p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10</a:t>
            </a:fld>
            <a:endParaRPr>
              <a:latin typeface="Barlow" pitchFamily="2" charset="77"/>
            </a:endParaRPr>
          </a:p>
        </p:txBody>
      </p:sp>
      <p:grpSp>
        <p:nvGrpSpPr>
          <p:cNvPr id="334" name="Google Shape;334;p31"/>
          <p:cNvGrpSpPr/>
          <p:nvPr/>
        </p:nvGrpSpPr>
        <p:grpSpPr>
          <a:xfrm>
            <a:off x="2738450" y="5041675"/>
            <a:ext cx="5843850" cy="427950"/>
            <a:chOff x="2738450" y="4660675"/>
            <a:chExt cx="5843850" cy="427950"/>
          </a:xfrm>
        </p:grpSpPr>
        <p:sp>
          <p:nvSpPr>
            <p:cNvPr id="335" name="Google Shape;335;p31"/>
            <p:cNvSpPr txBox="1"/>
            <p:nvPr/>
          </p:nvSpPr>
          <p:spPr>
            <a:xfrm>
              <a:off x="2738450" y="4671325"/>
              <a:ext cx="9753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Barlow" pitchFamily="2" charset="77"/>
                </a:rPr>
                <a:t>replace( </a:t>
              </a:r>
              <a:endParaRPr>
                <a:latin typeface="Barlow" pitchFamily="2" charset="77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713675" y="4767625"/>
              <a:ext cx="1412700" cy="2034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 pitchFamily="2" charset="77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426050" y="4767650"/>
              <a:ext cx="1145100" cy="20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 pitchFamily="2" charset="77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793800" y="4767625"/>
              <a:ext cx="1145100" cy="203400"/>
            </a:xfrm>
            <a:prstGeom prst="roundRect">
              <a:avLst>
                <a:gd name="adj" fmla="val 16667"/>
              </a:avLst>
            </a:prstGeom>
            <a:solidFill>
              <a:srgbClr val="7CE67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 pitchFamily="2" charset="77"/>
              </a:endParaRPr>
            </a:p>
          </p:txBody>
        </p:sp>
        <p:sp>
          <p:nvSpPr>
            <p:cNvPr id="338" name="Google Shape;338;p31"/>
            <p:cNvSpPr txBox="1"/>
            <p:nvPr/>
          </p:nvSpPr>
          <p:spPr>
            <a:xfrm>
              <a:off x="5199050" y="4671325"/>
              <a:ext cx="6084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Barlow" pitchFamily="2" charset="77"/>
                </a:rPr>
                <a:t>,</a:t>
              </a:r>
              <a:endParaRPr>
                <a:latin typeface="Barlow" pitchFamily="2" charset="77"/>
              </a:endParaRPr>
            </a:p>
          </p:txBody>
        </p:sp>
        <p:sp>
          <p:nvSpPr>
            <p:cNvPr id="339" name="Google Shape;339;p31"/>
            <p:cNvSpPr txBox="1"/>
            <p:nvPr/>
          </p:nvSpPr>
          <p:spPr>
            <a:xfrm>
              <a:off x="6586475" y="4660675"/>
              <a:ext cx="6084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Barlow" pitchFamily="2" charset="77"/>
                </a:rPr>
                <a:t>,</a:t>
              </a:r>
              <a:endParaRPr>
                <a:latin typeface="Barlow" pitchFamily="2" charset="77"/>
              </a:endParaRPr>
            </a:p>
          </p:txBody>
        </p:sp>
        <p:sp>
          <p:nvSpPr>
            <p:cNvPr id="340" name="Google Shape;340;p31"/>
            <p:cNvSpPr txBox="1"/>
            <p:nvPr/>
          </p:nvSpPr>
          <p:spPr>
            <a:xfrm>
              <a:off x="7973900" y="4671325"/>
              <a:ext cx="6084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Barlow" pitchFamily="2" charset="77"/>
                </a:rPr>
                <a:t>)</a:t>
              </a:r>
              <a:endParaRPr>
                <a:latin typeface="Barlow" pitchFamily="2" charset="7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>
            <a:spLocks noGrp="1"/>
          </p:cNvSpPr>
          <p:nvPr>
            <p:ph type="body" idx="1"/>
          </p:nvPr>
        </p:nvSpPr>
        <p:spPr>
          <a:xfrm>
            <a:off x="1143000" y="4027700"/>
            <a:ext cx="3946200" cy="7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 pitchFamily="2" charset="77"/>
              </a:rPr>
              <a:t>OUR APPROACH</a:t>
            </a:r>
            <a:endParaRPr sz="3000" b="1">
              <a:solidFill>
                <a:schemeClr val="dk1"/>
              </a:solidFill>
              <a:latin typeface="Barlow" pitchFamily="2" charset="77"/>
            </a:endParaRPr>
          </a:p>
        </p:txBody>
      </p:sp>
      <p:sp>
        <p:nvSpPr>
          <p:cNvPr id="456" name="Google Shape;456;p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11</a:t>
            </a:fld>
            <a:endParaRPr>
              <a:latin typeface="Barlow" pitchFamily="2" charset="77"/>
            </a:endParaRPr>
          </a:p>
        </p:txBody>
      </p:sp>
      <p:cxnSp>
        <p:nvCxnSpPr>
          <p:cNvPr id="457" name="Google Shape;457;p37"/>
          <p:cNvCxnSpPr/>
          <p:nvPr/>
        </p:nvCxnSpPr>
        <p:spPr>
          <a:xfrm>
            <a:off x="5286157" y="734850"/>
            <a:ext cx="0" cy="538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8" name="Google Shape;4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375" y="1051850"/>
            <a:ext cx="2623450" cy="262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37"/>
          <p:cNvGrpSpPr/>
          <p:nvPr/>
        </p:nvGrpSpPr>
        <p:grpSpPr>
          <a:xfrm>
            <a:off x="5595251" y="2345875"/>
            <a:ext cx="6369588" cy="1966406"/>
            <a:chOff x="5747650" y="2117275"/>
            <a:chExt cx="6433053" cy="1966406"/>
          </a:xfrm>
        </p:grpSpPr>
        <p:sp>
          <p:nvSpPr>
            <p:cNvPr id="460" name="Google Shape;460;p37"/>
            <p:cNvSpPr txBox="1"/>
            <p:nvPr/>
          </p:nvSpPr>
          <p:spPr>
            <a:xfrm>
              <a:off x="5747650" y="2117275"/>
              <a:ext cx="6433053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Barlow" pitchFamily="2" charset="77"/>
                </a:rPr>
                <a:t>AUXILIARY-BASED LIBRARY LEARNING (AULILE)</a:t>
              </a:r>
              <a:endParaRPr sz="2000" b="1" dirty="0">
                <a:solidFill>
                  <a:schemeClr val="dk1"/>
                </a:solidFill>
                <a:latin typeface="Barlow" pitchFamily="2" charset="77"/>
              </a:endParaRPr>
            </a:p>
          </p:txBody>
        </p:sp>
        <p:sp>
          <p:nvSpPr>
            <p:cNvPr id="461" name="Google Shape;461;p37"/>
            <p:cNvSpPr txBox="1"/>
            <p:nvPr/>
          </p:nvSpPr>
          <p:spPr>
            <a:xfrm>
              <a:off x="6163700" y="2791050"/>
              <a:ext cx="5790600" cy="1292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429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●"/>
              </a:pPr>
              <a:r>
                <a:rPr lang="en-US" sz="1800" b="1" dirty="0">
                  <a:solidFill>
                    <a:schemeClr val="dk1"/>
                  </a:solidFill>
                  <a:latin typeface="Barlow" pitchFamily="2" charset="77"/>
                </a:rPr>
                <a:t>Learn library for a specific Problem</a:t>
              </a:r>
              <a:endParaRPr sz="1800" b="1" dirty="0">
                <a:solidFill>
                  <a:schemeClr val="dk1"/>
                </a:solidFill>
                <a:latin typeface="Barlow" pitchFamily="2" charset="77"/>
              </a:endParaRPr>
            </a:p>
            <a:p>
              <a:pPr marL="457200" lvl="0" indent="-3429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●"/>
              </a:pPr>
              <a:r>
                <a:rPr lang="en-US" sz="1800" b="1" dirty="0">
                  <a:solidFill>
                    <a:schemeClr val="dk1"/>
                  </a:solidFill>
                  <a:latin typeface="Barlow" pitchFamily="2" charset="77"/>
                </a:rPr>
                <a:t>Learn and solve the problem at the same time </a:t>
              </a:r>
              <a:endParaRPr sz="1800" b="1" dirty="0">
                <a:solidFill>
                  <a:schemeClr val="dk1"/>
                </a:solidFill>
                <a:latin typeface="Barlow" pitchFamily="2" charset="7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19;p56">
            <a:extLst>
              <a:ext uri="{FF2B5EF4-FFF2-40B4-BE49-F238E27FC236}">
                <a16:creationId xmlns:a16="http://schemas.microsoft.com/office/drawing/2014/main" id="{5F56EE34-694B-9786-67C5-D788777910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335" y="2267709"/>
            <a:ext cx="4007943" cy="170934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Barlow" pitchFamily="2" charset="77"/>
              </a:rPr>
              <a:t>AUXILIARY-BASED LIBRARY LEARNING (AULILE)</a:t>
            </a:r>
            <a:endParaRPr sz="3000" b="1" dirty="0">
              <a:latin typeface="Barlow" pitchFamily="2" charset="77"/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2906250" y="5172300"/>
            <a:ext cx="637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-US" b="1">
                <a:solidFill>
                  <a:srgbClr val="FF0000"/>
                </a:solidFill>
                <a:latin typeface="Barlow" pitchFamily="2" charset="77"/>
              </a:rPr>
              <a:t>Learn library for a specific Problem not the whole domain</a:t>
            </a:r>
            <a:endParaRPr b="1">
              <a:solidFill>
                <a:srgbClr val="FF0000"/>
              </a:solidFill>
              <a:latin typeface="Barlow" pitchFamily="2" charset="7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-US" b="1">
                <a:solidFill>
                  <a:srgbClr val="FF0000"/>
                </a:solidFill>
                <a:latin typeface="Barlow" pitchFamily="2" charset="77"/>
              </a:rPr>
              <a:t>Learn and solve the problem at the same time </a:t>
            </a:r>
            <a:endParaRPr b="1">
              <a:solidFill>
                <a:srgbClr val="FF0000"/>
              </a:solidFill>
              <a:latin typeface="Barlow" pitchFamily="2" charset="77"/>
            </a:endParaRPr>
          </a:p>
        </p:txBody>
      </p:sp>
      <p:sp>
        <p:nvSpPr>
          <p:cNvPr id="469" name="Google Shape;469;p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12</a:t>
            </a:fld>
            <a:endParaRPr>
              <a:latin typeface="Barlow" pitchFamily="2" charset="77"/>
            </a:endParaRPr>
          </a:p>
        </p:txBody>
      </p:sp>
      <p:grpSp>
        <p:nvGrpSpPr>
          <p:cNvPr id="470" name="Google Shape;470;p38"/>
          <p:cNvGrpSpPr/>
          <p:nvPr/>
        </p:nvGrpSpPr>
        <p:grpSpPr>
          <a:xfrm>
            <a:off x="436158" y="2168500"/>
            <a:ext cx="1902966" cy="2307931"/>
            <a:chOff x="1234025" y="1853525"/>
            <a:chExt cx="2414625" cy="3081350"/>
          </a:xfrm>
        </p:grpSpPr>
        <p:sp>
          <p:nvSpPr>
            <p:cNvPr id="471" name="Google Shape;471;p38"/>
            <p:cNvSpPr txBox="1"/>
            <p:nvPr/>
          </p:nvSpPr>
          <p:spPr>
            <a:xfrm>
              <a:off x="1324225" y="4534675"/>
              <a:ext cx="200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Barlow" pitchFamily="2" charset="77"/>
                  <a:ea typeface="Barlow"/>
                  <a:cs typeface="Barlow"/>
                  <a:sym typeface="Barlow"/>
                </a:rPr>
                <a:t>Problem Specifications</a:t>
              </a:r>
              <a:endParaRPr b="1">
                <a:latin typeface="Barlow" pitchFamily="2" charset="77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472" name="Google Shape;472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34025" y="1853525"/>
              <a:ext cx="2414625" cy="2414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" name="Google Shape;475;p38"/>
          <p:cNvSpPr txBox="1"/>
          <p:nvPr/>
        </p:nvSpPr>
        <p:spPr>
          <a:xfrm>
            <a:off x="2697529" y="4076106"/>
            <a:ext cx="3627806" cy="40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Domain Specific Language</a:t>
            </a:r>
            <a:endParaRPr b="1" dirty="0">
              <a:latin typeface="Barlow" pitchFamily="2" charset="77"/>
            </a:endParaRPr>
          </a:p>
        </p:txBody>
      </p:sp>
      <p:grpSp>
        <p:nvGrpSpPr>
          <p:cNvPr id="476" name="Google Shape;476;p38"/>
          <p:cNvGrpSpPr/>
          <p:nvPr/>
        </p:nvGrpSpPr>
        <p:grpSpPr>
          <a:xfrm>
            <a:off x="10167375" y="2216900"/>
            <a:ext cx="1805400" cy="2259525"/>
            <a:chOff x="10189525" y="1428650"/>
            <a:chExt cx="1805400" cy="2259525"/>
          </a:xfrm>
        </p:grpSpPr>
        <p:pic>
          <p:nvPicPr>
            <p:cNvPr id="477" name="Google Shape;477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488850" y="1428650"/>
              <a:ext cx="1206749" cy="112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38"/>
            <p:cNvSpPr txBox="1"/>
            <p:nvPr/>
          </p:nvSpPr>
          <p:spPr>
            <a:xfrm>
              <a:off x="10189525" y="3411275"/>
              <a:ext cx="1805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Barlow" pitchFamily="2" charset="77"/>
                </a:rPr>
                <a:t>Base Synthesizer</a:t>
              </a:r>
              <a:endParaRPr b="1">
                <a:latin typeface="Barlow" pitchFamily="2" charset="77"/>
              </a:endParaRPr>
            </a:p>
          </p:txBody>
        </p:sp>
      </p:grpSp>
      <p:cxnSp>
        <p:nvCxnSpPr>
          <p:cNvPr id="479" name="Google Shape;479;p38"/>
          <p:cNvCxnSpPr>
            <a:cxnSpLocks/>
          </p:cNvCxnSpPr>
          <p:nvPr/>
        </p:nvCxnSpPr>
        <p:spPr>
          <a:xfrm flipH="1">
            <a:off x="2414550" y="2083862"/>
            <a:ext cx="5804" cy="21320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38"/>
          <p:cNvCxnSpPr>
            <a:cxnSpLocks/>
            <a:endCxn id="475" idx="3"/>
          </p:cNvCxnSpPr>
          <p:nvPr/>
        </p:nvCxnSpPr>
        <p:spPr>
          <a:xfrm>
            <a:off x="6325335" y="2083652"/>
            <a:ext cx="0" cy="21926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8"/>
          <p:cNvCxnSpPr>
            <a:cxnSpLocks/>
          </p:cNvCxnSpPr>
          <p:nvPr/>
        </p:nvCxnSpPr>
        <p:spPr>
          <a:xfrm flipH="1">
            <a:off x="10167325" y="2083862"/>
            <a:ext cx="50" cy="21016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38"/>
          <p:cNvSpPr txBox="1"/>
          <p:nvPr/>
        </p:nvSpPr>
        <p:spPr>
          <a:xfrm>
            <a:off x="6900075" y="4133225"/>
            <a:ext cx="2946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arlow" pitchFamily="2" charset="77"/>
              </a:rPr>
              <a:t>Auxiliary Function</a:t>
            </a:r>
            <a:endParaRPr b="1">
              <a:latin typeface="Barlow" pitchFamily="2" charset="77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Barlow" pitchFamily="2" charset="77"/>
              </a:rPr>
              <a:t>* Icons from @flaticon</a:t>
            </a:r>
            <a:endParaRPr sz="1000"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E08F0-3C37-FFAA-C244-49EC12871632}"/>
              </a:ext>
            </a:extLst>
          </p:cNvPr>
          <p:cNvSpPr txBox="1"/>
          <p:nvPr/>
        </p:nvSpPr>
        <p:spPr>
          <a:xfrm>
            <a:off x="2936950" y="3076005"/>
            <a:ext cx="3159000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S → &lt; | &gt; | concat (S, S)  | S.replace (S, S)</a:t>
            </a:r>
            <a:endParaRPr lang="en-US" sz="1400" dirty="0">
              <a:solidFill>
                <a:srgbClr val="000000"/>
              </a:solidFill>
              <a:latin typeface="Barlow" pitchFamily="2" charset="77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grpSp>
        <p:nvGrpSpPr>
          <p:cNvPr id="492" name="Google Shape;492;p39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493" name="Google Shape;493;p39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lang="en-US"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96" name="Google Shape;496;p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13</a:t>
            </a:fld>
            <a:endParaRPr>
              <a:latin typeface="Barlow" pitchFamily="2" charset="7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57E0C2-0EF1-66F3-8751-5BF84798D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72380"/>
              </p:ext>
            </p:extLst>
          </p:nvPr>
        </p:nvGraphicFramePr>
        <p:xfrm>
          <a:off x="5868000" y="2995200"/>
          <a:ext cx="3240000" cy="109440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619180641"/>
                    </a:ext>
                  </a:extLst>
                </a:gridCol>
              </a:tblGrid>
              <a:tr h="315621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>
                          <a:solidFill>
                            <a:srgbClr val="013F57"/>
                          </a:solidFill>
                          <a:effectLst/>
                          <a:highlight>
                            <a:srgbClr val="FFFFFF"/>
                          </a:highlight>
                          <a:latin typeface="Barlow" pitchFamily="2" charset="77"/>
                        </a:rPr>
                        <a:t>Input</a:t>
                      </a:r>
                      <a:endParaRPr lang="en-US" b="1" dirty="0">
                        <a:solidFill>
                          <a:srgbClr val="013F57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>
                          <a:solidFill>
                            <a:srgbClr val="C2457D"/>
                          </a:solidFill>
                          <a:effectLst/>
                          <a:highlight>
                            <a:srgbClr val="FFFFFF"/>
                          </a:highlight>
                          <a:latin typeface="Barlow" pitchFamily="2" charset="77"/>
                        </a:rPr>
                        <a:t>Output</a:t>
                      </a:r>
                      <a:endParaRPr lang="en-US" b="1" dirty="0">
                        <a:solidFill>
                          <a:srgbClr val="C2457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778779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effectLst/>
                          <a:latin typeface="Barlow" pitchFamily="2" charset="77"/>
                        </a:rPr>
                        <a:t>801-456-8765</a:t>
                      </a:r>
                      <a:br>
                        <a:rPr lang="en-CA" dirty="0">
                          <a:latin typeface="Barlow" pitchFamily="2" charset="77"/>
                        </a:rPr>
                      </a:br>
                      <a:r>
                        <a:rPr lang="en-CA" b="0" i="0" dirty="0">
                          <a:effectLst/>
                          <a:latin typeface="Barlow" pitchFamily="2" charset="77"/>
                        </a:rPr>
                        <a:t>&lt;978&gt; 654-0299</a:t>
                      </a:r>
                      <a:br>
                        <a:rPr lang="en-CA" dirty="0">
                          <a:latin typeface="Barlow" pitchFamily="2" charset="77"/>
                        </a:rPr>
                      </a:br>
                      <a:r>
                        <a:rPr lang="en-CA" b="0" i="0" dirty="0">
                          <a:effectLst/>
                          <a:latin typeface="Barlow" pitchFamily="2" charset="77"/>
                        </a:rPr>
                        <a:t>978.654.0299</a:t>
                      </a:r>
                      <a:endParaRPr lang="en-US" dirty="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dirty="0">
                          <a:latin typeface="Barlow" pitchFamily="2" charset="77"/>
                        </a:rPr>
                      </a:br>
                      <a:r>
                        <a:rPr lang="en-CA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dirty="0">
                          <a:latin typeface="Barlow" pitchFamily="2" charset="77"/>
                        </a:rPr>
                      </a:br>
                      <a:r>
                        <a:rPr lang="en-CA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  <a:cs typeface="Baghdad" pitchFamily="2" charset="-78"/>
              </a:rPr>
              <a:t>RUNNING EXAMPLE OF AULILE</a:t>
            </a:r>
            <a:endParaRPr b="1" dirty="0">
              <a:latin typeface="Barlow" pitchFamily="2" charset="77"/>
              <a:cs typeface="Baghdad" pitchFamily="2" charset="-78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507" name="Google Shape;507;p40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006231"/>
                </a:solidFill>
                <a:latin typeface="Barlow" pitchFamily="2" charset="77"/>
                <a:ea typeface="Roboto Mono Medium"/>
                <a:cs typeface="Baghdad" pitchFamily="2" charset="-78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Baghdad" pitchFamily="2" charset="-78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Baghdad" pitchFamily="2" charset="-78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Baghdad" pitchFamily="2" charset="-78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Baghdad" pitchFamily="2" charset="-78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Baghdad" pitchFamily="2" charset="-78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Baghdad" pitchFamily="2" charset="-78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Baghdad" pitchFamily="2" charset="-78"/>
                <a:sym typeface="Roboto Mono Medium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000000"/>
                  </a:solidFill>
                  <a:latin typeface="Barlow" pitchFamily="2" charset="77"/>
                  <a:ea typeface="Roboto Mono"/>
                  <a:cs typeface="Baghdad" pitchFamily="2" charset="-78"/>
                  <a:sym typeface="Roboto Mono"/>
                </a:rPr>
                <a:t>PROGRAM </a:t>
              </a:r>
              <a:r>
                <a:rPr lang="en-US" b="1">
                  <a:latin typeface="Barlow" pitchFamily="2" charset="77"/>
                  <a:ea typeface="Roboto Mono"/>
                  <a:cs typeface="Baghdad" pitchFamily="2" charset="-78"/>
                  <a:sym typeface="Roboto Mono"/>
                </a:rPr>
                <a:t>LIBRARY</a:t>
              </a:r>
              <a:endParaRPr b="1">
                <a:latin typeface="Barlow" pitchFamily="2" charset="77"/>
                <a:ea typeface="Roboto Mono"/>
                <a:cs typeface="Baghdad" pitchFamily="2" charset="-78"/>
                <a:sym typeface="Roboto Mono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10" name="Google Shape;510;p40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1" name="Google Shape;511;p40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2" name="Google Shape;512;p40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3" name="Google Shape;513;p40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14" name="Google Shape;514;p40"/>
          <p:cNvSpPr txBox="1"/>
          <p:nvPr/>
        </p:nvSpPr>
        <p:spPr>
          <a:xfrm rot="-5403733">
            <a:off x="3603195" y="4676876"/>
            <a:ext cx="27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Barlow" pitchFamily="2" charset="77"/>
              <a:ea typeface="Roboto Mono"/>
              <a:cs typeface="Baghdad" pitchFamily="2" charset="-78"/>
              <a:sym typeface="Roboto Mono"/>
            </a:endParaRPr>
          </a:p>
        </p:txBody>
      </p:sp>
      <p:sp>
        <p:nvSpPr>
          <p:cNvPr id="515" name="Google Shape;515;p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  <a:cs typeface="Baghdad" pitchFamily="2" charset="-78"/>
              </a:rPr>
              <a:t>14</a:t>
            </a:fld>
            <a:endParaRPr>
              <a:latin typeface="Barlow" pitchFamily="2" charset="77"/>
              <a:cs typeface="Baghdad" pitchFamily="2" charset="-78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D57084CF-FBF7-C6C2-E2D5-037B5D5AF710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0070D9C8-0243-4E42-5DC6-FD26352539D9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lang="en-US"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58C9476B-BEFA-7C56-47FC-7C494B87E0DD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grpSp>
        <p:nvGrpSpPr>
          <p:cNvPr id="525" name="Google Shape;525;p41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526" name="Google Shape;526;p41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28" name="Google Shape;528;p41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529" name="Google Shape;529;p41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 dirty="0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530" name="Google Shape;530;p41"/>
          <p:cNvSpPr txBox="1"/>
          <p:nvPr/>
        </p:nvSpPr>
        <p:spPr>
          <a:xfrm>
            <a:off x="52062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41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34" name="Google Shape;534;p41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" name="Google Shape;535;p41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6" name="Google Shape;536;p41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7" name="Google Shape;537;p41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38" name="Google Shape;538;p41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39" name="Google Shape;539;p41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" name="Google Shape;540;p41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1" name="Google Shape;541;p41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" name="Google Shape;542;p41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43" name="Google Shape;543;p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15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F01A87D6-78EA-762A-5154-1851A4DB8E42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9EC1E0EA-D284-9060-46CC-4A07A1CDFFC3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lang="en-US"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0C681DFD-6605-B03A-B396-301F38FD446C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grpSp>
        <p:nvGrpSpPr>
          <p:cNvPr id="553" name="Google Shape;553;p42"/>
          <p:cNvGrpSpPr/>
          <p:nvPr/>
        </p:nvGrpSpPr>
        <p:grpSpPr>
          <a:xfrm>
            <a:off x="2400119" y="1890692"/>
            <a:ext cx="1798163" cy="3675667"/>
            <a:chOff x="14546630" y="3892200"/>
            <a:chExt cx="3302411" cy="8498651"/>
          </a:xfrm>
        </p:grpSpPr>
        <p:sp>
          <p:nvSpPr>
            <p:cNvPr id="554" name="Google Shape;554;p42"/>
            <p:cNvSpPr/>
            <p:nvPr/>
          </p:nvSpPr>
          <p:spPr>
            <a:xfrm>
              <a:off x="14546641" y="4181351"/>
              <a:ext cx="3302400" cy="8209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231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56" name="Google Shape;556;p4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567" name="Google Shape;567;p4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CFEAD6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AUXILIARY FUNCTION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70" name="Google Shape;570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8" name="Google Shape;578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0" name="Google Shape;580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16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A3233465-D498-7C67-64DB-07B9750C7BE7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DAEC638B-B16F-F99D-C31A-44689F9AD354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4FC93349-40D7-85AA-D1FB-9C1B487E4552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8AE63-FE96-9572-A9E3-2E5458C5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73197"/>
              </p:ext>
            </p:extLst>
          </p:nvPr>
        </p:nvGraphicFramePr>
        <p:xfrm>
          <a:off x="6314956" y="2529775"/>
          <a:ext cx="984963" cy="813847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984963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6274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013F57"/>
                          </a:solidFill>
                          <a:effectLst/>
                          <a:latin typeface="Barlow" pitchFamily="2" charset="77"/>
                        </a:rPr>
                        <a:t>Input</a:t>
                      </a:r>
                      <a:endParaRPr lang="en-US" sz="900" b="1" dirty="0">
                        <a:solidFill>
                          <a:srgbClr val="013F57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801-456-8765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&lt;978&gt; 654-0299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978.654.0299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22174-76C3-4EB5-6BCB-3F1ABAEFF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80893"/>
              </p:ext>
            </p:extLst>
          </p:nvPr>
        </p:nvGraphicFramePr>
        <p:xfrm>
          <a:off x="6314956" y="3560404"/>
          <a:ext cx="1019548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1019548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FBA53D"/>
                          </a:solidFill>
                          <a:effectLst/>
                          <a:latin typeface="Barlow" pitchFamily="2" charset="77"/>
                        </a:rPr>
                        <a:t>Program Output</a:t>
                      </a:r>
                      <a:endParaRPr lang="en-US" sz="900" b="1" dirty="0">
                        <a:solidFill>
                          <a:srgbClr val="FBA53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8B64C8-687C-47AC-FDB1-A1252B66A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14822"/>
              </p:ext>
            </p:extLst>
          </p:nvPr>
        </p:nvGraphicFramePr>
        <p:xfrm>
          <a:off x="6447106" y="4489490"/>
          <a:ext cx="816100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816100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C2457D"/>
                          </a:solidFill>
                          <a:effectLst/>
                          <a:latin typeface="Barlow" pitchFamily="2" charset="77"/>
                        </a:rPr>
                        <a:t>Output</a:t>
                      </a:r>
                      <a:endParaRPr lang="en-US" sz="900" b="1" dirty="0">
                        <a:solidFill>
                          <a:srgbClr val="C2457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7EDAFF-97BF-FD77-31F2-F69E32C1A631}"/>
              </a:ext>
            </a:extLst>
          </p:cNvPr>
          <p:cNvSpPr txBox="1"/>
          <p:nvPr/>
        </p:nvSpPr>
        <p:spPr>
          <a:xfrm>
            <a:off x="3628441" y="5812438"/>
            <a:ext cx="3226715" cy="861774"/>
          </a:xfrm>
          <a:prstGeom prst="rect">
            <a:avLst/>
          </a:prstGeom>
          <a:solidFill>
            <a:srgbClr val="016B64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P1(arg):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arg.replace("-", "")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.replace(".", "")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.replace(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concat("&gt;", " "), "")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A5FCC8-CC95-B682-DB14-651DB962EAE0}"/>
              </a:ext>
            </a:extLst>
          </p:cNvPr>
          <p:cNvCxnSpPr>
            <a:stCxn id="556" idx="2"/>
            <a:endCxn id="8" idx="0"/>
          </p:cNvCxnSpPr>
          <p:nvPr/>
        </p:nvCxnSpPr>
        <p:spPr>
          <a:xfrm>
            <a:off x="5126011" y="5566303"/>
            <a:ext cx="115788" cy="246135"/>
          </a:xfrm>
          <a:prstGeom prst="straightConnector1">
            <a:avLst/>
          </a:prstGeom>
          <a:ln>
            <a:solidFill>
              <a:srgbClr val="FBA5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8367E-C8F4-2100-AC24-1794D059A8D1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5241799" y="3926164"/>
            <a:ext cx="1073157" cy="1886274"/>
          </a:xfrm>
          <a:prstGeom prst="straightConnector1">
            <a:avLst/>
          </a:prstGeom>
          <a:ln>
            <a:solidFill>
              <a:srgbClr val="C2457D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grpSp>
        <p:nvGrpSpPr>
          <p:cNvPr id="553" name="Google Shape;553;p42"/>
          <p:cNvGrpSpPr/>
          <p:nvPr/>
        </p:nvGrpSpPr>
        <p:grpSpPr>
          <a:xfrm>
            <a:off x="2400119" y="1890692"/>
            <a:ext cx="1798163" cy="3675667"/>
            <a:chOff x="14546630" y="3892200"/>
            <a:chExt cx="3302411" cy="8498651"/>
          </a:xfrm>
        </p:grpSpPr>
        <p:sp>
          <p:nvSpPr>
            <p:cNvPr id="554" name="Google Shape;554;p42"/>
            <p:cNvSpPr/>
            <p:nvPr/>
          </p:nvSpPr>
          <p:spPr>
            <a:xfrm>
              <a:off x="14546641" y="4181351"/>
              <a:ext cx="3302400" cy="8209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231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56" name="Google Shape;556;p4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567" name="Google Shape;567;p4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CFEAD6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AUXILIARY FUNCTION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70" name="Google Shape;570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8" name="Google Shape;578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0" name="Google Shape;580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17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A3233465-D498-7C67-64DB-07B9750C7BE7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DAEC638B-B16F-F99D-C31A-44689F9AD354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4FC93349-40D7-85AA-D1FB-9C1B487E4552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8AE63-FE96-9572-A9E3-2E5458C53C58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2529775"/>
          <a:ext cx="984963" cy="813847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984963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6274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013F57"/>
                          </a:solidFill>
                          <a:effectLst/>
                          <a:latin typeface="Barlow" pitchFamily="2" charset="77"/>
                        </a:rPr>
                        <a:t>Input</a:t>
                      </a:r>
                      <a:endParaRPr lang="en-US" sz="900" b="1" dirty="0">
                        <a:solidFill>
                          <a:srgbClr val="013F57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801-456-8765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&lt;978&gt; 654-0299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978.654.0299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22174-76C3-4EB5-6BCB-3F1ABAEFFB83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3560404"/>
          <a:ext cx="1019548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1019548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FBA53D"/>
                          </a:solidFill>
                          <a:effectLst/>
                          <a:latin typeface="Barlow" pitchFamily="2" charset="77"/>
                        </a:rPr>
                        <a:t>Program Output</a:t>
                      </a:r>
                      <a:endParaRPr lang="en-US" sz="900" b="1" dirty="0">
                        <a:solidFill>
                          <a:srgbClr val="FBA53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8B64C8-687C-47AC-FDB1-A1252B66A748}"/>
              </a:ext>
            </a:extLst>
          </p:cNvPr>
          <p:cNvGraphicFramePr>
            <a:graphicFrameLocks noGrp="1"/>
          </p:cNvGraphicFramePr>
          <p:nvPr/>
        </p:nvGraphicFramePr>
        <p:xfrm>
          <a:off x="6447106" y="4489490"/>
          <a:ext cx="816100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816100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C2457D"/>
                          </a:solidFill>
                          <a:effectLst/>
                          <a:latin typeface="Barlow" pitchFamily="2" charset="77"/>
                        </a:rPr>
                        <a:t>Output</a:t>
                      </a:r>
                      <a:endParaRPr lang="en-US" sz="900" b="1" dirty="0">
                        <a:solidFill>
                          <a:srgbClr val="C2457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pSp>
        <p:nvGrpSpPr>
          <p:cNvPr id="9" name="Google Shape;607;p43">
            <a:extLst>
              <a:ext uri="{FF2B5EF4-FFF2-40B4-BE49-F238E27FC236}">
                <a16:creationId xmlns:a16="http://schemas.microsoft.com/office/drawing/2014/main" id="{AD8605EE-DEBA-831A-3084-8DC1A077B0D9}"/>
              </a:ext>
            </a:extLst>
          </p:cNvPr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11" name="Google Shape;608;p43">
              <a:extLst>
                <a:ext uri="{FF2B5EF4-FFF2-40B4-BE49-F238E27FC236}">
                  <a16:creationId xmlns:a16="http://schemas.microsoft.com/office/drawing/2014/main" id="{3A339C9A-4D41-E232-44A6-AED0BA8EEDE6}"/>
                </a:ext>
              </a:extLst>
            </p:cNvPr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3" name="Google Shape;609;p43">
              <a:extLst>
                <a:ext uri="{FF2B5EF4-FFF2-40B4-BE49-F238E27FC236}">
                  <a16:creationId xmlns:a16="http://schemas.microsoft.com/office/drawing/2014/main" id="{1E4B7A6E-B266-2257-D4F9-4628C4BC1971}"/>
                </a:ext>
              </a:extLst>
            </p:cNvPr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RANKER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14" name="Google Shape;615;p43">
            <a:extLst>
              <a:ext uri="{FF2B5EF4-FFF2-40B4-BE49-F238E27FC236}">
                <a16:creationId xmlns:a16="http://schemas.microsoft.com/office/drawing/2014/main" id="{903A78C3-B52D-389F-D074-AA4354E58FE0}"/>
              </a:ext>
            </a:extLst>
          </p:cNvPr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15" name="Google Shape;616;p43">
              <a:extLst>
                <a:ext uri="{FF2B5EF4-FFF2-40B4-BE49-F238E27FC236}">
                  <a16:creationId xmlns:a16="http://schemas.microsoft.com/office/drawing/2014/main" id="{5A7A910A-390F-A38C-C600-4BBE6AE5678B}"/>
                </a:ext>
              </a:extLst>
            </p:cNvPr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617;p43">
              <a:extLst>
                <a:ext uri="{FF2B5EF4-FFF2-40B4-BE49-F238E27FC236}">
                  <a16:creationId xmlns:a16="http://schemas.microsoft.com/office/drawing/2014/main" id="{45C506F8-5B10-CD40-177C-8E46F0AB5FDF}"/>
                </a:ext>
              </a:extLst>
            </p:cNvPr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618;p43">
              <a:extLst>
                <a:ext uri="{FF2B5EF4-FFF2-40B4-BE49-F238E27FC236}">
                  <a16:creationId xmlns:a16="http://schemas.microsoft.com/office/drawing/2014/main" id="{60BEE0F3-B94A-311C-184E-818EC106D396}"/>
                </a:ext>
              </a:extLst>
            </p:cNvPr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619;p43">
              <a:extLst>
                <a:ext uri="{FF2B5EF4-FFF2-40B4-BE49-F238E27FC236}">
                  <a16:creationId xmlns:a16="http://schemas.microsoft.com/office/drawing/2014/main" id="{48F1F192-440B-CF93-355B-9CD41417AD4A}"/>
                </a:ext>
              </a:extLst>
            </p:cNvPr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9937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grpSp>
        <p:nvGrpSpPr>
          <p:cNvPr id="553" name="Google Shape;553;p42"/>
          <p:cNvGrpSpPr/>
          <p:nvPr/>
        </p:nvGrpSpPr>
        <p:grpSpPr>
          <a:xfrm>
            <a:off x="2400119" y="1890692"/>
            <a:ext cx="1798163" cy="3675667"/>
            <a:chOff x="14546630" y="3892200"/>
            <a:chExt cx="3302411" cy="8498651"/>
          </a:xfrm>
        </p:grpSpPr>
        <p:sp>
          <p:nvSpPr>
            <p:cNvPr id="554" name="Google Shape;554;p42"/>
            <p:cNvSpPr/>
            <p:nvPr/>
          </p:nvSpPr>
          <p:spPr>
            <a:xfrm>
              <a:off x="14546641" y="4181351"/>
              <a:ext cx="3302400" cy="8209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231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56" name="Google Shape;556;p4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567" name="Google Shape;567;p4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CFEAD6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AUXILIARY FUNCTION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70" name="Google Shape;570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8" name="Google Shape;578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0" name="Google Shape;580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18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A3233465-D498-7C67-64DB-07B9750C7BE7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DAEC638B-B16F-F99D-C31A-44689F9AD354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4FC93349-40D7-85AA-D1FB-9C1B487E4552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8AE63-FE96-9572-A9E3-2E5458C53C58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2529775"/>
          <a:ext cx="984963" cy="813847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984963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6274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013F57"/>
                          </a:solidFill>
                          <a:effectLst/>
                          <a:latin typeface="Barlow" pitchFamily="2" charset="77"/>
                        </a:rPr>
                        <a:t>Input</a:t>
                      </a:r>
                      <a:endParaRPr lang="en-US" sz="900" b="1" dirty="0">
                        <a:solidFill>
                          <a:srgbClr val="013F57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801-456-8765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&lt;978&gt; 654-0299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978.654.0299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22174-76C3-4EB5-6BCB-3F1ABAEFFB83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3560404"/>
          <a:ext cx="1019548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1019548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FBA53D"/>
                          </a:solidFill>
                          <a:effectLst/>
                          <a:latin typeface="Barlow" pitchFamily="2" charset="77"/>
                        </a:rPr>
                        <a:t>Program Output</a:t>
                      </a:r>
                      <a:endParaRPr lang="en-US" sz="900" b="1" dirty="0">
                        <a:solidFill>
                          <a:srgbClr val="FBA53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8B64C8-687C-47AC-FDB1-A1252B66A748}"/>
              </a:ext>
            </a:extLst>
          </p:cNvPr>
          <p:cNvGraphicFramePr>
            <a:graphicFrameLocks noGrp="1"/>
          </p:cNvGraphicFramePr>
          <p:nvPr/>
        </p:nvGraphicFramePr>
        <p:xfrm>
          <a:off x="6447106" y="4489490"/>
          <a:ext cx="816100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816100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C2457D"/>
                          </a:solidFill>
                          <a:effectLst/>
                          <a:latin typeface="Barlow" pitchFamily="2" charset="77"/>
                        </a:rPr>
                        <a:t>Output</a:t>
                      </a:r>
                      <a:endParaRPr lang="en-US" sz="900" b="1" dirty="0">
                        <a:solidFill>
                          <a:srgbClr val="C2457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pSp>
        <p:nvGrpSpPr>
          <p:cNvPr id="9" name="Google Shape;607;p43">
            <a:extLst>
              <a:ext uri="{FF2B5EF4-FFF2-40B4-BE49-F238E27FC236}">
                <a16:creationId xmlns:a16="http://schemas.microsoft.com/office/drawing/2014/main" id="{AD8605EE-DEBA-831A-3084-8DC1A077B0D9}"/>
              </a:ext>
            </a:extLst>
          </p:cNvPr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11" name="Google Shape;608;p43">
              <a:extLst>
                <a:ext uri="{FF2B5EF4-FFF2-40B4-BE49-F238E27FC236}">
                  <a16:creationId xmlns:a16="http://schemas.microsoft.com/office/drawing/2014/main" id="{3A339C9A-4D41-E232-44A6-AED0BA8EEDE6}"/>
                </a:ext>
              </a:extLst>
            </p:cNvPr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3" name="Google Shape;609;p43">
              <a:extLst>
                <a:ext uri="{FF2B5EF4-FFF2-40B4-BE49-F238E27FC236}">
                  <a16:creationId xmlns:a16="http://schemas.microsoft.com/office/drawing/2014/main" id="{1E4B7A6E-B266-2257-D4F9-4628C4BC1971}"/>
                </a:ext>
              </a:extLst>
            </p:cNvPr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RANKER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14" name="Google Shape;615;p43">
            <a:extLst>
              <a:ext uri="{FF2B5EF4-FFF2-40B4-BE49-F238E27FC236}">
                <a16:creationId xmlns:a16="http://schemas.microsoft.com/office/drawing/2014/main" id="{903A78C3-B52D-389F-D074-AA4354E58FE0}"/>
              </a:ext>
            </a:extLst>
          </p:cNvPr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15" name="Google Shape;616;p43">
              <a:extLst>
                <a:ext uri="{FF2B5EF4-FFF2-40B4-BE49-F238E27FC236}">
                  <a16:creationId xmlns:a16="http://schemas.microsoft.com/office/drawing/2014/main" id="{5A7A910A-390F-A38C-C600-4BBE6AE5678B}"/>
                </a:ext>
              </a:extLst>
            </p:cNvPr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617;p43">
              <a:extLst>
                <a:ext uri="{FF2B5EF4-FFF2-40B4-BE49-F238E27FC236}">
                  <a16:creationId xmlns:a16="http://schemas.microsoft.com/office/drawing/2014/main" id="{45C506F8-5B10-CD40-177C-8E46F0AB5FDF}"/>
                </a:ext>
              </a:extLst>
            </p:cNvPr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618;p43">
              <a:extLst>
                <a:ext uri="{FF2B5EF4-FFF2-40B4-BE49-F238E27FC236}">
                  <a16:creationId xmlns:a16="http://schemas.microsoft.com/office/drawing/2014/main" id="{60BEE0F3-B94A-311C-184E-818EC106D396}"/>
                </a:ext>
              </a:extLst>
            </p:cNvPr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619;p43">
              <a:extLst>
                <a:ext uri="{FF2B5EF4-FFF2-40B4-BE49-F238E27FC236}">
                  <a16:creationId xmlns:a16="http://schemas.microsoft.com/office/drawing/2014/main" id="{48F1F192-440B-CF93-355B-9CD41417AD4A}"/>
                </a:ext>
              </a:extLst>
            </p:cNvPr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" name="Google Shape;661;p44">
            <a:extLst>
              <a:ext uri="{FF2B5EF4-FFF2-40B4-BE49-F238E27FC236}">
                <a16:creationId xmlns:a16="http://schemas.microsoft.com/office/drawing/2014/main" id="{C89E7BD0-A8C4-E6AF-A481-00F6A51FD623}"/>
              </a:ext>
            </a:extLst>
          </p:cNvPr>
          <p:cNvGrpSpPr/>
          <p:nvPr/>
        </p:nvGrpSpPr>
        <p:grpSpPr>
          <a:xfrm>
            <a:off x="9153763" y="3695952"/>
            <a:ext cx="323387" cy="432896"/>
            <a:chOff x="24487218" y="7936075"/>
            <a:chExt cx="604123" cy="840575"/>
          </a:xfrm>
        </p:grpSpPr>
        <p:cxnSp>
          <p:nvCxnSpPr>
            <p:cNvPr id="10" name="Google Shape;662;p44">
              <a:extLst>
                <a:ext uri="{FF2B5EF4-FFF2-40B4-BE49-F238E27FC236}">
                  <a16:creationId xmlns:a16="http://schemas.microsoft.com/office/drawing/2014/main" id="{412D6774-51DD-B641-07A7-E5C11C216D2A}"/>
                </a:ext>
              </a:extLst>
            </p:cNvPr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663;p44">
              <a:extLst>
                <a:ext uri="{FF2B5EF4-FFF2-40B4-BE49-F238E27FC236}">
                  <a16:creationId xmlns:a16="http://schemas.microsoft.com/office/drawing/2014/main" id="{4F226791-0424-E1E3-1148-8AF48FE327B7}"/>
                </a:ext>
              </a:extLst>
            </p:cNvPr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664;p44">
              <a:extLst>
                <a:ext uri="{FF2B5EF4-FFF2-40B4-BE49-F238E27FC236}">
                  <a16:creationId xmlns:a16="http://schemas.microsoft.com/office/drawing/2014/main" id="{DB110BEA-82E7-AD10-25ED-7BB5A8B25C35}"/>
                </a:ext>
              </a:extLst>
            </p:cNvPr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665;p44">
              <a:extLst>
                <a:ext uri="{FF2B5EF4-FFF2-40B4-BE49-F238E27FC236}">
                  <a16:creationId xmlns:a16="http://schemas.microsoft.com/office/drawing/2014/main" id="{F7476F39-CD65-5707-FD13-20F9E5FD1063}"/>
                </a:ext>
              </a:extLst>
            </p:cNvPr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" name="Google Shape;666;p44">
            <a:extLst>
              <a:ext uri="{FF2B5EF4-FFF2-40B4-BE49-F238E27FC236}">
                <a16:creationId xmlns:a16="http://schemas.microsoft.com/office/drawing/2014/main" id="{E8AE7540-A9DC-B6D9-EF47-9003B538155E}"/>
              </a:ext>
            </a:extLst>
          </p:cNvPr>
          <p:cNvGrpSpPr/>
          <p:nvPr/>
        </p:nvGrpSpPr>
        <p:grpSpPr>
          <a:xfrm>
            <a:off x="9460924" y="1890692"/>
            <a:ext cx="1302588" cy="3675688"/>
            <a:chOff x="31540375" y="3892200"/>
            <a:chExt cx="4135200" cy="8498700"/>
          </a:xfrm>
        </p:grpSpPr>
        <p:sp>
          <p:nvSpPr>
            <p:cNvPr id="22" name="Google Shape;667;p44">
              <a:extLst>
                <a:ext uri="{FF2B5EF4-FFF2-40B4-BE49-F238E27FC236}">
                  <a16:creationId xmlns:a16="http://schemas.microsoft.com/office/drawing/2014/main" id="{F1ACF35E-D506-9599-DE4F-33F409286B92}"/>
                </a:ext>
              </a:extLst>
            </p:cNvPr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3" name="Google Shape;668;p44">
              <a:extLst>
                <a:ext uri="{FF2B5EF4-FFF2-40B4-BE49-F238E27FC236}">
                  <a16:creationId xmlns:a16="http://schemas.microsoft.com/office/drawing/2014/main" id="{4A7A2A1E-57B8-1198-021C-985DD2A1E4E2}"/>
                </a:ext>
              </a:extLst>
            </p:cNvPr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B7B7B7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SELECTOR</a:t>
              </a:r>
              <a:endParaRPr sz="1600" b="1">
                <a:solidFill>
                  <a:srgbClr val="000000"/>
                </a:solidFill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sp>
        <p:nvSpPr>
          <p:cNvPr id="24" name="Google Shape;669;p44">
            <a:extLst>
              <a:ext uri="{FF2B5EF4-FFF2-40B4-BE49-F238E27FC236}">
                <a16:creationId xmlns:a16="http://schemas.microsoft.com/office/drawing/2014/main" id="{0B5D0E69-F1DD-F9D8-9E22-E3FB55401870}"/>
              </a:ext>
            </a:extLst>
          </p:cNvPr>
          <p:cNvSpPr/>
          <p:nvPr/>
        </p:nvSpPr>
        <p:spPr>
          <a:xfrm>
            <a:off x="9775325" y="4312550"/>
            <a:ext cx="690444" cy="592164"/>
          </a:xfrm>
          <a:prstGeom prst="flowChartDocument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>
                <a:solidFill>
                  <a:srgbClr val="FFFFFF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BEST PROGRAM</a:t>
            </a:r>
            <a:endParaRPr sz="900" b="1">
              <a:solidFill>
                <a:srgbClr val="FFFFFF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25" name="Google Shape;670;p44">
            <a:extLst>
              <a:ext uri="{FF2B5EF4-FFF2-40B4-BE49-F238E27FC236}">
                <a16:creationId xmlns:a16="http://schemas.microsoft.com/office/drawing/2014/main" id="{6C6574B9-ABD2-7794-0DFD-58A58CE89E67}"/>
              </a:ext>
            </a:extLst>
          </p:cNvPr>
          <p:cNvSpPr/>
          <p:nvPr/>
        </p:nvSpPr>
        <p:spPr>
          <a:xfrm>
            <a:off x="9840375" y="4095725"/>
            <a:ext cx="400200" cy="153300"/>
          </a:xfrm>
          <a:prstGeom prst="rect">
            <a:avLst/>
          </a:prstGeom>
          <a:solidFill>
            <a:srgbClr val="980000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P1</a:t>
            </a:r>
            <a:endParaRPr sz="1000" b="1">
              <a:solidFill>
                <a:srgbClr val="FFFFFF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5678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grpSp>
        <p:nvGrpSpPr>
          <p:cNvPr id="553" name="Google Shape;553;p42"/>
          <p:cNvGrpSpPr/>
          <p:nvPr/>
        </p:nvGrpSpPr>
        <p:grpSpPr>
          <a:xfrm>
            <a:off x="2400119" y="1890692"/>
            <a:ext cx="1798163" cy="3675667"/>
            <a:chOff x="14546630" y="3892200"/>
            <a:chExt cx="3302411" cy="8498651"/>
          </a:xfrm>
        </p:grpSpPr>
        <p:sp>
          <p:nvSpPr>
            <p:cNvPr id="554" name="Google Shape;554;p42"/>
            <p:cNvSpPr/>
            <p:nvPr/>
          </p:nvSpPr>
          <p:spPr>
            <a:xfrm>
              <a:off x="14546641" y="4181351"/>
              <a:ext cx="3302400" cy="8209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9900FF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231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56" name="Google Shape;556;p4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567" name="Google Shape;567;p4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CFEAD6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AUXILIARY FUNCTION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70" name="Google Shape;570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8" name="Google Shape;578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0" name="Google Shape;580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19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A3233465-D498-7C67-64DB-07B9750C7BE7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DAEC638B-B16F-F99D-C31A-44689F9AD354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4FC93349-40D7-85AA-D1FB-9C1B487E4552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8AE63-FE96-9572-A9E3-2E5458C53C58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2529775"/>
          <a:ext cx="984963" cy="813847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984963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6274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013F57"/>
                          </a:solidFill>
                          <a:effectLst/>
                          <a:latin typeface="Barlow" pitchFamily="2" charset="77"/>
                        </a:rPr>
                        <a:t>Input</a:t>
                      </a:r>
                      <a:endParaRPr lang="en-US" sz="900" b="1" dirty="0">
                        <a:solidFill>
                          <a:srgbClr val="013F57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801-456-8765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&lt;978&gt; 654-0299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978.654.0299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22174-76C3-4EB5-6BCB-3F1ABAEFFB83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3560404"/>
          <a:ext cx="1019548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1019548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FBA53D"/>
                          </a:solidFill>
                          <a:effectLst/>
                          <a:latin typeface="Barlow" pitchFamily="2" charset="77"/>
                        </a:rPr>
                        <a:t>Program Output</a:t>
                      </a:r>
                      <a:endParaRPr lang="en-US" sz="900" b="1" dirty="0">
                        <a:solidFill>
                          <a:srgbClr val="FBA53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8B64C8-687C-47AC-FDB1-A1252B66A748}"/>
              </a:ext>
            </a:extLst>
          </p:cNvPr>
          <p:cNvGraphicFramePr>
            <a:graphicFrameLocks noGrp="1"/>
          </p:cNvGraphicFramePr>
          <p:nvPr/>
        </p:nvGraphicFramePr>
        <p:xfrm>
          <a:off x="6447106" y="4489490"/>
          <a:ext cx="816100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816100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C2457D"/>
                          </a:solidFill>
                          <a:effectLst/>
                          <a:latin typeface="Barlow" pitchFamily="2" charset="77"/>
                        </a:rPr>
                        <a:t>Output</a:t>
                      </a:r>
                      <a:endParaRPr lang="en-US" sz="900" b="1" dirty="0">
                        <a:solidFill>
                          <a:srgbClr val="C2457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pSp>
        <p:nvGrpSpPr>
          <p:cNvPr id="9" name="Google Shape;607;p43">
            <a:extLst>
              <a:ext uri="{FF2B5EF4-FFF2-40B4-BE49-F238E27FC236}">
                <a16:creationId xmlns:a16="http://schemas.microsoft.com/office/drawing/2014/main" id="{AD8605EE-DEBA-831A-3084-8DC1A077B0D9}"/>
              </a:ext>
            </a:extLst>
          </p:cNvPr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11" name="Google Shape;608;p43">
              <a:extLst>
                <a:ext uri="{FF2B5EF4-FFF2-40B4-BE49-F238E27FC236}">
                  <a16:creationId xmlns:a16="http://schemas.microsoft.com/office/drawing/2014/main" id="{3A339C9A-4D41-E232-44A6-AED0BA8EEDE6}"/>
                </a:ext>
              </a:extLst>
            </p:cNvPr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3" name="Google Shape;609;p43">
              <a:extLst>
                <a:ext uri="{FF2B5EF4-FFF2-40B4-BE49-F238E27FC236}">
                  <a16:creationId xmlns:a16="http://schemas.microsoft.com/office/drawing/2014/main" id="{1E4B7A6E-B266-2257-D4F9-4628C4BC1971}"/>
                </a:ext>
              </a:extLst>
            </p:cNvPr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RANKER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14" name="Google Shape;615;p43">
            <a:extLst>
              <a:ext uri="{FF2B5EF4-FFF2-40B4-BE49-F238E27FC236}">
                <a16:creationId xmlns:a16="http://schemas.microsoft.com/office/drawing/2014/main" id="{903A78C3-B52D-389F-D074-AA4354E58FE0}"/>
              </a:ext>
            </a:extLst>
          </p:cNvPr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15" name="Google Shape;616;p43">
              <a:extLst>
                <a:ext uri="{FF2B5EF4-FFF2-40B4-BE49-F238E27FC236}">
                  <a16:creationId xmlns:a16="http://schemas.microsoft.com/office/drawing/2014/main" id="{5A7A910A-390F-A38C-C600-4BBE6AE5678B}"/>
                </a:ext>
              </a:extLst>
            </p:cNvPr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617;p43">
              <a:extLst>
                <a:ext uri="{FF2B5EF4-FFF2-40B4-BE49-F238E27FC236}">
                  <a16:creationId xmlns:a16="http://schemas.microsoft.com/office/drawing/2014/main" id="{45C506F8-5B10-CD40-177C-8E46F0AB5FDF}"/>
                </a:ext>
              </a:extLst>
            </p:cNvPr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618;p43">
              <a:extLst>
                <a:ext uri="{FF2B5EF4-FFF2-40B4-BE49-F238E27FC236}">
                  <a16:creationId xmlns:a16="http://schemas.microsoft.com/office/drawing/2014/main" id="{60BEE0F3-B94A-311C-184E-818EC106D396}"/>
                </a:ext>
              </a:extLst>
            </p:cNvPr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619;p43">
              <a:extLst>
                <a:ext uri="{FF2B5EF4-FFF2-40B4-BE49-F238E27FC236}">
                  <a16:creationId xmlns:a16="http://schemas.microsoft.com/office/drawing/2014/main" id="{48F1F192-440B-CF93-355B-9CD41417AD4A}"/>
                </a:ext>
              </a:extLst>
            </p:cNvPr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" name="Google Shape;661;p44">
            <a:extLst>
              <a:ext uri="{FF2B5EF4-FFF2-40B4-BE49-F238E27FC236}">
                <a16:creationId xmlns:a16="http://schemas.microsoft.com/office/drawing/2014/main" id="{C89E7BD0-A8C4-E6AF-A481-00F6A51FD623}"/>
              </a:ext>
            </a:extLst>
          </p:cNvPr>
          <p:cNvGrpSpPr/>
          <p:nvPr/>
        </p:nvGrpSpPr>
        <p:grpSpPr>
          <a:xfrm>
            <a:off x="9153763" y="3695952"/>
            <a:ext cx="323387" cy="432896"/>
            <a:chOff x="24487218" y="7936075"/>
            <a:chExt cx="604123" cy="840575"/>
          </a:xfrm>
        </p:grpSpPr>
        <p:cxnSp>
          <p:nvCxnSpPr>
            <p:cNvPr id="10" name="Google Shape;662;p44">
              <a:extLst>
                <a:ext uri="{FF2B5EF4-FFF2-40B4-BE49-F238E27FC236}">
                  <a16:creationId xmlns:a16="http://schemas.microsoft.com/office/drawing/2014/main" id="{412D6774-51DD-B641-07A7-E5C11C216D2A}"/>
                </a:ext>
              </a:extLst>
            </p:cNvPr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663;p44">
              <a:extLst>
                <a:ext uri="{FF2B5EF4-FFF2-40B4-BE49-F238E27FC236}">
                  <a16:creationId xmlns:a16="http://schemas.microsoft.com/office/drawing/2014/main" id="{4F226791-0424-E1E3-1148-8AF48FE327B7}"/>
                </a:ext>
              </a:extLst>
            </p:cNvPr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664;p44">
              <a:extLst>
                <a:ext uri="{FF2B5EF4-FFF2-40B4-BE49-F238E27FC236}">
                  <a16:creationId xmlns:a16="http://schemas.microsoft.com/office/drawing/2014/main" id="{DB110BEA-82E7-AD10-25ED-7BB5A8B25C35}"/>
                </a:ext>
              </a:extLst>
            </p:cNvPr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665;p44">
              <a:extLst>
                <a:ext uri="{FF2B5EF4-FFF2-40B4-BE49-F238E27FC236}">
                  <a16:creationId xmlns:a16="http://schemas.microsoft.com/office/drawing/2014/main" id="{F7476F39-CD65-5707-FD13-20F9E5FD1063}"/>
                </a:ext>
              </a:extLst>
            </p:cNvPr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" name="Google Shape;666;p44">
            <a:extLst>
              <a:ext uri="{FF2B5EF4-FFF2-40B4-BE49-F238E27FC236}">
                <a16:creationId xmlns:a16="http://schemas.microsoft.com/office/drawing/2014/main" id="{E8AE7540-A9DC-B6D9-EF47-9003B538155E}"/>
              </a:ext>
            </a:extLst>
          </p:cNvPr>
          <p:cNvGrpSpPr/>
          <p:nvPr/>
        </p:nvGrpSpPr>
        <p:grpSpPr>
          <a:xfrm>
            <a:off x="9460924" y="1890692"/>
            <a:ext cx="1302588" cy="3675688"/>
            <a:chOff x="31540375" y="3892200"/>
            <a:chExt cx="4135200" cy="8498700"/>
          </a:xfrm>
        </p:grpSpPr>
        <p:sp>
          <p:nvSpPr>
            <p:cNvPr id="22" name="Google Shape;667;p44">
              <a:extLst>
                <a:ext uri="{FF2B5EF4-FFF2-40B4-BE49-F238E27FC236}">
                  <a16:creationId xmlns:a16="http://schemas.microsoft.com/office/drawing/2014/main" id="{F1ACF35E-D506-9599-DE4F-33F409286B92}"/>
                </a:ext>
              </a:extLst>
            </p:cNvPr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3" name="Google Shape;668;p44">
              <a:extLst>
                <a:ext uri="{FF2B5EF4-FFF2-40B4-BE49-F238E27FC236}">
                  <a16:creationId xmlns:a16="http://schemas.microsoft.com/office/drawing/2014/main" id="{4A7A2A1E-57B8-1198-021C-985DD2A1E4E2}"/>
                </a:ext>
              </a:extLst>
            </p:cNvPr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B7B7B7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SELECTOR</a:t>
              </a:r>
              <a:endParaRPr sz="1600" b="1">
                <a:solidFill>
                  <a:srgbClr val="000000"/>
                </a:solidFill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sp>
        <p:nvSpPr>
          <p:cNvPr id="24" name="Google Shape;669;p44">
            <a:extLst>
              <a:ext uri="{FF2B5EF4-FFF2-40B4-BE49-F238E27FC236}">
                <a16:creationId xmlns:a16="http://schemas.microsoft.com/office/drawing/2014/main" id="{0B5D0E69-F1DD-F9D8-9E22-E3FB55401870}"/>
              </a:ext>
            </a:extLst>
          </p:cNvPr>
          <p:cNvSpPr/>
          <p:nvPr/>
        </p:nvSpPr>
        <p:spPr>
          <a:xfrm>
            <a:off x="9775325" y="4312550"/>
            <a:ext cx="690444" cy="592164"/>
          </a:xfrm>
          <a:prstGeom prst="flowChartDocument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b="1">
                <a:solidFill>
                  <a:srgbClr val="FFFFFF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BEST PROGRAM</a:t>
            </a:r>
            <a:endParaRPr sz="900" b="1">
              <a:solidFill>
                <a:srgbClr val="FFFFFF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25" name="Google Shape;670;p44">
            <a:extLst>
              <a:ext uri="{FF2B5EF4-FFF2-40B4-BE49-F238E27FC236}">
                <a16:creationId xmlns:a16="http://schemas.microsoft.com/office/drawing/2014/main" id="{6C6574B9-ABD2-7794-0DFD-58A58CE89E67}"/>
              </a:ext>
            </a:extLst>
          </p:cNvPr>
          <p:cNvSpPr/>
          <p:nvPr/>
        </p:nvSpPr>
        <p:spPr>
          <a:xfrm>
            <a:off x="9840375" y="4095725"/>
            <a:ext cx="400200" cy="153300"/>
          </a:xfrm>
          <a:prstGeom prst="rect">
            <a:avLst/>
          </a:prstGeom>
          <a:solidFill>
            <a:srgbClr val="980000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FFFF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P1</a:t>
            </a:r>
            <a:endParaRPr sz="1000" b="1">
              <a:solidFill>
                <a:srgbClr val="FFFFFF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26" name="Google Shape;704;p45">
            <a:extLst>
              <a:ext uri="{FF2B5EF4-FFF2-40B4-BE49-F238E27FC236}">
                <a16:creationId xmlns:a16="http://schemas.microsoft.com/office/drawing/2014/main" id="{2FC6EEEE-0B3F-9381-3A67-D96A22D410E5}"/>
              </a:ext>
            </a:extLst>
          </p:cNvPr>
          <p:cNvSpPr/>
          <p:nvPr/>
        </p:nvSpPr>
        <p:spPr>
          <a:xfrm>
            <a:off x="5978125" y="5642700"/>
            <a:ext cx="1686300" cy="51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Barlow" pitchFamily="2" charset="77"/>
                <a:ea typeface="Syncopate"/>
                <a:cs typeface="Syncopate"/>
                <a:sym typeface="Syncopate"/>
              </a:rPr>
              <a:t>Augmentation</a:t>
            </a:r>
            <a:endParaRPr sz="1000"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sp>
        <p:nvSpPr>
          <p:cNvPr id="27" name="Google Shape;707;p45">
            <a:extLst>
              <a:ext uri="{FF2B5EF4-FFF2-40B4-BE49-F238E27FC236}">
                <a16:creationId xmlns:a16="http://schemas.microsoft.com/office/drawing/2014/main" id="{8238A953-4CE7-2D9E-3208-C7E8D4B3197B}"/>
              </a:ext>
            </a:extLst>
          </p:cNvPr>
          <p:cNvSpPr/>
          <p:nvPr/>
        </p:nvSpPr>
        <p:spPr>
          <a:xfrm>
            <a:off x="4344602" y="5953833"/>
            <a:ext cx="375900" cy="1020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P1</a:t>
            </a:r>
            <a:endParaRPr sz="1000" b="1">
              <a:solidFill>
                <a:srgbClr val="FF0000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" name="Google Shape;734;p45">
            <a:extLst>
              <a:ext uri="{FF2B5EF4-FFF2-40B4-BE49-F238E27FC236}">
                <a16:creationId xmlns:a16="http://schemas.microsoft.com/office/drawing/2014/main" id="{CC2725F6-923F-28DC-3CC3-173B4AC5D77F}"/>
              </a:ext>
            </a:extLst>
          </p:cNvPr>
          <p:cNvCxnSpPr>
            <a:stCxn id="26" idx="1"/>
          </p:cNvCxnSpPr>
          <p:nvPr/>
        </p:nvCxnSpPr>
        <p:spPr>
          <a:xfrm rot="10800000">
            <a:off x="3299125" y="5566500"/>
            <a:ext cx="2679000" cy="334200"/>
          </a:xfrm>
          <a:prstGeom prst="bentConnector2">
            <a:avLst/>
          </a:prstGeom>
          <a:noFill/>
          <a:ln w="19050" cap="flat" cmpd="sng">
            <a:solidFill>
              <a:srgbClr val="1F497D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9" name="Google Shape;735;p45">
            <a:extLst>
              <a:ext uri="{FF2B5EF4-FFF2-40B4-BE49-F238E27FC236}">
                <a16:creationId xmlns:a16="http://schemas.microsoft.com/office/drawing/2014/main" id="{94D6B627-ECE3-FD0D-E36F-AEBE126F688D}"/>
              </a:ext>
            </a:extLst>
          </p:cNvPr>
          <p:cNvCxnSpPr>
            <a:endCxn id="26" idx="3"/>
          </p:cNvCxnSpPr>
          <p:nvPr/>
        </p:nvCxnSpPr>
        <p:spPr>
          <a:xfrm rot="5400000">
            <a:off x="8374997" y="4155015"/>
            <a:ext cx="1035000" cy="24561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dash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23272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5260900" y="1483675"/>
            <a:ext cx="1845300" cy="2824200"/>
          </a:xfrm>
          <a:prstGeom prst="roundRect">
            <a:avLst>
              <a:gd name="adj" fmla="val 16667"/>
            </a:avLst>
          </a:prstGeom>
          <a:solidFill>
            <a:srgbClr val="FFF2CC">
              <a:alpha val="227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Barlow" pitchFamily="2" charset="77"/>
              </a:rPr>
              <a:t>PROGRAM SYNTHESIS</a:t>
            </a:r>
            <a:endParaRPr sz="3000" b="1">
              <a:latin typeface="Barlow" pitchFamily="2" charset="77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476625" y="43822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arlow" pitchFamily="2" charset="77"/>
                <a:ea typeface="Barlow"/>
                <a:cs typeface="Barlow"/>
                <a:sym typeface="Barlow"/>
              </a:rPr>
              <a:t>Problem Specifications</a:t>
            </a:r>
            <a:endParaRPr b="1">
              <a:latin typeface="Barlow" pitchFamily="2" charset="77"/>
              <a:ea typeface="Barlow"/>
              <a:cs typeface="Barlow"/>
              <a:sym typeface="Barlow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600" y="2748675"/>
            <a:ext cx="1525900" cy="15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200" y="1596026"/>
            <a:ext cx="1180690" cy="109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3793000" y="3069550"/>
            <a:ext cx="1463100" cy="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7"/>
          <p:cNvSpPr txBox="1"/>
          <p:nvPr/>
        </p:nvSpPr>
        <p:spPr>
          <a:xfrm>
            <a:off x="5078700" y="4382275"/>
            <a:ext cx="23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arlow" pitchFamily="2" charset="77"/>
                <a:ea typeface="Barlow"/>
                <a:cs typeface="Barlow"/>
                <a:sym typeface="Barlow"/>
              </a:rPr>
              <a:t>Synthesizer</a:t>
            </a:r>
            <a:endParaRPr b="1">
              <a:latin typeface="Barlow" pitchFamily="2" charset="77"/>
              <a:ea typeface="Barlow"/>
              <a:cs typeface="Barlow"/>
              <a:sym typeface="Barlow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425" y="1701125"/>
            <a:ext cx="2414625" cy="24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2037" y="5130175"/>
            <a:ext cx="1292713" cy="123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>
            <a:stCxn id="98" idx="2"/>
            <a:endCxn id="100" idx="0"/>
          </p:cNvCxnSpPr>
          <p:nvPr/>
        </p:nvCxnSpPr>
        <p:spPr>
          <a:xfrm>
            <a:off x="6248400" y="4782475"/>
            <a:ext cx="0" cy="34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7"/>
          <p:cNvSpPr txBox="1"/>
          <p:nvPr/>
        </p:nvSpPr>
        <p:spPr>
          <a:xfrm>
            <a:off x="5788504" y="6264255"/>
            <a:ext cx="9198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arlow" pitchFamily="2" charset="77"/>
                <a:ea typeface="Barlow"/>
                <a:cs typeface="Barlow"/>
                <a:sym typeface="Barlow"/>
              </a:rPr>
              <a:t>Program</a:t>
            </a:r>
            <a:endParaRPr b="1">
              <a:latin typeface="Barlow" pitchFamily="2" charset="77"/>
              <a:ea typeface="Barlow"/>
              <a:cs typeface="Barlow"/>
              <a:sym typeface="Barlow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Barlow" pitchFamily="2" charset="77"/>
              </a:rPr>
              <a:t>* Icons from @</a:t>
            </a:r>
            <a:r>
              <a:rPr lang="en-US" sz="1000" dirty="0" err="1">
                <a:latin typeface="Barlow" pitchFamily="2" charset="77"/>
              </a:rPr>
              <a:t>flaticon</a:t>
            </a:r>
            <a:endParaRPr sz="1000" dirty="0">
              <a:latin typeface="Barlow" pitchFamily="2" charset="77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794025" y="4274575"/>
            <a:ext cx="309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arlow" pitchFamily="2" charset="77"/>
              </a:rPr>
              <a:t>Search Space</a:t>
            </a:r>
            <a:br>
              <a:rPr lang="en-US" b="1">
                <a:latin typeface="Barlow" pitchFamily="2" charset="77"/>
              </a:rPr>
            </a:br>
            <a:r>
              <a:rPr lang="en-US" b="1">
                <a:latin typeface="Barlow" pitchFamily="2" charset="77"/>
              </a:rPr>
              <a:t>(Domain-Specific Language)</a:t>
            </a:r>
            <a:endParaRPr b="1">
              <a:latin typeface="Barlow" pitchFamily="2" charset="77"/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9203800" y="1805325"/>
            <a:ext cx="2339400" cy="2502600"/>
            <a:chOff x="9203800" y="1805325"/>
            <a:chExt cx="2339400" cy="2502600"/>
          </a:xfrm>
        </p:grpSpPr>
        <p:sp>
          <p:nvSpPr>
            <p:cNvPr id="106" name="Google Shape;106;p17"/>
            <p:cNvSpPr/>
            <p:nvPr/>
          </p:nvSpPr>
          <p:spPr>
            <a:xfrm>
              <a:off x="9203800" y="1805325"/>
              <a:ext cx="2339400" cy="2502600"/>
            </a:xfrm>
            <a:prstGeom prst="roundRect">
              <a:avLst>
                <a:gd name="adj" fmla="val 16667"/>
              </a:avLst>
            </a:prstGeom>
            <a:solidFill>
              <a:srgbClr val="FFF2CC">
                <a:alpha val="227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 pitchFamily="2" charset="77"/>
              </a:endParaRPr>
            </a:p>
          </p:txBody>
        </p:sp>
        <p:pic>
          <p:nvPicPr>
            <p:cNvPr id="107" name="Google Shape;107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flipH="1">
              <a:off x="9451225" y="2119938"/>
              <a:ext cx="1899525" cy="1899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8" name="Google Shape;108;p17"/>
          <p:cNvCxnSpPr/>
          <p:nvPr/>
        </p:nvCxnSpPr>
        <p:spPr>
          <a:xfrm rot="10800000">
            <a:off x="7077400" y="3067925"/>
            <a:ext cx="171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</a:t>
            </a:fld>
            <a:endParaRPr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grpSp>
        <p:nvGrpSpPr>
          <p:cNvPr id="753" name="Google Shape;753;p46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754" name="Google Shape;754;p46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1" dirty="0">
                  <a:solidFill>
                    <a:srgbClr val="C2457D"/>
                  </a:solidFill>
                  <a:latin typeface="Barlow" pitchFamily="2" charset="77"/>
                  <a:cs typeface="Consolas" panose="020B0609020204030204" pitchFamily="49" charset="0"/>
                </a:rPr>
                <a:t>P1(arg):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Barlow" pitchFamily="2" charset="77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arg.replace("-",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.replace(".",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    concat("&gt;", " "), "")</a:t>
              </a:r>
              <a:endParaRPr sz="1200" dirty="0">
                <a:solidFill>
                  <a:srgbClr val="013F57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756" name="Google Shape;756;p46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757" name="Google Shape;757;p46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61" name="Google Shape;761;p46"/>
          <p:cNvSpPr txBox="1"/>
          <p:nvPr/>
        </p:nvSpPr>
        <p:spPr>
          <a:xfrm rot="-5403733">
            <a:off x="3603195" y="4676876"/>
            <a:ext cx="27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20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D3FE5759-B0AE-BE3F-06DD-A06E89438031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442902CF-3675-3B2B-8520-96B4348CA74C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lang="en-US"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211E6528-AA02-9066-7621-A48FB21F9846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arlow" pitchFamily="2" charset="77"/>
              </a:rPr>
              <a:t>RUNNING EXAMPLE OF AGS</a:t>
            </a:r>
            <a:endParaRPr b="1">
              <a:latin typeface="Barlow" pitchFamily="2" charset="77"/>
            </a:endParaRPr>
          </a:p>
        </p:txBody>
      </p:sp>
      <p:grpSp>
        <p:nvGrpSpPr>
          <p:cNvPr id="756" name="Google Shape;756;p46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757" name="Google Shape;757;p46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61" name="Google Shape;761;p46"/>
          <p:cNvSpPr txBox="1"/>
          <p:nvPr/>
        </p:nvSpPr>
        <p:spPr>
          <a:xfrm rot="-5403733">
            <a:off x="3603195" y="4676876"/>
            <a:ext cx="27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21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D3FE5759-B0AE-BE3F-06DD-A06E89438031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442902CF-3675-3B2B-8520-96B4348CA74C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</a:t>
              </a:r>
              <a:r>
                <a:rPr lang="en-US" sz="1000" dirty="0" err="1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S.replace</a:t>
              </a: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 (S, S)</a:t>
              </a:r>
              <a:endParaRPr lang="en-US"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211E6528-AA02-9066-7621-A48FB21F9846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" name="Google Shape;775;p47">
            <a:extLst>
              <a:ext uri="{FF2B5EF4-FFF2-40B4-BE49-F238E27FC236}">
                <a16:creationId xmlns:a16="http://schemas.microsoft.com/office/drawing/2014/main" id="{8DBF61A3-A65D-15BB-0765-7A275A681EE8}"/>
              </a:ext>
            </a:extLst>
          </p:cNvPr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6" name="Google Shape;776;p47">
            <a:extLst>
              <a:ext uri="{FF2B5EF4-FFF2-40B4-BE49-F238E27FC236}">
                <a16:creationId xmlns:a16="http://schemas.microsoft.com/office/drawing/2014/main" id="{1C28C404-4C71-A388-FD24-1E9157D1B429}"/>
              </a:ext>
            </a:extLst>
          </p:cNvPr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 dirty="0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777;p47">
            <a:extLst>
              <a:ext uri="{FF2B5EF4-FFF2-40B4-BE49-F238E27FC236}">
                <a16:creationId xmlns:a16="http://schemas.microsoft.com/office/drawing/2014/main" id="{A142C64B-8E76-E268-44D5-EFC441CA00FA}"/>
              </a:ext>
            </a:extLst>
          </p:cNvPr>
          <p:cNvSpPr txBox="1"/>
          <p:nvPr/>
        </p:nvSpPr>
        <p:spPr>
          <a:xfrm>
            <a:off x="52062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pic>
        <p:nvPicPr>
          <p:cNvPr id="8" name="Google Shape;778;p47">
            <a:extLst>
              <a:ext uri="{FF2B5EF4-FFF2-40B4-BE49-F238E27FC236}">
                <a16:creationId xmlns:a16="http://schemas.microsoft.com/office/drawing/2014/main" id="{837728E0-974F-24F8-10FD-C2855C134C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9;p47">
            <a:extLst>
              <a:ext uri="{FF2B5EF4-FFF2-40B4-BE49-F238E27FC236}">
                <a16:creationId xmlns:a16="http://schemas.microsoft.com/office/drawing/2014/main" id="{94E584B5-B756-DFF0-7778-F79DA6DB73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780;p47">
            <a:extLst>
              <a:ext uri="{FF2B5EF4-FFF2-40B4-BE49-F238E27FC236}">
                <a16:creationId xmlns:a16="http://schemas.microsoft.com/office/drawing/2014/main" id="{F966D9F6-9C93-96A6-1039-D64EDACCFA26}"/>
              </a:ext>
            </a:extLst>
          </p:cNvPr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11" name="Google Shape;781;p47">
              <a:extLst>
                <a:ext uri="{FF2B5EF4-FFF2-40B4-BE49-F238E27FC236}">
                  <a16:creationId xmlns:a16="http://schemas.microsoft.com/office/drawing/2014/main" id="{52030855-2272-886A-F8E1-5D347C023AF2}"/>
                </a:ext>
              </a:extLst>
            </p:cNvPr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782;p47">
              <a:extLst>
                <a:ext uri="{FF2B5EF4-FFF2-40B4-BE49-F238E27FC236}">
                  <a16:creationId xmlns:a16="http://schemas.microsoft.com/office/drawing/2014/main" id="{AACFE84B-9E9E-D859-F760-15DB3C3CBB0D}"/>
                </a:ext>
              </a:extLst>
            </p:cNvPr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783;p47">
              <a:extLst>
                <a:ext uri="{FF2B5EF4-FFF2-40B4-BE49-F238E27FC236}">
                  <a16:creationId xmlns:a16="http://schemas.microsoft.com/office/drawing/2014/main" id="{4C8FC04A-CAA5-05D8-1E98-505326FC5DBE}"/>
                </a:ext>
              </a:extLst>
            </p:cNvPr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784;p47">
              <a:extLst>
                <a:ext uri="{FF2B5EF4-FFF2-40B4-BE49-F238E27FC236}">
                  <a16:creationId xmlns:a16="http://schemas.microsoft.com/office/drawing/2014/main" id="{8F3A8F13-8E43-09C8-2366-D2FAEA4B23D4}"/>
                </a:ext>
              </a:extLst>
            </p:cNvPr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" name="Google Shape;753;p46">
            <a:extLst>
              <a:ext uri="{FF2B5EF4-FFF2-40B4-BE49-F238E27FC236}">
                <a16:creationId xmlns:a16="http://schemas.microsoft.com/office/drawing/2014/main" id="{BDB8EE14-951D-180C-F0A7-FDD0223F9F75}"/>
              </a:ext>
            </a:extLst>
          </p:cNvPr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16" name="Google Shape;754;p46">
              <a:extLst>
                <a:ext uri="{FF2B5EF4-FFF2-40B4-BE49-F238E27FC236}">
                  <a16:creationId xmlns:a16="http://schemas.microsoft.com/office/drawing/2014/main" id="{3D4902C6-234C-C952-402C-EF24CF60CB62}"/>
                </a:ext>
              </a:extLst>
            </p:cNvPr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1" dirty="0">
                  <a:solidFill>
                    <a:srgbClr val="C2457D"/>
                  </a:solidFill>
                  <a:latin typeface="Barlow" pitchFamily="2" charset="77"/>
                  <a:cs typeface="Consolas" panose="020B0609020204030204" pitchFamily="49" charset="0"/>
                </a:rPr>
                <a:t>P1(arg):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Barlow" pitchFamily="2" charset="77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arg.replace("-",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.replace(".",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    concat("&gt;", " "), "")</a:t>
              </a:r>
              <a:endParaRPr sz="1200" dirty="0">
                <a:solidFill>
                  <a:srgbClr val="013F57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7" name="Google Shape;755;p46">
              <a:extLst>
                <a:ext uri="{FF2B5EF4-FFF2-40B4-BE49-F238E27FC236}">
                  <a16:creationId xmlns:a16="http://schemas.microsoft.com/office/drawing/2014/main" id="{76E49EC4-88D4-0491-77EF-2E038FFCF43E}"/>
                </a:ext>
              </a:extLst>
            </p:cNvPr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2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sp>
        <p:nvSpPr>
          <p:cNvPr id="556" name="Google Shape;556;p4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567" name="Google Shape;567;p4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CFEAD6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AUXILIARY FUNCTION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70" name="Google Shape;570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8" name="Google Shape;578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0" name="Google Shape;580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22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A3233465-D498-7C67-64DB-07B9750C7BE7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DAEC638B-B16F-F99D-C31A-44689F9AD354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S.replace (S, S)</a:t>
              </a:r>
              <a:endParaRPr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4FC93349-40D7-85AA-D1FB-9C1B487E4552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8AE63-FE96-9572-A9E3-2E5458C53C58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2529775"/>
          <a:ext cx="984963" cy="813847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984963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6274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013F57"/>
                          </a:solidFill>
                          <a:effectLst/>
                          <a:latin typeface="Barlow" pitchFamily="2" charset="77"/>
                        </a:rPr>
                        <a:t>Input</a:t>
                      </a:r>
                      <a:endParaRPr lang="en-US" sz="900" b="1" dirty="0">
                        <a:solidFill>
                          <a:srgbClr val="013F57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801-456-8765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&lt;978&gt; 654-0299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978.654.0299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22174-76C3-4EB5-6BCB-3F1ABAEFF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09141"/>
              </p:ext>
            </p:extLst>
          </p:nvPr>
        </p:nvGraphicFramePr>
        <p:xfrm>
          <a:off x="6314956" y="3560404"/>
          <a:ext cx="1019548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1019548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FBA53D"/>
                          </a:solidFill>
                          <a:effectLst/>
                          <a:latin typeface="Barlow" pitchFamily="2" charset="77"/>
                        </a:rPr>
                        <a:t>Program Output</a:t>
                      </a:r>
                      <a:endParaRPr lang="en-US" sz="900" b="1" dirty="0">
                        <a:solidFill>
                          <a:srgbClr val="FBA53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8B64C8-687C-47AC-FDB1-A1252B66A748}"/>
              </a:ext>
            </a:extLst>
          </p:cNvPr>
          <p:cNvGraphicFramePr>
            <a:graphicFrameLocks noGrp="1"/>
          </p:cNvGraphicFramePr>
          <p:nvPr/>
        </p:nvGraphicFramePr>
        <p:xfrm>
          <a:off x="6447106" y="4489490"/>
          <a:ext cx="816100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816100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C2457D"/>
                          </a:solidFill>
                          <a:effectLst/>
                          <a:latin typeface="Barlow" pitchFamily="2" charset="77"/>
                        </a:rPr>
                        <a:t>Output</a:t>
                      </a:r>
                      <a:endParaRPr lang="en-US" sz="900" b="1" dirty="0">
                        <a:solidFill>
                          <a:srgbClr val="C2457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7EDAFF-97BF-FD77-31F2-F69E32C1A631}"/>
              </a:ext>
            </a:extLst>
          </p:cNvPr>
          <p:cNvSpPr txBox="1"/>
          <p:nvPr/>
        </p:nvSpPr>
        <p:spPr>
          <a:xfrm>
            <a:off x="3628441" y="5812438"/>
            <a:ext cx="3226715" cy="553998"/>
          </a:xfrm>
          <a:prstGeom prst="rect">
            <a:avLst/>
          </a:prstGeom>
          <a:solidFill>
            <a:srgbClr val="016B64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P2(arg):</a:t>
            </a:r>
          </a:p>
          <a:p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C245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P1(arg)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.replace("&lt;", "")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A5FCC8-CC95-B682-DB14-651DB962EAE0}"/>
              </a:ext>
            </a:extLst>
          </p:cNvPr>
          <p:cNvCxnSpPr>
            <a:stCxn id="556" idx="2"/>
            <a:endCxn id="8" idx="0"/>
          </p:cNvCxnSpPr>
          <p:nvPr/>
        </p:nvCxnSpPr>
        <p:spPr>
          <a:xfrm>
            <a:off x="5126011" y="5566303"/>
            <a:ext cx="115788" cy="246135"/>
          </a:xfrm>
          <a:prstGeom prst="straightConnector1">
            <a:avLst/>
          </a:prstGeom>
          <a:ln>
            <a:solidFill>
              <a:srgbClr val="FBA5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8367E-C8F4-2100-AC24-1794D059A8D1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5241799" y="3926164"/>
            <a:ext cx="1073157" cy="1886274"/>
          </a:xfrm>
          <a:prstGeom prst="straightConnector1">
            <a:avLst/>
          </a:prstGeom>
          <a:ln>
            <a:solidFill>
              <a:srgbClr val="C2457D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oogle Shape;753;p46">
            <a:extLst>
              <a:ext uri="{FF2B5EF4-FFF2-40B4-BE49-F238E27FC236}">
                <a16:creationId xmlns:a16="http://schemas.microsoft.com/office/drawing/2014/main" id="{5A0E882D-F778-D6FD-668F-B0BF92170A4D}"/>
              </a:ext>
            </a:extLst>
          </p:cNvPr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11" name="Google Shape;754;p46">
              <a:extLst>
                <a:ext uri="{FF2B5EF4-FFF2-40B4-BE49-F238E27FC236}">
                  <a16:creationId xmlns:a16="http://schemas.microsoft.com/office/drawing/2014/main" id="{8A1F02A6-5000-4CC9-3632-C185576B663B}"/>
                </a:ext>
              </a:extLst>
            </p:cNvPr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1" dirty="0">
                  <a:solidFill>
                    <a:srgbClr val="C2457D"/>
                  </a:solidFill>
                  <a:latin typeface="Barlow" pitchFamily="2" charset="77"/>
                  <a:cs typeface="Consolas" panose="020B0609020204030204" pitchFamily="49" charset="0"/>
                </a:rPr>
                <a:t>P1(arg):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Barlow" pitchFamily="2" charset="77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arg.replace("-",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.replace(".",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    concat("&gt;", " "), "")</a:t>
              </a:r>
              <a:endParaRPr sz="1200" dirty="0">
                <a:solidFill>
                  <a:srgbClr val="013F57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3" name="Google Shape;755;p46">
              <a:extLst>
                <a:ext uri="{FF2B5EF4-FFF2-40B4-BE49-F238E27FC236}">
                  <a16:creationId xmlns:a16="http://schemas.microsoft.com/office/drawing/2014/main" id="{0EE41CE3-30E9-EA55-135A-39014F3370FF}"/>
                </a:ext>
              </a:extLst>
            </p:cNvPr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011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sp>
        <p:nvSpPr>
          <p:cNvPr id="556" name="Google Shape;556;p4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567" name="Google Shape;567;p4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CFEAD6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AUXILIARY FUNCTION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70" name="Google Shape;570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8" name="Google Shape;578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0" name="Google Shape;580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23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A3233465-D498-7C67-64DB-07B9750C7BE7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DAEC638B-B16F-F99D-C31A-44689F9AD354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S.replace (S, S)</a:t>
              </a:r>
              <a:endParaRPr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4FC93349-40D7-85AA-D1FB-9C1B487E4552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8AE63-FE96-9572-A9E3-2E5458C53C58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2529775"/>
          <a:ext cx="984963" cy="813847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984963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6274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013F57"/>
                          </a:solidFill>
                          <a:effectLst/>
                          <a:latin typeface="Barlow" pitchFamily="2" charset="77"/>
                        </a:rPr>
                        <a:t>Input</a:t>
                      </a:r>
                      <a:endParaRPr lang="en-US" sz="900" b="1" dirty="0">
                        <a:solidFill>
                          <a:srgbClr val="013F57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801-456-8765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&lt;978&gt; 654-0299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978.654.0299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22174-76C3-4EB5-6BCB-3F1ABAEFFB83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3560404"/>
          <a:ext cx="1019548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1019548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FBA53D"/>
                          </a:solidFill>
                          <a:effectLst/>
                          <a:latin typeface="Barlow" pitchFamily="2" charset="77"/>
                        </a:rPr>
                        <a:t>Program Output</a:t>
                      </a:r>
                      <a:endParaRPr lang="en-US" sz="900" b="1" dirty="0">
                        <a:solidFill>
                          <a:srgbClr val="FBA53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8B64C8-687C-47AC-FDB1-A1252B66A748}"/>
              </a:ext>
            </a:extLst>
          </p:cNvPr>
          <p:cNvGraphicFramePr>
            <a:graphicFrameLocks noGrp="1"/>
          </p:cNvGraphicFramePr>
          <p:nvPr/>
        </p:nvGraphicFramePr>
        <p:xfrm>
          <a:off x="6447106" y="4489490"/>
          <a:ext cx="816100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816100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C2457D"/>
                          </a:solidFill>
                          <a:effectLst/>
                          <a:latin typeface="Barlow" pitchFamily="2" charset="77"/>
                        </a:rPr>
                        <a:t>Output</a:t>
                      </a:r>
                      <a:endParaRPr lang="en-US" sz="900" b="1" dirty="0">
                        <a:solidFill>
                          <a:srgbClr val="C2457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7EDAFF-97BF-FD77-31F2-F69E32C1A631}"/>
              </a:ext>
            </a:extLst>
          </p:cNvPr>
          <p:cNvSpPr txBox="1"/>
          <p:nvPr/>
        </p:nvSpPr>
        <p:spPr>
          <a:xfrm>
            <a:off x="3628441" y="5812438"/>
            <a:ext cx="3226715" cy="553998"/>
          </a:xfrm>
          <a:prstGeom prst="rect">
            <a:avLst/>
          </a:prstGeom>
          <a:solidFill>
            <a:srgbClr val="016B64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P2(arg):</a:t>
            </a:r>
          </a:p>
          <a:p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C245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P1(arg)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.replace("&lt;", "")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A5FCC8-CC95-B682-DB14-651DB962EAE0}"/>
              </a:ext>
            </a:extLst>
          </p:cNvPr>
          <p:cNvCxnSpPr>
            <a:stCxn id="556" idx="2"/>
            <a:endCxn id="8" idx="0"/>
          </p:cNvCxnSpPr>
          <p:nvPr/>
        </p:nvCxnSpPr>
        <p:spPr>
          <a:xfrm>
            <a:off x="5126011" y="5566303"/>
            <a:ext cx="115788" cy="246135"/>
          </a:xfrm>
          <a:prstGeom prst="straightConnector1">
            <a:avLst/>
          </a:prstGeom>
          <a:ln>
            <a:solidFill>
              <a:srgbClr val="FBA5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8367E-C8F4-2100-AC24-1794D059A8D1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5241799" y="3926164"/>
            <a:ext cx="1073157" cy="1886274"/>
          </a:xfrm>
          <a:prstGeom prst="straightConnector1">
            <a:avLst/>
          </a:prstGeom>
          <a:ln>
            <a:solidFill>
              <a:srgbClr val="C2457D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oogle Shape;753;p46">
            <a:extLst>
              <a:ext uri="{FF2B5EF4-FFF2-40B4-BE49-F238E27FC236}">
                <a16:creationId xmlns:a16="http://schemas.microsoft.com/office/drawing/2014/main" id="{5A0E882D-F778-D6FD-668F-B0BF92170A4D}"/>
              </a:ext>
            </a:extLst>
          </p:cNvPr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11" name="Google Shape;754;p46">
              <a:extLst>
                <a:ext uri="{FF2B5EF4-FFF2-40B4-BE49-F238E27FC236}">
                  <a16:creationId xmlns:a16="http://schemas.microsoft.com/office/drawing/2014/main" id="{8A1F02A6-5000-4CC9-3632-C185576B663B}"/>
                </a:ext>
              </a:extLst>
            </p:cNvPr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1" dirty="0">
                  <a:solidFill>
                    <a:srgbClr val="C2457D"/>
                  </a:solidFill>
                  <a:latin typeface="Barlow" pitchFamily="2" charset="77"/>
                  <a:cs typeface="Consolas" panose="020B0609020204030204" pitchFamily="49" charset="0"/>
                </a:rPr>
                <a:t>P1(arg):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Barlow" pitchFamily="2" charset="77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arg.replace("-",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.replace(".",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    concat("&gt;", " "), "")</a:t>
              </a:r>
              <a:endParaRPr sz="1200" dirty="0">
                <a:solidFill>
                  <a:srgbClr val="013F57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3" name="Google Shape;755;p46">
              <a:extLst>
                <a:ext uri="{FF2B5EF4-FFF2-40B4-BE49-F238E27FC236}">
                  <a16:creationId xmlns:a16="http://schemas.microsoft.com/office/drawing/2014/main" id="{0EE41CE3-30E9-EA55-135A-39014F3370FF}"/>
                </a:ext>
              </a:extLst>
            </p:cNvPr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" name="Google Shape;856;p49">
            <a:extLst>
              <a:ext uri="{FF2B5EF4-FFF2-40B4-BE49-F238E27FC236}">
                <a16:creationId xmlns:a16="http://schemas.microsoft.com/office/drawing/2014/main" id="{9FC0C1AF-C1E9-75DC-3769-C2B6F26A2B13}"/>
              </a:ext>
            </a:extLst>
          </p:cNvPr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15" name="Google Shape;857;p49">
              <a:extLst>
                <a:ext uri="{FF2B5EF4-FFF2-40B4-BE49-F238E27FC236}">
                  <a16:creationId xmlns:a16="http://schemas.microsoft.com/office/drawing/2014/main" id="{E5DF9818-308C-B29A-DBD9-2FFE4C2E9522}"/>
                </a:ext>
              </a:extLst>
            </p:cNvPr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6" name="Google Shape;858;p49">
              <a:extLst>
                <a:ext uri="{FF2B5EF4-FFF2-40B4-BE49-F238E27FC236}">
                  <a16:creationId xmlns:a16="http://schemas.microsoft.com/office/drawing/2014/main" id="{D8CC90B4-2769-B69E-59F1-E1FE2B81901C}"/>
                </a:ext>
              </a:extLst>
            </p:cNvPr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RANKER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17" name="Google Shape;864;p49">
            <a:extLst>
              <a:ext uri="{FF2B5EF4-FFF2-40B4-BE49-F238E27FC236}">
                <a16:creationId xmlns:a16="http://schemas.microsoft.com/office/drawing/2014/main" id="{5FDFF89D-C14B-9C4F-110D-8A38B4C61A38}"/>
              </a:ext>
            </a:extLst>
          </p:cNvPr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18" name="Google Shape;865;p49">
              <a:extLst>
                <a:ext uri="{FF2B5EF4-FFF2-40B4-BE49-F238E27FC236}">
                  <a16:creationId xmlns:a16="http://schemas.microsoft.com/office/drawing/2014/main" id="{E3E9EDD0-EAC0-5508-9D6E-1D27EDDB80DF}"/>
                </a:ext>
              </a:extLst>
            </p:cNvPr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866;p49">
              <a:extLst>
                <a:ext uri="{FF2B5EF4-FFF2-40B4-BE49-F238E27FC236}">
                  <a16:creationId xmlns:a16="http://schemas.microsoft.com/office/drawing/2014/main" id="{9D6DAED7-D82A-EF31-5224-4B5DD4597277}"/>
                </a:ext>
              </a:extLst>
            </p:cNvPr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867;p49">
              <a:extLst>
                <a:ext uri="{FF2B5EF4-FFF2-40B4-BE49-F238E27FC236}">
                  <a16:creationId xmlns:a16="http://schemas.microsoft.com/office/drawing/2014/main" id="{502EA5C5-1045-85F0-6329-CFA73BE0C302}"/>
                </a:ext>
              </a:extLst>
            </p:cNvPr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868;p49">
              <a:extLst>
                <a:ext uri="{FF2B5EF4-FFF2-40B4-BE49-F238E27FC236}">
                  <a16:creationId xmlns:a16="http://schemas.microsoft.com/office/drawing/2014/main" id="{AF1BCE94-B3BD-F9D0-89C1-A2AF70E860B7}"/>
                </a:ext>
              </a:extLst>
            </p:cNvPr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5264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RUNNING EXAMPLE OF AULILE</a:t>
            </a:r>
            <a:endParaRPr b="1" dirty="0">
              <a:latin typeface="Barlow" pitchFamily="2" charset="77"/>
            </a:endParaRPr>
          </a:p>
        </p:txBody>
      </p:sp>
      <p:sp>
        <p:nvSpPr>
          <p:cNvPr id="556" name="Google Shape;556;p4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arlow" pitchFamily="2" charset="77"/>
              <a:ea typeface="Syncopate"/>
              <a:cs typeface="Syncopate"/>
              <a:sym typeface="Syncopate"/>
            </a:endParaRPr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567" name="Google Shape;567;p4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CFEAD6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AUXILIARY FUNCTION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70" name="Google Shape;570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8" name="Google Shape;578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0" name="Google Shape;580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24</a:t>
            </a:fld>
            <a:endParaRPr>
              <a:latin typeface="Barlow" pitchFamily="2" charset="77"/>
            </a:endParaRPr>
          </a:p>
        </p:txBody>
      </p:sp>
      <p:grpSp>
        <p:nvGrpSpPr>
          <p:cNvPr id="2" name="Google Shape;492;p39">
            <a:extLst>
              <a:ext uri="{FF2B5EF4-FFF2-40B4-BE49-F238E27FC236}">
                <a16:creationId xmlns:a16="http://schemas.microsoft.com/office/drawing/2014/main" id="{A3233465-D498-7C67-64DB-07B9750C7BE7}"/>
              </a:ext>
            </a:extLst>
          </p:cNvPr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3" name="Google Shape;493;p39">
              <a:extLst>
                <a:ext uri="{FF2B5EF4-FFF2-40B4-BE49-F238E27FC236}">
                  <a16:creationId xmlns:a16="http://schemas.microsoft.com/office/drawing/2014/main" id="{DAEC638B-B16F-F99D-C31A-44689F9AD354}"/>
                </a:ext>
              </a:extLst>
            </p:cNvPr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 → &lt; | &gt; | concat (S, S)  | S.replace (S, S)</a:t>
              </a:r>
              <a:endParaRPr sz="1000" dirty="0">
                <a:solidFill>
                  <a:srgbClr val="00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" name="Google Shape;494;p39">
              <a:extLst>
                <a:ext uri="{FF2B5EF4-FFF2-40B4-BE49-F238E27FC236}">
                  <a16:creationId xmlns:a16="http://schemas.microsoft.com/office/drawing/2014/main" id="{4FC93349-40D7-85AA-D1FB-9C1B487E4552}"/>
                </a:ext>
              </a:extLst>
            </p:cNvPr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BA53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DSL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8AE63-FE96-9572-A9E3-2E5458C53C58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2529775"/>
          <a:ext cx="984963" cy="813847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984963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6274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013F57"/>
                          </a:solidFill>
                          <a:effectLst/>
                          <a:latin typeface="Barlow" pitchFamily="2" charset="77"/>
                        </a:rPr>
                        <a:t>Input</a:t>
                      </a:r>
                      <a:endParaRPr lang="en-US" sz="900" b="1" dirty="0">
                        <a:solidFill>
                          <a:srgbClr val="013F57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801-456-8765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&lt;978&gt; 654-0299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978.654.0299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22174-76C3-4EB5-6BCB-3F1ABAEFFB83}"/>
              </a:ext>
            </a:extLst>
          </p:cNvPr>
          <p:cNvGraphicFramePr>
            <a:graphicFrameLocks noGrp="1"/>
          </p:cNvGraphicFramePr>
          <p:nvPr/>
        </p:nvGraphicFramePr>
        <p:xfrm>
          <a:off x="6314956" y="3560404"/>
          <a:ext cx="1019548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1019548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FBA53D"/>
                          </a:solidFill>
                          <a:effectLst/>
                          <a:latin typeface="Barlow" pitchFamily="2" charset="77"/>
                        </a:rPr>
                        <a:t>Program Output</a:t>
                      </a:r>
                      <a:endParaRPr lang="en-US" sz="900" b="1" dirty="0">
                        <a:solidFill>
                          <a:srgbClr val="FBA53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8B64C8-687C-47AC-FDB1-A1252B66A748}"/>
              </a:ext>
            </a:extLst>
          </p:cNvPr>
          <p:cNvGraphicFramePr>
            <a:graphicFrameLocks noGrp="1"/>
          </p:cNvGraphicFramePr>
          <p:nvPr/>
        </p:nvGraphicFramePr>
        <p:xfrm>
          <a:off x="6447106" y="4489490"/>
          <a:ext cx="816100" cy="731520"/>
        </p:xfrm>
        <a:graphic>
          <a:graphicData uri="http://schemas.openxmlformats.org/drawingml/2006/table">
            <a:tbl>
              <a:tblPr firstRow="1" bandRow="1">
                <a:tableStyleId>{71530BB5-A0D2-4A52-91F1-D6AD42AA90C3}</a:tableStyleId>
              </a:tblPr>
              <a:tblGrid>
                <a:gridCol w="816100">
                  <a:extLst>
                    <a:ext uri="{9D8B030D-6E8A-4147-A177-3AD203B41FA5}">
                      <a16:colId xmlns:a16="http://schemas.microsoft.com/office/drawing/2014/main" val="3817465072"/>
                    </a:ext>
                  </a:extLst>
                </a:gridCol>
              </a:tblGrid>
              <a:tr h="144696">
                <a:tc>
                  <a:txBody>
                    <a:bodyPr/>
                    <a:lstStyle/>
                    <a:p>
                      <a:pPr algn="ctr"/>
                      <a:r>
                        <a:rPr lang="en-CA" sz="900" b="1" i="0" dirty="0">
                          <a:solidFill>
                            <a:srgbClr val="C2457D"/>
                          </a:solidFill>
                          <a:effectLst/>
                          <a:latin typeface="Barlow" pitchFamily="2" charset="77"/>
                        </a:rPr>
                        <a:t>Output</a:t>
                      </a:r>
                      <a:endParaRPr lang="en-US" sz="900" b="1" dirty="0">
                        <a:solidFill>
                          <a:srgbClr val="C2457D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566"/>
                  </a:ext>
                </a:extLst>
              </a:tr>
              <a:tr h="367068">
                <a:tc>
                  <a:txBody>
                    <a:bodyPr/>
                    <a:lstStyle/>
                    <a:p>
                      <a:pPr algn="ctr"/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8014568765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br>
                        <a:rPr lang="en-CA" sz="900" dirty="0">
                          <a:latin typeface="Barlow" pitchFamily="2" charset="77"/>
                        </a:rPr>
                      </a:br>
                      <a:r>
                        <a:rPr lang="en-CA" sz="900" b="0" i="0" dirty="0">
                          <a:effectLst/>
                          <a:latin typeface="Barlow" pitchFamily="2" charset="77"/>
                        </a:rPr>
                        <a:t>9786540299</a:t>
                      </a:r>
                      <a:endParaRPr lang="en-US" sz="900" dirty="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81892"/>
                  </a:ext>
                </a:extLst>
              </a:tr>
            </a:tbl>
          </a:graphicData>
        </a:graphic>
      </p:graphicFrame>
      <p:grpSp>
        <p:nvGrpSpPr>
          <p:cNvPr id="9" name="Google Shape;753;p46">
            <a:extLst>
              <a:ext uri="{FF2B5EF4-FFF2-40B4-BE49-F238E27FC236}">
                <a16:creationId xmlns:a16="http://schemas.microsoft.com/office/drawing/2014/main" id="{5A0E882D-F778-D6FD-668F-B0BF92170A4D}"/>
              </a:ext>
            </a:extLst>
          </p:cNvPr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11" name="Google Shape;754;p46">
              <a:extLst>
                <a:ext uri="{FF2B5EF4-FFF2-40B4-BE49-F238E27FC236}">
                  <a16:creationId xmlns:a16="http://schemas.microsoft.com/office/drawing/2014/main" id="{8A1F02A6-5000-4CC9-3632-C185576B663B}"/>
                </a:ext>
              </a:extLst>
            </p:cNvPr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1" dirty="0">
                  <a:solidFill>
                    <a:srgbClr val="C2457D"/>
                  </a:solidFill>
                  <a:latin typeface="Barlow" pitchFamily="2" charset="77"/>
                  <a:cs typeface="Consolas" panose="020B0609020204030204" pitchFamily="49" charset="0"/>
                </a:rPr>
                <a:t>P1(arg):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Barlow" pitchFamily="2" charset="77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arg.replace("-",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.replace(".", "")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.replace(</a:t>
              </a:r>
            </a:p>
            <a:p>
              <a:r>
                <a:rPr lang="en-US" sz="1200" dirty="0">
                  <a:solidFill>
                    <a:srgbClr val="013F57"/>
                  </a:solidFill>
                  <a:latin typeface="Barlow" pitchFamily="2" charset="77"/>
                  <a:cs typeface="Consolas" panose="020B0609020204030204" pitchFamily="49" charset="0"/>
                </a:rPr>
                <a:t>            concat("&gt;", " "), "")</a:t>
              </a:r>
              <a:endParaRPr sz="1200" dirty="0">
                <a:solidFill>
                  <a:srgbClr val="013F57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000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3" name="Google Shape;755;p46">
              <a:extLst>
                <a:ext uri="{FF2B5EF4-FFF2-40B4-BE49-F238E27FC236}">
                  <a16:creationId xmlns:a16="http://schemas.microsoft.com/office/drawing/2014/main" id="{0EE41CE3-30E9-EA55-135A-39014F3370FF}"/>
                </a:ext>
              </a:extLst>
            </p:cNvPr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016B64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PROGRAM </a:t>
              </a:r>
              <a:r>
                <a:rPr lang="en-US" b="1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LIBRARY</a:t>
              </a:r>
              <a:endParaRPr b="1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" name="Google Shape;856;p49">
            <a:extLst>
              <a:ext uri="{FF2B5EF4-FFF2-40B4-BE49-F238E27FC236}">
                <a16:creationId xmlns:a16="http://schemas.microsoft.com/office/drawing/2014/main" id="{9FC0C1AF-C1E9-75DC-3769-C2B6F26A2B13}"/>
              </a:ext>
            </a:extLst>
          </p:cNvPr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15" name="Google Shape;857;p49">
              <a:extLst>
                <a:ext uri="{FF2B5EF4-FFF2-40B4-BE49-F238E27FC236}">
                  <a16:creationId xmlns:a16="http://schemas.microsoft.com/office/drawing/2014/main" id="{E5DF9818-308C-B29A-DBD9-2FFE4C2E9522}"/>
                </a:ext>
              </a:extLst>
            </p:cNvPr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rlow" pitchFamily="2" charset="77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6" name="Google Shape;858;p49">
              <a:extLst>
                <a:ext uri="{FF2B5EF4-FFF2-40B4-BE49-F238E27FC236}">
                  <a16:creationId xmlns:a16="http://schemas.microsoft.com/office/drawing/2014/main" id="{D8CC90B4-2769-B69E-59F1-E1FE2B81901C}"/>
                </a:ext>
              </a:extLst>
            </p:cNvPr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RANKER</a:t>
              </a:r>
              <a:endParaRPr sz="1600" b="1"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17" name="Google Shape;864;p49">
            <a:extLst>
              <a:ext uri="{FF2B5EF4-FFF2-40B4-BE49-F238E27FC236}">
                <a16:creationId xmlns:a16="http://schemas.microsoft.com/office/drawing/2014/main" id="{5FDFF89D-C14B-9C4F-110D-8A38B4C61A38}"/>
              </a:ext>
            </a:extLst>
          </p:cNvPr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18" name="Google Shape;865;p49">
              <a:extLst>
                <a:ext uri="{FF2B5EF4-FFF2-40B4-BE49-F238E27FC236}">
                  <a16:creationId xmlns:a16="http://schemas.microsoft.com/office/drawing/2014/main" id="{E3E9EDD0-EAC0-5508-9D6E-1D27EDDB80DF}"/>
                </a:ext>
              </a:extLst>
            </p:cNvPr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866;p49">
              <a:extLst>
                <a:ext uri="{FF2B5EF4-FFF2-40B4-BE49-F238E27FC236}">
                  <a16:creationId xmlns:a16="http://schemas.microsoft.com/office/drawing/2014/main" id="{9D6DAED7-D82A-EF31-5224-4B5DD4597277}"/>
                </a:ext>
              </a:extLst>
            </p:cNvPr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867;p49">
              <a:extLst>
                <a:ext uri="{FF2B5EF4-FFF2-40B4-BE49-F238E27FC236}">
                  <a16:creationId xmlns:a16="http://schemas.microsoft.com/office/drawing/2014/main" id="{502EA5C5-1045-85F0-6329-CFA73BE0C302}"/>
                </a:ext>
              </a:extLst>
            </p:cNvPr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868;p49">
              <a:extLst>
                <a:ext uri="{FF2B5EF4-FFF2-40B4-BE49-F238E27FC236}">
                  <a16:creationId xmlns:a16="http://schemas.microsoft.com/office/drawing/2014/main" id="{AF1BCE94-B3BD-F9D0-89C1-A2AF70E860B7}"/>
                </a:ext>
              </a:extLst>
            </p:cNvPr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" name="Google Shape;912;p50">
            <a:extLst>
              <a:ext uri="{FF2B5EF4-FFF2-40B4-BE49-F238E27FC236}">
                <a16:creationId xmlns:a16="http://schemas.microsoft.com/office/drawing/2014/main" id="{8E129933-83D8-0A4B-3748-D14ED8626900}"/>
              </a:ext>
            </a:extLst>
          </p:cNvPr>
          <p:cNvGrpSpPr/>
          <p:nvPr/>
        </p:nvGrpSpPr>
        <p:grpSpPr>
          <a:xfrm>
            <a:off x="9153763" y="3695952"/>
            <a:ext cx="323387" cy="432896"/>
            <a:chOff x="24487218" y="7936075"/>
            <a:chExt cx="604123" cy="840575"/>
          </a:xfrm>
        </p:grpSpPr>
        <p:cxnSp>
          <p:nvCxnSpPr>
            <p:cNvPr id="23" name="Google Shape;913;p50">
              <a:extLst>
                <a:ext uri="{FF2B5EF4-FFF2-40B4-BE49-F238E27FC236}">
                  <a16:creationId xmlns:a16="http://schemas.microsoft.com/office/drawing/2014/main" id="{94801E15-9F54-0185-049E-F25650D32B10}"/>
                </a:ext>
              </a:extLst>
            </p:cNvPr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914;p50">
              <a:extLst>
                <a:ext uri="{FF2B5EF4-FFF2-40B4-BE49-F238E27FC236}">
                  <a16:creationId xmlns:a16="http://schemas.microsoft.com/office/drawing/2014/main" id="{64C3B46A-CD1A-FE0C-E082-7010B61555F1}"/>
                </a:ext>
              </a:extLst>
            </p:cNvPr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" name="Google Shape;915;p50">
              <a:extLst>
                <a:ext uri="{FF2B5EF4-FFF2-40B4-BE49-F238E27FC236}">
                  <a16:creationId xmlns:a16="http://schemas.microsoft.com/office/drawing/2014/main" id="{A9008FD9-8FC2-1165-D7D7-CF8136E18276}"/>
                </a:ext>
              </a:extLst>
            </p:cNvPr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916;p50">
              <a:extLst>
                <a:ext uri="{FF2B5EF4-FFF2-40B4-BE49-F238E27FC236}">
                  <a16:creationId xmlns:a16="http://schemas.microsoft.com/office/drawing/2014/main" id="{470B9C2C-D337-F275-69AD-CB8AAFDC1A19}"/>
                </a:ext>
              </a:extLst>
            </p:cNvPr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" name="Google Shape;917;p50">
            <a:extLst>
              <a:ext uri="{FF2B5EF4-FFF2-40B4-BE49-F238E27FC236}">
                <a16:creationId xmlns:a16="http://schemas.microsoft.com/office/drawing/2014/main" id="{4D433A05-C4A0-5698-2F31-BDC67A97AE6D}"/>
              </a:ext>
            </a:extLst>
          </p:cNvPr>
          <p:cNvGrpSpPr/>
          <p:nvPr/>
        </p:nvGrpSpPr>
        <p:grpSpPr>
          <a:xfrm>
            <a:off x="9460924" y="1890692"/>
            <a:ext cx="1302588" cy="3675688"/>
            <a:chOff x="31540375" y="3892200"/>
            <a:chExt cx="4135200" cy="8498700"/>
          </a:xfrm>
        </p:grpSpPr>
        <p:sp>
          <p:nvSpPr>
            <p:cNvPr id="28" name="Google Shape;918;p50">
              <a:extLst>
                <a:ext uri="{FF2B5EF4-FFF2-40B4-BE49-F238E27FC236}">
                  <a16:creationId xmlns:a16="http://schemas.microsoft.com/office/drawing/2014/main" id="{F44EDD5D-9BBD-6006-75C9-5FE73EDDE054}"/>
                </a:ext>
              </a:extLst>
            </p:cNvPr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atin typeface="Barlow" pitchFamily="2" charset="77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9" name="Google Shape;919;p50">
              <a:extLst>
                <a:ext uri="{FF2B5EF4-FFF2-40B4-BE49-F238E27FC236}">
                  <a16:creationId xmlns:a16="http://schemas.microsoft.com/office/drawing/2014/main" id="{A743E17A-4B80-0467-A550-41BF58A1A87E}"/>
                </a:ext>
              </a:extLst>
            </p:cNvPr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B7B7B7"/>
            </a:solidFill>
            <a:ln w="28575" cap="flat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SELECTOR</a:t>
              </a:r>
              <a:endParaRPr sz="1600" b="1">
                <a:solidFill>
                  <a:srgbClr val="000000"/>
                </a:solidFill>
                <a:latin typeface="Barlow" pitchFamily="2" charset="77"/>
                <a:ea typeface="Syncopate"/>
                <a:cs typeface="Syncopate"/>
                <a:sym typeface="Syncopate"/>
              </a:endParaRPr>
            </a:p>
          </p:txBody>
        </p:sp>
      </p:grpSp>
      <p:sp>
        <p:nvSpPr>
          <p:cNvPr id="30" name="Google Shape;1049;p52">
            <a:extLst>
              <a:ext uri="{FF2B5EF4-FFF2-40B4-BE49-F238E27FC236}">
                <a16:creationId xmlns:a16="http://schemas.microsoft.com/office/drawing/2014/main" id="{E89EA475-0AD5-4A54-5093-860ECD28AA3A}"/>
              </a:ext>
            </a:extLst>
          </p:cNvPr>
          <p:cNvSpPr/>
          <p:nvPr/>
        </p:nvSpPr>
        <p:spPr>
          <a:xfrm>
            <a:off x="9736974" y="2816525"/>
            <a:ext cx="754326" cy="592164"/>
          </a:xfrm>
          <a:prstGeom prst="flowChartDocument">
            <a:avLst/>
          </a:prstGeom>
          <a:solidFill>
            <a:srgbClr val="FFB800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1E1E1E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SOLUTION</a:t>
            </a:r>
            <a:endParaRPr sz="800" b="1">
              <a:solidFill>
                <a:srgbClr val="1E1E1E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31" name="Google Shape;1050;p52">
            <a:extLst>
              <a:ext uri="{FF2B5EF4-FFF2-40B4-BE49-F238E27FC236}">
                <a16:creationId xmlns:a16="http://schemas.microsoft.com/office/drawing/2014/main" id="{5E970D41-AF99-1B36-8107-FA7414813DF4}"/>
              </a:ext>
            </a:extLst>
          </p:cNvPr>
          <p:cNvSpPr/>
          <p:nvPr/>
        </p:nvSpPr>
        <p:spPr>
          <a:xfrm>
            <a:off x="10995050" y="2971050"/>
            <a:ext cx="464700" cy="28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4" b="1" dirty="0">
                <a:solidFill>
                  <a:srgbClr val="1E1E1E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P2</a:t>
            </a:r>
            <a:endParaRPr sz="1044" b="1" dirty="0">
              <a:solidFill>
                <a:srgbClr val="1E1E1E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2" name="Google Shape;1052;p52">
            <a:extLst>
              <a:ext uri="{FF2B5EF4-FFF2-40B4-BE49-F238E27FC236}">
                <a16:creationId xmlns:a16="http://schemas.microsoft.com/office/drawing/2014/main" id="{A6866932-1005-B0F4-8A2F-9923698D4761}"/>
              </a:ext>
            </a:extLst>
          </p:cNvPr>
          <p:cNvGrpSpPr/>
          <p:nvPr/>
        </p:nvGrpSpPr>
        <p:grpSpPr>
          <a:xfrm>
            <a:off x="9840375" y="3876300"/>
            <a:ext cx="453629" cy="372772"/>
            <a:chOff x="32370036" y="7000493"/>
            <a:chExt cx="767431" cy="573937"/>
          </a:xfrm>
        </p:grpSpPr>
        <p:sp>
          <p:nvSpPr>
            <p:cNvPr id="33" name="Google Shape;1053;p52">
              <a:extLst>
                <a:ext uri="{FF2B5EF4-FFF2-40B4-BE49-F238E27FC236}">
                  <a16:creationId xmlns:a16="http://schemas.microsoft.com/office/drawing/2014/main" id="{B0BBEA5B-6002-8540-98E6-EE8BBEC58081}"/>
                </a:ext>
              </a:extLst>
            </p:cNvPr>
            <p:cNvSpPr/>
            <p:nvPr/>
          </p:nvSpPr>
          <p:spPr>
            <a:xfrm>
              <a:off x="32370036" y="7338329"/>
              <a:ext cx="677100" cy="236100"/>
            </a:xfrm>
            <a:prstGeom prst="rect">
              <a:avLst/>
            </a:prstGeom>
            <a:solidFill>
              <a:srgbClr val="980000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P1</a:t>
              </a:r>
              <a:endParaRPr sz="1000" b="1">
                <a:solidFill>
                  <a:srgbClr val="FFFFFF"/>
                </a:solidFill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4" name="Google Shape;1054;p52">
              <a:extLst>
                <a:ext uri="{FF2B5EF4-FFF2-40B4-BE49-F238E27FC236}">
                  <a16:creationId xmlns:a16="http://schemas.microsoft.com/office/drawing/2014/main" id="{BE78E497-57D6-4B1F-706C-4807444E0207}"/>
                </a:ext>
              </a:extLst>
            </p:cNvPr>
            <p:cNvSpPr/>
            <p:nvPr/>
          </p:nvSpPr>
          <p:spPr>
            <a:xfrm>
              <a:off x="32535067" y="7000493"/>
              <a:ext cx="602400" cy="236100"/>
            </a:xfrm>
            <a:prstGeom prst="rect">
              <a:avLst/>
            </a:prstGeom>
            <a:solidFill>
              <a:srgbClr val="980000"/>
            </a:solidFill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FFFFFF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P2</a:t>
              </a:r>
              <a:endParaRPr sz="1000" b="1">
                <a:solidFill>
                  <a:srgbClr val="1E1E1E"/>
                </a:solidFill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35" name="Google Shape;1061;p52">
            <a:extLst>
              <a:ext uri="{FF2B5EF4-FFF2-40B4-BE49-F238E27FC236}">
                <a16:creationId xmlns:a16="http://schemas.microsoft.com/office/drawing/2014/main" id="{DFB439C6-49D9-CD94-107D-A35C72E310C5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10491300" y="3112607"/>
            <a:ext cx="5037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rgbClr val="1F497D"/>
            </a:solidFill>
            <a:prstDash val="dashDot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95691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Barlow" pitchFamily="2" charset="77"/>
              </a:rPr>
              <a:t>A-BUS, A-BUSTLE, A-BEE &amp; A-CROSSBEAM</a:t>
            </a:r>
            <a:endParaRPr sz="3000" b="1">
              <a:latin typeface="Barlow" pitchFamily="2" charset="77"/>
            </a:endParaRPr>
          </a:p>
        </p:txBody>
      </p:sp>
      <p:grpSp>
        <p:nvGrpSpPr>
          <p:cNvPr id="1080" name="Google Shape;1080;p53"/>
          <p:cNvGrpSpPr/>
          <p:nvPr/>
        </p:nvGrpSpPr>
        <p:grpSpPr>
          <a:xfrm>
            <a:off x="542700" y="1528425"/>
            <a:ext cx="11233500" cy="5028300"/>
            <a:chOff x="542700" y="1528425"/>
            <a:chExt cx="11233500" cy="5028300"/>
          </a:xfrm>
        </p:grpSpPr>
        <p:sp>
          <p:nvSpPr>
            <p:cNvPr id="1081" name="Google Shape;1081;p53"/>
            <p:cNvSpPr txBox="1"/>
            <p:nvPr/>
          </p:nvSpPr>
          <p:spPr>
            <a:xfrm>
              <a:off x="542700" y="1528425"/>
              <a:ext cx="11233500" cy="50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Char char="-"/>
              </a:pP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A-BUS, A-BUSTLE, A-BEE</a:t>
              </a:r>
              <a:endParaRPr sz="1800" b="1">
                <a:solidFill>
                  <a:schemeClr val="dk1"/>
                </a:solidFill>
                <a:latin typeface="Barlow" pitchFamily="2" charset="77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Barlow" pitchFamily="2" charset="77"/>
              </a:endParaRPr>
            </a:p>
            <a:p>
              <a:pPr marL="91440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Added</a:t>
              </a: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 the program as a </a:t>
              </a: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non-terminal symbol</a:t>
              </a:r>
              <a:endParaRPr sz="1800" b="1">
                <a:solidFill>
                  <a:schemeClr val="dk1"/>
                </a:solidFill>
                <a:latin typeface="Barlow" pitchFamily="2" charset="77"/>
              </a:endParaRPr>
            </a:p>
            <a:p>
              <a:pPr marL="91440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Cost</a:t>
              </a: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 is considered as </a:t>
              </a: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1</a:t>
              </a:r>
              <a:endParaRPr sz="1800" b="1">
                <a:solidFill>
                  <a:schemeClr val="dk1"/>
                </a:solidFill>
                <a:latin typeface="Barlow" pitchFamily="2" charset="77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Barlow" pitchFamily="2" charset="77"/>
              </a:endParaRPr>
            </a:p>
            <a:p>
              <a:pPr marL="4572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A-CROSSBEAM</a:t>
              </a:r>
              <a:endParaRPr sz="1800" b="1">
                <a:solidFill>
                  <a:schemeClr val="dk1"/>
                </a:solidFill>
                <a:latin typeface="Barlow" pitchFamily="2" charset="77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Barlow" pitchFamily="2" charset="77"/>
              </a:endParaRPr>
            </a:p>
            <a:p>
              <a:pPr marL="91440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In addition to adding</a:t>
              </a: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 the program, added </a:t>
              </a: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random restart </a:t>
              </a: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as it uses sampling to selected subprograms</a:t>
              </a:r>
              <a:endParaRPr sz="1800">
                <a:solidFill>
                  <a:schemeClr val="dk1"/>
                </a:solidFill>
                <a:latin typeface="Barlow" pitchFamily="2" charset="77"/>
              </a:endParaRPr>
            </a:p>
            <a:p>
              <a:pPr marL="91440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To be clear the results, we </a:t>
              </a: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evaluated</a:t>
              </a: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 restart both with </a:t>
              </a: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original version</a:t>
              </a: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 and </a:t>
              </a: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augmented version</a:t>
              </a:r>
              <a:endParaRPr sz="1800" b="1">
                <a:solidFill>
                  <a:schemeClr val="dk1"/>
                </a:solidFill>
                <a:latin typeface="Barlow" pitchFamily="2" charset="77"/>
              </a:endParaRPr>
            </a:p>
            <a:p>
              <a:pPr marL="91440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If </a:t>
              </a: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 is over all budget, and we want </a:t>
              </a:r>
              <a:r>
                <a:rPr lang="en-US" sz="1800" b="1">
                  <a:solidFill>
                    <a:schemeClr val="dk1"/>
                  </a:solidFill>
                  <a:latin typeface="Barlow" pitchFamily="2" charset="77"/>
                </a:rPr>
                <a:t>N restart</a:t>
              </a:r>
              <a:r>
                <a:rPr lang="en-US" sz="1800">
                  <a:solidFill>
                    <a:schemeClr val="dk1"/>
                  </a:solidFill>
                  <a:latin typeface="Barlow" pitchFamily="2" charset="77"/>
                </a:rPr>
                <a:t>, then we restarted after       program evaluation</a:t>
              </a:r>
              <a:endParaRPr sz="1800">
                <a:solidFill>
                  <a:schemeClr val="dk1"/>
                </a:solidFill>
                <a:latin typeface="Barlow" pitchFamily="2" charset="77"/>
              </a:endParaRPr>
            </a:p>
          </p:txBody>
        </p:sp>
        <p:pic>
          <p:nvPicPr>
            <p:cNvPr id="1082" name="Google Shape;1082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99800" y="5329575"/>
              <a:ext cx="291050" cy="50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3" name="Google Shape;1083;p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25</a:t>
            </a:fld>
            <a:endParaRPr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Barlow" pitchFamily="2" charset="77"/>
              </a:rPr>
              <a:t>DATASET</a:t>
            </a:r>
            <a:endParaRPr sz="3000" b="1" dirty="0">
              <a:latin typeface="Barlow" pitchFamily="2" charset="77"/>
            </a:endParaRPr>
          </a:p>
        </p:txBody>
      </p:sp>
      <p:sp>
        <p:nvSpPr>
          <p:cNvPr id="1101" name="Google Shape;1101;p55"/>
          <p:cNvSpPr txBox="1"/>
          <p:nvPr/>
        </p:nvSpPr>
        <p:spPr>
          <a:xfrm>
            <a:off x="564850" y="1783175"/>
            <a:ext cx="11053500" cy="45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>
                <a:latin typeface="Barlow" pitchFamily="2" charset="77"/>
              </a:rPr>
              <a:t>-      </a:t>
            </a:r>
            <a:r>
              <a:rPr lang="en-US" sz="1800" b="1" dirty="0">
                <a:latin typeface="Barlow" pitchFamily="2" charset="77"/>
              </a:rPr>
              <a:t>SyGuS Benchmark</a:t>
            </a:r>
            <a:r>
              <a:rPr lang="en-US" sz="1800" b="1" baseline="30000" dirty="0">
                <a:latin typeface="Barlow" pitchFamily="2" charset="77"/>
              </a:rPr>
              <a:t>1</a:t>
            </a:r>
            <a:endParaRPr sz="1800" b="1" baseline="30000" dirty="0">
              <a:latin typeface="Barlow" pitchFamily="2" charset="77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latin typeface="Barlow" pitchFamily="2" charset="77"/>
              </a:rPr>
              <a:t>89</a:t>
            </a:r>
            <a:r>
              <a:rPr lang="en-US" sz="1800" dirty="0">
                <a:latin typeface="Barlow" pitchFamily="2" charset="77"/>
              </a:rPr>
              <a:t> String Manipulation problems</a:t>
            </a:r>
            <a:endParaRPr sz="1800" dirty="0">
              <a:latin typeface="Barlow" pitchFamily="2" charset="77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>
                <a:latin typeface="Barlow" pitchFamily="2" charset="77"/>
              </a:rPr>
              <a:t>Problems are </a:t>
            </a:r>
            <a:r>
              <a:rPr lang="en-US" sz="1800" b="1" dirty="0">
                <a:latin typeface="Barlow" pitchFamily="2" charset="77"/>
              </a:rPr>
              <a:t>string only</a:t>
            </a:r>
            <a:endParaRPr sz="1800" b="1" dirty="0">
              <a:latin typeface="Barlow" pitchFamily="2" charset="7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rlow" pitchFamily="2" charset="77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latin typeface="Barlow" pitchFamily="2" charset="77"/>
              </a:rPr>
              <a:t>38 Benchmark</a:t>
            </a:r>
            <a:r>
              <a:rPr lang="en-US" sz="1800" b="1" baseline="30000" dirty="0">
                <a:latin typeface="Barlow" pitchFamily="2" charset="77"/>
              </a:rPr>
              <a:t>2</a:t>
            </a:r>
            <a:endParaRPr sz="1800" b="1" dirty="0">
              <a:latin typeface="Barlow" pitchFamily="2" charset="77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latin typeface="Barlow" pitchFamily="2" charset="77"/>
              </a:rPr>
              <a:t>More difficult</a:t>
            </a:r>
            <a:r>
              <a:rPr lang="en-US" sz="1800" dirty="0">
                <a:latin typeface="Barlow" pitchFamily="2" charset="77"/>
              </a:rPr>
              <a:t> problems</a:t>
            </a:r>
            <a:endParaRPr sz="1800" dirty="0">
              <a:latin typeface="Barlow" pitchFamily="2" charset="77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latin typeface="Barlow" pitchFamily="2" charset="77"/>
              </a:rPr>
              <a:t>Less example</a:t>
            </a:r>
            <a:r>
              <a:rPr lang="en-US" sz="1800" dirty="0">
                <a:latin typeface="Barlow" pitchFamily="2" charset="77"/>
              </a:rPr>
              <a:t> pairs are given</a:t>
            </a:r>
            <a:endParaRPr sz="1800" dirty="0">
              <a:latin typeface="Barlow" pitchFamily="2" charset="77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latin typeface="Barlow" pitchFamily="2" charset="77"/>
              </a:rPr>
              <a:t>Handcrafted</a:t>
            </a:r>
            <a:endParaRPr sz="1800" b="1" dirty="0">
              <a:latin typeface="Barlow" pitchFamily="2" charset="77"/>
            </a:endParaRPr>
          </a:p>
        </p:txBody>
      </p:sp>
      <p:sp>
        <p:nvSpPr>
          <p:cNvPr id="1102" name="Google Shape;1102;p55"/>
          <p:cNvSpPr txBox="1"/>
          <p:nvPr/>
        </p:nvSpPr>
        <p:spPr>
          <a:xfrm>
            <a:off x="487325" y="6025125"/>
            <a:ext cx="11130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>
                <a:latin typeface="Barlow" pitchFamily="2" charset="77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Barlow" pitchFamily="2" charset="77"/>
                <a:ea typeface="Roboto Mono"/>
                <a:cs typeface="Roboto Mono"/>
                <a:sym typeface="Roboto Mono"/>
              </a:rPr>
              <a:t>Rajeev Alur, Rastislav Bodik, Garvit Juniwal, Milo Martin, Mukund Raghothaman, Sanjit Seshia, RishabhSingh, Armando Solar-Lezama,Emina Torlak,and Abhishek Udupa. Syntax-guided synthesis.In 2O13 Formal Methods in Computer-Aided Design,FMCAD 2O13,pages 1–17,1O 2O13. doi:1O.11O9/FMCAD.2O13.6679385.</a:t>
            </a:r>
            <a:endParaRPr sz="1000">
              <a:latin typeface="Barlow" pitchFamily="2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>
                <a:latin typeface="Barlow" pitchFamily="2" charset="77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rPr>
              <a:t>Odena, Augustus, et al. "BUSTLE: Bottom-Up program synthesis through learning-guided exploration.", In ICLR, 2O21.</a:t>
            </a:r>
            <a:endParaRPr sz="1000">
              <a:solidFill>
                <a:schemeClr val="dk1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03" name="Google Shape;1103;p55"/>
          <p:cNvGrpSpPr/>
          <p:nvPr/>
        </p:nvGrpSpPr>
        <p:grpSpPr>
          <a:xfrm>
            <a:off x="6507321" y="1832242"/>
            <a:ext cx="2196775" cy="2773899"/>
            <a:chOff x="1519000" y="16355125"/>
            <a:chExt cx="4250725" cy="5274575"/>
          </a:xfrm>
        </p:grpSpPr>
        <p:sp>
          <p:nvSpPr>
            <p:cNvPr id="1104" name="Google Shape;1104;p55"/>
            <p:cNvSpPr/>
            <p:nvPr/>
          </p:nvSpPr>
          <p:spPr>
            <a:xfrm>
              <a:off x="1519000" y="17006100"/>
              <a:ext cx="4250700" cy="46236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C1DFE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Nancy </a:t>
              </a:r>
              <a:r>
                <a:rPr lang="en-US" sz="1100" dirty="0" err="1">
                  <a:latin typeface="Barlow" pitchFamily="2" charset="77"/>
                  <a:ea typeface="Roboto Mono"/>
                  <a:cs typeface="Roboto Mono"/>
                  <a:sym typeface="Roboto Mono"/>
                </a:rPr>
                <a:t>FreeHafer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Andrew </a:t>
              </a:r>
              <a:r>
                <a:rPr lang="en-US" sz="1100" dirty="0" err="1">
                  <a:latin typeface="Barlow" pitchFamily="2" charset="77"/>
                  <a:ea typeface="Roboto Mono"/>
                  <a:cs typeface="Roboto Mono"/>
                  <a:sym typeface="Roboto Mono"/>
                </a:rPr>
                <a:t>Cencici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938-242-5O4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244-655-O94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Honda125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Ducati125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9O.O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123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05" name="Google Shape;1105;p55"/>
            <p:cNvSpPr/>
            <p:nvPr/>
          </p:nvSpPr>
          <p:spPr>
            <a:xfrm>
              <a:off x="1519025" y="16355125"/>
              <a:ext cx="4250700" cy="943500"/>
            </a:xfrm>
            <a:prstGeom prst="rect">
              <a:avLst/>
            </a:prstGeom>
            <a:solidFill>
              <a:srgbClr val="CAD57C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98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INPUT</a:t>
              </a:r>
              <a:endParaRPr sz="1800" b="1">
                <a:solidFill>
                  <a:srgbClr val="980000"/>
                </a:solidFill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06" name="Google Shape;1106;p55"/>
          <p:cNvGrpSpPr/>
          <p:nvPr/>
        </p:nvGrpSpPr>
        <p:grpSpPr>
          <a:xfrm>
            <a:off x="9470160" y="1832242"/>
            <a:ext cx="2196775" cy="2773873"/>
            <a:chOff x="1519000" y="16355125"/>
            <a:chExt cx="4250725" cy="5274525"/>
          </a:xfrm>
        </p:grpSpPr>
        <p:sp>
          <p:nvSpPr>
            <p:cNvPr id="1107" name="Google Shape;1107;p55"/>
            <p:cNvSpPr/>
            <p:nvPr/>
          </p:nvSpPr>
          <p:spPr>
            <a:xfrm>
              <a:off x="1519000" y="16986250"/>
              <a:ext cx="4250700" cy="46434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7CE67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N. FreeHafer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A. Cencici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(938) 242 5O4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(244) 655 O94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Honda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Ducati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9O.OO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123.OO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08" name="Google Shape;1108;p55"/>
            <p:cNvSpPr/>
            <p:nvPr/>
          </p:nvSpPr>
          <p:spPr>
            <a:xfrm>
              <a:off x="1519025" y="16355125"/>
              <a:ext cx="4250700" cy="943500"/>
            </a:xfrm>
            <a:prstGeom prst="rect">
              <a:avLst/>
            </a:prstGeom>
            <a:solidFill>
              <a:srgbClr val="6C868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OUTPUT</a:t>
              </a:r>
              <a:endParaRPr sz="1800" b="1">
                <a:solidFill>
                  <a:srgbClr val="FFFFFF"/>
                </a:solidFill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109" name="Google Shape;1109;p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26</a:t>
            </a:fld>
            <a:endParaRPr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AUXILIARY FUNCTION</a:t>
            </a:r>
            <a:endParaRPr sz="3000" b="1" dirty="0">
              <a:latin typeface="Barlow" pitchFamily="2" charset="77"/>
            </a:endParaRPr>
          </a:p>
        </p:txBody>
      </p:sp>
      <p:sp>
        <p:nvSpPr>
          <p:cNvPr id="1116" name="Google Shape;1116;p56"/>
          <p:cNvSpPr txBox="1"/>
          <p:nvPr/>
        </p:nvSpPr>
        <p:spPr>
          <a:xfrm>
            <a:off x="564850" y="1554976"/>
            <a:ext cx="11053500" cy="45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>
                <a:latin typeface="Barlow" pitchFamily="2" charset="77"/>
              </a:rPr>
              <a:t>Measured </a:t>
            </a:r>
            <a:r>
              <a:rPr lang="en-US" sz="1800" b="1" dirty="0">
                <a:latin typeface="Barlow" pitchFamily="2" charset="77"/>
              </a:rPr>
              <a:t>string edit distance</a:t>
            </a:r>
            <a:r>
              <a:rPr lang="en-US" sz="1800" dirty="0">
                <a:latin typeface="Barlow" pitchFamily="2" charset="77"/>
              </a:rPr>
              <a:t> using </a:t>
            </a:r>
            <a:r>
              <a:rPr lang="en-US" sz="1800" dirty="0" err="1">
                <a:latin typeface="Barlow" pitchFamily="2" charset="77"/>
              </a:rPr>
              <a:t>Levenshtein</a:t>
            </a:r>
            <a:r>
              <a:rPr lang="en-US" sz="1800" dirty="0">
                <a:latin typeface="Barlow" pitchFamily="2" charset="77"/>
              </a:rPr>
              <a:t> distance</a:t>
            </a:r>
            <a:r>
              <a:rPr lang="en-US" sz="1800" baseline="30000" dirty="0">
                <a:latin typeface="Barlow" pitchFamily="2" charset="77"/>
              </a:rPr>
              <a:t>1</a:t>
            </a:r>
            <a:endParaRPr sz="1800" dirty="0">
              <a:latin typeface="Barlow" pitchFamily="2" charset="77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>
                <a:latin typeface="Barlow" pitchFamily="2" charset="77"/>
              </a:rPr>
              <a:t>Minimum </a:t>
            </a:r>
            <a:r>
              <a:rPr lang="en-US" sz="1800" b="1" dirty="0">
                <a:latin typeface="Barlow" pitchFamily="2" charset="77"/>
              </a:rPr>
              <a:t>number of single-character edits</a:t>
            </a:r>
            <a:r>
              <a:rPr lang="en-US" sz="1800" dirty="0">
                <a:latin typeface="Barlow" pitchFamily="2" charset="77"/>
              </a:rPr>
              <a:t> (insert, delete or replace) required</a:t>
            </a:r>
            <a:endParaRPr sz="1800" dirty="0">
              <a:latin typeface="Barlow" pitchFamily="2" charset="77"/>
            </a:endParaRPr>
          </a:p>
        </p:txBody>
      </p:sp>
      <p:sp>
        <p:nvSpPr>
          <p:cNvPr id="1117" name="Google Shape;1117;p56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1118" name="Google Shape;1118;p56"/>
          <p:cNvSpPr txBox="1"/>
          <p:nvPr/>
        </p:nvSpPr>
        <p:spPr>
          <a:xfrm>
            <a:off x="564850" y="6036200"/>
            <a:ext cx="111309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>
                <a:latin typeface="Barlow" pitchFamily="2" charset="77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Barlow" pitchFamily="2" charset="77"/>
                <a:ea typeface="Roboto Mono"/>
                <a:cs typeface="Roboto Mono"/>
                <a:sym typeface="Roboto Mono"/>
              </a:rPr>
              <a:t>Vladimir Levenshtein. Binary codes capable of correcting deletions, insertions,and reversals. In Soviet physics doklady, pages 7O7–71O. Soviet Union,1966.</a:t>
            </a:r>
            <a:endParaRPr sz="1000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pic>
        <p:nvPicPr>
          <p:cNvPr id="1119" name="Google Shape;11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3112238"/>
            <a:ext cx="4875474" cy="228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0" name="Google Shape;1120;p56"/>
          <p:cNvCxnSpPr/>
          <p:nvPr/>
        </p:nvCxnSpPr>
        <p:spPr>
          <a:xfrm>
            <a:off x="5083700" y="3023625"/>
            <a:ext cx="0" cy="25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27</a:t>
            </a:fld>
            <a:endParaRPr>
              <a:latin typeface="Barlow" pitchFamily="2" charset="77"/>
            </a:endParaRPr>
          </a:p>
        </p:txBody>
      </p:sp>
      <p:pic>
        <p:nvPicPr>
          <p:cNvPr id="1122" name="Google Shape;112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525" y="3540374"/>
            <a:ext cx="6575375" cy="17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b="1" dirty="0">
                <a:latin typeface="Barlow" pitchFamily="2" charset="77"/>
              </a:rPr>
              <a:t>EMPIRICAL RESULTS: </a:t>
            </a:r>
            <a:r>
              <a:rPr lang="en-CA" sz="3000" b="1" dirty="0">
                <a:solidFill>
                  <a:srgbClr val="C2457D"/>
                </a:solidFill>
                <a:latin typeface="Barlow" pitchFamily="2" charset="77"/>
              </a:rPr>
              <a:t>FIRST SET</a:t>
            </a:r>
            <a:endParaRPr sz="3000" b="1" dirty="0">
              <a:solidFill>
                <a:srgbClr val="C2457D"/>
              </a:solidFill>
              <a:latin typeface="Barlow" pitchFamily="2" charset="77"/>
            </a:endParaRPr>
          </a:p>
        </p:txBody>
      </p:sp>
      <p:sp>
        <p:nvSpPr>
          <p:cNvPr id="1130" name="Google Shape;1130;p57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1" name="Google Shape;1131;p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3CD22-4AD6-1C7A-6FCC-00D4F100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4" y="1423525"/>
            <a:ext cx="5664200" cy="494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75FDA-5F13-5EE4-3C75-2C6D93EB1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977" y="1423525"/>
            <a:ext cx="5664200" cy="4940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b="1" dirty="0">
                <a:latin typeface="Barlow" pitchFamily="2" charset="77"/>
              </a:rPr>
              <a:t>EMPIRICAL RESULTS: </a:t>
            </a:r>
            <a:r>
              <a:rPr lang="en-CA" sz="3000" b="1" dirty="0">
                <a:solidFill>
                  <a:srgbClr val="C2457D"/>
                </a:solidFill>
                <a:latin typeface="Barlow" pitchFamily="2" charset="77"/>
              </a:rPr>
              <a:t>SECOND SET</a:t>
            </a:r>
            <a:endParaRPr sz="3000" b="1" dirty="0">
              <a:solidFill>
                <a:srgbClr val="C2457D"/>
              </a:solidFill>
              <a:latin typeface="Barlow" pitchFamily="2" charset="77"/>
            </a:endParaRPr>
          </a:p>
        </p:txBody>
      </p:sp>
      <p:sp>
        <p:nvSpPr>
          <p:cNvPr id="1147" name="Google Shape;1147;p59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8" name="Google Shape;1148;p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07975-91D8-BD2C-A0B8-6F0DA3F2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62" y="1916300"/>
            <a:ext cx="8373075" cy="364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Barlow" pitchFamily="2" charset="77"/>
              </a:rPr>
              <a:t>PROBLEM SPECIFICATIONS</a:t>
            </a:r>
            <a:endParaRPr sz="3000" b="1">
              <a:latin typeface="Barlow" pitchFamily="2" charset="77"/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3642650" y="1798258"/>
            <a:ext cx="2196775" cy="2773899"/>
            <a:chOff x="1519000" y="16355125"/>
            <a:chExt cx="4250725" cy="5274575"/>
          </a:xfrm>
        </p:grpSpPr>
        <p:sp>
          <p:nvSpPr>
            <p:cNvPr id="118" name="Google Shape;118;p18"/>
            <p:cNvSpPr/>
            <p:nvPr/>
          </p:nvSpPr>
          <p:spPr>
            <a:xfrm>
              <a:off x="1519000" y="17006100"/>
              <a:ext cx="4250700" cy="46236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C1DFE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Nancy FreeHafer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Andrew Cencici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938-242-5O4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244-655-O94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Honda125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Ducati125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9O.O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123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519025" y="16355125"/>
              <a:ext cx="4250700" cy="943500"/>
            </a:xfrm>
            <a:prstGeom prst="rect">
              <a:avLst/>
            </a:prstGeom>
            <a:solidFill>
              <a:srgbClr val="CAD57C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980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INPUT</a:t>
              </a:r>
              <a:endParaRPr sz="1800" b="1">
                <a:solidFill>
                  <a:srgbClr val="980000"/>
                </a:solidFill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6605489" y="1798258"/>
            <a:ext cx="2196775" cy="2773873"/>
            <a:chOff x="1519000" y="16355125"/>
            <a:chExt cx="4250725" cy="5274525"/>
          </a:xfrm>
        </p:grpSpPr>
        <p:sp>
          <p:nvSpPr>
            <p:cNvPr id="121" name="Google Shape;121;p18"/>
            <p:cNvSpPr/>
            <p:nvPr/>
          </p:nvSpPr>
          <p:spPr>
            <a:xfrm>
              <a:off x="1519000" y="16986250"/>
              <a:ext cx="4250700" cy="46434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7CE67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N. </a:t>
              </a:r>
              <a:r>
                <a:rPr lang="en-US" sz="1100" dirty="0" err="1">
                  <a:latin typeface="Barlow" pitchFamily="2" charset="77"/>
                  <a:ea typeface="Roboto Mono"/>
                  <a:cs typeface="Roboto Mono"/>
                  <a:sym typeface="Roboto Mono"/>
                </a:rPr>
                <a:t>FreeHafer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A. </a:t>
              </a:r>
              <a:r>
                <a:rPr lang="en-US" sz="1100" dirty="0" err="1">
                  <a:latin typeface="Barlow" pitchFamily="2" charset="77"/>
                  <a:ea typeface="Roboto Mono"/>
                  <a:cs typeface="Roboto Mono"/>
                  <a:sym typeface="Roboto Mono"/>
                </a:rPr>
                <a:t>Cencici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(938) 242 5O4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(244) 655 O94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Honda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Ducati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9O.OO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123.OO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…</a:t>
              </a:r>
              <a:endParaRPr sz="1100" dirty="0"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519025" y="16355125"/>
              <a:ext cx="4250700" cy="943500"/>
            </a:xfrm>
            <a:prstGeom prst="rect">
              <a:avLst/>
            </a:prstGeom>
            <a:solidFill>
              <a:srgbClr val="6C868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OUTPUT</a:t>
              </a:r>
              <a:endParaRPr sz="1800" b="1">
                <a:solidFill>
                  <a:srgbClr val="FFFFFF"/>
                </a:solidFill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27" name="Google Shape;127;p18"/>
          <p:cNvSpPr txBox="1"/>
          <p:nvPr/>
        </p:nvSpPr>
        <p:spPr>
          <a:xfrm>
            <a:off x="381000" y="6086700"/>
            <a:ext cx="114300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 dirty="0">
                <a:latin typeface="Barlow" pitchFamily="2" charset="77"/>
                <a:ea typeface="Roboto Mono"/>
                <a:cs typeface="Roboto Mono"/>
                <a:sym typeface="Roboto Mono"/>
              </a:rPr>
              <a:t>1</a:t>
            </a:r>
            <a:r>
              <a:rPr lang="en-US" sz="1000" dirty="0">
                <a:latin typeface="Barlow" pitchFamily="2" charset="77"/>
                <a:ea typeface="Roboto Mono"/>
                <a:cs typeface="Roboto Mono"/>
                <a:sym typeface="Roboto Mono"/>
              </a:rPr>
              <a:t>Odena, Augustus, et al. "BUSTLE: Bottom-Up program synthesis through learning-guided exploration.", 2O2O.</a:t>
            </a:r>
            <a:endParaRPr sz="1000" dirty="0"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957100" y="4999470"/>
            <a:ext cx="42777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rlow" pitchFamily="2" charset="77"/>
              </a:rPr>
              <a:t>Figure: String Manipulation Domain</a:t>
            </a:r>
            <a:r>
              <a:rPr lang="en-US" sz="1800" b="1" baseline="30000" dirty="0">
                <a:latin typeface="Barlow" pitchFamily="2" charset="77"/>
              </a:rPr>
              <a:t>1</a:t>
            </a:r>
            <a:endParaRPr sz="1800" b="1" baseline="30000" dirty="0">
              <a:latin typeface="Barlow" pitchFamily="2" charset="77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3</a:t>
            </a:fld>
            <a:endParaRPr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b="1" dirty="0">
                <a:latin typeface="Barlow" pitchFamily="2" charset="77"/>
              </a:rPr>
              <a:t>EMPIRICAL RESULTS: </a:t>
            </a:r>
            <a:r>
              <a:rPr lang="en-CA" sz="3000" b="1" dirty="0">
                <a:solidFill>
                  <a:srgbClr val="C2457D"/>
                </a:solidFill>
                <a:latin typeface="Barlow" pitchFamily="2" charset="77"/>
              </a:rPr>
              <a:t>THIRD SET</a:t>
            </a:r>
            <a:endParaRPr b="1" dirty="0">
              <a:solidFill>
                <a:srgbClr val="C2457D"/>
              </a:solidFill>
              <a:latin typeface="Barlow" pitchFamily="2" charset="77"/>
            </a:endParaRPr>
          </a:p>
        </p:txBody>
      </p:sp>
      <p:sp>
        <p:nvSpPr>
          <p:cNvPr id="1147" name="Google Shape;1147;p59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8" name="Google Shape;1148;p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9CAD1-AFD2-C047-935F-14F29C3A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68" y="1460888"/>
            <a:ext cx="56642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590F61-449E-8404-97B4-6F97BF6D9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68" y="4028710"/>
            <a:ext cx="5664200" cy="24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4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31</a:t>
            </a:fld>
            <a:endParaRPr>
              <a:latin typeface="Barlow" pitchFamily="2" charset="77"/>
            </a:endParaRPr>
          </a:p>
        </p:txBody>
      </p:sp>
      <p:pic>
        <p:nvPicPr>
          <p:cNvPr id="1205" name="Google Shape;12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762" y="1379762"/>
            <a:ext cx="4098476" cy="40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4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Barlow" pitchFamily="2" charset="77"/>
              </a:rPr>
              <a:t>* Icons from @flaticon</a:t>
            </a:r>
            <a:endParaRPr sz="1000"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11360700" cy="59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Barlow" pitchFamily="2" charset="77"/>
              </a:rPr>
              <a:t>DOMAIN-SPECIFIC LANGUAGE (DSL)</a:t>
            </a:r>
            <a:endParaRPr sz="3000" b="1">
              <a:latin typeface="Barlow" pitchFamily="2" charset="77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009195" y="4041379"/>
            <a:ext cx="8173510" cy="65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" pitchFamily="2" charset="77"/>
              </a:rPr>
              <a:t>Figure: Sample Domain Specific Language (DSL) for String Manipulation </a:t>
            </a:r>
            <a:endParaRPr b="1" dirty="0">
              <a:latin typeface="Barlow" pitchFamily="2" charset="77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4</a:t>
            </a:fld>
            <a:endParaRPr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7FBE6-5CF0-3119-09E0-C5A992D58753}"/>
              </a:ext>
            </a:extLst>
          </p:cNvPr>
          <p:cNvSpPr txBox="1"/>
          <p:nvPr/>
        </p:nvSpPr>
        <p:spPr>
          <a:xfrm>
            <a:off x="4451400" y="3109874"/>
            <a:ext cx="3159000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S → &lt; | &gt; | concat (S, S)  | </a:t>
            </a:r>
            <a:r>
              <a:rPr lang="en-US" sz="1400" dirty="0" err="1"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S.replace</a:t>
            </a:r>
            <a:r>
              <a:rPr lang="en-US" sz="1400" dirty="0"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 (S, S)</a:t>
            </a:r>
            <a:endParaRPr lang="en-US" sz="1400" dirty="0">
              <a:solidFill>
                <a:srgbClr val="000000"/>
              </a:solidFill>
              <a:latin typeface="Barlow" pitchFamily="2" charset="77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415600" y="593377"/>
            <a:ext cx="11360700" cy="61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Barlow" pitchFamily="2" charset="77"/>
              </a:rPr>
              <a:t>ABSTRACT SYNTAX TREE (AST)</a:t>
            </a:r>
            <a:endParaRPr sz="3000" b="1">
              <a:latin typeface="Barlow" pitchFamily="2" charset="77"/>
            </a:endParaRPr>
          </a:p>
        </p:txBody>
      </p:sp>
      <p:grpSp>
        <p:nvGrpSpPr>
          <p:cNvPr id="164" name="Google Shape;164;p20"/>
          <p:cNvGrpSpPr/>
          <p:nvPr/>
        </p:nvGrpSpPr>
        <p:grpSpPr>
          <a:xfrm>
            <a:off x="3269006" y="1348747"/>
            <a:ext cx="5653987" cy="4160506"/>
            <a:chOff x="598075" y="2357575"/>
            <a:chExt cx="4950900" cy="3442750"/>
          </a:xfrm>
        </p:grpSpPr>
        <p:sp>
          <p:nvSpPr>
            <p:cNvPr id="165" name="Google Shape;165;p20"/>
            <p:cNvSpPr txBox="1"/>
            <p:nvPr/>
          </p:nvSpPr>
          <p:spPr>
            <a:xfrm>
              <a:off x="598075" y="5400125"/>
              <a:ext cx="495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Figure: AST of </a:t>
              </a:r>
              <a:r>
                <a:rPr lang="en-US" dirty="0">
                  <a:solidFill>
                    <a:srgbClr val="E06666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’replace</a:t>
              </a:r>
              <a:r>
                <a:rPr lang="en-US" dirty="0">
                  <a:solidFill>
                    <a:schemeClr val="dk1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 (</a:t>
              </a:r>
              <a:r>
                <a:rPr lang="en-US" dirty="0">
                  <a:latin typeface="Barlow" pitchFamily="2" charset="77"/>
                  <a:ea typeface="Roboto Mono"/>
                  <a:cs typeface="Roboto Mono"/>
                  <a:sym typeface="Roboto Mono"/>
                </a:rPr>
                <a:t> </a:t>
              </a:r>
              <a:r>
                <a:rPr lang="en-US" dirty="0">
                  <a:solidFill>
                    <a:srgbClr val="BF9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concat ( </a:t>
              </a:r>
              <a:r>
                <a:rPr lang="en-US" dirty="0">
                  <a:solidFill>
                    <a:srgbClr val="1F497D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&lt; </a:t>
              </a:r>
              <a:r>
                <a:rPr lang="en-US" dirty="0">
                  <a:solidFill>
                    <a:srgbClr val="351C75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, </a:t>
              </a:r>
              <a:r>
                <a:rPr lang="en-US" dirty="0">
                  <a:solidFill>
                    <a:srgbClr val="38761D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US" dirty="0">
                  <a:solidFill>
                    <a:srgbClr val="BF9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 ), </a:t>
              </a:r>
              <a:r>
                <a:rPr lang="en-US" dirty="0">
                  <a:solidFill>
                    <a:srgbClr val="1F497D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&lt; </a:t>
              </a:r>
              <a:r>
                <a:rPr lang="en-US" dirty="0">
                  <a:solidFill>
                    <a:srgbClr val="351C75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, </a:t>
              </a:r>
              <a:r>
                <a:rPr lang="en-US" dirty="0">
                  <a:solidFill>
                    <a:srgbClr val="38761D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US" dirty="0">
                  <a:solidFill>
                    <a:srgbClr val="BF9000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 </a:t>
              </a:r>
              <a:r>
                <a:rPr lang="en-US" dirty="0">
                  <a:solidFill>
                    <a:schemeClr val="dk1"/>
                  </a:solidFill>
                  <a:latin typeface="Barlow" pitchFamily="2" charset="77"/>
                  <a:ea typeface="Roboto Mono"/>
                  <a:cs typeface="Roboto Mono"/>
                  <a:sym typeface="Roboto Mono"/>
                </a:rPr>
                <a:t>)’</a:t>
              </a:r>
              <a:endParaRPr dirty="0">
                <a:solidFill>
                  <a:schemeClr val="dk1"/>
                </a:solidFill>
                <a:latin typeface="Barlow" pitchFamily="2" charset="77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166" name="Google Shape;16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2625" y="2357575"/>
              <a:ext cx="3657600" cy="27049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5</a:t>
            </a:fld>
            <a:endParaRPr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11360700" cy="64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Barlow" pitchFamily="2" charset="77"/>
              </a:rPr>
              <a:t>BOTTOM-UP SEARCH SYNTHESIS</a:t>
            </a:r>
            <a:endParaRPr sz="2000" b="1" dirty="0">
              <a:latin typeface="Barlow" pitchFamily="2" charset="77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587475" y="6080125"/>
            <a:ext cx="1102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>
                <a:latin typeface="Barlow" pitchFamily="2" charset="77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Barlow" pitchFamily="2" charset="77"/>
                <a:ea typeface="Roboto Mono"/>
                <a:cs typeface="Roboto Mono"/>
                <a:sym typeface="Roboto Mono"/>
              </a:rPr>
              <a:t>Aws Albarghouthi, Sumit Gulwani, Zachary Kincaid, Recursive Program Synthesis, 2O13.</a:t>
            </a:r>
            <a:br>
              <a:rPr lang="en-US" sz="1000">
                <a:latin typeface="Barlow" pitchFamily="2" charset="77"/>
                <a:ea typeface="Roboto Mono"/>
                <a:cs typeface="Roboto Mono"/>
                <a:sym typeface="Roboto Mono"/>
              </a:rPr>
            </a:br>
            <a:r>
              <a:rPr lang="en-US" sz="1000" baseline="30000">
                <a:latin typeface="Barlow" pitchFamily="2" charset="77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latin typeface="Barlow" pitchFamily="2" charset="77"/>
                <a:ea typeface="Roboto Mono"/>
                <a:cs typeface="Roboto Mono"/>
                <a:sym typeface="Roboto Mono"/>
              </a:rPr>
              <a:t>Abhishek Udupa, Arun Raghavan, Jyotirmoy V. Deshmukh, Sela Mador-Haim, Milo M.K. Martin, Rajeev Alur, TRANSIT: Specifying Protocols with Concolic Snippets, 2O13</a:t>
            </a:r>
            <a:endParaRPr>
              <a:latin typeface="Barlow" pitchFamily="2" charset="77"/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rlow" pitchFamily="2" charset="77"/>
              </a:rPr>
              <a:t>6</a:t>
            </a:fld>
            <a:endParaRPr>
              <a:latin typeface="Barlow" pitchFamily="2" charset="77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6216050" y="1810798"/>
            <a:ext cx="514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rlow" pitchFamily="2" charset="77"/>
              </a:rPr>
              <a:t>Sample DSL for String Manipulation</a:t>
            </a:r>
            <a:endParaRPr sz="1800" b="1" dirty="0">
              <a:latin typeface="Barlow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FB4602-A737-1674-6D46-F6FD8D90A0B6}"/>
              </a:ext>
            </a:extLst>
          </p:cNvPr>
          <p:cNvSpPr txBox="1"/>
          <p:nvPr/>
        </p:nvSpPr>
        <p:spPr>
          <a:xfrm>
            <a:off x="7025337" y="1377372"/>
            <a:ext cx="3159000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S → &lt; | &gt; | </a:t>
            </a:r>
            <a:r>
              <a:rPr lang="en-US" sz="1400" dirty="0">
                <a:solidFill>
                  <a:srgbClr val="FBA53D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concat</a:t>
            </a:r>
            <a:r>
              <a:rPr lang="en-US" sz="1400" dirty="0"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 (S, S)  | </a:t>
            </a:r>
            <a:r>
              <a:rPr lang="en-US" sz="1400" dirty="0" err="1"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S.</a:t>
            </a:r>
            <a:r>
              <a:rPr lang="en-US" sz="1400" dirty="0" err="1">
                <a:solidFill>
                  <a:srgbClr val="00B0F0"/>
                </a:solidFill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replace</a:t>
            </a:r>
            <a:r>
              <a:rPr lang="en-US" sz="1400" dirty="0">
                <a:latin typeface="Barlow" pitchFamily="2" charset="77"/>
                <a:ea typeface="Roboto Mono Medium"/>
                <a:cs typeface="Roboto Mono Medium"/>
                <a:sym typeface="Roboto Mono Medium"/>
              </a:rPr>
              <a:t> (S, S)</a:t>
            </a:r>
            <a:endParaRPr lang="en-US" sz="1400" dirty="0">
              <a:solidFill>
                <a:srgbClr val="000000"/>
              </a:solidFill>
              <a:latin typeface="Barlow" pitchFamily="2" charset="77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A06A6E-6FC7-3026-9E25-39A8C2130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57986"/>
              </p:ext>
            </p:extLst>
          </p:nvPr>
        </p:nvGraphicFramePr>
        <p:xfrm>
          <a:off x="1045600" y="3154894"/>
          <a:ext cx="10488610" cy="26639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4000">
                  <a:extLst>
                    <a:ext uri="{9D8B030D-6E8A-4147-A177-3AD203B41FA5}">
                      <a16:colId xmlns:a16="http://schemas.microsoft.com/office/drawing/2014/main" val="3241198745"/>
                    </a:ext>
                  </a:extLst>
                </a:gridCol>
                <a:gridCol w="9424610">
                  <a:extLst>
                    <a:ext uri="{9D8B030D-6E8A-4147-A177-3AD203B41FA5}">
                      <a16:colId xmlns:a16="http://schemas.microsoft.com/office/drawing/2014/main" val="2556133976"/>
                    </a:ext>
                  </a:extLst>
                </a:gridCol>
              </a:tblGrid>
              <a:tr h="4291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" pitchFamily="2" charset="77"/>
                        </a:rPr>
                        <a:t>Iteration #</a:t>
                      </a:r>
                    </a:p>
                  </a:txBody>
                  <a:tcPr>
                    <a:solidFill>
                      <a:srgbClr val="013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" pitchFamily="2" charset="77"/>
                        </a:rPr>
                        <a:t>Programs</a:t>
                      </a:r>
                    </a:p>
                  </a:txBody>
                  <a:tcPr>
                    <a:solidFill>
                      <a:srgbClr val="013F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62926"/>
                  </a:ext>
                </a:extLst>
              </a:tr>
              <a:tr h="42916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257"/>
                  </a:ext>
                </a:extLst>
              </a:tr>
              <a:tr h="42916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 err="1">
                          <a:latin typeface="Roboto Mono" pitchFamily="49" charset="0"/>
                          <a:ea typeface="Roboto Mono" pitchFamily="49" charset="0"/>
                        </a:rPr>
                        <a:t>ɸ</a:t>
                      </a:r>
                      <a:endParaRPr lang="en-US" i="1" dirty="0">
                        <a:latin typeface="Roboto Mono" pitchFamily="49" charset="0"/>
                        <a:ea typeface="Roboto Mono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74215"/>
                  </a:ext>
                </a:extLst>
              </a:tr>
              <a:tr h="42916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BA53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concat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 </a:t>
                      </a:r>
                      <a:r>
                        <a:rPr lang="en-US" dirty="0">
                          <a:solidFill>
                            <a:srgbClr val="FBA53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concat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 </a:t>
                      </a:r>
                      <a:r>
                        <a:rPr lang="en-US" dirty="0">
                          <a:solidFill>
                            <a:srgbClr val="FBA53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concat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 </a:t>
                      </a:r>
                      <a:r>
                        <a:rPr lang="en-US" dirty="0">
                          <a:solidFill>
                            <a:srgbClr val="FBA53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concat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00675"/>
                  </a:ext>
                </a:extLst>
              </a:tr>
              <a:tr h="42916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 err="1">
                          <a:latin typeface="Roboto Mono" pitchFamily="49" charset="0"/>
                          <a:ea typeface="Roboto Mono" pitchFamily="49" charset="0"/>
                        </a:rPr>
                        <a:t>ɸ</a:t>
                      </a:r>
                      <a:endParaRPr lang="en-US" i="1" dirty="0">
                        <a:latin typeface="Roboto Mono" pitchFamily="49" charset="0"/>
                        <a:ea typeface="Roboto Mono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52798"/>
                  </a:ext>
                </a:extLst>
              </a:tr>
              <a:tr h="42916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BA53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concat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FBA53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concat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 , 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),…, 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.</a:t>
                      </a:r>
                      <a:r>
                        <a:rPr lang="en-US" dirty="0">
                          <a:solidFill>
                            <a:srgbClr val="00B0F0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replace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 &lt;.</a:t>
                      </a:r>
                      <a:r>
                        <a:rPr lang="en-US" dirty="0">
                          <a:solidFill>
                            <a:srgbClr val="00B0F0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replace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 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.</a:t>
                      </a:r>
                      <a:r>
                        <a:rPr lang="en-US" dirty="0">
                          <a:solidFill>
                            <a:srgbClr val="00B0F0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replace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 </a:t>
                      </a:r>
                      <a:r>
                        <a:rPr lang="en-US" dirty="0">
                          <a:solidFill>
                            <a:srgbClr val="C2457D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&lt;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.</a:t>
                      </a:r>
                      <a:r>
                        <a:rPr lang="en-US" dirty="0">
                          <a:solidFill>
                            <a:srgbClr val="00B0F0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replace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013F57"/>
                          </a:solidFill>
                          <a:latin typeface="Roboto Mono" pitchFamily="49" charset="0"/>
                          <a:ea typeface="Roboto Mono" pitchFamily="49" charset="0"/>
                        </a:rPr>
                        <a:t>&gt;</a:t>
                      </a:r>
                      <a:r>
                        <a:rPr lang="en-US" dirty="0">
                          <a:latin typeface="Roboto Mono" pitchFamily="49" charset="0"/>
                          <a:ea typeface="Roboto Mono" pitchFamily="49" charset="0"/>
                        </a:rPr>
                        <a:t>),…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981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415600" y="593379"/>
            <a:ext cx="11360700" cy="107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Barlow" pitchFamily="2" charset="77"/>
              </a:rPr>
              <a:t>BUSTLE</a:t>
            </a:r>
            <a:r>
              <a:rPr lang="en-US" sz="3000" b="1" baseline="30000" dirty="0">
                <a:latin typeface="Barlow" pitchFamily="2" charset="77"/>
              </a:rPr>
              <a:t>1</a:t>
            </a:r>
            <a:endParaRPr sz="3000" b="1" baseline="30000" dirty="0">
              <a:latin typeface="Barlow" pitchFamily="2" charset="77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b="1" dirty="0">
                <a:latin typeface="Barlow" pitchFamily="2" charset="77"/>
              </a:rPr>
              <a:t>Cost Function</a:t>
            </a:r>
            <a:endParaRPr sz="2000" b="1" dirty="0">
              <a:latin typeface="Barlow" pitchFamily="2" charset="77"/>
            </a:endParaRPr>
          </a:p>
        </p:txBody>
      </p:sp>
      <p:grpSp>
        <p:nvGrpSpPr>
          <p:cNvPr id="271" name="Google Shape;271;p28"/>
          <p:cNvGrpSpPr/>
          <p:nvPr/>
        </p:nvGrpSpPr>
        <p:grpSpPr>
          <a:xfrm>
            <a:off x="2651000" y="1836425"/>
            <a:ext cx="3463275" cy="2037975"/>
            <a:chOff x="2554425" y="2673550"/>
            <a:chExt cx="3463275" cy="2037975"/>
          </a:xfrm>
        </p:grpSpPr>
        <p:pic>
          <p:nvPicPr>
            <p:cNvPr id="272" name="Google Shape;27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4425" y="2673550"/>
              <a:ext cx="3463275" cy="840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4425" y="3608225"/>
              <a:ext cx="2219450" cy="5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36875" y="4344725"/>
              <a:ext cx="3280825" cy="36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28"/>
          <p:cNvGrpSpPr/>
          <p:nvPr/>
        </p:nvGrpSpPr>
        <p:grpSpPr>
          <a:xfrm>
            <a:off x="7277200" y="1500775"/>
            <a:ext cx="4499100" cy="3856450"/>
            <a:chOff x="771325" y="2357575"/>
            <a:chExt cx="4499100" cy="3856450"/>
          </a:xfrm>
        </p:grpSpPr>
        <p:sp>
          <p:nvSpPr>
            <p:cNvPr id="276" name="Google Shape;276;p28"/>
            <p:cNvSpPr txBox="1"/>
            <p:nvPr/>
          </p:nvSpPr>
          <p:spPr>
            <a:xfrm>
              <a:off x="771325" y="5400125"/>
              <a:ext cx="44991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replace</a:t>
              </a:r>
              <a:r>
                <a:rPr lang="en-US" sz="1600" b="1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(</a:t>
              </a:r>
              <a:r>
                <a:rPr lang="en-US" sz="1600" b="1" dirty="0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US" sz="1600" b="1" dirty="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concat ( </a:t>
              </a:r>
              <a:r>
                <a:rPr lang="en-US" sz="1600" b="1" dirty="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 </a:t>
              </a:r>
              <a:r>
                <a:rPr lang="en-US" sz="1600" b="1" dirty="0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lang="en-US" sz="1600" b="1" dirty="0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US" sz="1600" b="1" dirty="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), </a:t>
              </a:r>
              <a:r>
                <a:rPr lang="en-US" sz="1600" b="1" dirty="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 </a:t>
              </a:r>
              <a:r>
                <a:rPr lang="en-US" sz="1600" b="1" dirty="0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lang="en-US" sz="1600" b="1" dirty="0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US" sz="1600" b="1" dirty="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US" sz="1600" b="1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277" name="Google Shape;277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22625" y="2357575"/>
              <a:ext cx="3657600" cy="27049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28"/>
          <p:cNvSpPr txBox="1"/>
          <p:nvPr/>
        </p:nvSpPr>
        <p:spPr>
          <a:xfrm>
            <a:off x="2900825" y="4191925"/>
            <a:ext cx="932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3014875" y="4257250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0825" y="4102950"/>
            <a:ext cx="157650" cy="2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 txBox="1"/>
          <p:nvPr/>
        </p:nvSpPr>
        <p:spPr>
          <a:xfrm>
            <a:off x="3154888" y="4044738"/>
            <a:ext cx="24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dk1"/>
                </a:solidFill>
                <a:latin typeface="Barlow" pitchFamily="2" charset="77"/>
              </a:rPr>
              <a:t>is the likelihood from model</a:t>
            </a:r>
            <a:endParaRPr i="1" dirty="0">
              <a:latin typeface="Barlow" pitchFamily="2" charset="77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381000" y="6457800"/>
            <a:ext cx="1143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 dirty="0">
                <a:latin typeface="Barlow" pitchFamily="2" charset="77"/>
                <a:ea typeface="Roboto Mono"/>
                <a:cs typeface="Roboto Mono"/>
                <a:sym typeface="Roboto Mono"/>
              </a:rPr>
              <a:t>1</a:t>
            </a:r>
            <a:r>
              <a:rPr lang="en-US" sz="1000" dirty="0">
                <a:latin typeface="Barlow" pitchFamily="2" charset="77"/>
                <a:ea typeface="Roboto Mono"/>
                <a:cs typeface="Roboto Mono"/>
                <a:sym typeface="Roboto Mono"/>
              </a:rPr>
              <a:t>Odena, Augustus, et al. "BUSTLE: Bottom-Up program synthesis through learning-guided exploration.", 2O2O.</a:t>
            </a:r>
            <a:endParaRPr sz="1000" dirty="0">
              <a:solidFill>
                <a:schemeClr val="dk1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Barlow" pitchFamily="2" charset="77"/>
              </a:rPr>
              <a:t>BUSTLE</a:t>
            </a:r>
            <a:r>
              <a:rPr lang="en-US" sz="3000" b="1" baseline="30000" dirty="0">
                <a:latin typeface="Barlow" pitchFamily="2" charset="77"/>
              </a:rPr>
              <a:t>1</a:t>
            </a:r>
            <a:endParaRPr sz="3000" b="1" baseline="30000" dirty="0">
              <a:latin typeface="Barlow" pitchFamily="2" charset="77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3000" b="1" dirty="0">
                <a:latin typeface="Barlow" pitchFamily="2" charset="77"/>
              </a:rPr>
              <a:t>Neural Network Model</a:t>
            </a:r>
            <a:endParaRPr sz="3000" b="1" dirty="0">
              <a:latin typeface="Barlow" pitchFamily="2" charset="77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36500" y="1453575"/>
            <a:ext cx="11239800" cy="52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Barlow" pitchFamily="2" charset="77"/>
              </a:rPr>
              <a:t>Program: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600" b="1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6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 </a:t>
            </a:r>
            <a:r>
              <a:rPr lang="en-US" sz="1600" b="1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concat ( </a:t>
            </a:r>
            <a:r>
              <a:rPr lang="en-US" sz="16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-US" sz="1600" b="1" dirty="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600" b="1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600" b="1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), </a:t>
            </a:r>
            <a:r>
              <a:rPr lang="en-US" sz="1600" b="1" dirty="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-US" sz="1600" b="1" dirty="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600" b="1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600" b="1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Barlow" pitchFamily="2" charset="77"/>
              </a:rPr>
              <a:t>Inputs, </a:t>
            </a:r>
            <a:r>
              <a:rPr lang="en-US" sz="1500" b="1" i="1" dirty="0">
                <a:latin typeface="Barlow" pitchFamily="2" charset="77"/>
              </a:rPr>
              <a:t>I</a:t>
            </a:r>
            <a:r>
              <a:rPr lang="en-US" sz="1500" b="1" dirty="0">
                <a:latin typeface="Barlow" pitchFamily="2" charset="77"/>
              </a:rPr>
              <a:t>:</a:t>
            </a:r>
            <a:r>
              <a:rPr lang="en-US" sz="1500" dirty="0">
                <a:latin typeface="Barlow" pitchFamily="2" charset="77"/>
              </a:rPr>
              <a:t> </a:t>
            </a:r>
            <a:r>
              <a:rPr lang="en-US" sz="1500" dirty="0"/>
              <a:t>	</a:t>
            </a:r>
            <a:r>
              <a:rPr lang="en-US" sz="1500" dirty="0">
                <a:solidFill>
                  <a:srgbClr val="006231"/>
                </a:solidFill>
              </a:rPr>
              <a:t>“&lt;&lt;&gt;”, “&gt;&gt;&lt;”</a:t>
            </a:r>
            <a:endParaRPr sz="1500" dirty="0">
              <a:solidFill>
                <a:srgbClr val="00623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Barlow" pitchFamily="2" charset="77"/>
              </a:rPr>
              <a:t>Outputs, </a:t>
            </a:r>
            <a:r>
              <a:rPr lang="en-US" sz="1500" b="1" i="1" dirty="0">
                <a:latin typeface="Barlow" pitchFamily="2" charset="77"/>
              </a:rPr>
              <a:t>O</a:t>
            </a:r>
            <a:r>
              <a:rPr lang="en-US" sz="1500" b="1" dirty="0">
                <a:latin typeface="Barlow" pitchFamily="2" charset="77"/>
              </a:rPr>
              <a:t>:</a:t>
            </a:r>
            <a:r>
              <a:rPr lang="en-US" sz="1500" dirty="0">
                <a:latin typeface="Barlow" pitchFamily="2" charset="77"/>
              </a:rPr>
              <a:t> </a:t>
            </a:r>
            <a:r>
              <a:rPr lang="en-US" sz="1500" dirty="0"/>
              <a:t>	</a:t>
            </a:r>
            <a:r>
              <a:rPr lang="en-US" sz="1500" dirty="0">
                <a:solidFill>
                  <a:srgbClr val="0000FF"/>
                </a:solidFill>
              </a:rPr>
              <a:t>“&gt;&gt;&lt;&lt;&gt;”, “&gt;&gt;&lt;&lt;”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Barlow" pitchFamily="2" charset="77"/>
              </a:rPr>
              <a:t>Program Output, </a:t>
            </a:r>
            <a:r>
              <a:rPr lang="en-US" sz="1500" b="1" i="1" dirty="0">
                <a:latin typeface="Barlow" pitchFamily="2" charset="77"/>
              </a:rPr>
              <a:t>V</a:t>
            </a:r>
            <a:r>
              <a:rPr lang="en-US" sz="1500" b="1" dirty="0">
                <a:latin typeface="Barlow" pitchFamily="2" charset="77"/>
              </a:rPr>
              <a:t>:</a:t>
            </a:r>
            <a:r>
              <a:rPr lang="en-US" sz="1500" dirty="0">
                <a:latin typeface="Barlow" pitchFamily="2" charset="77"/>
              </a:rPr>
              <a:t>  </a:t>
            </a:r>
            <a:r>
              <a:rPr lang="en-US" sz="1500" dirty="0">
                <a:solidFill>
                  <a:srgbClr val="CC0000"/>
                </a:solidFill>
              </a:rPr>
              <a:t>“&gt;&gt;”, “&gt;&gt;”</a:t>
            </a: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6231"/>
                </a:solidFill>
                <a:latin typeface="Barlow" pitchFamily="2" charset="77"/>
              </a:rPr>
              <a:t>Inputs </a:t>
            </a:r>
            <a:r>
              <a:rPr lang="en-US" sz="1500" b="1" i="1" dirty="0">
                <a:solidFill>
                  <a:srgbClr val="006231"/>
                </a:solidFill>
                <a:latin typeface="Barlow" pitchFamily="2" charset="77"/>
              </a:rPr>
              <a:t>(I)</a:t>
            </a:r>
            <a:r>
              <a:rPr lang="en-US" sz="1500" b="1" dirty="0">
                <a:solidFill>
                  <a:srgbClr val="CC0000"/>
                </a:solidFill>
                <a:latin typeface="Barlow" pitchFamily="2" charset="77"/>
              </a:rPr>
              <a:t> → </a:t>
            </a:r>
            <a:r>
              <a:rPr lang="en-US" sz="1500" b="1" dirty="0">
                <a:solidFill>
                  <a:srgbClr val="0000FF"/>
                </a:solidFill>
                <a:latin typeface="Barlow" pitchFamily="2" charset="77"/>
              </a:rPr>
              <a:t>Outputs </a:t>
            </a:r>
            <a:r>
              <a:rPr lang="en-US" sz="1500" b="1" i="1" dirty="0">
                <a:solidFill>
                  <a:srgbClr val="0000FF"/>
                </a:solidFill>
                <a:latin typeface="Barlow" pitchFamily="2" charset="77"/>
              </a:rPr>
              <a:t>(O)</a:t>
            </a:r>
            <a:r>
              <a:rPr lang="en-US" sz="1500" b="1" dirty="0">
                <a:solidFill>
                  <a:srgbClr val="CC0000"/>
                </a:solidFill>
                <a:latin typeface="Barlow" pitchFamily="2" charset="77"/>
              </a:rPr>
              <a:t>:</a:t>
            </a:r>
            <a:br>
              <a:rPr lang="en-US" sz="1500" dirty="0">
                <a:solidFill>
                  <a:srgbClr val="CC0000"/>
                </a:solidFill>
              </a:rPr>
            </a:b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CC0000"/>
                </a:solidFill>
              </a:rPr>
              <a:t> </a:t>
            </a: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006231"/>
                </a:solidFill>
                <a:latin typeface="Barlow" pitchFamily="2" charset="77"/>
              </a:rPr>
              <a:t>Program Output </a:t>
            </a:r>
            <a:r>
              <a:rPr lang="en-US" sz="1500" b="1" i="1" dirty="0">
                <a:solidFill>
                  <a:srgbClr val="006231"/>
                </a:solidFill>
                <a:latin typeface="Barlow" pitchFamily="2" charset="77"/>
              </a:rPr>
              <a:t>(V)</a:t>
            </a:r>
            <a:r>
              <a:rPr lang="en-US" sz="1500" b="1" dirty="0">
                <a:solidFill>
                  <a:srgbClr val="CC0000"/>
                </a:solidFill>
                <a:latin typeface="Barlow" pitchFamily="2" charset="77"/>
              </a:rPr>
              <a:t> → </a:t>
            </a:r>
            <a:r>
              <a:rPr lang="en-US" sz="1500" b="1" dirty="0">
                <a:solidFill>
                  <a:srgbClr val="0000FF"/>
                </a:solidFill>
                <a:latin typeface="Barlow" pitchFamily="2" charset="77"/>
              </a:rPr>
              <a:t>Outputs </a:t>
            </a:r>
            <a:r>
              <a:rPr lang="en-US" sz="1500" b="1" i="1" dirty="0">
                <a:solidFill>
                  <a:srgbClr val="0000FF"/>
                </a:solidFill>
                <a:latin typeface="Barlow" pitchFamily="2" charset="77"/>
              </a:rPr>
              <a:t>(O)</a:t>
            </a:r>
            <a:r>
              <a:rPr lang="en-US" sz="1500" b="1" dirty="0">
                <a:solidFill>
                  <a:srgbClr val="CC0000"/>
                </a:solidFill>
                <a:latin typeface="Barlow" pitchFamily="2" charset="77"/>
              </a:rPr>
              <a:t>: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 </a:t>
            </a:r>
            <a:br>
              <a:rPr lang="en-US" sz="1500" dirty="0">
                <a:solidFill>
                  <a:srgbClr val="CC0000"/>
                </a:solidFill>
              </a:rPr>
            </a:br>
            <a:br>
              <a:rPr lang="en-US" sz="1500" dirty="0">
                <a:solidFill>
                  <a:srgbClr val="CC0000"/>
                </a:solidFill>
              </a:rPr>
            </a:br>
            <a:endParaRPr sz="15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00" y="2896675"/>
            <a:ext cx="6943975" cy="1264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29"/>
          <p:cNvGrpSpPr/>
          <p:nvPr/>
        </p:nvGrpSpPr>
        <p:grpSpPr>
          <a:xfrm>
            <a:off x="7938225" y="2150675"/>
            <a:ext cx="3736550" cy="2556650"/>
            <a:chOff x="7777250" y="4191925"/>
            <a:chExt cx="3736550" cy="2556650"/>
          </a:xfrm>
        </p:grpSpPr>
        <p:pic>
          <p:nvPicPr>
            <p:cNvPr id="293" name="Google Shape;293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79750" y="4191925"/>
              <a:ext cx="2556650" cy="255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29"/>
            <p:cNvSpPr txBox="1"/>
            <p:nvPr/>
          </p:nvSpPr>
          <p:spPr>
            <a:xfrm rot="-5400000">
              <a:off x="6927950" y="5165900"/>
              <a:ext cx="2114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500" b="1" dirty="0">
                  <a:solidFill>
                    <a:srgbClr val="CC0000"/>
                  </a:solidFill>
                  <a:latin typeface="Barlow" pitchFamily="2" charset="77"/>
                </a:rPr>
                <a:t>[ </a:t>
              </a:r>
              <a:r>
                <a:rPr lang="en-US" sz="1500" b="1" dirty="0">
                  <a:solidFill>
                    <a:srgbClr val="38761D"/>
                  </a:solidFill>
                  <a:latin typeface="Barlow" pitchFamily="2" charset="77"/>
                </a:rPr>
                <a:t>1</a:t>
              </a:r>
              <a:r>
                <a:rPr lang="en-US" sz="1500" b="1" dirty="0">
                  <a:solidFill>
                    <a:srgbClr val="351C75"/>
                  </a:solidFill>
                  <a:latin typeface="Barlow" pitchFamily="2" charset="77"/>
                </a:rPr>
                <a:t>,</a:t>
              </a:r>
              <a:r>
                <a:rPr lang="en-US" sz="1500" b="1" dirty="0">
                  <a:solidFill>
                    <a:srgbClr val="CC0000"/>
                  </a:solidFill>
                  <a:latin typeface="Barlow" pitchFamily="2" charset="77"/>
                </a:rPr>
                <a:t> </a:t>
              </a:r>
              <a:r>
                <a:rPr lang="en-US" sz="1500" b="1" dirty="0">
                  <a:solidFill>
                    <a:schemeClr val="dk1"/>
                  </a:solidFill>
                  <a:latin typeface="Barlow" pitchFamily="2" charset="77"/>
                </a:rPr>
                <a:t>O</a:t>
              </a:r>
              <a:r>
                <a:rPr lang="en-US" sz="1500" b="1" dirty="0">
                  <a:solidFill>
                    <a:srgbClr val="CC0000"/>
                  </a:solidFill>
                  <a:latin typeface="Barlow" pitchFamily="2" charset="77"/>
                </a:rPr>
                <a:t>, -1 , -1, -1, -1]</a:t>
              </a:r>
              <a:endParaRPr b="1" dirty="0">
                <a:latin typeface="Barlow" pitchFamily="2" charset="77"/>
              </a:endParaRPr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10923400" y="5244800"/>
              <a:ext cx="5904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B45F06"/>
                  </a:solidFill>
                  <a:latin typeface="Barlow" pitchFamily="2" charset="77"/>
                </a:rPr>
                <a:t>0.1</a:t>
              </a:r>
              <a:endParaRPr b="1" dirty="0">
                <a:solidFill>
                  <a:srgbClr val="B45F06"/>
                </a:solidFill>
                <a:latin typeface="Barlow" pitchFamily="2" charset="77"/>
              </a:endParaRPr>
            </a:p>
          </p:txBody>
        </p:sp>
      </p:grpSp>
      <p:sp>
        <p:nvSpPr>
          <p:cNvPr id="296" name="Google Shape;296;p29"/>
          <p:cNvSpPr txBox="1"/>
          <p:nvPr/>
        </p:nvSpPr>
        <p:spPr>
          <a:xfrm>
            <a:off x="5409125" y="4943675"/>
            <a:ext cx="1090500" cy="257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[ </a:t>
            </a:r>
            <a:r>
              <a:rPr lang="en-US" sz="1500" dirty="0">
                <a:solidFill>
                  <a:srgbClr val="38761D"/>
                </a:solidFill>
                <a:latin typeface="Barlow" pitchFamily="2" charset="77"/>
              </a:rPr>
              <a:t>1</a:t>
            </a:r>
            <a:r>
              <a:rPr lang="en-US" sz="1500" dirty="0">
                <a:solidFill>
                  <a:srgbClr val="351C75"/>
                </a:solidFill>
                <a:latin typeface="Barlow" pitchFamily="2" charset="77"/>
              </a:rPr>
              <a:t>,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Barlow" pitchFamily="2" charset="77"/>
              </a:rPr>
              <a:t>O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, -1 ]</a:t>
            </a:r>
            <a:endParaRPr dirty="0">
              <a:latin typeface="Barlow" pitchFamily="2" charset="77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5409125" y="5825325"/>
            <a:ext cx="1090500" cy="257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[ -1, -1, -1]</a:t>
            </a:r>
            <a:endParaRPr dirty="0">
              <a:latin typeface="Barlow" pitchFamily="2" charset="77"/>
            </a:endParaRPr>
          </a:p>
        </p:txBody>
      </p:sp>
      <p:cxnSp>
        <p:nvCxnSpPr>
          <p:cNvPr id="298" name="Google Shape;298;p29"/>
          <p:cNvCxnSpPr>
            <a:stCxn id="296" idx="3"/>
          </p:cNvCxnSpPr>
          <p:nvPr/>
        </p:nvCxnSpPr>
        <p:spPr>
          <a:xfrm>
            <a:off x="6499625" y="5072525"/>
            <a:ext cx="1629300" cy="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9" name="Google Shape;299;p29"/>
          <p:cNvCxnSpPr>
            <a:stCxn id="297" idx="3"/>
          </p:cNvCxnSpPr>
          <p:nvPr/>
        </p:nvCxnSpPr>
        <p:spPr>
          <a:xfrm>
            <a:off x="6499625" y="5954175"/>
            <a:ext cx="16206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" name="Google Shape;300;p29"/>
          <p:cNvCxnSpPr>
            <a:endCxn id="294" idx="1"/>
          </p:cNvCxnSpPr>
          <p:nvPr/>
        </p:nvCxnSpPr>
        <p:spPr>
          <a:xfrm rot="10800000">
            <a:off x="8145975" y="4389450"/>
            <a:ext cx="9300" cy="15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1" name="Google Shape;301;p29"/>
          <p:cNvSpPr txBox="1"/>
          <p:nvPr/>
        </p:nvSpPr>
        <p:spPr>
          <a:xfrm rot="-5400000">
            <a:off x="7642925" y="5014300"/>
            <a:ext cx="1342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" pitchFamily="2" charset="77"/>
              </a:rPr>
              <a:t>Concatenation</a:t>
            </a:r>
            <a:endParaRPr dirty="0">
              <a:latin typeface="Barlow" pitchFamily="2" charset="77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381000" y="6462675"/>
            <a:ext cx="1143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 dirty="0">
                <a:latin typeface="Barlow" pitchFamily="2" charset="77"/>
                <a:ea typeface="Roboto Mono"/>
                <a:cs typeface="Roboto Mono"/>
                <a:sym typeface="Roboto Mono"/>
              </a:rPr>
              <a:t>1</a:t>
            </a:r>
            <a:r>
              <a:rPr lang="en-US" sz="1000" dirty="0">
                <a:latin typeface="Barlow" pitchFamily="2" charset="77"/>
                <a:ea typeface="Roboto Mono"/>
                <a:cs typeface="Roboto Mono"/>
                <a:sym typeface="Roboto Mono"/>
              </a:rPr>
              <a:t>Odena, Augustus, et al. "BUSTLE: Bottom-Up program synthesis through learning-guided exploration.", 2O2O.</a:t>
            </a:r>
            <a:endParaRPr sz="1000" dirty="0">
              <a:solidFill>
                <a:schemeClr val="dk1"/>
              </a:solidFill>
              <a:latin typeface="Barlow" pitchFamily="2" charset="77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2275975" y="4917575"/>
            <a:ext cx="2486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CC0000"/>
                </a:solidFill>
              </a:rPr>
              <a:t>[ </a:t>
            </a:r>
            <a:r>
              <a:rPr lang="en-US" sz="1500" dirty="0" err="1">
                <a:solidFill>
                  <a:srgbClr val="38761D"/>
                </a:solidFill>
                <a:latin typeface="Barlow" pitchFamily="2" charset="77"/>
              </a:rPr>
              <a:t>AllTrue</a:t>
            </a:r>
            <a:r>
              <a:rPr lang="en-US" sz="1500" dirty="0">
                <a:solidFill>
                  <a:srgbClr val="351C75"/>
                </a:solidFill>
                <a:latin typeface="Barlow" pitchFamily="2" charset="77"/>
              </a:rPr>
              <a:t>,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Barlow" pitchFamily="2" charset="77"/>
              </a:rPr>
              <a:t>Mixed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, </a:t>
            </a:r>
            <a:r>
              <a:rPr lang="en-US" sz="1500" dirty="0" err="1">
                <a:solidFill>
                  <a:srgbClr val="CC0000"/>
                </a:solidFill>
                <a:latin typeface="Barlow" pitchFamily="2" charset="77"/>
              </a:rPr>
              <a:t>AllFalse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 </a:t>
            </a:r>
            <a:r>
              <a:rPr lang="en-US" sz="1500" dirty="0">
                <a:solidFill>
                  <a:srgbClr val="CC0000"/>
                </a:solidFill>
              </a:rPr>
              <a:t>]</a:t>
            </a:r>
            <a:endParaRPr dirty="0"/>
          </a:p>
        </p:txBody>
      </p:sp>
      <p:cxnSp>
        <p:nvCxnSpPr>
          <p:cNvPr id="305" name="Google Shape;305;p29"/>
          <p:cNvCxnSpPr>
            <a:stCxn id="304" idx="3"/>
            <a:endCxn id="296" idx="1"/>
          </p:cNvCxnSpPr>
          <p:nvPr/>
        </p:nvCxnSpPr>
        <p:spPr>
          <a:xfrm>
            <a:off x="4762375" y="5072525"/>
            <a:ext cx="64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" name="Google Shape;306;p29"/>
          <p:cNvSpPr txBox="1"/>
          <p:nvPr/>
        </p:nvSpPr>
        <p:spPr>
          <a:xfrm>
            <a:off x="2095375" y="5749875"/>
            <a:ext cx="2667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[ </a:t>
            </a:r>
            <a:r>
              <a:rPr lang="en-US" sz="1500" dirty="0" err="1">
                <a:solidFill>
                  <a:srgbClr val="CC0000"/>
                </a:solidFill>
                <a:latin typeface="Barlow" pitchFamily="2" charset="77"/>
              </a:rPr>
              <a:t>AllFalse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, </a:t>
            </a:r>
            <a:r>
              <a:rPr lang="en-US" sz="1500" dirty="0" err="1">
                <a:solidFill>
                  <a:srgbClr val="CC0000"/>
                </a:solidFill>
                <a:latin typeface="Barlow" pitchFamily="2" charset="77"/>
              </a:rPr>
              <a:t>AllFalse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, </a:t>
            </a:r>
            <a:r>
              <a:rPr lang="en-US" sz="1500" dirty="0" err="1">
                <a:solidFill>
                  <a:srgbClr val="CC0000"/>
                </a:solidFill>
                <a:latin typeface="Barlow" pitchFamily="2" charset="77"/>
              </a:rPr>
              <a:t>AllFalse</a:t>
            </a:r>
            <a:r>
              <a:rPr lang="en-US" sz="1500" dirty="0">
                <a:solidFill>
                  <a:srgbClr val="CC0000"/>
                </a:solidFill>
                <a:latin typeface="Barlow" pitchFamily="2" charset="77"/>
              </a:rPr>
              <a:t> ]</a:t>
            </a:r>
            <a:endParaRPr sz="1500" dirty="0">
              <a:latin typeface="Barlow" pitchFamily="2" charset="77"/>
            </a:endParaRPr>
          </a:p>
        </p:txBody>
      </p:sp>
      <p:cxnSp>
        <p:nvCxnSpPr>
          <p:cNvPr id="307" name="Google Shape;307;p29"/>
          <p:cNvCxnSpPr>
            <a:stCxn id="306" idx="3"/>
            <a:endCxn id="297" idx="1"/>
          </p:cNvCxnSpPr>
          <p:nvPr/>
        </p:nvCxnSpPr>
        <p:spPr>
          <a:xfrm rot="10800000" flipH="1">
            <a:off x="4762375" y="5954325"/>
            <a:ext cx="6468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415600" y="593379"/>
            <a:ext cx="11360700" cy="107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BEE SEARCH</a:t>
            </a:r>
            <a:r>
              <a:rPr lang="en-US" sz="3000" b="1" baseline="30000"/>
              <a:t>1</a:t>
            </a:r>
            <a:endParaRPr sz="3000" b="1" baseline="30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b="1"/>
              <a:t>Cost Function</a:t>
            </a:r>
            <a:endParaRPr sz="2000" b="1"/>
          </a:p>
        </p:txBody>
      </p:sp>
      <p:sp>
        <p:nvSpPr>
          <p:cNvPr id="314" name="Google Shape;314;p30"/>
          <p:cNvSpPr txBox="1"/>
          <p:nvPr/>
        </p:nvSpPr>
        <p:spPr>
          <a:xfrm>
            <a:off x="415650" y="6429400"/>
            <a:ext cx="11360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aseline="30000">
                <a:solidFill>
                  <a:schemeClr val="dk1"/>
                </a:solidFill>
                <a:highlight>
                  <a:srgbClr val="FFFFFF"/>
                </a:highlight>
                <a:latin typeface="Barlow" pitchFamily="2" charset="77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Barlow" pitchFamily="2" charset="77"/>
                <a:ea typeface="Roboto Mono"/>
                <a:cs typeface="Roboto Mono"/>
                <a:sym typeface="Roboto Mono"/>
              </a:rPr>
              <a:t>Saqib Ameen and Levi H.S. Lelis. Program synthesis with best-first bottom-up search. Journal of Artificial Intelligence Research , 2O23.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arlow" pitchFamily="2" charset="77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itchFamily="2" charset="77"/>
            </a:endParaRPr>
          </a:p>
        </p:txBody>
      </p:sp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975" y="1848129"/>
            <a:ext cx="50292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800" y="3039725"/>
            <a:ext cx="686900" cy="4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3509626" y="3063825"/>
            <a:ext cx="269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  <a:latin typeface="Barlow" pitchFamily="2" charset="77"/>
              </a:rPr>
              <a:t>is the likelihood from model</a:t>
            </a:r>
            <a:endParaRPr sz="1600" i="1" dirty="0">
              <a:latin typeface="Barlow" pitchFamily="2" charset="77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2989</Words>
  <Application>Microsoft Macintosh PowerPoint</Application>
  <PresentationFormat>Widescreen</PresentationFormat>
  <Paragraphs>679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Consolas</vt:lpstr>
      <vt:lpstr>Barlow</vt:lpstr>
      <vt:lpstr>Roboto Mono</vt:lpstr>
      <vt:lpstr>Roboto Mono Medium</vt:lpstr>
      <vt:lpstr>Calibri</vt:lpstr>
      <vt:lpstr>Simple Light</vt:lpstr>
      <vt:lpstr>Synthesizing Libraries of Programs with Auxiliary Functions</vt:lpstr>
      <vt:lpstr>PROGRAM SYNTHESIS</vt:lpstr>
      <vt:lpstr>PROBLEM SPECIFICATIONS</vt:lpstr>
      <vt:lpstr>DOMAIN-SPECIFIC LANGUAGE (DSL)</vt:lpstr>
      <vt:lpstr>ABSTRACT SYNTAX TREE (AST)</vt:lpstr>
      <vt:lpstr>BOTTOM-UP SEARCH SYNTHESIS</vt:lpstr>
      <vt:lpstr>BUSTLE1 Cost Function</vt:lpstr>
      <vt:lpstr>BUSTLE1 Neural Network Model</vt:lpstr>
      <vt:lpstr>BEE SEARCH1 Cost Function</vt:lpstr>
      <vt:lpstr>CROSSBEAM1</vt:lpstr>
      <vt:lpstr>PowerPoint Presentation</vt:lpstr>
      <vt:lpstr>AUXILIARY-BASED LIBRARY LEARNING (AULILE)</vt:lpstr>
      <vt:lpstr>RUNNING EXAMPLE OF AULILE</vt:lpstr>
      <vt:lpstr>RUNNING EXAMPLE OF AULILE</vt:lpstr>
      <vt:lpstr>RUNNING EXAMPLE OF AULILE</vt:lpstr>
      <vt:lpstr>RUNNING EXAMPLE OF AULILE</vt:lpstr>
      <vt:lpstr>RUNNING EXAMPLE OF AULILE</vt:lpstr>
      <vt:lpstr>RUNNING EXAMPLE OF AULILE</vt:lpstr>
      <vt:lpstr>RUNNING EXAMPLE OF AULILE</vt:lpstr>
      <vt:lpstr>RUNNING EXAMPLE OF AULILE</vt:lpstr>
      <vt:lpstr>RUNNING EXAMPLE OF AGS</vt:lpstr>
      <vt:lpstr>RUNNING EXAMPLE OF AULILE</vt:lpstr>
      <vt:lpstr>RUNNING EXAMPLE OF AULILE</vt:lpstr>
      <vt:lpstr>RUNNING EXAMPLE OF AULILE</vt:lpstr>
      <vt:lpstr>A-BUS, A-BUSTLE, A-BEE &amp; A-CROSSBEAM</vt:lpstr>
      <vt:lpstr>DATASET</vt:lpstr>
      <vt:lpstr>AUXILIARY FUNCTION</vt:lpstr>
      <vt:lpstr>EMPIRICAL RESULTS: FIRST SET</vt:lpstr>
      <vt:lpstr>EMPIRICAL RESULTS: SECOND SET</vt:lpstr>
      <vt:lpstr>EMPIRICAL RESULTS: THIRD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Synthesizing Libraries of Programs with Auxiliary Functions</dc:title>
  <cp:lastModifiedBy>Habibur Rahman</cp:lastModifiedBy>
  <cp:revision>3</cp:revision>
  <dcterms:modified xsi:type="dcterms:W3CDTF">2024-03-21T06:25:01Z</dcterms:modified>
</cp:coreProperties>
</file>