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embeddedFontLst>
    <p:embeddedFont>
      <p:font typeface="Roboto Mono Medium"/>
      <p:regular r:id="rId58"/>
      <p:bold r:id="rId59"/>
      <p:italic r:id="rId60"/>
      <p:boldItalic r:id="rId61"/>
    </p:embeddedFont>
    <p:embeddedFont>
      <p:font typeface="Syncopate"/>
      <p:regular r:id="rId62"/>
      <p:bold r:id="rId63"/>
    </p:embeddedFont>
    <p:embeddedFont>
      <p:font typeface="Roboto Mono"/>
      <p:regular r:id="rId64"/>
      <p:bold r:id="rId65"/>
      <p:italic r:id="rId66"/>
      <p:boldItalic r:id="rId67"/>
    </p:embeddedFont>
    <p:embeddedFont>
      <p:font typeface="Barlow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530BB5-A0D2-4A52-91F1-D6AD42AA90C3}">
  <a:tblStyle styleId="{71530BB5-A0D2-4A52-91F1-D6AD42AA90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6249F8F-33B7-4B60-B98C-A863DB0CD6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Barlow-boldItalic.fntdata"/><Relationship Id="rId70" Type="http://schemas.openxmlformats.org/officeDocument/2006/relationships/font" Target="fonts/Barlow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yncopate-regular.fntdata"/><Relationship Id="rId61" Type="http://schemas.openxmlformats.org/officeDocument/2006/relationships/font" Target="fonts/RobotoMonoMedium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regular.fntdata"/><Relationship Id="rId63" Type="http://schemas.openxmlformats.org/officeDocument/2006/relationships/font" Target="fonts/Syncopate-bold.fntdata"/><Relationship Id="rId22" Type="http://schemas.openxmlformats.org/officeDocument/2006/relationships/slide" Target="slides/slide17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65" Type="http://schemas.openxmlformats.org/officeDocument/2006/relationships/font" Target="fonts/RobotoMono-bold.fntdata"/><Relationship Id="rId24" Type="http://schemas.openxmlformats.org/officeDocument/2006/relationships/slide" Target="slides/slide19.xml"/><Relationship Id="rId68" Type="http://schemas.openxmlformats.org/officeDocument/2006/relationships/font" Target="fonts/Barlow-regular.fntdata"/><Relationship Id="rId23" Type="http://schemas.openxmlformats.org/officeDocument/2006/relationships/slide" Target="slides/slide18.xml"/><Relationship Id="rId67" Type="http://schemas.openxmlformats.org/officeDocument/2006/relationships/font" Target="fonts/RobotoMono-boldItalic.fntdata"/><Relationship Id="rId60" Type="http://schemas.openxmlformats.org/officeDocument/2006/relationships/font" Target="fonts/RobotoMonoMedium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Barlow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MonoMedium-bold.fntdata"/><Relationship Id="rId14" Type="http://schemas.openxmlformats.org/officeDocument/2006/relationships/slide" Target="slides/slide9.xml"/><Relationship Id="rId58" Type="http://schemas.openxmlformats.org/officeDocument/2006/relationships/font" Target="fonts/RobotoMono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7ee8265b9_0_4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7ee8265b9_0_4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everyone!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very much for being here.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Today, I am going to present my thesis entitled by</a:t>
            </a:r>
            <a:r>
              <a:rPr lang="en-US"/>
              <a:t> ….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phrase “two irons in the fire.</a:t>
            </a:r>
            <a:r>
              <a:rPr lang="en-US"/>
              <a:t>” … </a:t>
            </a:r>
            <a:r>
              <a:rPr b="1" lang="en-US"/>
              <a:t>the main idea of our research</a:t>
            </a:r>
            <a:r>
              <a:rPr lang="en-US"/>
              <a:t>. We are doing </a:t>
            </a:r>
            <a:r>
              <a:rPr b="1" lang="en-US"/>
              <a:t>two things at the same time: Synthesizing libraries of program and solving problems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</a:t>
            </a:r>
            <a:r>
              <a:rPr b="1" lang="en-US"/>
              <a:t>by optimizing the auxiliary function</a:t>
            </a:r>
            <a:r>
              <a:rPr lang="en-US"/>
              <a:t>. …  </a:t>
            </a:r>
            <a:r>
              <a:rPr b="1" lang="en-US"/>
              <a:t>auxiliary function allows us to inject domain knowledge into system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get started!</a:t>
            </a:r>
            <a:endParaRPr/>
          </a:p>
        </p:txBody>
      </p:sp>
      <p:sp>
        <p:nvSpPr>
          <p:cNvPr id="67" name="Google Shape;67;g247ee8265b9_0_4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7ee8265b9_0_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7ee8265b9_0_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top-down search, →  </a:t>
            </a:r>
            <a:r>
              <a:rPr b="1" lang="en-US"/>
              <a:t>two different manner → BFS, DFS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example → BFS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[Describe the example]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 continues until finds the solution.</a:t>
            </a:r>
            <a:br>
              <a:rPr b="1" lang="en-US"/>
            </a:br>
            <a:br>
              <a:rPr b="1" lang="en-US"/>
            </a:br>
            <a:r>
              <a:rPr b="1" lang="en-US"/>
              <a:t>→ programs are complete programs, that means some of the programs still have the non-terminals in it.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47ee8265b9_0_3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d24fe33d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d24fe33d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benefits of bottom-up approach over the top-down approach?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</a:t>
            </a:r>
            <a:r>
              <a:rPr b="1" lang="en-US"/>
              <a:t>reuse the previously generated programs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[Describe from example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</a:t>
            </a:r>
            <a:r>
              <a:rPr b="1" lang="en-US"/>
              <a:t>programs in BUS are complete. Which is not in top-down approach.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→ </a:t>
            </a:r>
            <a:r>
              <a:rPr lang="en-US"/>
              <a:t>observational check in 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is observational equivalence?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 two program generated same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[describe example]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→ discard the second program, it will reduce the search space.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this reason, we choose BUS as our base approach in this research.</a:t>
            </a:r>
            <a:endParaRPr/>
          </a:p>
        </p:txBody>
      </p:sp>
      <p:sp>
        <p:nvSpPr>
          <p:cNvPr id="220" name="Google Shape;220;g27d24fe33d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7ee8265b9_0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7ee8265b9_0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approach w</a:t>
            </a:r>
            <a:r>
              <a:rPr b="1" lang="en-US"/>
              <a:t>e learn so far enumeration based, that means they </a:t>
            </a:r>
            <a:r>
              <a:rPr b="1" lang="en-US"/>
              <a:t>guarantees</a:t>
            </a:r>
            <a:r>
              <a:rPr b="1" lang="en-US"/>
              <a:t> solution if there is any.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However, due to the resource limitations, we would fail to find the solution.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example, we </a:t>
            </a:r>
            <a:r>
              <a:rPr lang="en-US"/>
              <a:t>cannot</a:t>
            </a:r>
            <a:r>
              <a:rPr lang="en-US"/>
              <a:t> allocate un limited time and memory.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limited resources, it would search only the this [point] region from the whole search space and eventually fails to find the solution which is in the other corner of the space.</a:t>
            </a:r>
            <a:endParaRPr/>
          </a:p>
        </p:txBody>
      </p:sp>
      <p:sp>
        <p:nvSpPr>
          <p:cNvPr id="233" name="Google Shape;233;g247ee8265b9_0_3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d24fe33d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d24fe33d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To mitigate the issue we saw earlier slide</a:t>
            </a:r>
            <a:r>
              <a:rPr lang="en-US"/>
              <a:t>, researchers introduced the guided bottom-up search synthesis.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</a:t>
            </a:r>
            <a:r>
              <a:rPr b="1" lang="en-US"/>
              <a:t>programs are generated in increasing order of cost of the programs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we have </a:t>
            </a:r>
            <a:r>
              <a:rPr b="1" lang="en-US"/>
              <a:t>the cost function, theta.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[describe]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→ </a:t>
            </a:r>
            <a:r>
              <a:rPr b="1" lang="en-US"/>
              <a:t>clearly see that benefit of cost guided synthesis here.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→ normal BUS → depth 13 to find the solution,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→ guided → 5 iterations to find the </a:t>
            </a:r>
            <a:r>
              <a:rPr b="1" lang="en-US"/>
              <a:t>solution</a:t>
            </a:r>
            <a:r>
              <a:rPr b="1" lang="en-US"/>
              <a:t> program.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→ The better the cost function is, the faster the process to find the solution.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 the next slide, we will see some existing research of cost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7d24fe33d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d24fe33d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d24fe33d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Cost Guided Bottom-up search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→ uses a neural network model to compute the likelihood of a problem being part of solution and accumulate that into the cost function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[describe for the terms and then example]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P1: </a:t>
            </a:r>
            <a:r>
              <a:rPr b="1" lang="en-US" sz="15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concat ( </a:t>
            </a:r>
            <a:r>
              <a:rPr b="1" lang="en-US" sz="150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b="1" lang="en-US" sz="150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-US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US" sz="15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) → Cost 4 → Lkhd → 0.65 ⇒ Bin: 5 → del 5-5 ⇒ 0</a:t>
            </a:r>
            <a:endParaRPr b="1"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P2</a:t>
            </a:r>
            <a:r>
              <a:rPr b="1" lang="en-US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-US" sz="150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&lt; → Cost 12 → Lkhd → 0.21 → Bin: 2 ⇒ del 5 - 2 ⇒ 3</a:t>
            </a:r>
            <a:endParaRPr b="1" sz="150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P3</a:t>
            </a:r>
            <a:r>
              <a:rPr b="1" lang="en-US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-US" sz="150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&gt; → Cost 13 → Lkhd → 0.15 → Bin: 1 ⇒ del 5 - 1 ⇒ 4</a:t>
            </a:r>
            <a:endParaRPr b="1" sz="150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Total Cost: 1 + (4 + 0) + (12 + 3) + (13 + 4) = 37</a:t>
            </a:r>
            <a:br>
              <a:rPr b="1" lang="en-US" sz="150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-US" sz="150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US" sz="150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Giving the random example</a:t>
            </a:r>
            <a:endParaRPr b="1" sz="150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g27d24fe33d3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3da11ca47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3da11ca47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→ neural network model play the role?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[Describe the example]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→ Training was done by synthetically generating data.  [go to next page]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Generated random input strings.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And then from those inputs run BUS using a dummy output.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From those generated programs, selected random programs,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takes their outputs as output and some of their subprograms a intermediate program,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to keep balance, they also selected some random programs which are not subprograms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And, train the model.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43da11ca47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d24fe33d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d24fe33d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Bustle →  rounds off the cost</a:t>
            </a:r>
            <a:r>
              <a:rPr lang="en-US"/>
              <a:t> of programs by using a delta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 of </a:t>
            </a:r>
            <a:r>
              <a:rPr b="1" lang="en-US"/>
              <a:t>Bustle  → actual order of programs does not necessarily reflect the true order of the associated costs.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Bee → orders the program of their true cost.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Bee → It penalizes the cost of the program by negative likelihood </a:t>
            </a:r>
            <a:r>
              <a:rPr lang="en-US"/>
              <a:t>-log</a:t>
            </a:r>
            <a:r>
              <a:rPr baseline="-25000" lang="en-US"/>
              <a:t>2</a:t>
            </a:r>
            <a:r>
              <a:rPr lang="en-US"/>
              <a:t>P(p′) </a:t>
            </a:r>
            <a:r>
              <a:rPr b="1" lang="en-US"/>
              <a:t>instead of binning scheme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 </a:t>
            </a:r>
            <a:r>
              <a:rPr b="1" lang="en-US"/>
              <a:t>log2(O.1) = 3.321928O9489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- log2(O.99) = O.O1449956969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1" name="Google Shape;311;g27d24fe33d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d24fe33d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d24fe33d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READ the slide → </a:t>
            </a:r>
            <a:endParaRPr/>
          </a:p>
        </p:txBody>
      </p:sp>
      <p:sp>
        <p:nvSpPr>
          <p:cNvPr id="322" name="Google Shape;322;g27d24fe33d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3fe935cca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3fe935cca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Still we have the challenge there. → </a:t>
            </a:r>
            <a:endParaRPr/>
          </a:p>
        </p:txBody>
      </p:sp>
      <p:sp>
        <p:nvSpPr>
          <p:cNvPr id="344" name="Google Shape;344;g243fe935cca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597fe4a64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4597fe4a64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Learns the </a:t>
            </a:r>
            <a:r>
              <a:rPr lang="en-US"/>
              <a:t>library</a:t>
            </a:r>
            <a:r>
              <a:rPr lang="en-US"/>
              <a:t> of programs …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4597fe4a64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ee8265b9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ee8265b9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So, why do we need program synthesis?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</a:t>
            </a:r>
            <a:r>
              <a:rPr b="1" lang="en-US"/>
              <a:t>popular </a:t>
            </a:r>
            <a:r>
              <a:rPr b="1" lang="en-US"/>
              <a:t>excel</a:t>
            </a:r>
            <a:r>
              <a:rPr b="1" lang="en-US"/>
              <a:t> feature named FlashFill</a:t>
            </a:r>
            <a:r>
              <a:rPr lang="en-US"/>
              <a:t> which was introduced back in 2013.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But, the </a:t>
            </a:r>
            <a:r>
              <a:rPr lang="en-US"/>
              <a:t>research</a:t>
            </a:r>
            <a:r>
              <a:rPr lang="en-US"/>
              <a:t> on program synthesis started back in 1980s.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playing a role in code refactoring</a:t>
            </a:r>
            <a:r>
              <a:rPr lang="en-US"/>
              <a:t>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many more.</a:t>
            </a:r>
            <a:endParaRPr/>
          </a:p>
        </p:txBody>
      </p:sp>
      <p:sp>
        <p:nvSpPr>
          <p:cNvPr id="77" name="Google Shape;77;g247ee8265b9_0_2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43fe935cca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43fe935cca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and DESCRIBE WITH A SIMPLE EXAMPLE</a:t>
            </a:r>
            <a:endParaRPr/>
          </a:p>
        </p:txBody>
      </p:sp>
      <p:sp>
        <p:nvSpPr>
          <p:cNvPr id="374" name="Google Shape;374;g243fe935cca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43fe935cca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43fe935cca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and DESCRIBE</a:t>
            </a:r>
            <a:endParaRPr/>
          </a:p>
        </p:txBody>
      </p:sp>
      <p:sp>
        <p:nvSpPr>
          <p:cNvPr id="397" name="Google Shape;397;g243fe935cca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3fe935cca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43fe935cca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to … , </a:t>
            </a:r>
            <a:br>
              <a:rPr lang="en-US"/>
            </a:br>
            <a:r>
              <a:rPr lang="en-US"/>
              <a:t>This approach has two set of training task,  [describe]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43fe935cca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4597fe4a64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4597fe4a64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here comes our approach.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DreamCoder, LAPS and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Hernandez →  learns the library of programs for the whole domain.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We →  learn library of programs only for a specific problem.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→ Learn and solve the problem at the same time.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4597fe4a64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47ee8265b9_0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47ee8265b9_0_3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need: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Problem Specification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DSL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Domain Dependant Auxiliary Function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Any Base synthesizer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47ee8265b9_0_3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7ee8265b9_0_4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47ee8265b9_0_4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</a:t>
            </a:r>
            <a:r>
              <a:rPr lang="en-US"/>
              <a:t>let's</a:t>
            </a:r>
            <a:r>
              <a:rPr lang="en-US"/>
              <a:t> consider this running example.</a:t>
            </a:r>
            <a:endParaRPr/>
          </a:p>
        </p:txBody>
      </p:sp>
      <p:sp>
        <p:nvSpPr>
          <p:cNvPr id="489" name="Google Shape;489;g247ee8265b9_0_4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47ee8265b9_0_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47ee8265b9_0_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247ee8265b9_0_5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7ee8265b9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7ee8265b9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47ee8265b9_0_6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7ee8265b9_0_10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7ee8265b9_0_10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47ee8265b9_0_10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47ee8265b9_0_1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47ee8265b9_0_1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247ee8265b9_0_1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02dd27b90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02dd27b9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… </a:t>
            </a:r>
            <a:r>
              <a:rPr b="1" lang="en-US"/>
              <a:t>what is program synthesis is and what are the current state-of-the-art approaches.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… </a:t>
            </a:r>
            <a:r>
              <a:rPr b="1" lang="en-US"/>
              <a:t>task of automatically finding a program that satisfies the user's intent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How does a user express intent?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… various ways like </a:t>
            </a:r>
            <a:r>
              <a:rPr b="1" lang="en-US"/>
              <a:t>logical specifications</a:t>
            </a:r>
            <a:r>
              <a:rPr lang="en-US"/>
              <a:t>,</a:t>
            </a:r>
            <a:r>
              <a:rPr b="1" lang="en-US"/>
              <a:t> input-output examples</a:t>
            </a:r>
            <a:r>
              <a:rPr lang="en-US"/>
              <a:t>, </a:t>
            </a:r>
            <a:r>
              <a:rPr b="1" lang="en-US"/>
              <a:t>natural language</a:t>
            </a:r>
            <a:r>
              <a:rPr lang="en-US"/>
              <a:t>, </a:t>
            </a:r>
            <a:r>
              <a:rPr b="1" lang="en-US"/>
              <a:t>partial programs</a:t>
            </a:r>
            <a:r>
              <a:rPr lang="en-US"/>
              <a:t>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How do we define the search space?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  <a:r>
              <a:rPr lang="en-US"/>
              <a:t> </a:t>
            </a:r>
            <a:r>
              <a:rPr b="1" lang="en-US"/>
              <a:t>defined through a Domain-Specific Language (DSL).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So, the synthesizer needs the </a:t>
            </a:r>
            <a:r>
              <a:rPr b="1" lang="en-US">
                <a:solidFill>
                  <a:srgbClr val="FF0000"/>
                </a:solidFill>
              </a:rPr>
              <a:t>problem specification</a:t>
            </a:r>
            <a:r>
              <a:rPr b="1" lang="en-US"/>
              <a:t> and the </a:t>
            </a:r>
            <a:r>
              <a:rPr b="1" lang="en-US">
                <a:solidFill>
                  <a:srgbClr val="FF0000"/>
                </a:solidFill>
              </a:rPr>
              <a:t>DSL</a:t>
            </a:r>
            <a:r>
              <a:rPr b="1" lang="en-US"/>
              <a:t> to generate a program as output.</a:t>
            </a:r>
            <a:endParaRPr/>
          </a:p>
        </p:txBody>
      </p:sp>
      <p:sp>
        <p:nvSpPr>
          <p:cNvPr id="90" name="Google Shape;90;g2802dd27b90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47ee8265b9_0_1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47ee8265b9_0_1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247ee8265b9_0_12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47ee8265b9_0_14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47ee8265b9_0_14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247ee8265b9_0_14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7f0854e76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7f0854e76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27f0854e76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7f0854e76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7f0854e76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27f0854e769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7f0854e76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7f0854e76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27f0854e769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7f0854e769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7f0854e769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27f0854e769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7f0854e769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7f0854e769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27f0854e769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47ee8265b9_0_10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47ee8265b9_0_10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g247ee8265b9_0_10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47ee8265b9_0_6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47ee8265b9_0_6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P1: </a:t>
            </a:r>
            <a:r>
              <a:rPr lang="en-US"/>
              <a:t>PenUp[ Forward(12,O◦) ] Forward(12,O◦) PenUp[ Forward(12,O◦) ]</a:t>
            </a:r>
            <a:br>
              <a:rPr lang="en-US"/>
            </a:br>
            <a:r>
              <a:rPr lang="en-US"/>
              <a:t>P2: P1 Repeat(4): [Forward(12,9O◦)]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P3: Repeat(7): [P2 Home(64,64) Forward(O,51.43◦)]</a:t>
            </a:r>
            <a:endParaRPr/>
          </a:p>
        </p:txBody>
      </p:sp>
      <p:sp>
        <p:nvSpPr>
          <p:cNvPr id="1007" name="Google Shape;1007;g247ee8265b9_0_6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43fe935cca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43fe935cca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A- X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SLIDE</a:t>
            </a:r>
            <a:endParaRPr/>
          </a:p>
        </p:txBody>
      </p:sp>
      <p:sp>
        <p:nvSpPr>
          <p:cNvPr id="1077" name="Google Shape;1077;g243fe935cca_0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7ee8265b9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7ee8265b9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.. </a:t>
            </a:r>
            <a:r>
              <a:rPr lang="en-US"/>
              <a:t>intents are expressed through </a:t>
            </a:r>
            <a:r>
              <a:rPr b="1" lang="en-US"/>
              <a:t>input-output examples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… </a:t>
            </a:r>
            <a:r>
              <a:rPr lang="en-US"/>
              <a:t>tested our approach in </a:t>
            </a:r>
            <a:r>
              <a:rPr b="1" lang="en-US"/>
              <a:t>two different domains</a:t>
            </a:r>
            <a:r>
              <a:rPr lang="en-US"/>
              <a:t>: </a:t>
            </a:r>
            <a:r>
              <a:rPr b="1" lang="en-US"/>
              <a:t>String Manipulation</a:t>
            </a:r>
            <a:r>
              <a:rPr lang="en-US"/>
              <a:t> and </a:t>
            </a:r>
            <a:r>
              <a:rPr b="1" lang="en-US"/>
              <a:t>Reverse Drawing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</a:t>
            </a:r>
            <a:r>
              <a:rPr b="1" lang="en-US"/>
              <a:t>String Manipulation</a:t>
            </a:r>
            <a:r>
              <a:rPr lang="en-US"/>
              <a:t>, we have input-output examples like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the </a:t>
            </a:r>
            <a:r>
              <a:rPr b="1" lang="en-US"/>
              <a:t>Reverse Drawing domain</a:t>
            </a:r>
            <a:r>
              <a:rPr lang="en-US"/>
              <a:t>, the</a:t>
            </a:r>
            <a:r>
              <a:rPr b="1" lang="en-US"/>
              <a:t> input-output examples are images</a:t>
            </a:r>
            <a:r>
              <a:rPr lang="en-US"/>
              <a:t>.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47ee8265b9_0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4597fe4a6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4597fe4a6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evaluated our </a:t>
            </a:r>
            <a:r>
              <a:rPr lang="en-US"/>
              <a:t>approach</a:t>
            </a:r>
            <a:r>
              <a:rPr lang="en-US"/>
              <a:t> into two different domains. …</a:t>
            </a:r>
            <a:endParaRPr/>
          </a:p>
        </p:txBody>
      </p:sp>
      <p:sp>
        <p:nvSpPr>
          <p:cNvPr id="1087" name="Google Shape;1087;g24597fe4a6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47ee8265b9_0_1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47ee8265b9_0_1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[READ]</a:t>
            </a:r>
            <a:endParaRPr/>
          </a:p>
        </p:txBody>
      </p:sp>
      <p:sp>
        <p:nvSpPr>
          <p:cNvPr id="1098" name="Google Shape;1098;g247ee8265b9_0_14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43fe935cca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43fe935cca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[READ]</a:t>
            </a:r>
            <a:endParaRPr/>
          </a:p>
        </p:txBody>
      </p:sp>
      <p:sp>
        <p:nvSpPr>
          <p:cNvPr id="1113" name="Google Shape;1113;g243fe935cca_0_2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43fe935cca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43fe935cca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 X axis, we have the number of program evaluated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 Y axis, we have the number of problem solved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g243fe935cca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43fe935cca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43fe935cca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In X axis, we have the number of program evaluated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In Y axis, we have the number of problem solved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g243fe935cca_0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43fe935cca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43fe935cca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In X axis, we have the running time in seconds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In Y axis, we have the number of problem solved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Need new dataset</a:t>
            </a:r>
            <a:endParaRPr/>
          </a:p>
        </p:txBody>
      </p:sp>
      <p:sp>
        <p:nvSpPr>
          <p:cNvPr id="1144" name="Google Shape;1144;g243fe935cca_0_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43fe935cca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43fe935cca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g243fe935cca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43fe935cca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43fe935cca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g243fe935cca_0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43fe935cca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43fe935cca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g243fe935cca_0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47ee8265b9_0_15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47ee8265b9_0_15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It offers orthogonal search </a:t>
            </a:r>
            <a:r>
              <a:rPr lang="en-US"/>
              <a:t>guidance</a:t>
            </a:r>
            <a:r>
              <a:rPr lang="en-US"/>
              <a:t> over the existing functions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It offers advances of task specific learning, instead of whole domain specific approach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It offers an effective way to inject domain knowledge into synthesizer</a:t>
            </a:r>
            <a:endParaRPr/>
          </a:p>
        </p:txBody>
      </p:sp>
      <p:sp>
        <p:nvSpPr>
          <p:cNvPr id="1192" name="Google Shape;1192;g247ee8265b9_0_15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3da11ca4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3da11ca4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</a:t>
            </a:r>
            <a:r>
              <a:rPr b="1" lang="en-US"/>
              <a:t>Domain-Specific Language</a:t>
            </a:r>
            <a:r>
              <a:rPr lang="en-US"/>
              <a:t> defines the </a:t>
            </a:r>
            <a:r>
              <a:rPr b="1" lang="en-US"/>
              <a:t>overall structure of the search space for programs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… </a:t>
            </a:r>
            <a:r>
              <a:rPr lang="en-US"/>
              <a:t> are represented using </a:t>
            </a:r>
            <a:r>
              <a:rPr b="1" lang="en-US"/>
              <a:t>Context-Free Grammars (CFG)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… </a:t>
            </a:r>
            <a:r>
              <a:rPr lang="en-US"/>
              <a:t> </a:t>
            </a:r>
            <a:r>
              <a:rPr b="1" lang="en-US"/>
              <a:t>CFG and DSL interchangeably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→ DSL Vs General Purpose Language (e.g, Python, C, C++, Java) etc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DSL  → </a:t>
            </a:r>
            <a:r>
              <a:rPr b="1" lang="en-US"/>
              <a:t>particular domain</a:t>
            </a:r>
            <a:r>
              <a:rPr lang="en-US"/>
              <a:t>, GPL → </a:t>
            </a:r>
            <a:r>
              <a:rPr b="1" lang="en-US"/>
              <a:t>across domain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GPL → </a:t>
            </a:r>
            <a:r>
              <a:rPr b="1" lang="en-US"/>
              <a:t>increase the search space</a:t>
            </a:r>
            <a:r>
              <a:rPr lang="en-US"/>
              <a:t> → </a:t>
            </a:r>
            <a:r>
              <a:rPr b="1" lang="en-US"/>
              <a:t>harder to find the solution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→ On the left side of the slide</a:t>
            </a:r>
            <a:r>
              <a:rPr lang="en-US"/>
              <a:t>, we have the </a:t>
            </a:r>
            <a:r>
              <a:rPr b="1" lang="en-US"/>
              <a:t>DSL for String Manipulation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"S" is the start symbol here. It can be extended as "S -&gt; &lt;", "S -&gt; &gt;", "S -&gt; Concat()", or "S -&gt; replace()".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"Concat" will concatenate two strings. "Replace" will substitute one instance of "S" with another in the string "S".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Example…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→ On the right-hand side</a:t>
            </a:r>
            <a:r>
              <a:rPr lang="en-US"/>
              <a:t>, we have the </a:t>
            </a:r>
            <a:r>
              <a:rPr b="1" lang="en-US"/>
              <a:t>DSL for the Reverse Drawing domain</a:t>
            </a:r>
            <a:r>
              <a:rPr lang="en-US"/>
              <a:t>. Here, "S" can be extended as "S -&gt; Forward(L, O)", and so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"Forward(L, O)" moves the pen by "L" pixels and, at the end, rotates left by "O" degrees from its current direction.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"Repeat(S, T)" is for repeating the program "S" "T"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"S.S" is for concatenating two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"PenUp(S)" moves the pen by "S" pixels without drawing anything on the canvas.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Example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43da11ca4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47ee8265b9_0_15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47ee8265b9_0_15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g247ee8265b9_0_15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47ee8265b9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47ee8265b9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g247ee8265b9_0_3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802dd27b90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802dd27b90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[READ]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despite of the </a:t>
            </a:r>
            <a:r>
              <a:rPr lang="en-US"/>
              <a:t>success</a:t>
            </a:r>
            <a:r>
              <a:rPr lang="en-US"/>
              <a:t> of LLMs, program synthesis is </a:t>
            </a:r>
            <a:r>
              <a:rPr b="1" lang="en-US"/>
              <a:t>still an active area of research.</a:t>
            </a:r>
            <a:endParaRPr b="1"/>
          </a:p>
        </p:txBody>
      </p:sp>
      <p:sp>
        <p:nvSpPr>
          <p:cNvPr id="1220" name="Google Shape;1220;g2802dd27b90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ee8265b9_0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ee8265b9_0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So, how can we visualize the programs?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visualized by a tree data structure, named as Abstract Syntax Tree (AST).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Every node signifies</a:t>
            </a:r>
            <a:r>
              <a:rPr b="1" lang="en-US"/>
              <a:t> a production rule</a:t>
            </a:r>
            <a:r>
              <a:rPr lang="en-US"/>
              <a:t>, while </a:t>
            </a:r>
            <a:r>
              <a:rPr b="1" lang="en-US"/>
              <a:t>leaf nodes denote terminals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 of a program </a:t>
            </a:r>
            <a:r>
              <a:rPr b="1" lang="en-US"/>
              <a:t>→  the number of nodes in its AST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For example, on the left side,</a:t>
            </a:r>
            <a:r>
              <a:rPr lang="en-US"/>
              <a:t> → </a:t>
            </a:r>
            <a:r>
              <a:rPr b="1" lang="en-US"/>
              <a:t>program size is six</a:t>
            </a:r>
            <a:r>
              <a:rPr lang="en-US"/>
              <a:t>, as its AST comprises six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Similarly, on the right</a:t>
            </a:r>
            <a:r>
              <a:rPr lang="en-US"/>
              <a:t> → program's size is </a:t>
            </a:r>
            <a:r>
              <a:rPr b="1" lang="en-US"/>
              <a:t>five</a:t>
            </a:r>
            <a:r>
              <a:rPr lang="en-US"/>
              <a:t> because its </a:t>
            </a:r>
            <a:r>
              <a:rPr b="1" lang="en-US"/>
              <a:t>AST contains only five nodes</a:t>
            </a:r>
            <a:r>
              <a:rPr lang="en-US"/>
              <a:t>.</a:t>
            </a:r>
            <a:endParaRPr/>
          </a:p>
        </p:txBody>
      </p:sp>
      <p:sp>
        <p:nvSpPr>
          <p:cNvPr id="148" name="Google Shape;148;g247ee8265b9_0_3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02dd27b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02dd27b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So, what are the search techniques used to find the solution program from the program space?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→ one such technique is enumeration-based, which can be divided into two categories: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Bottom-Up search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Top-Down search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the next few slides, we will discuss how </a:t>
            </a:r>
            <a:r>
              <a:rPr b="1" lang="en-US"/>
              <a:t>Bottom-Up and Top-Down searches are used for program synthesis.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" name="Google Shape;171;g2802dd27b9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7ee8265b9_0_3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7ee8265b9_0_3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→ </a:t>
            </a:r>
            <a:r>
              <a:rPr lang="en-US"/>
              <a:t> </a:t>
            </a:r>
            <a:r>
              <a:rPr b="1" lang="en-US"/>
              <a:t>enumerates all possible programs in the search space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→ </a:t>
            </a:r>
            <a:r>
              <a:rPr b="1" lang="en-US"/>
              <a:t>brute-force algorithm</a:t>
            </a:r>
            <a:r>
              <a:rPr lang="en-US"/>
              <a:t> that </a:t>
            </a:r>
            <a:r>
              <a:rPr b="1" lang="en-US"/>
              <a:t>guarantees finding the solution if it exists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Initially → </a:t>
            </a:r>
            <a:r>
              <a:rPr b="1" lang="en-US"/>
              <a:t>initializes its set of programs with the terminal symbols</a:t>
            </a:r>
            <a:r>
              <a:rPr lang="en-US"/>
              <a:t> of the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[Go through the example …]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→ generated programs are complete programs, that is none of those programs has any non-terminals.</a:t>
            </a:r>
            <a:endParaRPr b="1"/>
          </a:p>
        </p:txBody>
      </p:sp>
      <p:sp>
        <p:nvSpPr>
          <p:cNvPr id="182" name="Google Shape;182;g247ee8265b9_0_3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3da11ca47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3da11ca47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[Describe]</a:t>
            </a:r>
            <a:endParaRPr/>
          </a:p>
        </p:txBody>
      </p:sp>
      <p:sp>
        <p:nvSpPr>
          <p:cNvPr id="194" name="Google Shape;194;g243da11ca47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ption">
  <p:cSld name="Title o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ame&#10;&#10;Description automatically generated"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1355035" y="29492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524000" y="42748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 4">
  <p:cSld name="Single column 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ame&#10;&#10;Description automatically generated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838200" y="120436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54075" y="2743200"/>
            <a:ext cx="10515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5.png"/><Relationship Id="rId7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43.png"/><Relationship Id="rId7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Relationship Id="rId4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6.png"/><Relationship Id="rId4" Type="http://schemas.openxmlformats.org/officeDocument/2006/relationships/hyperlink" Target="https://arxiv.org/abs/2006.08381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arxiv.org/abs/2006.08381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39.png"/><Relationship Id="rId6" Type="http://schemas.openxmlformats.org/officeDocument/2006/relationships/image" Target="../media/image54.png"/><Relationship Id="rId7" Type="http://schemas.openxmlformats.org/officeDocument/2006/relationships/image" Target="../media/image4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arxiv.org/abs/2006.08381" TargetMode="External"/><Relationship Id="rId4" Type="http://schemas.openxmlformats.org/officeDocument/2006/relationships/image" Target="../media/image5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png"/><Relationship Id="rId4" Type="http://schemas.openxmlformats.org/officeDocument/2006/relationships/image" Target="../media/image2.png"/><Relationship Id="rId5" Type="http://schemas.openxmlformats.org/officeDocument/2006/relationships/image" Target="../media/image5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US" sz="3816"/>
              <a:t>Two Irons in the Fire:</a:t>
            </a:r>
            <a:br>
              <a:rPr b="1" lang="en-US" sz="3816"/>
            </a:br>
            <a:r>
              <a:rPr lang="en-US" sz="3816"/>
              <a:t>Synthesizing Libraries of Programs by Optimizing an Auxiliary Function while Solving Problems</a:t>
            </a:r>
            <a:endParaRPr sz="5679"/>
          </a:p>
        </p:txBody>
      </p:sp>
      <p:sp>
        <p:nvSpPr>
          <p:cNvPr id="70" name="Google Shape;70;p15"/>
          <p:cNvSpPr txBox="1"/>
          <p:nvPr/>
        </p:nvSpPr>
        <p:spPr>
          <a:xfrm>
            <a:off x="3950200" y="3729675"/>
            <a:ext cx="4291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Presented By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Habib Rahman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3" y="196079"/>
            <a:ext cx="2135096" cy="58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097" y="119875"/>
            <a:ext cx="138077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596000" y="50837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Supervised By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Levi Lelis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415600" y="593377"/>
            <a:ext cx="11360700" cy="66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TOP DOWN SEARCH SYNTHESIS</a:t>
            </a:r>
            <a:endParaRPr b="1" sz="3000"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2" name="Google Shape;212;p24"/>
          <p:cNvGrpSpPr/>
          <p:nvPr/>
        </p:nvGrpSpPr>
        <p:grpSpPr>
          <a:xfrm>
            <a:off x="6207263" y="1607325"/>
            <a:ext cx="5492826" cy="1517350"/>
            <a:chOff x="5892488" y="1434275"/>
            <a:chExt cx="5492826" cy="1517350"/>
          </a:xfrm>
        </p:grpSpPr>
        <p:pic>
          <p:nvPicPr>
            <p:cNvPr id="213" name="Google Shape;21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92488" y="1434275"/>
              <a:ext cx="5492826" cy="118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4"/>
            <p:cNvSpPr txBox="1"/>
            <p:nvPr/>
          </p:nvSpPr>
          <p:spPr>
            <a:xfrm>
              <a:off x="6068513" y="2489925"/>
              <a:ext cx="514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/>
                <a:t>Sample DSL for Reverse Drawing Domain</a:t>
              </a:r>
              <a:endParaRPr b="1" sz="1800"/>
            </a:p>
          </p:txBody>
        </p:sp>
      </p:grpSp>
      <p:sp>
        <p:nvSpPr>
          <p:cNvPr id="215" name="Google Shape;215;p24"/>
          <p:cNvSpPr txBox="1"/>
          <p:nvPr/>
        </p:nvSpPr>
        <p:spPr>
          <a:xfrm>
            <a:off x="846825" y="6310625"/>
            <a:ext cx="96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Gulwani, Sumit, et al. "Inductive programming meets the real world." </a:t>
            </a:r>
            <a:r>
              <a:rPr i="1" lang="en-US" sz="10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Communications of the ACM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58.11 (2O15): 9O-99.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77075"/>
            <a:ext cx="11887201" cy="2507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213500" y="593375"/>
            <a:ext cx="11856900" cy="123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BOTTOM-UP SEARCH OVER TOP-DOWN SEARCH SYNTHESIS</a:t>
            </a:r>
            <a:endParaRPr b="1" sz="3000"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4" name="Google Shape;224;p25"/>
          <p:cNvGrpSpPr/>
          <p:nvPr/>
        </p:nvGrpSpPr>
        <p:grpSpPr>
          <a:xfrm>
            <a:off x="611750" y="1588400"/>
            <a:ext cx="10957800" cy="4657800"/>
            <a:chOff x="611750" y="1588400"/>
            <a:chExt cx="10957800" cy="4657800"/>
          </a:xfrm>
        </p:grpSpPr>
        <p:sp>
          <p:nvSpPr>
            <p:cNvPr id="225" name="Google Shape;225;p25"/>
            <p:cNvSpPr txBox="1"/>
            <p:nvPr/>
          </p:nvSpPr>
          <p:spPr>
            <a:xfrm>
              <a:off x="611750" y="1588400"/>
              <a:ext cx="10957800" cy="46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Char char="-"/>
              </a:pPr>
              <a:r>
                <a:rPr b="1" lang="en-US" sz="1800"/>
                <a:t>Reuse of programs </a:t>
              </a:r>
              <a:r>
                <a:rPr lang="en-US" sz="1800"/>
                <a:t>as subprograms in subsequent searches</a:t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Char char="-"/>
              </a:pPr>
              <a:r>
                <a:rPr lang="en-US" sz="1800"/>
                <a:t>Allows</a:t>
              </a:r>
              <a:r>
                <a:rPr b="1" lang="en-US" sz="1800"/>
                <a:t> Observational Equivalence </a:t>
              </a:r>
              <a:r>
                <a:rPr lang="en-US" sz="1800"/>
                <a:t>Check</a:t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25"/>
            <p:cNvGrpSpPr/>
            <p:nvPr/>
          </p:nvGrpSpPr>
          <p:grpSpPr>
            <a:xfrm>
              <a:off x="1931825" y="5601900"/>
              <a:ext cx="9122700" cy="400200"/>
              <a:chOff x="1931825" y="4992300"/>
              <a:chExt cx="9122700" cy="400200"/>
            </a:xfrm>
          </p:grpSpPr>
          <p:sp>
            <p:nvSpPr>
              <p:cNvPr id="227" name="Google Shape;227;p25"/>
              <p:cNvSpPr txBox="1"/>
              <p:nvPr/>
            </p:nvSpPr>
            <p:spPr>
              <a:xfrm>
                <a:off x="1931825" y="4992300"/>
                <a:ext cx="2779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Forward ( </a:t>
                </a:r>
                <a:r>
                  <a:rPr b="1" lang="en-US" sz="18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2 </a:t>
                </a:r>
                <a:r>
                  <a:rPr b="1" lang="en-US" sz="1800">
                    <a:solidFill>
                      <a:srgbClr val="351C75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, </a:t>
                </a:r>
                <a:r>
                  <a:rPr b="1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O</a:t>
                </a:r>
                <a:r>
                  <a:rPr b="1" baseline="30000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o</a:t>
                </a:r>
                <a:r>
                  <a:rPr b="1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)</a:t>
                </a:r>
                <a:endParaRPr b="1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28" name="Google Shape;228;p25"/>
              <p:cNvSpPr txBox="1"/>
              <p:nvPr/>
            </p:nvSpPr>
            <p:spPr>
              <a:xfrm>
                <a:off x="5701025" y="4992300"/>
                <a:ext cx="5353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Forward ( </a:t>
                </a:r>
                <a:r>
                  <a:rPr b="1" lang="en-US" sz="18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r>
                  <a:rPr b="1" lang="en-US" sz="18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</a:t>
                </a:r>
                <a:r>
                  <a:rPr b="1" lang="en-US" sz="1800">
                    <a:solidFill>
                      <a:srgbClr val="351C75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, </a:t>
                </a:r>
                <a:r>
                  <a:rPr b="1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O</a:t>
                </a:r>
                <a:r>
                  <a:rPr b="1" baseline="30000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o</a:t>
                </a:r>
                <a:r>
                  <a:rPr b="1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). </a:t>
                </a:r>
                <a:r>
                  <a:rPr b="1" lang="en-US" sz="1800">
                    <a:solidFill>
                      <a:srgbClr val="FF0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Forward</a:t>
                </a:r>
                <a:r>
                  <a:rPr b="1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( </a:t>
                </a:r>
                <a:r>
                  <a:rPr b="1" lang="en-US" sz="18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1 </a:t>
                </a:r>
                <a:r>
                  <a:rPr b="1" lang="en-US" sz="1800">
                    <a:solidFill>
                      <a:srgbClr val="351C75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, </a:t>
                </a:r>
                <a:r>
                  <a:rPr b="1" lang="en-US" sz="1800">
                    <a:solidFill>
                      <a:srgbClr val="FF0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O</a:t>
                </a:r>
                <a:r>
                  <a:rPr b="1" baseline="30000" lang="en-US" sz="1800">
                    <a:solidFill>
                      <a:srgbClr val="FF0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o</a:t>
                </a:r>
                <a:r>
                  <a:rPr b="1" lang="en-US" sz="18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)</a:t>
                </a:r>
                <a:endParaRPr b="1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pic>
          <p:nvPicPr>
            <p:cNvPr id="229" name="Google Shape;22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07601" y="2369900"/>
              <a:ext cx="8868675" cy="2390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CHALLENGES IN PROGRAM SYNTHESIS</a:t>
            </a:r>
            <a:endParaRPr b="1" sz="3000"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50" y="1531342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275" y="3200401"/>
            <a:ext cx="1985275" cy="19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357200" y="2800200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 Mono"/>
                <a:ea typeface="Roboto Mono"/>
                <a:cs typeface="Roboto Mono"/>
                <a:sym typeface="Roboto Mono"/>
              </a:rPr>
              <a:t>Program Space</a:t>
            </a:r>
            <a:endParaRPr b="1"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39" name="Google Shape;239;p26"/>
          <p:cNvGrpSpPr/>
          <p:nvPr/>
        </p:nvGrpSpPr>
        <p:grpSpPr>
          <a:xfrm>
            <a:off x="5634425" y="1112459"/>
            <a:ext cx="5296675" cy="2459386"/>
            <a:chOff x="5634425" y="1112459"/>
            <a:chExt cx="5296675" cy="2459386"/>
          </a:xfrm>
        </p:grpSpPr>
        <p:pic>
          <p:nvPicPr>
            <p:cNvPr id="240" name="Google Shape;24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34425" y="2104995"/>
              <a:ext cx="1466851" cy="1466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6"/>
            <p:cNvSpPr txBox="1"/>
            <p:nvPr/>
          </p:nvSpPr>
          <p:spPr>
            <a:xfrm>
              <a:off x="8173500" y="1472075"/>
              <a:ext cx="2757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latin typeface="Roboto Mono"/>
                  <a:ea typeface="Roboto Mono"/>
                  <a:cs typeface="Roboto Mono"/>
                  <a:sym typeface="Roboto Mono"/>
                </a:rPr>
                <a:t>Enumeration</a:t>
              </a:r>
              <a:r>
                <a:rPr b="1" lang="en-US" sz="2100">
                  <a:latin typeface="Roboto Mono"/>
                  <a:ea typeface="Roboto Mono"/>
                  <a:cs typeface="Roboto Mono"/>
                  <a:sym typeface="Roboto Mono"/>
                </a:rPr>
                <a:t> Search</a:t>
              </a:r>
              <a:endParaRPr b="1" sz="21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242" name="Google Shape;242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3313141">
              <a:off x="6939844" y="1414442"/>
              <a:ext cx="1541636" cy="1541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26"/>
          <p:cNvGrpSpPr/>
          <p:nvPr/>
        </p:nvGrpSpPr>
        <p:grpSpPr>
          <a:xfrm>
            <a:off x="6637853" y="3400625"/>
            <a:ext cx="3935672" cy="2307233"/>
            <a:chOff x="6637853" y="3400625"/>
            <a:chExt cx="3935672" cy="2307233"/>
          </a:xfrm>
        </p:grpSpPr>
        <p:pic>
          <p:nvPicPr>
            <p:cNvPr id="244" name="Google Shape;244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9832166">
              <a:off x="7390215" y="4031245"/>
              <a:ext cx="1970114" cy="1431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37853" y="4178752"/>
              <a:ext cx="831300" cy="831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26"/>
            <p:cNvSpPr txBox="1"/>
            <p:nvPr/>
          </p:nvSpPr>
          <p:spPr>
            <a:xfrm>
              <a:off x="8427925" y="3400625"/>
              <a:ext cx="2145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Solution Program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Icons from @flaticon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100" y="576662"/>
            <a:ext cx="1706450" cy="15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415650" y="2050278"/>
            <a:ext cx="254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COST FUNCTION, </a:t>
            </a:r>
            <a:r>
              <a:rPr b="1" lang="en-US">
                <a:solidFill>
                  <a:srgbClr val="741B47"/>
                </a:solidFill>
              </a:rPr>
              <a:t>Θ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8311525" y="1879425"/>
            <a:ext cx="365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Repeat(</a:t>
            </a:r>
            <a:r>
              <a:rPr lang="en-US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Forward(2,9O°)</a:t>
            </a:r>
            <a:r>
              <a:rPr lang="en-US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,4)</a:t>
            </a: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.Forward(2,O°).</a:t>
            </a:r>
            <a:r>
              <a:rPr lang="en-US">
                <a:solidFill>
                  <a:srgbClr val="0000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Repeat(</a:t>
            </a:r>
            <a:r>
              <a:rPr lang="en-US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Forward(2,12O°)</a:t>
            </a:r>
            <a:r>
              <a:rPr lang="en-US">
                <a:solidFill>
                  <a:srgbClr val="0000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,3)</a:t>
            </a:r>
            <a:endParaRPr>
              <a:solidFill>
                <a:srgbClr val="0000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257" name="Google Shape;257;p27"/>
          <p:cNvGraphicFramePr/>
          <p:nvPr/>
        </p:nvGraphicFramePr>
        <p:xfrm>
          <a:off x="528375" y="32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{71530BB5-A0D2-4A52-91F1-D6AD42AA90C3}</a:tableStyleId>
              </a:tblPr>
              <a:tblGrid>
                <a:gridCol w="918125"/>
                <a:gridCol w="4239225"/>
                <a:gridCol w="5812725"/>
              </a:tblGrid>
              <a:tr h="33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COST</a:t>
                      </a:r>
                      <a:endParaRPr sz="12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PROGRAMS</a:t>
                      </a:r>
                      <a:endParaRPr sz="12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COST CALCULATION</a:t>
                      </a:r>
                      <a:endParaRPr sz="1200"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1, 2, 3, 4, … , O</a:t>
                      </a:r>
                      <a:r>
                        <a:rPr baseline="30000"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1</a:t>
                      </a:r>
                      <a:r>
                        <a:rPr baseline="30000"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…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Θ(1) = 1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1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, Θ(9O</a:t>
                      </a:r>
                      <a:r>
                        <a:rPr baseline="30000"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o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) = 1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1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Forward(1,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baseline="30000"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), Forward(2, 9O</a:t>
                      </a:r>
                      <a:r>
                        <a:rPr baseline="30000"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),...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Θ(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Forward(1, O</a:t>
                      </a:r>
                      <a:r>
                        <a:rPr baseline="30000"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) =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Θ(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Forward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)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+ Θ(1) + </a:t>
                      </a:r>
                      <a:r>
                        <a:rPr lang="en-US" sz="1200">
                          <a:solidFill>
                            <a:srgbClr val="0000FF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Θ(O</a:t>
                      </a:r>
                      <a:r>
                        <a:rPr baseline="30000" lang="en-US" sz="1200">
                          <a:solidFill>
                            <a:srgbClr val="0000FF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o</a:t>
                      </a:r>
                      <a:r>
                        <a:rPr lang="en-US" sz="1200">
                          <a:solidFill>
                            <a:srgbClr val="0000FF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)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=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1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+ 11 + </a:t>
                      </a:r>
                      <a:r>
                        <a:rPr lang="en-US" sz="1200">
                          <a:solidFill>
                            <a:srgbClr val="0000FF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11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=</a:t>
                      </a:r>
                      <a:r>
                        <a:rPr lang="en-US" sz="1200">
                          <a:solidFill>
                            <a:srgbClr val="0000FF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</a:t>
                      </a:r>
                      <a:r>
                        <a:rPr lang="en-US" sz="1200">
                          <a:solidFill>
                            <a:srgbClr val="1E1E1E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23, ...</a:t>
                      </a:r>
                      <a:endParaRPr sz="1200">
                        <a:solidFill>
                          <a:srgbClr val="1E1E1E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46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Forward(1, O</a:t>
                      </a:r>
                      <a:r>
                        <a:rPr baseline="30000"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).Forward(1, O</a:t>
                      </a:r>
                      <a:r>
                        <a:rPr baseline="30000"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),...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Θ(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Forward(1, O</a:t>
                      </a:r>
                      <a:r>
                        <a:rPr baseline="30000"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).Forward(1, O</a:t>
                      </a:r>
                      <a:r>
                        <a:rPr baseline="30000"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)) = 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Θ(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Forward(1, O</a:t>
                      </a:r>
                      <a:r>
                        <a:rPr baseline="30000"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) + Θ(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Forward(1, O</a:t>
                      </a:r>
                      <a:r>
                        <a:rPr baseline="30000"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) = 46, …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47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Repeat(Forward(2,9O°),4).Forward(2,O°)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Θ(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Repeat(Forward(2,9O°),4).Forward(2,O°)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) = 24 + 23 = 47, ... 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Repeat(Forward(2,9O°),4).Forward(2,O°). Repeat(Forward(2,12O°),3)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Θ(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Repeat(Forward(2,9O°),4).Forward(2,O°). Repeat(Forward(2,12O°),3)) = 24 + 23 + 24 = </a:t>
                      </a:r>
                      <a:r>
                        <a:rPr b="1" lang="en-US" sz="120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71</a:t>
                      </a:r>
                      <a:r>
                        <a:rPr lang="en-US" sz="1200">
                          <a:solidFill>
                            <a:srgbClr val="741B47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,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7"/>
          <p:cNvSpPr txBox="1"/>
          <p:nvPr>
            <p:ph type="title"/>
          </p:nvPr>
        </p:nvSpPr>
        <p:spPr>
          <a:xfrm>
            <a:off x="41565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GUIDED </a:t>
            </a:r>
            <a:r>
              <a:rPr b="1" lang="en-US" sz="3000"/>
              <a:t>BOTTOM-UP SEARCH SYNTHESIS</a:t>
            </a:r>
            <a:endParaRPr b="1" sz="3000"/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0" name="Google Shape;260;p27"/>
          <p:cNvGrpSpPr/>
          <p:nvPr/>
        </p:nvGrpSpPr>
        <p:grpSpPr>
          <a:xfrm>
            <a:off x="2422613" y="1330450"/>
            <a:ext cx="5492826" cy="1471150"/>
            <a:chOff x="5892488" y="1434275"/>
            <a:chExt cx="5492826" cy="1471150"/>
          </a:xfrm>
        </p:grpSpPr>
        <p:pic>
          <p:nvPicPr>
            <p:cNvPr id="261" name="Google Shape;26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2488" y="1434275"/>
              <a:ext cx="5492826" cy="118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27"/>
            <p:cNvSpPr txBox="1"/>
            <p:nvPr/>
          </p:nvSpPr>
          <p:spPr>
            <a:xfrm>
              <a:off x="6068513" y="2489925"/>
              <a:ext cx="5140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Sample DSL for Reverse Drawing Domain</a:t>
              </a:r>
              <a:endParaRPr b="1" sz="1500"/>
            </a:p>
          </p:txBody>
        </p:sp>
      </p:grpSp>
      <p:cxnSp>
        <p:nvCxnSpPr>
          <p:cNvPr id="263" name="Google Shape;263;p27"/>
          <p:cNvCxnSpPr/>
          <p:nvPr/>
        </p:nvCxnSpPr>
        <p:spPr>
          <a:xfrm>
            <a:off x="2337600" y="1207500"/>
            <a:ext cx="0" cy="150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>
            <a:off x="7941650" y="1222975"/>
            <a:ext cx="0" cy="15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415600" y="593379"/>
            <a:ext cx="11360700" cy="107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BUSTLE</a:t>
            </a:r>
            <a:r>
              <a:rPr b="1" baseline="30000" lang="en-US" sz="3000"/>
              <a:t>1</a:t>
            </a:r>
            <a:endParaRPr b="1" baseline="30000" sz="3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/>
              <a:t>Cost Function</a:t>
            </a:r>
            <a:endParaRPr b="1" sz="2000"/>
          </a:p>
        </p:txBody>
      </p:sp>
      <p:grpSp>
        <p:nvGrpSpPr>
          <p:cNvPr id="271" name="Google Shape;271;p28"/>
          <p:cNvGrpSpPr/>
          <p:nvPr/>
        </p:nvGrpSpPr>
        <p:grpSpPr>
          <a:xfrm>
            <a:off x="2651000" y="1836425"/>
            <a:ext cx="3463275" cy="2037975"/>
            <a:chOff x="2554425" y="2673550"/>
            <a:chExt cx="3463275" cy="2037975"/>
          </a:xfrm>
        </p:grpSpPr>
        <p:pic>
          <p:nvPicPr>
            <p:cNvPr id="272" name="Google Shape;27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4425" y="2673550"/>
              <a:ext cx="3463275" cy="840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4425" y="3608225"/>
              <a:ext cx="2219450" cy="5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36875" y="4344725"/>
              <a:ext cx="3280825" cy="36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28"/>
          <p:cNvGrpSpPr/>
          <p:nvPr/>
        </p:nvGrpSpPr>
        <p:grpSpPr>
          <a:xfrm>
            <a:off x="7277200" y="1500775"/>
            <a:ext cx="4499100" cy="3856450"/>
            <a:chOff x="771325" y="2357575"/>
            <a:chExt cx="4499100" cy="3856450"/>
          </a:xfrm>
        </p:grpSpPr>
        <p:sp>
          <p:nvSpPr>
            <p:cNvPr id="276" name="Google Shape;276;p28"/>
            <p:cNvSpPr txBox="1"/>
            <p:nvPr/>
          </p:nvSpPr>
          <p:spPr>
            <a:xfrm>
              <a:off x="771325" y="5400125"/>
              <a:ext cx="4499100" cy="8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E0666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replace</a:t>
              </a:r>
              <a:r>
                <a:rPr b="1" lang="en-US" sz="16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(</a:t>
              </a:r>
              <a:r>
                <a:rPr b="1" lang="en-US" sz="1600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 sz="16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concat ( </a:t>
              </a:r>
              <a:r>
                <a:rPr b="1" lang="en-US" sz="1600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 </a:t>
              </a:r>
              <a:r>
                <a:rPr b="1" lang="en-US" sz="1600">
                  <a:solidFill>
                    <a:srgbClr val="351C7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-US" sz="1600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b="1" lang="en-US" sz="16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), </a:t>
              </a:r>
              <a:r>
                <a:rPr b="1" lang="en-US" sz="1600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 </a:t>
              </a:r>
              <a:r>
                <a:rPr b="1" lang="en-US" sz="1600">
                  <a:solidFill>
                    <a:srgbClr val="351C7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-US" sz="1600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b="1" lang="en-US" sz="16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 sz="16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b="1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277" name="Google Shape;277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22625" y="2357575"/>
              <a:ext cx="3657600" cy="27049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28"/>
          <p:cNvSpPr txBox="1"/>
          <p:nvPr/>
        </p:nvSpPr>
        <p:spPr>
          <a:xfrm>
            <a:off x="2900825" y="4191925"/>
            <a:ext cx="93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3014875" y="4257250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0825" y="4102950"/>
            <a:ext cx="157650" cy="2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 txBox="1"/>
          <p:nvPr/>
        </p:nvSpPr>
        <p:spPr>
          <a:xfrm>
            <a:off x="3154888" y="4044738"/>
            <a:ext cx="24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is the likelihood from model</a:t>
            </a:r>
            <a:endParaRPr i="1"/>
          </a:p>
        </p:txBody>
      </p:sp>
      <p:sp>
        <p:nvSpPr>
          <p:cNvPr id="282" name="Google Shape;282;p28"/>
          <p:cNvSpPr txBox="1"/>
          <p:nvPr/>
        </p:nvSpPr>
        <p:spPr>
          <a:xfrm>
            <a:off x="381000" y="6457800"/>
            <a:ext cx="114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Odena, Augustus, et al. "BUSTLE: Bottom-Up program synthesis through learning-guided exploration.", 2O2O.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BUSTLE</a:t>
            </a:r>
            <a:r>
              <a:rPr b="1" baseline="30000" lang="en-US" sz="3000"/>
              <a:t>1</a:t>
            </a:r>
            <a:endParaRPr b="1" baseline="30000" sz="3000"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US" sz="3000"/>
              <a:t>Neural Network Model</a:t>
            </a:r>
            <a:endParaRPr b="1" sz="3000"/>
          </a:p>
        </p:txBody>
      </p:sp>
      <p:sp>
        <p:nvSpPr>
          <p:cNvPr id="290" name="Google Shape;290;p29"/>
          <p:cNvSpPr txBox="1"/>
          <p:nvPr/>
        </p:nvSpPr>
        <p:spPr>
          <a:xfrm>
            <a:off x="536500" y="1453575"/>
            <a:ext cx="11239800" cy="5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Program: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b="1"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 </a:t>
            </a:r>
            <a:r>
              <a:rPr b="1" lang="en-US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concat ( </a:t>
            </a:r>
            <a:r>
              <a:rPr b="1" lang="en-US" sz="160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b="1" lang="en-US" sz="160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US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), </a:t>
            </a:r>
            <a:r>
              <a:rPr b="1" lang="en-US" sz="1600">
                <a:solidFill>
                  <a:srgbClr val="1F497D"/>
                </a:solidFill>
                <a:latin typeface="Roboto Mono"/>
                <a:ea typeface="Roboto Mono"/>
                <a:cs typeface="Roboto Mono"/>
                <a:sym typeface="Roboto Mono"/>
              </a:rPr>
              <a:t>&lt; </a:t>
            </a:r>
            <a:r>
              <a:rPr b="1" lang="en-US" sz="160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US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Inputs, </a:t>
            </a:r>
            <a:r>
              <a:rPr b="1" i="1" lang="en-US" sz="1500"/>
              <a:t>I</a:t>
            </a:r>
            <a:r>
              <a:rPr b="1" lang="en-US" sz="1500"/>
              <a:t>:</a:t>
            </a:r>
            <a:r>
              <a:rPr lang="en-US" sz="1500"/>
              <a:t> 	</a:t>
            </a:r>
            <a:r>
              <a:rPr lang="en-US" sz="1500">
                <a:solidFill>
                  <a:srgbClr val="006231"/>
                </a:solidFill>
              </a:rPr>
              <a:t>“&lt;&lt;&gt;”, “&gt;&gt;&lt;”</a:t>
            </a:r>
            <a:endParaRPr sz="1500">
              <a:solidFill>
                <a:srgbClr val="0062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Outputs, </a:t>
            </a:r>
            <a:r>
              <a:rPr b="1" i="1" lang="en-US" sz="1500"/>
              <a:t>O</a:t>
            </a:r>
            <a:r>
              <a:rPr b="1" lang="en-US" sz="1500"/>
              <a:t>:</a:t>
            </a:r>
            <a:r>
              <a:rPr lang="en-US" sz="1500"/>
              <a:t> 	</a:t>
            </a:r>
            <a:r>
              <a:rPr lang="en-US" sz="1500">
                <a:solidFill>
                  <a:srgbClr val="0000FF"/>
                </a:solidFill>
              </a:rPr>
              <a:t>“&gt;&gt;&lt;&lt;&gt;”, “&gt;&gt;&lt;&lt;”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Program Output, </a:t>
            </a:r>
            <a:r>
              <a:rPr b="1" i="1" lang="en-US" sz="1500"/>
              <a:t>V</a:t>
            </a:r>
            <a:r>
              <a:rPr b="1" lang="en-US" sz="1500"/>
              <a:t>:</a:t>
            </a:r>
            <a:r>
              <a:rPr lang="en-US" sz="1500"/>
              <a:t>  </a:t>
            </a:r>
            <a:r>
              <a:rPr lang="en-US" sz="1500">
                <a:solidFill>
                  <a:srgbClr val="CC0000"/>
                </a:solidFill>
              </a:rPr>
              <a:t>“&gt;&gt;”, </a:t>
            </a:r>
            <a:r>
              <a:rPr lang="en-US" sz="1500">
                <a:solidFill>
                  <a:srgbClr val="CC0000"/>
                </a:solidFill>
              </a:rPr>
              <a:t>“&gt;&gt;”</a:t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6231"/>
                </a:solidFill>
              </a:rPr>
              <a:t>Inputs </a:t>
            </a:r>
            <a:r>
              <a:rPr b="1" i="1" lang="en-US" sz="1500">
                <a:solidFill>
                  <a:srgbClr val="006231"/>
                </a:solidFill>
              </a:rPr>
              <a:t>(I)</a:t>
            </a:r>
            <a:r>
              <a:rPr b="1" lang="en-US" sz="1500">
                <a:solidFill>
                  <a:srgbClr val="CC0000"/>
                </a:solidFill>
              </a:rPr>
              <a:t> → </a:t>
            </a:r>
            <a:r>
              <a:rPr b="1" lang="en-US" sz="1500">
                <a:solidFill>
                  <a:srgbClr val="0000FF"/>
                </a:solidFill>
              </a:rPr>
              <a:t>Outputs </a:t>
            </a:r>
            <a:r>
              <a:rPr b="1" i="1" lang="en-US" sz="1500">
                <a:solidFill>
                  <a:srgbClr val="0000FF"/>
                </a:solidFill>
              </a:rPr>
              <a:t>(O)</a:t>
            </a:r>
            <a:r>
              <a:rPr b="1" lang="en-US" sz="1500">
                <a:solidFill>
                  <a:srgbClr val="CC0000"/>
                </a:solidFill>
              </a:rPr>
              <a:t>:</a:t>
            </a:r>
            <a:br>
              <a:rPr lang="en-US" sz="1500">
                <a:solidFill>
                  <a:srgbClr val="CC0000"/>
                </a:solidFill>
              </a:rPr>
            </a:b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C0000"/>
                </a:solidFill>
              </a:rPr>
              <a:t> </a:t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6231"/>
                </a:solidFill>
              </a:rPr>
              <a:t>Program Output </a:t>
            </a:r>
            <a:r>
              <a:rPr b="1" i="1" lang="en-US" sz="1500">
                <a:solidFill>
                  <a:srgbClr val="006231"/>
                </a:solidFill>
              </a:rPr>
              <a:t>(V)</a:t>
            </a:r>
            <a:r>
              <a:rPr b="1" lang="en-US" sz="1500">
                <a:solidFill>
                  <a:srgbClr val="CC0000"/>
                </a:solidFill>
              </a:rPr>
              <a:t> → </a:t>
            </a:r>
            <a:r>
              <a:rPr b="1" lang="en-US" sz="1500">
                <a:solidFill>
                  <a:srgbClr val="0000FF"/>
                </a:solidFill>
              </a:rPr>
              <a:t>Outputs </a:t>
            </a:r>
            <a:r>
              <a:rPr b="1" i="1" lang="en-US" sz="1500">
                <a:solidFill>
                  <a:srgbClr val="0000FF"/>
                </a:solidFill>
              </a:rPr>
              <a:t>(O)</a:t>
            </a:r>
            <a:r>
              <a:rPr b="1" lang="en-US" sz="1500">
                <a:solidFill>
                  <a:srgbClr val="CC0000"/>
                </a:solidFill>
              </a:rPr>
              <a:t>:</a:t>
            </a:r>
            <a:r>
              <a:rPr lang="en-US" sz="1500">
                <a:solidFill>
                  <a:srgbClr val="CC0000"/>
                </a:solidFill>
              </a:rPr>
              <a:t> </a:t>
            </a:r>
            <a:br>
              <a:rPr lang="en-US" sz="1500">
                <a:solidFill>
                  <a:srgbClr val="CC0000"/>
                </a:solidFill>
              </a:rPr>
            </a:br>
            <a:br>
              <a:rPr lang="en-US" sz="1500">
                <a:solidFill>
                  <a:srgbClr val="CC0000"/>
                </a:solidFill>
              </a:rPr>
            </a:br>
            <a:endParaRPr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00" y="2896675"/>
            <a:ext cx="6943975" cy="1264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29"/>
          <p:cNvGrpSpPr/>
          <p:nvPr/>
        </p:nvGrpSpPr>
        <p:grpSpPr>
          <a:xfrm>
            <a:off x="7938225" y="2150675"/>
            <a:ext cx="3736550" cy="2556650"/>
            <a:chOff x="7777250" y="4191925"/>
            <a:chExt cx="3736550" cy="2556650"/>
          </a:xfrm>
        </p:grpSpPr>
        <p:pic>
          <p:nvPicPr>
            <p:cNvPr id="293" name="Google Shape;293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79750" y="4191925"/>
              <a:ext cx="2556650" cy="255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29"/>
            <p:cNvSpPr txBox="1"/>
            <p:nvPr/>
          </p:nvSpPr>
          <p:spPr>
            <a:xfrm rot="-5400000">
              <a:off x="6927950" y="5165900"/>
              <a:ext cx="2114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500">
                  <a:solidFill>
                    <a:srgbClr val="CC0000"/>
                  </a:solidFill>
                </a:rPr>
                <a:t>[ </a:t>
              </a:r>
              <a:r>
                <a:rPr b="1" lang="en-US" sz="1500">
                  <a:solidFill>
                    <a:srgbClr val="38761D"/>
                  </a:solidFill>
                </a:rPr>
                <a:t>1</a:t>
              </a:r>
              <a:r>
                <a:rPr b="1" lang="en-US" sz="1500">
                  <a:solidFill>
                    <a:srgbClr val="351C75"/>
                  </a:solidFill>
                </a:rPr>
                <a:t>,</a:t>
              </a:r>
              <a:r>
                <a:rPr b="1" lang="en-US" sz="1500">
                  <a:solidFill>
                    <a:srgbClr val="CC0000"/>
                  </a:solidFill>
                </a:rPr>
                <a:t> </a:t>
              </a:r>
              <a:r>
                <a:rPr b="1" lang="en-US" sz="1500">
                  <a:solidFill>
                    <a:schemeClr val="dk1"/>
                  </a:solidFill>
                </a:rPr>
                <a:t>O</a:t>
              </a:r>
              <a:r>
                <a:rPr b="1" lang="en-US" sz="1500">
                  <a:solidFill>
                    <a:srgbClr val="CC0000"/>
                  </a:solidFill>
                </a:rPr>
                <a:t>, -1 , -1, -1, -1]</a:t>
              </a:r>
              <a:endParaRPr b="1"/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10923400" y="5244800"/>
              <a:ext cx="5904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B45F06"/>
                  </a:solidFill>
                </a:rPr>
                <a:t>O</a:t>
              </a:r>
              <a:r>
                <a:rPr b="1" lang="en-US">
                  <a:solidFill>
                    <a:srgbClr val="B45F06"/>
                  </a:solidFill>
                </a:rPr>
                <a:t>.1</a:t>
              </a:r>
              <a:endParaRPr b="1">
                <a:solidFill>
                  <a:srgbClr val="B45F06"/>
                </a:solidFill>
              </a:endParaRPr>
            </a:p>
          </p:txBody>
        </p:sp>
      </p:grpSp>
      <p:sp>
        <p:nvSpPr>
          <p:cNvPr id="296" name="Google Shape;296;p29"/>
          <p:cNvSpPr txBox="1"/>
          <p:nvPr/>
        </p:nvSpPr>
        <p:spPr>
          <a:xfrm>
            <a:off x="5409125" y="4943675"/>
            <a:ext cx="1090500" cy="25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CC0000"/>
                </a:solidFill>
              </a:rPr>
              <a:t>[ </a:t>
            </a:r>
            <a:r>
              <a:rPr lang="en-US" sz="1500">
                <a:solidFill>
                  <a:srgbClr val="38761D"/>
                </a:solidFill>
              </a:rPr>
              <a:t>1</a:t>
            </a:r>
            <a:r>
              <a:rPr lang="en-US" sz="1500">
                <a:solidFill>
                  <a:srgbClr val="351C75"/>
                </a:solidFill>
              </a:rPr>
              <a:t>,</a:t>
            </a:r>
            <a:r>
              <a:rPr lang="en-US" sz="1500">
                <a:solidFill>
                  <a:srgbClr val="CC0000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O</a:t>
            </a:r>
            <a:r>
              <a:rPr lang="en-US" sz="1500">
                <a:solidFill>
                  <a:srgbClr val="CC0000"/>
                </a:solidFill>
              </a:rPr>
              <a:t>, -1 ]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5409125" y="5825325"/>
            <a:ext cx="1090500" cy="25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CC0000"/>
                </a:solidFill>
              </a:rPr>
              <a:t>[ -1, -1, -1]</a:t>
            </a:r>
            <a:endParaRPr/>
          </a:p>
        </p:txBody>
      </p:sp>
      <p:cxnSp>
        <p:nvCxnSpPr>
          <p:cNvPr id="298" name="Google Shape;298;p29"/>
          <p:cNvCxnSpPr>
            <a:stCxn id="296" idx="3"/>
          </p:cNvCxnSpPr>
          <p:nvPr/>
        </p:nvCxnSpPr>
        <p:spPr>
          <a:xfrm>
            <a:off x="6499625" y="5072525"/>
            <a:ext cx="16293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29"/>
          <p:cNvCxnSpPr>
            <a:stCxn id="297" idx="3"/>
          </p:cNvCxnSpPr>
          <p:nvPr/>
        </p:nvCxnSpPr>
        <p:spPr>
          <a:xfrm>
            <a:off x="6499625" y="5954175"/>
            <a:ext cx="16206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29"/>
          <p:cNvCxnSpPr>
            <a:endCxn id="294" idx="1"/>
          </p:cNvCxnSpPr>
          <p:nvPr/>
        </p:nvCxnSpPr>
        <p:spPr>
          <a:xfrm rot="10800000">
            <a:off x="8145975" y="4389450"/>
            <a:ext cx="9300" cy="159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1" name="Google Shape;301;p29"/>
          <p:cNvSpPr txBox="1"/>
          <p:nvPr/>
        </p:nvSpPr>
        <p:spPr>
          <a:xfrm rot="-5400000">
            <a:off x="7642925" y="5014300"/>
            <a:ext cx="1342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Concatenation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381000" y="6462675"/>
            <a:ext cx="1143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Odena, Augustus, et al. "BUSTLE: Bottom-Up program synthesis through learning-guided exploration.", 2O2O.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2275975" y="4917575"/>
            <a:ext cx="2486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CC0000"/>
                </a:solidFill>
              </a:rPr>
              <a:t>[ </a:t>
            </a:r>
            <a:r>
              <a:rPr lang="en-US" sz="1500">
                <a:solidFill>
                  <a:srgbClr val="38761D"/>
                </a:solidFill>
              </a:rPr>
              <a:t>AllTrue</a:t>
            </a:r>
            <a:r>
              <a:rPr lang="en-US" sz="1500">
                <a:solidFill>
                  <a:srgbClr val="351C75"/>
                </a:solidFill>
              </a:rPr>
              <a:t>,</a:t>
            </a:r>
            <a:r>
              <a:rPr lang="en-US" sz="1500">
                <a:solidFill>
                  <a:srgbClr val="CC0000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Mixed</a:t>
            </a:r>
            <a:r>
              <a:rPr lang="en-US" sz="1500">
                <a:solidFill>
                  <a:srgbClr val="CC0000"/>
                </a:solidFill>
              </a:rPr>
              <a:t>, AllFalse ]</a:t>
            </a:r>
            <a:endParaRPr/>
          </a:p>
        </p:txBody>
      </p:sp>
      <p:cxnSp>
        <p:nvCxnSpPr>
          <p:cNvPr id="305" name="Google Shape;305;p29"/>
          <p:cNvCxnSpPr>
            <a:stCxn id="304" idx="3"/>
            <a:endCxn id="296" idx="1"/>
          </p:cNvCxnSpPr>
          <p:nvPr/>
        </p:nvCxnSpPr>
        <p:spPr>
          <a:xfrm>
            <a:off x="4762375" y="5072525"/>
            <a:ext cx="64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9"/>
          <p:cNvSpPr txBox="1"/>
          <p:nvPr/>
        </p:nvSpPr>
        <p:spPr>
          <a:xfrm>
            <a:off x="2095375" y="5749875"/>
            <a:ext cx="266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CC0000"/>
                </a:solidFill>
              </a:rPr>
              <a:t>[ AllFalse, AllFalse, AllFalse ]</a:t>
            </a:r>
            <a:endParaRPr sz="1500"/>
          </a:p>
        </p:txBody>
      </p:sp>
      <p:cxnSp>
        <p:nvCxnSpPr>
          <p:cNvPr id="307" name="Google Shape;307;p29"/>
          <p:cNvCxnSpPr>
            <a:stCxn id="306" idx="3"/>
            <a:endCxn id="297" idx="1"/>
          </p:cNvCxnSpPr>
          <p:nvPr/>
        </p:nvCxnSpPr>
        <p:spPr>
          <a:xfrm flipH="1" rot="10800000">
            <a:off x="4762375" y="5954325"/>
            <a:ext cx="646800" cy="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415600" y="593379"/>
            <a:ext cx="11360700" cy="107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BEE SEARCH</a:t>
            </a:r>
            <a:r>
              <a:rPr b="1" baseline="30000" lang="en-US" sz="3000"/>
              <a:t>1</a:t>
            </a:r>
            <a:endParaRPr b="1" baseline="30000" sz="3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/>
              <a:t>Cost Function</a:t>
            </a:r>
            <a:endParaRPr b="1" sz="2000"/>
          </a:p>
        </p:txBody>
      </p:sp>
      <p:sp>
        <p:nvSpPr>
          <p:cNvPr id="314" name="Google Shape;314;p30"/>
          <p:cNvSpPr txBox="1"/>
          <p:nvPr/>
        </p:nvSpPr>
        <p:spPr>
          <a:xfrm>
            <a:off x="415650" y="6429400"/>
            <a:ext cx="11360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-US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Saqib Ameen and Levi H.S. Lelis. Program synthesis with best-first bottom-up search. Journal of Artificial Intelligence Research , 2O23.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975" y="1848129"/>
            <a:ext cx="50292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800" y="3039725"/>
            <a:ext cx="686900" cy="4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3509626" y="3063825"/>
            <a:ext cx="26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is the likelihood from model</a:t>
            </a:r>
            <a:endParaRPr i="1" sz="1600"/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CROSSBEAM</a:t>
            </a:r>
            <a:r>
              <a:rPr b="1" baseline="30000" lang="en-US" sz="3000"/>
              <a:t>1</a:t>
            </a:r>
            <a:endParaRPr b="1" baseline="30000" sz="3000"/>
          </a:p>
        </p:txBody>
      </p:sp>
      <p:sp>
        <p:nvSpPr>
          <p:cNvPr id="325" name="Google Shape;325;p31"/>
          <p:cNvSpPr txBox="1"/>
          <p:nvPr/>
        </p:nvSpPr>
        <p:spPr>
          <a:xfrm>
            <a:off x="458175" y="1418900"/>
            <a:ext cx="11262600" cy="4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Keeps</a:t>
            </a:r>
            <a:r>
              <a:rPr lang="en-US" sz="1800"/>
              <a:t> all generated programs </a:t>
            </a:r>
            <a:r>
              <a:rPr b="1" lang="en-US" sz="1800"/>
              <a:t>in</a:t>
            </a:r>
            <a:r>
              <a:rPr lang="en-US" sz="1800"/>
              <a:t> </a:t>
            </a:r>
            <a:r>
              <a:rPr b="1" lang="en-US" sz="1800"/>
              <a:t>memory</a:t>
            </a:r>
            <a:r>
              <a:rPr lang="en-US" sz="1800"/>
              <a:t> like BUS, BUSTLE and Bee Search.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Uses trained neural network model to create the </a:t>
            </a:r>
            <a:r>
              <a:rPr b="1" lang="en-US" sz="1800">
                <a:solidFill>
                  <a:schemeClr val="dk1"/>
                </a:solidFill>
              </a:rPr>
              <a:t>probability distribution</a:t>
            </a:r>
            <a:r>
              <a:rPr lang="en-US" sz="1800">
                <a:solidFill>
                  <a:schemeClr val="dk1"/>
                </a:solidFill>
              </a:rPr>
              <a:t> over the existing programs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Samples subprograms</a:t>
            </a:r>
            <a:r>
              <a:rPr lang="en-US" sz="1800"/>
              <a:t> from the existing sets to generate next programs.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Use </a:t>
            </a:r>
            <a:r>
              <a:rPr b="1" lang="en-US" sz="1800"/>
              <a:t>Beam Search</a:t>
            </a:r>
            <a:r>
              <a:rPr lang="en-US" sz="1800"/>
              <a:t> or </a:t>
            </a:r>
            <a:r>
              <a:rPr b="1" lang="en-US" sz="1800"/>
              <a:t>UniqueRandomizer</a:t>
            </a:r>
            <a:r>
              <a:rPr b="1" baseline="30000" lang="en-US" sz="1800"/>
              <a:t>2</a:t>
            </a:r>
            <a:r>
              <a:rPr lang="en-US" sz="1800"/>
              <a:t> for sampling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" name="Google Shape;326;p31"/>
          <p:cNvSpPr txBox="1"/>
          <p:nvPr/>
        </p:nvSpPr>
        <p:spPr>
          <a:xfrm>
            <a:off x="206925" y="6005700"/>
            <a:ext cx="11868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Kensen Shi,Hanjun Dai,Kevin Ellis,and Charles Sutton. Crossbeam:Learning to search in bottom-up program synthesis.arXiv preprint arXiv:22O3.1O452, 2O22.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Kensen Shi,David Bieber,and Charles Sutton. Incremental sampling without replacement for sequence models. In ICML,volume 119 of Proceedings of Machine Learning Research,pages 8785–8795.PMLR,2O2Ob.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27" name="Google Shape;327;p31"/>
          <p:cNvGraphicFramePr/>
          <p:nvPr/>
        </p:nvGraphicFramePr>
        <p:xfrm>
          <a:off x="952450" y="35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{71530BB5-A0D2-4A52-91F1-D6AD42AA90C3}</a:tableStyleId>
              </a:tblPr>
              <a:tblGrid>
                <a:gridCol w="2303100"/>
                <a:gridCol w="2431575"/>
                <a:gridCol w="965325"/>
                <a:gridCol w="1211525"/>
                <a:gridCol w="1660975"/>
                <a:gridCol w="1714500"/>
              </a:tblGrid>
              <a:tr h="45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concat ( </a:t>
                      </a:r>
                      <a:r>
                        <a:rPr b="1" lang="en-US" sz="1600">
                          <a:solidFill>
                            <a:srgbClr val="1F497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 </a:t>
                      </a:r>
                      <a:r>
                        <a:rPr b="1" lang="en-US" sz="1600">
                          <a:solidFill>
                            <a:srgbClr val="351C7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b="1" lang="en-US" sz="16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r>
                        <a:rPr b="1" lang="en-US" sz="1600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replace</a:t>
                      </a:r>
                      <a:r>
                        <a:rPr b="1" lang="en-US" sz="1600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( </a:t>
                      </a:r>
                      <a:r>
                        <a:rPr b="1" lang="en-US" sz="1600">
                          <a:solidFill>
                            <a:srgbClr val="1F497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 </a:t>
                      </a:r>
                      <a:r>
                        <a:rPr b="1" lang="en-US" sz="1600">
                          <a:solidFill>
                            <a:srgbClr val="351C7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b="1" lang="en-US" sz="1600">
                          <a:solidFill>
                            <a:srgbClr val="38761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r>
                        <a:rPr b="1" lang="en-US" sz="1600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900FF"/>
                          </a:solidFill>
                        </a:rPr>
                        <a:t>&lt;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3D85C6"/>
                          </a:solidFill>
                        </a:rPr>
                        <a:t>&gt;</a:t>
                      </a:r>
                      <a:endParaRPr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O</a:t>
                      </a:r>
                      <a:r>
                        <a:rPr lang="en-US">
                          <a:solidFill>
                            <a:srgbClr val="FF9900"/>
                          </a:solidFill>
                        </a:rPr>
                        <a:t>.56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.12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900FF"/>
                          </a:solidFill>
                        </a:rPr>
                        <a:t>O</a:t>
                      </a:r>
                      <a:r>
                        <a:rPr lang="en-US">
                          <a:solidFill>
                            <a:srgbClr val="9900FF"/>
                          </a:solidFill>
                        </a:rPr>
                        <a:t>.1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3D85C6"/>
                          </a:solidFill>
                        </a:rPr>
                        <a:t>O</a:t>
                      </a:r>
                      <a:r>
                        <a:rPr lang="en-US">
                          <a:solidFill>
                            <a:srgbClr val="3D85C6"/>
                          </a:solidFill>
                        </a:rPr>
                        <a:t>.O5</a:t>
                      </a:r>
                      <a:endParaRPr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328" name="Google Shape;328;p31"/>
          <p:cNvCxnSpPr>
            <a:endCxn id="329" idx="0"/>
          </p:cNvCxnSpPr>
          <p:nvPr/>
        </p:nvCxnSpPr>
        <p:spPr>
          <a:xfrm>
            <a:off x="2300825" y="4362325"/>
            <a:ext cx="21192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0" name="Google Shape;330;p31"/>
          <p:cNvCxnSpPr>
            <a:endCxn id="329" idx="0"/>
          </p:cNvCxnSpPr>
          <p:nvPr/>
        </p:nvCxnSpPr>
        <p:spPr>
          <a:xfrm flipH="1">
            <a:off x="4420025" y="4447825"/>
            <a:ext cx="128400" cy="7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1" name="Google Shape;331;p31"/>
          <p:cNvCxnSpPr>
            <a:endCxn id="329" idx="0"/>
          </p:cNvCxnSpPr>
          <p:nvPr/>
        </p:nvCxnSpPr>
        <p:spPr>
          <a:xfrm flipH="1">
            <a:off x="4420025" y="4469125"/>
            <a:ext cx="2921700" cy="6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1"/>
          <p:cNvCxnSpPr>
            <a:endCxn id="329" idx="0"/>
          </p:cNvCxnSpPr>
          <p:nvPr/>
        </p:nvCxnSpPr>
        <p:spPr>
          <a:xfrm flipH="1">
            <a:off x="4420025" y="4458625"/>
            <a:ext cx="42810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4" name="Google Shape;334;p31"/>
          <p:cNvGrpSpPr/>
          <p:nvPr/>
        </p:nvGrpSpPr>
        <p:grpSpPr>
          <a:xfrm>
            <a:off x="2738450" y="5041675"/>
            <a:ext cx="5843850" cy="427950"/>
            <a:chOff x="2738450" y="4660675"/>
            <a:chExt cx="5843850" cy="427950"/>
          </a:xfrm>
        </p:grpSpPr>
        <p:sp>
          <p:nvSpPr>
            <p:cNvPr id="335" name="Google Shape;335;p31"/>
            <p:cNvSpPr txBox="1"/>
            <p:nvPr/>
          </p:nvSpPr>
          <p:spPr>
            <a:xfrm>
              <a:off x="2738450" y="4671325"/>
              <a:ext cx="9753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replace( </a:t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713675" y="4767625"/>
              <a:ext cx="1412700" cy="2034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426050" y="4767650"/>
              <a:ext cx="1145100" cy="203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793800" y="4767625"/>
              <a:ext cx="1145100" cy="203400"/>
            </a:xfrm>
            <a:prstGeom prst="roundRect">
              <a:avLst>
                <a:gd fmla="val 16667" name="adj"/>
              </a:avLst>
            </a:prstGeom>
            <a:solidFill>
              <a:srgbClr val="7CE6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 txBox="1"/>
            <p:nvPr/>
          </p:nvSpPr>
          <p:spPr>
            <a:xfrm>
              <a:off x="5199050" y="4671325"/>
              <a:ext cx="6084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,</a:t>
              </a:r>
              <a:endParaRPr/>
            </a:p>
          </p:txBody>
        </p:sp>
        <p:sp>
          <p:nvSpPr>
            <p:cNvPr id="339" name="Google Shape;339;p31"/>
            <p:cNvSpPr txBox="1"/>
            <p:nvPr/>
          </p:nvSpPr>
          <p:spPr>
            <a:xfrm>
              <a:off x="6586475" y="4660675"/>
              <a:ext cx="6084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,</a:t>
              </a:r>
              <a:endParaRPr/>
            </a:p>
          </p:txBody>
        </p:sp>
        <p:sp>
          <p:nvSpPr>
            <p:cNvPr id="340" name="Google Shape;340;p31"/>
            <p:cNvSpPr txBox="1"/>
            <p:nvPr/>
          </p:nvSpPr>
          <p:spPr>
            <a:xfrm>
              <a:off x="7973900" y="4671325"/>
              <a:ext cx="6084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)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CHALLENGES STILL THERE</a:t>
            </a:r>
            <a:endParaRPr b="1" sz="3000"/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50" y="1531342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275" y="3200401"/>
            <a:ext cx="1985275" cy="19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/>
        </p:nvSpPr>
        <p:spPr>
          <a:xfrm>
            <a:off x="357200" y="2800200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Roboto Mono"/>
                <a:ea typeface="Roboto Mono"/>
                <a:cs typeface="Roboto Mono"/>
                <a:sym typeface="Roboto Mono"/>
              </a:rPr>
              <a:t>Program Space</a:t>
            </a:r>
            <a:endParaRPr b="1"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832166">
            <a:off x="7390215" y="4031245"/>
            <a:ext cx="1970114" cy="143110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/>
        </p:nvSpPr>
        <p:spPr>
          <a:xfrm>
            <a:off x="8427925" y="3400625"/>
            <a:ext cx="214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Mono"/>
                <a:ea typeface="Roboto Mono"/>
                <a:cs typeface="Roboto Mono"/>
                <a:sym typeface="Roboto Mono"/>
              </a:rPr>
              <a:t>Solution Program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8173500" y="1472075"/>
            <a:ext cx="275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Roboto Mono"/>
                <a:ea typeface="Roboto Mono"/>
                <a:cs typeface="Roboto Mono"/>
                <a:sym typeface="Roboto Mono"/>
              </a:rPr>
              <a:t>Enumeration Search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5621100" y="2114550"/>
            <a:ext cx="1617900" cy="261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313141">
            <a:off x="6939844" y="1414442"/>
            <a:ext cx="1541636" cy="154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0937" y="2303375"/>
            <a:ext cx="897025" cy="8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8075" y="3051025"/>
            <a:ext cx="1000451" cy="8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4425" y="3820725"/>
            <a:ext cx="1000451" cy="8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0253" y="4407352"/>
            <a:ext cx="83130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Icons from @flaticon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1143000" y="4027700"/>
            <a:ext cx="3946200" cy="70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RELATED WORKS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8" name="Google Shape;368;p33"/>
          <p:cNvCxnSpPr/>
          <p:nvPr/>
        </p:nvCxnSpPr>
        <p:spPr>
          <a:xfrm>
            <a:off x="5595250" y="762000"/>
            <a:ext cx="0" cy="538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9" name="Google Shape;3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375" y="1051850"/>
            <a:ext cx="2623450" cy="26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3"/>
          <p:cNvSpPr txBox="1"/>
          <p:nvPr/>
        </p:nvSpPr>
        <p:spPr>
          <a:xfrm>
            <a:off x="6011300" y="2345875"/>
            <a:ext cx="506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en-US" sz="2000">
                <a:solidFill>
                  <a:schemeClr val="dk1"/>
                </a:solidFill>
              </a:rPr>
              <a:t>DREAMCODER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en-US" sz="2000">
                <a:solidFill>
                  <a:schemeClr val="dk1"/>
                </a:solidFill>
              </a:rPr>
              <a:t>LAPS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en-US" sz="2000">
                <a:solidFill>
                  <a:schemeClr val="dk1"/>
                </a:solidFill>
              </a:rPr>
              <a:t>HERNANDEZ AND BULITKO (2O21)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WHY </a:t>
            </a:r>
            <a:r>
              <a:rPr b="1" lang="en-US" sz="3000"/>
              <a:t>PROGRAM SYNTHESIS?</a:t>
            </a:r>
            <a:endParaRPr b="1" sz="3000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36094" l="0" r="0" t="0"/>
          <a:stretch/>
        </p:blipFill>
        <p:spPr>
          <a:xfrm>
            <a:off x="679825" y="1768622"/>
            <a:ext cx="3931350" cy="33207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030775" y="5248000"/>
            <a:ext cx="15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Excel</a:t>
            </a:r>
            <a:r>
              <a:rPr b="1" lang="en-US"/>
              <a:t>’s FlashFill</a:t>
            </a:r>
            <a:endParaRPr b="1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500" y="3358715"/>
            <a:ext cx="6828473" cy="16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594688" y="5248000"/>
            <a:ext cx="17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Code Refactoring</a:t>
            </a:r>
            <a:r>
              <a:rPr b="1" baseline="30000" lang="en-US"/>
              <a:t>1</a:t>
            </a:r>
            <a:endParaRPr b="1" baseline="300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500" y="1509275"/>
            <a:ext cx="6828476" cy="16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719075" y="6375050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Sumit Gulwani’s 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Presentation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 at Heapcon 2019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415600" y="593375"/>
            <a:ext cx="11360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DREAMCODER</a:t>
            </a:r>
            <a:r>
              <a:rPr b="1" baseline="30000" lang="en-US" sz="3000"/>
              <a:t>1</a:t>
            </a:r>
            <a:endParaRPr b="1" baseline="30000" sz="3000"/>
          </a:p>
        </p:txBody>
      </p:sp>
      <p:sp>
        <p:nvSpPr>
          <p:cNvPr id="377" name="Google Shape;377;p3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Uses set of </a:t>
            </a:r>
            <a:r>
              <a:rPr b="1" lang="en-US" sz="1800">
                <a:solidFill>
                  <a:schemeClr val="dk1"/>
                </a:solidFill>
              </a:rPr>
              <a:t>training task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L</a:t>
            </a:r>
            <a:r>
              <a:rPr b="1" lang="en-US" sz="1800">
                <a:solidFill>
                  <a:schemeClr val="dk1"/>
                </a:solidFill>
              </a:rPr>
              <a:t>earns a library</a:t>
            </a:r>
            <a:r>
              <a:rPr lang="en-US" sz="1800">
                <a:solidFill>
                  <a:schemeClr val="dk1"/>
                </a:solidFill>
              </a:rPr>
              <a:t> of programs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Trains a </a:t>
            </a:r>
            <a:r>
              <a:rPr b="1" lang="en-US" sz="1800">
                <a:solidFill>
                  <a:schemeClr val="dk1"/>
                </a:solidFill>
              </a:rPr>
              <a:t>neural network model</a:t>
            </a:r>
            <a:r>
              <a:rPr lang="en-US" sz="1800">
                <a:solidFill>
                  <a:schemeClr val="dk1"/>
                </a:solidFill>
              </a:rPr>
              <a:t> to guide the search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585100" y="6055175"/>
            <a:ext cx="1103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Kevin Ellis, Catherine Wong, Maxwell I. Nye, Mathias Sabl´e-Meyer, Luc Cary, Lucas Morales, Luke B. Hewitt, Armando Solar-Lezama,and Joshua B. Tenenbaum. Dreamcoder:Growing generalizable, interpretable knowledge with wake-sleep bayesian program learning.CoRR, abs/2OO6.O8381,2O2O.URL https://arxiv.org/abs/2OO6.O8381.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79" name="Google Shape;379;p34"/>
          <p:cNvGrpSpPr/>
          <p:nvPr/>
        </p:nvGrpSpPr>
        <p:grpSpPr>
          <a:xfrm>
            <a:off x="2812775" y="3169375"/>
            <a:ext cx="6124150" cy="2146650"/>
            <a:chOff x="1517375" y="3245575"/>
            <a:chExt cx="6124150" cy="2146650"/>
          </a:xfrm>
        </p:grpSpPr>
        <p:sp>
          <p:nvSpPr>
            <p:cNvPr id="380" name="Google Shape;380;p34"/>
            <p:cNvSpPr/>
            <p:nvPr/>
          </p:nvSpPr>
          <p:spPr>
            <a:xfrm>
              <a:off x="1517375" y="3267300"/>
              <a:ext cx="2392200" cy="1749900"/>
            </a:xfrm>
            <a:prstGeom prst="rect">
              <a:avLst/>
            </a:prstGeom>
            <a:solidFill>
              <a:srgbClr val="CFEA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1905000" y="3522025"/>
              <a:ext cx="232500" cy="2214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447700" y="3553925"/>
              <a:ext cx="232500" cy="221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192975" y="3931800"/>
              <a:ext cx="332400" cy="420900"/>
            </a:xfrm>
            <a:prstGeom prst="star4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2990400" y="3998275"/>
              <a:ext cx="332400" cy="2214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5" name="Google Shape;385;p34"/>
            <p:cNvCxnSpPr/>
            <p:nvPr/>
          </p:nvCxnSpPr>
          <p:spPr>
            <a:xfrm>
              <a:off x="1882850" y="4541000"/>
              <a:ext cx="4542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6" name="Google Shape;386;p34"/>
            <p:cNvSpPr/>
            <p:nvPr/>
          </p:nvSpPr>
          <p:spPr>
            <a:xfrm>
              <a:off x="3200850" y="3599575"/>
              <a:ext cx="177300" cy="14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3156550" y="4552075"/>
              <a:ext cx="332400" cy="3654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2381250" y="4618525"/>
              <a:ext cx="332400" cy="2991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694575" y="4064750"/>
              <a:ext cx="177300" cy="365400"/>
            </a:xfrm>
            <a:prstGeom prst="rtTriangle">
              <a:avLst/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 txBox="1"/>
            <p:nvPr/>
          </p:nvSpPr>
          <p:spPr>
            <a:xfrm>
              <a:off x="1733225" y="5131963"/>
              <a:ext cx="19605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Library of Programs</a:t>
              </a:r>
              <a:endParaRPr b="1"/>
            </a:p>
          </p:txBody>
        </p:sp>
        <p:pic>
          <p:nvPicPr>
            <p:cNvPr id="391" name="Google Shape;39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37725" y="3245575"/>
              <a:ext cx="2003750" cy="2003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34"/>
            <p:cNvSpPr txBox="1"/>
            <p:nvPr/>
          </p:nvSpPr>
          <p:spPr>
            <a:xfrm>
              <a:off x="5482425" y="5093125"/>
              <a:ext cx="21591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Neural Network Model</a:t>
              </a:r>
              <a:endParaRPr b="1"/>
            </a:p>
          </p:txBody>
        </p:sp>
      </p:grpSp>
      <p:sp>
        <p:nvSpPr>
          <p:cNvPr id="393" name="Google Shape;393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415600" y="593375"/>
            <a:ext cx="11360700" cy="492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LAPS</a:t>
            </a:r>
            <a:r>
              <a:rPr b="1" baseline="30000" lang="en-US" sz="3000"/>
              <a:t>1</a:t>
            </a:r>
            <a:endParaRPr b="1" sz="3000"/>
          </a:p>
        </p:txBody>
      </p:sp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41565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Uses </a:t>
            </a:r>
            <a:r>
              <a:rPr b="1" lang="en-US" sz="1800">
                <a:solidFill>
                  <a:schemeClr val="dk1"/>
                </a:solidFill>
              </a:rPr>
              <a:t>training tasks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Natural language </a:t>
            </a:r>
            <a:r>
              <a:rPr b="1" lang="en-US" sz="1800">
                <a:solidFill>
                  <a:schemeClr val="dk1"/>
                </a:solidFill>
              </a:rPr>
              <a:t>annotations</a:t>
            </a:r>
            <a:r>
              <a:rPr lang="en-US" sz="1800">
                <a:solidFill>
                  <a:schemeClr val="dk1"/>
                </a:solidFill>
              </a:rPr>
              <a:t> of tasks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Learn a library</a:t>
            </a:r>
            <a:r>
              <a:rPr lang="en-US" sz="1800">
                <a:solidFill>
                  <a:schemeClr val="dk1"/>
                </a:solidFill>
              </a:rPr>
              <a:t> of programs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Trains a </a:t>
            </a:r>
            <a:r>
              <a:rPr b="1" lang="en-US" sz="1800">
                <a:solidFill>
                  <a:schemeClr val="dk1"/>
                </a:solidFill>
              </a:rPr>
              <a:t>neural network model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401" name="Google Shape;4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875" y="37380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5"/>
          <p:cNvSpPr txBox="1"/>
          <p:nvPr/>
        </p:nvSpPr>
        <p:spPr>
          <a:xfrm>
            <a:off x="790825" y="5353525"/>
            <a:ext cx="3046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Draw a triangle next to a square</a:t>
            </a:r>
            <a:endParaRPr b="1"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4260575" y="3550375"/>
            <a:ext cx="6124150" cy="2146650"/>
            <a:chOff x="1517375" y="3245575"/>
            <a:chExt cx="6124150" cy="2146650"/>
          </a:xfrm>
        </p:grpSpPr>
        <p:sp>
          <p:nvSpPr>
            <p:cNvPr id="404" name="Google Shape;404;p35"/>
            <p:cNvSpPr/>
            <p:nvPr/>
          </p:nvSpPr>
          <p:spPr>
            <a:xfrm>
              <a:off x="1517375" y="3267300"/>
              <a:ext cx="2392200" cy="1749900"/>
            </a:xfrm>
            <a:prstGeom prst="rect">
              <a:avLst/>
            </a:prstGeom>
            <a:solidFill>
              <a:srgbClr val="CFEA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905000" y="3522025"/>
              <a:ext cx="232500" cy="2214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447700" y="3553925"/>
              <a:ext cx="232500" cy="221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192975" y="3931800"/>
              <a:ext cx="332400" cy="420900"/>
            </a:xfrm>
            <a:prstGeom prst="star4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990400" y="3998275"/>
              <a:ext cx="332400" cy="2214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35"/>
            <p:cNvCxnSpPr/>
            <p:nvPr/>
          </p:nvCxnSpPr>
          <p:spPr>
            <a:xfrm>
              <a:off x="1882850" y="4541000"/>
              <a:ext cx="4542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0" name="Google Shape;410;p35"/>
            <p:cNvSpPr/>
            <p:nvPr/>
          </p:nvSpPr>
          <p:spPr>
            <a:xfrm>
              <a:off x="3200850" y="3599575"/>
              <a:ext cx="177300" cy="144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3156550" y="4552075"/>
              <a:ext cx="332400" cy="3654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381250" y="4618525"/>
              <a:ext cx="332400" cy="2991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694575" y="4064750"/>
              <a:ext cx="177300" cy="365400"/>
            </a:xfrm>
            <a:prstGeom prst="rtTriangle">
              <a:avLst/>
            </a:prstGeom>
            <a:solidFill>
              <a:schemeClr val="l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 txBox="1"/>
            <p:nvPr/>
          </p:nvSpPr>
          <p:spPr>
            <a:xfrm>
              <a:off x="1733225" y="5131963"/>
              <a:ext cx="19605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Library of Programs</a:t>
              </a:r>
              <a:endParaRPr b="1"/>
            </a:p>
          </p:txBody>
        </p:sp>
        <p:pic>
          <p:nvPicPr>
            <p:cNvPr id="415" name="Google Shape;41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37725" y="3245575"/>
              <a:ext cx="2003750" cy="2003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35"/>
            <p:cNvSpPr txBox="1"/>
            <p:nvPr/>
          </p:nvSpPr>
          <p:spPr>
            <a:xfrm>
              <a:off x="5482425" y="5093125"/>
              <a:ext cx="21591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Neural Network Model</a:t>
              </a:r>
              <a:endParaRPr b="1"/>
            </a:p>
          </p:txBody>
        </p:sp>
      </p:grpSp>
      <p:sp>
        <p:nvSpPr>
          <p:cNvPr id="417" name="Google Shape;417;p35"/>
          <p:cNvSpPr txBox="1"/>
          <p:nvPr/>
        </p:nvSpPr>
        <p:spPr>
          <a:xfrm>
            <a:off x="509550" y="6202325"/>
            <a:ext cx="1126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Catherine Wong, Kevin M Ellis, Joshua Tenenbaum, and Jacob Andreas. 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Leveraging Language To Learn Program Abstractions And Search Heuristics. In International Conference On Machine Learning,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 pp. 11193– 112O4. PMLR, 2O21.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415600" y="593372"/>
            <a:ext cx="11360700" cy="449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HERNANDEZ AND BULITKO (2O21)</a:t>
            </a:r>
            <a:endParaRPr b="1" baseline="30000" sz="3000"/>
          </a:p>
        </p:txBody>
      </p:sp>
      <p:sp>
        <p:nvSpPr>
          <p:cNvPr id="425" name="Google Shape;425;p36"/>
          <p:cNvSpPr txBox="1"/>
          <p:nvPr>
            <p:ph idx="1" type="body"/>
          </p:nvPr>
        </p:nvSpPr>
        <p:spPr>
          <a:xfrm>
            <a:off x="415600" y="1540775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learns a library</a:t>
            </a:r>
            <a:r>
              <a:rPr lang="en-US" sz="1800">
                <a:solidFill>
                  <a:schemeClr val="dk1"/>
                </a:solidFill>
              </a:rPr>
              <a:t> based on set of </a:t>
            </a:r>
            <a:r>
              <a:rPr b="1" lang="en-US" sz="1800">
                <a:solidFill>
                  <a:schemeClr val="dk1"/>
                </a:solidFill>
              </a:rPr>
              <a:t>training task</a:t>
            </a:r>
            <a:r>
              <a:rPr lang="en-US" sz="1800">
                <a:solidFill>
                  <a:schemeClr val="dk1"/>
                </a:solidFill>
              </a:rPr>
              <a:t> with different procedure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420875" y="6279850"/>
            <a:ext cx="1136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Sergio Poo Hernandez and Vadim Bulitko. Speeding up heuristic function synthesis via extending the formula grammar. In Proceedings of the International Symposium on Combinatorial Search, volume 12,pages 233–235, 2O21.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7" name="Google Shape;427;p36"/>
          <p:cNvCxnSpPr>
            <a:stCxn id="428" idx="2"/>
            <a:endCxn id="429" idx="0"/>
          </p:cNvCxnSpPr>
          <p:nvPr/>
        </p:nvCxnSpPr>
        <p:spPr>
          <a:xfrm flipH="1">
            <a:off x="2512210" y="3261881"/>
            <a:ext cx="2400" cy="22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0" name="Google Shape;430;p36"/>
          <p:cNvCxnSpPr>
            <a:stCxn id="431" idx="2"/>
            <a:endCxn id="432" idx="0"/>
          </p:cNvCxnSpPr>
          <p:nvPr/>
        </p:nvCxnSpPr>
        <p:spPr>
          <a:xfrm rot="5400000">
            <a:off x="5272060" y="1861856"/>
            <a:ext cx="504900" cy="4606200"/>
          </a:xfrm>
          <a:prstGeom prst="bentConnector3">
            <a:avLst>
              <a:gd fmla="val 2796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33" name="Google Shape;433;p36"/>
          <p:cNvGrpSpPr/>
          <p:nvPr/>
        </p:nvGrpSpPr>
        <p:grpSpPr>
          <a:xfrm>
            <a:off x="1018684" y="2525401"/>
            <a:ext cx="9714135" cy="3219156"/>
            <a:chOff x="1018684" y="2525401"/>
            <a:chExt cx="9714135" cy="3219156"/>
          </a:xfrm>
        </p:grpSpPr>
        <p:grpSp>
          <p:nvGrpSpPr>
            <p:cNvPr id="434" name="Google Shape;434;p36"/>
            <p:cNvGrpSpPr/>
            <p:nvPr/>
          </p:nvGrpSpPr>
          <p:grpSpPr>
            <a:xfrm>
              <a:off x="1769526" y="3487146"/>
              <a:ext cx="8963294" cy="2257411"/>
              <a:chOff x="2244138" y="2953200"/>
              <a:chExt cx="9170548" cy="2614257"/>
            </a:xfrm>
          </p:grpSpPr>
          <p:sp>
            <p:nvSpPr>
              <p:cNvPr id="435" name="Google Shape;435;p36"/>
              <p:cNvSpPr/>
              <p:nvPr/>
            </p:nvSpPr>
            <p:spPr>
              <a:xfrm>
                <a:off x="4170882" y="2953205"/>
                <a:ext cx="1524600" cy="4926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99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Training Set # 1</a:t>
                </a: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5906890" y="4189887"/>
                <a:ext cx="1591800" cy="4926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0062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Training Set # 2</a:t>
                </a:r>
                <a:endParaRPr/>
              </a:p>
            </p:txBody>
          </p:sp>
          <p:sp>
            <p:nvSpPr>
              <p:cNvPr id="431" name="Google Shape;431;p36"/>
              <p:cNvSpPr txBox="1"/>
              <p:nvPr/>
            </p:nvSpPr>
            <p:spPr>
              <a:xfrm>
                <a:off x="6171750" y="2953200"/>
                <a:ext cx="4541100" cy="492600"/>
              </a:xfrm>
              <a:prstGeom prst="rect">
                <a:avLst/>
              </a:prstGeom>
              <a:noFill/>
              <a:ln cap="flat" cmpd="sng" w="19050">
                <a:solidFill>
                  <a:srgbClr val="99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E06666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replace</a:t>
                </a:r>
                <a:r>
                  <a:rPr b="1" lang="en-US" sz="1600">
                    <a:solidFill>
                      <a:schemeClr val="dk1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(</a:t>
                </a:r>
                <a:r>
                  <a:rPr b="1" lang="en-US" sz="16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concat ( </a:t>
                </a:r>
                <a:r>
                  <a:rPr b="1" lang="en-US" sz="16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&lt; </a:t>
                </a:r>
                <a:r>
                  <a:rPr b="1" lang="en-US" sz="1600">
                    <a:solidFill>
                      <a:srgbClr val="351C75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, </a:t>
                </a:r>
                <a:r>
                  <a:rPr b="1" lang="en-US" sz="1600">
                    <a:solidFill>
                      <a:srgbClr val="38761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&gt;</a:t>
                </a:r>
                <a:r>
                  <a:rPr b="1" lang="en-US" sz="16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), </a:t>
                </a:r>
                <a:r>
                  <a:rPr b="1" lang="en-US" sz="16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&lt; </a:t>
                </a:r>
                <a:r>
                  <a:rPr b="1" lang="en-US" sz="1600">
                    <a:solidFill>
                      <a:srgbClr val="351C75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, </a:t>
                </a:r>
                <a:r>
                  <a:rPr b="1" lang="en-US" sz="1600">
                    <a:solidFill>
                      <a:srgbClr val="38761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&gt;</a:t>
                </a:r>
                <a:r>
                  <a:rPr b="1" lang="en-US" sz="1600">
                    <a:solidFill>
                      <a:schemeClr val="dk1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)</a:t>
                </a:r>
                <a:endParaRPr/>
              </a:p>
            </p:txBody>
          </p:sp>
          <p:sp>
            <p:nvSpPr>
              <p:cNvPr id="429" name="Google Shape;429;p36"/>
              <p:cNvSpPr txBox="1"/>
              <p:nvPr/>
            </p:nvSpPr>
            <p:spPr>
              <a:xfrm>
                <a:off x="2250950" y="2953200"/>
                <a:ext cx="1506300" cy="492600"/>
              </a:xfrm>
              <a:prstGeom prst="rect">
                <a:avLst/>
              </a:prstGeom>
              <a:noFill/>
              <a:ln cap="flat" cmpd="sng" w="19050">
                <a:solidFill>
                  <a:srgbClr val="99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SYNTHESIZER </a:t>
                </a:r>
                <a:endParaRPr/>
              </a:p>
            </p:txBody>
          </p:sp>
          <p:cxnSp>
            <p:nvCxnSpPr>
              <p:cNvPr id="437" name="Google Shape;437;p36"/>
              <p:cNvCxnSpPr>
                <a:stCxn id="429" idx="3"/>
                <a:endCxn id="435" idx="1"/>
              </p:cNvCxnSpPr>
              <p:nvPr/>
            </p:nvCxnSpPr>
            <p:spPr>
              <a:xfrm>
                <a:off x="3757250" y="3199500"/>
                <a:ext cx="413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438" name="Google Shape;438;p36"/>
              <p:cNvCxnSpPr>
                <a:stCxn id="435" idx="3"/>
                <a:endCxn id="431" idx="1"/>
              </p:cNvCxnSpPr>
              <p:nvPr/>
            </p:nvCxnSpPr>
            <p:spPr>
              <a:xfrm>
                <a:off x="5695482" y="3199505"/>
                <a:ext cx="476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432" name="Google Shape;432;p36"/>
              <p:cNvSpPr txBox="1"/>
              <p:nvPr/>
            </p:nvSpPr>
            <p:spPr>
              <a:xfrm>
                <a:off x="2244138" y="4030587"/>
                <a:ext cx="2970900" cy="811200"/>
              </a:xfrm>
              <a:prstGeom prst="rect">
                <a:avLst/>
              </a:prstGeom>
              <a:noFill/>
              <a:ln cap="flat" cmpd="sng" w="19050">
                <a:solidFill>
                  <a:srgbClr val="0062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concat ( </a:t>
                </a:r>
                <a:r>
                  <a:rPr b="1" lang="en-US" sz="16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&lt; </a:t>
                </a:r>
                <a:r>
                  <a:rPr b="1" lang="en-US" sz="1600">
                    <a:solidFill>
                      <a:srgbClr val="351C75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, </a:t>
                </a:r>
                <a:r>
                  <a:rPr b="1" lang="en-US" sz="1600">
                    <a:solidFill>
                      <a:srgbClr val="38761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&gt;</a:t>
                </a:r>
                <a:r>
                  <a:rPr b="1" lang="en-US" sz="16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)</a:t>
                </a:r>
                <a:endParaRPr b="1" sz="16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&lt;</a:t>
                </a:r>
                <a:endParaRPr b="1" sz="1600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38761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&gt;</a:t>
                </a:r>
                <a:r>
                  <a:rPr b="1" lang="en-US" sz="16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</a:t>
                </a:r>
                <a:endParaRPr/>
              </a:p>
            </p:txBody>
          </p:sp>
          <p:sp>
            <p:nvSpPr>
              <p:cNvPr id="439" name="Google Shape;439;p36"/>
              <p:cNvSpPr txBox="1"/>
              <p:nvPr/>
            </p:nvSpPr>
            <p:spPr>
              <a:xfrm>
                <a:off x="2401888" y="4937312"/>
                <a:ext cx="26139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Subprograms</a:t>
                </a:r>
                <a:endParaRPr/>
              </a:p>
            </p:txBody>
          </p:sp>
          <p:cxnSp>
            <p:nvCxnSpPr>
              <p:cNvPr id="440" name="Google Shape;440;p36"/>
              <p:cNvCxnSpPr>
                <a:stCxn id="432" idx="3"/>
                <a:endCxn id="436" idx="1"/>
              </p:cNvCxnSpPr>
              <p:nvPr/>
            </p:nvCxnSpPr>
            <p:spPr>
              <a:xfrm>
                <a:off x="5215038" y="4436187"/>
                <a:ext cx="691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441" name="Google Shape;441;p36"/>
              <p:cNvSpPr txBox="1"/>
              <p:nvPr/>
            </p:nvSpPr>
            <p:spPr>
              <a:xfrm>
                <a:off x="8082586" y="3765857"/>
                <a:ext cx="3332100" cy="1362000"/>
              </a:xfrm>
              <a:prstGeom prst="rect">
                <a:avLst/>
              </a:prstGeom>
              <a:noFill/>
              <a:ln cap="flat" cmpd="sng" w="19050">
                <a:solidFill>
                  <a:srgbClr val="00623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concat(</a:t>
                </a:r>
                <a:r>
                  <a:rPr b="1" lang="en-US" sz="16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&lt;</a:t>
                </a:r>
                <a:r>
                  <a:rPr b="1" lang="en-US" sz="1600">
                    <a:solidFill>
                      <a:srgbClr val="351C75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,</a:t>
                </a:r>
                <a:r>
                  <a:rPr b="1" lang="en-US" sz="1600">
                    <a:solidFill>
                      <a:srgbClr val="38761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&gt;</a:t>
                </a:r>
                <a:r>
                  <a:rPr b="1" lang="en-US" sz="16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)</a:t>
                </a:r>
                <a:r>
                  <a:rPr b="1" lang="en-US" sz="1600" strike="sngStrike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</a:t>
                </a:r>
                <a:endParaRPr b="1" sz="1600" strike="sngStrike">
                  <a:solidFill>
                    <a:srgbClr val="FF0000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1F497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&lt;</a:t>
                </a:r>
                <a:endParaRPr b="1" sz="1600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38761D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&gt;</a:t>
                </a:r>
                <a:r>
                  <a:rPr b="1" lang="en-US" sz="1600">
                    <a:solidFill>
                      <a:srgbClr val="BF9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 </a:t>
                </a:r>
                <a:endParaRPr/>
              </a:p>
            </p:txBody>
          </p:sp>
          <p:cxnSp>
            <p:nvCxnSpPr>
              <p:cNvPr id="442" name="Google Shape;442;p36"/>
              <p:cNvCxnSpPr>
                <a:stCxn id="436" idx="3"/>
                <a:endCxn id="441" idx="1"/>
              </p:cNvCxnSpPr>
              <p:nvPr/>
            </p:nvCxnSpPr>
            <p:spPr>
              <a:xfrm>
                <a:off x="7498690" y="4436187"/>
                <a:ext cx="583800" cy="1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443" name="Google Shape;443;p36"/>
              <p:cNvSpPr txBox="1"/>
              <p:nvPr/>
            </p:nvSpPr>
            <p:spPr>
              <a:xfrm>
                <a:off x="8275215" y="5103957"/>
                <a:ext cx="3082200" cy="4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Program &amp; Selected Subprograms</a:t>
                </a:r>
                <a:endParaRPr/>
              </a:p>
            </p:txBody>
          </p:sp>
        </p:grpSp>
        <p:sp>
          <p:nvSpPr>
            <p:cNvPr id="428" name="Google Shape;428;p36"/>
            <p:cNvSpPr/>
            <p:nvPr/>
          </p:nvSpPr>
          <p:spPr>
            <a:xfrm>
              <a:off x="1769538" y="2525401"/>
              <a:ext cx="1490144" cy="736479"/>
            </a:xfrm>
            <a:prstGeom prst="rect">
              <a:avLst/>
            </a:prstGeom>
            <a:solidFill>
              <a:srgbClr val="EEECE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LIBRARY OF PROGRAMS</a:t>
              </a:r>
              <a:endParaRPr/>
            </a:p>
          </p:txBody>
        </p:sp>
        <p:cxnSp>
          <p:nvCxnSpPr>
            <p:cNvPr id="444" name="Google Shape;444;p36"/>
            <p:cNvCxnSpPr>
              <a:stCxn id="441" idx="3"/>
              <a:endCxn id="428" idx="3"/>
            </p:cNvCxnSpPr>
            <p:nvPr/>
          </p:nvCxnSpPr>
          <p:spPr>
            <a:xfrm rot="10800000">
              <a:off x="3259820" y="2893518"/>
              <a:ext cx="7473000" cy="1883400"/>
            </a:xfrm>
            <a:prstGeom prst="bentConnector3">
              <a:avLst>
                <a:gd fmla="val -3186" name="adj1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45" name="Google Shape;445;p36"/>
            <p:cNvCxnSpPr>
              <a:endCxn id="429" idx="1"/>
            </p:cNvCxnSpPr>
            <p:nvPr/>
          </p:nvCxnSpPr>
          <p:spPr>
            <a:xfrm flipH="1" rot="10800000">
              <a:off x="1018684" y="3699826"/>
              <a:ext cx="757500" cy="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46" name="Google Shape;446;p36"/>
          <p:cNvSpPr/>
          <p:nvPr/>
        </p:nvSpPr>
        <p:spPr>
          <a:xfrm>
            <a:off x="9325650" y="4646000"/>
            <a:ext cx="398700" cy="492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9181650" y="4740800"/>
            <a:ext cx="199500" cy="299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9" name="Google Shape;449;p36"/>
          <p:cNvCxnSpPr>
            <a:stCxn id="431" idx="3"/>
          </p:cNvCxnSpPr>
          <p:nvPr/>
        </p:nvCxnSpPr>
        <p:spPr>
          <a:xfrm>
            <a:off x="10046845" y="3699826"/>
            <a:ext cx="930300" cy="9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143000" y="4027700"/>
            <a:ext cx="3946200" cy="70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OUR APPROACH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56" name="Google Shape;456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7" name="Google Shape;457;p37"/>
          <p:cNvCxnSpPr/>
          <p:nvPr/>
        </p:nvCxnSpPr>
        <p:spPr>
          <a:xfrm>
            <a:off x="5595250" y="762000"/>
            <a:ext cx="0" cy="538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8" name="Google Shape;4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375" y="1051850"/>
            <a:ext cx="2623450" cy="262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37"/>
          <p:cNvGrpSpPr/>
          <p:nvPr/>
        </p:nvGrpSpPr>
        <p:grpSpPr>
          <a:xfrm>
            <a:off x="6011300" y="2345875"/>
            <a:ext cx="5790600" cy="1689575"/>
            <a:chOff x="6163700" y="2117275"/>
            <a:chExt cx="5790600" cy="1689575"/>
          </a:xfrm>
        </p:grpSpPr>
        <p:sp>
          <p:nvSpPr>
            <p:cNvPr id="460" name="Google Shape;460;p37"/>
            <p:cNvSpPr txBox="1"/>
            <p:nvPr/>
          </p:nvSpPr>
          <p:spPr>
            <a:xfrm>
              <a:off x="6163700" y="2117275"/>
              <a:ext cx="506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AUXILIARY GUIDED SYNTHESIS (AGS)</a:t>
              </a:r>
              <a:endParaRPr b="1" sz="2000"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 txBox="1"/>
            <p:nvPr/>
          </p:nvSpPr>
          <p:spPr>
            <a:xfrm>
              <a:off x="6163700" y="2791050"/>
              <a:ext cx="5790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429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●"/>
              </a:pPr>
              <a:r>
                <a:rPr b="1" lang="en-US" sz="1800">
                  <a:solidFill>
                    <a:schemeClr val="dk1"/>
                  </a:solidFill>
                </a:rPr>
                <a:t>Learn library for a specific Problem</a:t>
              </a:r>
              <a:endParaRPr b="1" sz="1800">
                <a:solidFill>
                  <a:schemeClr val="dk1"/>
                </a:solidFill>
              </a:endParaRPr>
            </a:p>
            <a:p>
              <a:pPr indent="-3429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●"/>
              </a:pPr>
              <a:r>
                <a:rPr b="1" lang="en-US" sz="1800">
                  <a:solidFill>
                    <a:schemeClr val="dk1"/>
                  </a:solidFill>
                </a:rPr>
                <a:t>Learn and solve the problem at the same time </a:t>
              </a:r>
              <a:endParaRPr b="1" sz="18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AUXILIARY GUIDED SYNTHESIS (AGS)</a:t>
            </a:r>
            <a:endParaRPr b="1" sz="3000"/>
          </a:p>
        </p:txBody>
      </p:sp>
      <p:sp>
        <p:nvSpPr>
          <p:cNvPr id="468" name="Google Shape;468;p38"/>
          <p:cNvSpPr txBox="1"/>
          <p:nvPr/>
        </p:nvSpPr>
        <p:spPr>
          <a:xfrm>
            <a:off x="2906250" y="5172300"/>
            <a:ext cx="63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en-US">
                <a:solidFill>
                  <a:srgbClr val="FF0000"/>
                </a:solidFill>
              </a:rPr>
              <a:t>Learn library for a specific Problem not </a:t>
            </a:r>
            <a:r>
              <a:rPr b="1" lang="en-US">
                <a:solidFill>
                  <a:srgbClr val="FF0000"/>
                </a:solidFill>
              </a:rPr>
              <a:t>the whole domain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en-US">
                <a:solidFill>
                  <a:srgbClr val="FF0000"/>
                </a:solidFill>
              </a:rPr>
              <a:t>Learn and solve the problem at the same time</a:t>
            </a:r>
            <a:r>
              <a:rPr b="1" lang="en-US">
                <a:solidFill>
                  <a:srgbClr val="FF0000"/>
                </a:solidFill>
              </a:rPr>
              <a:t>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9" name="Google Shape;469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0" name="Google Shape;470;p38"/>
          <p:cNvGrpSpPr/>
          <p:nvPr/>
        </p:nvGrpSpPr>
        <p:grpSpPr>
          <a:xfrm>
            <a:off x="436158" y="2168500"/>
            <a:ext cx="1902966" cy="2307931"/>
            <a:chOff x="1234025" y="1853525"/>
            <a:chExt cx="2414625" cy="3081350"/>
          </a:xfrm>
        </p:grpSpPr>
        <p:sp>
          <p:nvSpPr>
            <p:cNvPr id="471" name="Google Shape;471;p38"/>
            <p:cNvSpPr txBox="1"/>
            <p:nvPr/>
          </p:nvSpPr>
          <p:spPr>
            <a:xfrm>
              <a:off x="1324225" y="4534675"/>
              <a:ext cx="200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rlow"/>
                  <a:ea typeface="Barlow"/>
                  <a:cs typeface="Barlow"/>
                  <a:sym typeface="Barlow"/>
                </a:rPr>
                <a:t>Problem Specifications</a:t>
              </a:r>
              <a:endParaRPr b="1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472" name="Google Shape;472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4025" y="1853525"/>
              <a:ext cx="2414625" cy="2414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" name="Google Shape;473;p38"/>
          <p:cNvGrpSpPr/>
          <p:nvPr/>
        </p:nvGrpSpPr>
        <p:grpSpPr>
          <a:xfrm>
            <a:off x="2512225" y="2689950"/>
            <a:ext cx="3876375" cy="1786470"/>
            <a:chOff x="3954048" y="2327219"/>
            <a:chExt cx="4042523" cy="1309344"/>
          </a:xfrm>
        </p:grpSpPr>
        <p:pic>
          <p:nvPicPr>
            <p:cNvPr id="474" name="Google Shape;474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54048" y="2327219"/>
              <a:ext cx="4042523" cy="611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38"/>
            <p:cNvSpPr txBox="1"/>
            <p:nvPr/>
          </p:nvSpPr>
          <p:spPr>
            <a:xfrm>
              <a:off x="4147294" y="3343164"/>
              <a:ext cx="37833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Domain Specific Language</a:t>
              </a:r>
              <a:endParaRPr b="1"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10167375" y="2216900"/>
            <a:ext cx="1805400" cy="2259525"/>
            <a:chOff x="10189525" y="1428650"/>
            <a:chExt cx="1805400" cy="2259525"/>
          </a:xfrm>
        </p:grpSpPr>
        <p:pic>
          <p:nvPicPr>
            <p:cNvPr id="477" name="Google Shape;477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488850" y="1428650"/>
              <a:ext cx="1206749" cy="112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38"/>
            <p:cNvSpPr txBox="1"/>
            <p:nvPr/>
          </p:nvSpPr>
          <p:spPr>
            <a:xfrm>
              <a:off x="10189525" y="3411275"/>
              <a:ext cx="1805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Base Synthesizer</a:t>
              </a:r>
              <a:endParaRPr b="1"/>
            </a:p>
          </p:txBody>
        </p:sp>
      </p:grpSp>
      <p:cxnSp>
        <p:nvCxnSpPr>
          <p:cNvPr id="479" name="Google Shape;479;p38"/>
          <p:cNvCxnSpPr/>
          <p:nvPr/>
        </p:nvCxnSpPr>
        <p:spPr>
          <a:xfrm>
            <a:off x="2381250" y="1834550"/>
            <a:ext cx="33300" cy="23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8"/>
          <p:cNvCxnSpPr>
            <a:endCxn id="475" idx="3"/>
          </p:cNvCxnSpPr>
          <p:nvPr/>
        </p:nvCxnSpPr>
        <p:spPr>
          <a:xfrm>
            <a:off x="6324135" y="2083862"/>
            <a:ext cx="1200" cy="21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8"/>
          <p:cNvCxnSpPr/>
          <p:nvPr/>
        </p:nvCxnSpPr>
        <p:spPr>
          <a:xfrm flipH="1">
            <a:off x="10167325" y="1920500"/>
            <a:ext cx="22200" cy="226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8"/>
          <p:cNvSpPr txBox="1"/>
          <p:nvPr/>
        </p:nvSpPr>
        <p:spPr>
          <a:xfrm>
            <a:off x="6900075" y="4133225"/>
            <a:ext cx="2946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Auxiliary Function</a:t>
            </a:r>
            <a:endParaRPr b="1"/>
          </a:p>
        </p:txBody>
      </p:sp>
      <p:sp>
        <p:nvSpPr>
          <p:cNvPr id="483" name="Google Shape;483;p38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Icons from @flaticon</a:t>
            </a:r>
            <a:endParaRPr sz="1000"/>
          </a:p>
        </p:txBody>
      </p:sp>
      <p:pic>
        <p:nvPicPr>
          <p:cNvPr id="484" name="Google Shape;48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337" y="2854066"/>
            <a:ext cx="3523249" cy="83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8237" y="2635400"/>
            <a:ext cx="673507" cy="21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492" name="Google Shape;492;p39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493" name="Google Shape;493;p39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</a:t>
              </a:r>
              <a:r>
                <a:rPr lang="en-US" sz="1000">
                  <a:solidFill>
                    <a:srgbClr val="00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FORWARD(L,Θ)|…</a:t>
              </a:r>
              <a:endParaRPr sz="100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L</a:t>
              </a:r>
              <a:r>
                <a:rPr lang="en-US" sz="1000">
                  <a:solidFill>
                    <a:srgbClr val="00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→</a:t>
              </a:r>
              <a:r>
                <a:rPr lang="en-US" sz="1000">
                  <a:solidFill>
                    <a:srgbClr val="00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1 | 2</a:t>
              </a:r>
              <a:endParaRPr sz="100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Θ</a:t>
              </a:r>
              <a:r>
                <a:rPr lang="en-US" sz="1000">
                  <a:solidFill>
                    <a:srgbClr val="00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→</a:t>
              </a:r>
              <a:r>
                <a:rPr lang="en-US" sz="1000">
                  <a:solidFill>
                    <a:srgbClr val="00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Θ</a:t>
              </a:r>
              <a:r>
                <a:rPr baseline="30000"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 |</a:t>
              </a:r>
              <a:r>
                <a:rPr lang="en-US" sz="1000">
                  <a:solidFill>
                    <a:srgbClr val="00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1</a:t>
              </a:r>
              <a:r>
                <a:rPr baseline="30000"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00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</a:t>
              </a: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 …</a:t>
              </a:r>
              <a:endParaRPr sz="100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</a:t>
              </a:r>
              <a:r>
                <a:rPr lang="en-US" sz="1000">
                  <a:solidFill>
                    <a:srgbClr val="00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1 | 2 | …</a:t>
              </a:r>
              <a:endParaRPr sz="100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495" name="Google Shape;4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150" y="3235801"/>
            <a:ext cx="1137900" cy="11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503" name="Google Shape;503;p40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504" name="Google Shape;504;p40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507" name="Google Shape;507;p40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00623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10" name="Google Shape;510;p40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1" name="Google Shape;511;p40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2" name="Google Shape;512;p40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3" name="Google Shape;513;p40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14" name="Google Shape;514;p40"/>
          <p:cNvSpPr txBox="1"/>
          <p:nvPr/>
        </p:nvSpPr>
        <p:spPr>
          <a:xfrm rot="-5403733">
            <a:off x="3603195" y="4676876"/>
            <a:ext cx="27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5" name="Google Shape;515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522" name="Google Shape;522;p41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523" name="Google Shape;523;p41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25" name="Google Shape;525;p41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526" name="Google Shape;526;p41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28" name="Google Shape;528;p41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1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0" name="Google Shape;530;p41"/>
          <p:cNvSpPr txBox="1"/>
          <p:nvPr/>
        </p:nvSpPr>
        <p:spPr>
          <a:xfrm>
            <a:off x="52062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531" name="Google Shape;5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41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34" name="Google Shape;534;p41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5" name="Google Shape;535;p41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6" name="Google Shape;536;p41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7" name="Google Shape;537;p41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38" name="Google Shape;538;p41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39" name="Google Shape;539;p41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0" name="Google Shape;540;p41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1" name="Google Shape;541;p41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2" name="Google Shape;542;p41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43" name="Google Shape;543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550" name="Google Shape;550;p42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551" name="Google Shape;551;p42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53" name="Google Shape;553;p42"/>
          <p:cNvGrpSpPr/>
          <p:nvPr/>
        </p:nvGrpSpPr>
        <p:grpSpPr>
          <a:xfrm>
            <a:off x="2400119" y="1890692"/>
            <a:ext cx="1798163" cy="3675667"/>
            <a:chOff x="14546630" y="3892200"/>
            <a:chExt cx="3302411" cy="8498651"/>
          </a:xfrm>
        </p:grpSpPr>
        <p:sp>
          <p:nvSpPr>
            <p:cNvPr id="554" name="Google Shape;554;p42"/>
            <p:cNvSpPr/>
            <p:nvPr/>
          </p:nvSpPr>
          <p:spPr>
            <a:xfrm>
              <a:off x="14546641" y="4181351"/>
              <a:ext cx="3302400" cy="8209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623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56" name="Google Shape;556;p42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559" name="Google Shape;559;p42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560" name="Google Shape;560;p4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1" name="Google Shape;561;p4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3" name="Google Shape;563;p4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564" name="Google Shape;5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42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567" name="Google Shape;567;p42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CFEAD6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AUXILIARY FUNCTION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570" name="Google Shape;570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1" name="Google Shape;571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2" name="Google Shape;572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3" name="Google Shape;573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74" name="Google Shape;574;p42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575" name="Google Shape;575;p4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7" name="Google Shape;577;p4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8" name="Google Shape;578;p4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579" name="Google Shape;5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493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1" name="Google Shape;581;p42"/>
          <p:cNvPicPr preferRelativeResize="0"/>
          <p:nvPr/>
        </p:nvPicPr>
        <p:blipFill rotWithShape="1">
          <a:blip r:embed="rId5">
            <a:alphaModFix/>
          </a:blip>
          <a:srcRect b="43921" l="44345" r="20311" t="43920"/>
          <a:stretch/>
        </p:blipFill>
        <p:spPr>
          <a:xfrm>
            <a:off x="6429925" y="3906625"/>
            <a:ext cx="347100" cy="92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588" name="Google Shape;588;p43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589" name="Google Shape;589;p43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91" name="Google Shape;591;p43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592" name="Google Shape;592;p43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623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94" name="Google Shape;594;p43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3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6" name="Google Shape;596;p43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597" name="Google Shape;597;p43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598" name="Google Shape;598;p43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9" name="Google Shape;599;p43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0" name="Google Shape;600;p43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Google Shape;601;p43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602" name="Google Shape;6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4" name="Google Shape;604;p43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605" name="Google Shape;605;p43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CFEAD6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AUXILIARY FUNCTION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607" name="Google Shape;607;p43"/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608" name="Google Shape;608;p43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RANKER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610" name="Google Shape;610;p43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611" name="Google Shape;611;p43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2" name="Google Shape;612;p43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3" name="Google Shape;613;p43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4" name="Google Shape;614;p43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15" name="Google Shape;615;p43"/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616" name="Google Shape;616;p43"/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7" name="Google Shape;617;p43"/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8" name="Google Shape;618;p43"/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9" name="Google Shape;619;p43"/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0" name="Google Shape;620;p43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621" name="Google Shape;621;p43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2" name="Google Shape;622;p43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3" name="Google Shape;623;p43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4" name="Google Shape;624;p43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625" name="Google Shape;6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493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7" name="Google Shape;627;p43"/>
          <p:cNvPicPr preferRelativeResize="0"/>
          <p:nvPr/>
        </p:nvPicPr>
        <p:blipFill rotWithShape="1">
          <a:blip r:embed="rId5">
            <a:alphaModFix/>
          </a:blip>
          <a:srcRect b="43921" l="44345" r="20311" t="43920"/>
          <a:stretch/>
        </p:blipFill>
        <p:spPr>
          <a:xfrm>
            <a:off x="6429925" y="3906625"/>
            <a:ext cx="347100" cy="92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5260900" y="1483675"/>
            <a:ext cx="1845300" cy="2824200"/>
          </a:xfrm>
          <a:prstGeom prst="roundRect">
            <a:avLst>
              <a:gd fmla="val 16667" name="adj"/>
            </a:avLst>
          </a:prstGeom>
          <a:solidFill>
            <a:srgbClr val="FFF2CC">
              <a:alpha val="22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PROGRAM SYNTHESIS</a:t>
            </a:r>
            <a:endParaRPr b="1" sz="3000"/>
          </a:p>
        </p:txBody>
      </p:sp>
      <p:sp>
        <p:nvSpPr>
          <p:cNvPr id="94" name="Google Shape;94;p17"/>
          <p:cNvSpPr txBox="1"/>
          <p:nvPr/>
        </p:nvSpPr>
        <p:spPr>
          <a:xfrm>
            <a:off x="1476625" y="4382275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rlow"/>
                <a:ea typeface="Barlow"/>
                <a:cs typeface="Barlow"/>
                <a:sym typeface="Barlow"/>
              </a:rPr>
              <a:t>Problem Specifications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600" y="2748675"/>
            <a:ext cx="1525900" cy="15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200" y="1596026"/>
            <a:ext cx="1180690" cy="109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>
            <a:off x="3793000" y="3069550"/>
            <a:ext cx="14631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5078700" y="4382275"/>
            <a:ext cx="23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rlow"/>
                <a:ea typeface="Barlow"/>
                <a:cs typeface="Barlow"/>
                <a:sym typeface="Barlow"/>
              </a:rPr>
              <a:t>Synthesizer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425" y="1701125"/>
            <a:ext cx="2414625" cy="24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2037" y="5130175"/>
            <a:ext cx="1292713" cy="123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7"/>
          <p:cNvCxnSpPr>
            <a:stCxn id="98" idx="2"/>
            <a:endCxn id="100" idx="0"/>
          </p:cNvCxnSpPr>
          <p:nvPr/>
        </p:nvCxnSpPr>
        <p:spPr>
          <a:xfrm>
            <a:off x="6248400" y="4782475"/>
            <a:ext cx="0" cy="34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5788504" y="6264255"/>
            <a:ext cx="919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rlow"/>
                <a:ea typeface="Barlow"/>
                <a:cs typeface="Barlow"/>
                <a:sym typeface="Barlow"/>
              </a:rPr>
              <a:t>Program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Icons from @flaticon</a:t>
            </a:r>
            <a:endParaRPr sz="1000"/>
          </a:p>
        </p:txBody>
      </p:sp>
      <p:sp>
        <p:nvSpPr>
          <p:cNvPr id="104" name="Google Shape;104;p17"/>
          <p:cNvSpPr txBox="1"/>
          <p:nvPr/>
        </p:nvSpPr>
        <p:spPr>
          <a:xfrm>
            <a:off x="8794025" y="4274575"/>
            <a:ext cx="30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Search Space</a:t>
            </a:r>
            <a:br>
              <a:rPr b="1" lang="en-US"/>
            </a:br>
            <a:r>
              <a:rPr b="1" lang="en-US"/>
              <a:t>(Domain-Specific Language)</a:t>
            </a:r>
            <a:endParaRPr b="1"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9203800" y="1805325"/>
            <a:ext cx="2339400" cy="2502600"/>
            <a:chOff x="9203800" y="1805325"/>
            <a:chExt cx="2339400" cy="2502600"/>
          </a:xfrm>
        </p:grpSpPr>
        <p:sp>
          <p:nvSpPr>
            <p:cNvPr id="106" name="Google Shape;106;p17"/>
            <p:cNvSpPr/>
            <p:nvPr/>
          </p:nvSpPr>
          <p:spPr>
            <a:xfrm>
              <a:off x="9203800" y="1805325"/>
              <a:ext cx="2339400" cy="2502600"/>
            </a:xfrm>
            <a:prstGeom prst="roundRect">
              <a:avLst>
                <a:gd fmla="val 16667" name="adj"/>
              </a:avLst>
            </a:prstGeom>
            <a:solidFill>
              <a:srgbClr val="FFF2CC">
                <a:alpha val="2278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" name="Google Shape;107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9451225" y="2119938"/>
              <a:ext cx="1899525" cy="1899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8" name="Google Shape;108;p17"/>
          <p:cNvCxnSpPr/>
          <p:nvPr/>
        </p:nvCxnSpPr>
        <p:spPr>
          <a:xfrm rot="10800000">
            <a:off x="7077400" y="3067925"/>
            <a:ext cx="171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634" name="Google Shape;634;p44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635" name="Google Shape;635;p44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637" name="Google Shape;637;p44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638" name="Google Shape;638;p44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623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640" name="Google Shape;640;p44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4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2" name="Google Shape;642;p44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643" name="Google Shape;643;p44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644" name="Google Shape;644;p44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5" name="Google Shape;645;p44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6" name="Google Shape;646;p44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7" name="Google Shape;647;p44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648" name="Google Shape;6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0" name="Google Shape;650;p44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651" name="Google Shape;651;p44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CFEAD6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</a:b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AUXILIARY FUNCTION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653" name="Google Shape;653;p44"/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654" name="Google Shape;654;p44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RANKER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656" name="Google Shape;656;p44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657" name="Google Shape;657;p44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8" name="Google Shape;658;p44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9" name="Google Shape;659;p44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0" name="Google Shape;660;p44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1" name="Google Shape;661;p44"/>
          <p:cNvGrpSpPr/>
          <p:nvPr/>
        </p:nvGrpSpPr>
        <p:grpSpPr>
          <a:xfrm>
            <a:off x="9153763" y="3695952"/>
            <a:ext cx="323387" cy="432896"/>
            <a:chOff x="24487218" y="7936075"/>
            <a:chExt cx="604123" cy="840575"/>
          </a:xfrm>
        </p:grpSpPr>
        <p:cxnSp>
          <p:nvCxnSpPr>
            <p:cNvPr id="662" name="Google Shape;662;p44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3" name="Google Shape;663;p44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4" name="Google Shape;664;p44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" name="Google Shape;665;p44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6" name="Google Shape;666;p44"/>
          <p:cNvGrpSpPr/>
          <p:nvPr/>
        </p:nvGrpSpPr>
        <p:grpSpPr>
          <a:xfrm>
            <a:off x="9460924" y="1890692"/>
            <a:ext cx="1302588" cy="3675688"/>
            <a:chOff x="31540375" y="3892200"/>
            <a:chExt cx="4135200" cy="8498700"/>
          </a:xfrm>
        </p:grpSpPr>
        <p:sp>
          <p:nvSpPr>
            <p:cNvPr id="667" name="Google Shape;667;p44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EEECE1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B7B7B7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SELECTOR</a:t>
              </a:r>
              <a:endParaRPr b="1" sz="16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sp>
        <p:nvSpPr>
          <p:cNvPr id="669" name="Google Shape;669;p44"/>
          <p:cNvSpPr/>
          <p:nvPr/>
        </p:nvSpPr>
        <p:spPr>
          <a:xfrm>
            <a:off x="9775325" y="4312550"/>
            <a:ext cx="690444" cy="592164"/>
          </a:xfrm>
          <a:prstGeom prst="flowChartDocumen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BEST PROGRAM</a:t>
            </a:r>
            <a:endParaRPr b="1"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0" name="Google Shape;670;p44"/>
          <p:cNvSpPr/>
          <p:nvPr/>
        </p:nvSpPr>
        <p:spPr>
          <a:xfrm>
            <a:off x="9840375" y="4095725"/>
            <a:ext cx="400200" cy="153300"/>
          </a:xfrm>
          <a:prstGeom prst="rect">
            <a:avLst/>
          </a:prstGeom>
          <a:solidFill>
            <a:srgbClr val="980000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endParaRPr b="1"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71" name="Google Shape;671;p44"/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672" name="Google Shape;672;p44"/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3" name="Google Shape;673;p44"/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4" name="Google Shape;674;p44"/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5" name="Google Shape;675;p44"/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6" name="Google Shape;676;p44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677" name="Google Shape;677;p44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8" name="Google Shape;678;p44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9" name="Google Shape;679;p44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0" name="Google Shape;680;p44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681" name="Google Shape;68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493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3" name="Google Shape;683;p44"/>
          <p:cNvPicPr preferRelativeResize="0"/>
          <p:nvPr/>
        </p:nvPicPr>
        <p:blipFill rotWithShape="1">
          <a:blip r:embed="rId5">
            <a:alphaModFix/>
          </a:blip>
          <a:srcRect b="43921" l="44345" r="20311" t="43920"/>
          <a:stretch/>
        </p:blipFill>
        <p:spPr>
          <a:xfrm>
            <a:off x="6429925" y="3906625"/>
            <a:ext cx="347100" cy="92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690" name="Google Shape;690;p45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691" name="Google Shape;691;p45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693" name="Google Shape;693;p45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694" name="Google Shape;694;p45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P1: 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Forward(12,O◦)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623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696" name="Google Shape;696;p45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5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8" name="Google Shape;698;p45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699" name="Google Shape;699;p45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700" name="Google Shape;700;p45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1" name="Google Shape;701;p45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04" name="Google Shape;704;p45"/>
          <p:cNvSpPr/>
          <p:nvPr/>
        </p:nvSpPr>
        <p:spPr>
          <a:xfrm>
            <a:off x="5978125" y="5642700"/>
            <a:ext cx="1686300" cy="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Syncopate"/>
                <a:ea typeface="Syncopate"/>
                <a:cs typeface="Syncopate"/>
                <a:sym typeface="Syncopate"/>
              </a:rPr>
              <a:t>Augmentation</a:t>
            </a:r>
            <a:endParaRPr b="1" sz="1000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705" name="Google Shape;7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5"/>
          <p:cNvSpPr/>
          <p:nvPr/>
        </p:nvSpPr>
        <p:spPr>
          <a:xfrm>
            <a:off x="4344602" y="5953833"/>
            <a:ext cx="375900" cy="102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endParaRPr b="1" sz="1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08" name="Google Shape;708;p45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709" name="Google Shape;709;p45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CFEAD6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AUXILIARY FUNCTION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711" name="Google Shape;711;p45"/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712" name="Google Shape;712;p45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RANKER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714" name="Google Shape;714;p45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715" name="Google Shape;715;p45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19" name="Google Shape;719;p45"/>
          <p:cNvGrpSpPr/>
          <p:nvPr/>
        </p:nvGrpSpPr>
        <p:grpSpPr>
          <a:xfrm>
            <a:off x="9153763" y="3695952"/>
            <a:ext cx="323387" cy="432896"/>
            <a:chOff x="24487218" y="7936075"/>
            <a:chExt cx="604123" cy="840575"/>
          </a:xfrm>
        </p:grpSpPr>
        <p:cxnSp>
          <p:nvCxnSpPr>
            <p:cNvPr id="720" name="Google Shape;720;p45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3" name="Google Shape;723;p45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24" name="Google Shape;724;p45"/>
          <p:cNvGrpSpPr/>
          <p:nvPr/>
        </p:nvGrpSpPr>
        <p:grpSpPr>
          <a:xfrm>
            <a:off x="9460924" y="1890692"/>
            <a:ext cx="1302588" cy="3675688"/>
            <a:chOff x="31540375" y="3892200"/>
            <a:chExt cx="4135200" cy="8498700"/>
          </a:xfrm>
        </p:grpSpPr>
        <p:sp>
          <p:nvSpPr>
            <p:cNvPr id="725" name="Google Shape;725;p45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EEECE1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B7B7B7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SELECTOR</a:t>
              </a:r>
              <a:endParaRPr b="1" sz="16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sp>
        <p:nvSpPr>
          <p:cNvPr id="727" name="Google Shape;727;p45"/>
          <p:cNvSpPr/>
          <p:nvPr/>
        </p:nvSpPr>
        <p:spPr>
          <a:xfrm>
            <a:off x="9775325" y="4312550"/>
            <a:ext cx="690444" cy="592164"/>
          </a:xfrm>
          <a:prstGeom prst="flowChartDocumen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BEST PROGRAM</a:t>
            </a:r>
            <a:endParaRPr b="1"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8" name="Google Shape;728;p45"/>
          <p:cNvSpPr/>
          <p:nvPr/>
        </p:nvSpPr>
        <p:spPr>
          <a:xfrm>
            <a:off x="9840375" y="4095725"/>
            <a:ext cx="400200" cy="153300"/>
          </a:xfrm>
          <a:prstGeom prst="rect">
            <a:avLst/>
          </a:prstGeom>
          <a:solidFill>
            <a:srgbClr val="980000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endParaRPr b="1"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730" name="Google Shape;730;p45"/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1" name="Google Shape;731;p45"/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2" name="Google Shape;732;p45"/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3" name="Google Shape;733;p45"/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34" name="Google Shape;734;p45"/>
          <p:cNvCxnSpPr>
            <a:stCxn id="704" idx="1"/>
            <a:endCxn id="694" idx="2"/>
          </p:cNvCxnSpPr>
          <p:nvPr/>
        </p:nvCxnSpPr>
        <p:spPr>
          <a:xfrm rot="10800000">
            <a:off x="3299125" y="5566500"/>
            <a:ext cx="2679000" cy="334200"/>
          </a:xfrm>
          <a:prstGeom prst="bentConnector2">
            <a:avLst/>
          </a:prstGeom>
          <a:noFill/>
          <a:ln cap="flat" cmpd="sng" w="19050">
            <a:solidFill>
              <a:srgbClr val="1F497D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35" name="Google Shape;735;p45"/>
          <p:cNvCxnSpPr>
            <a:stCxn id="727" idx="2"/>
            <a:endCxn id="704" idx="3"/>
          </p:cNvCxnSpPr>
          <p:nvPr/>
        </p:nvCxnSpPr>
        <p:spPr>
          <a:xfrm rot="5400000">
            <a:off x="8374997" y="4155015"/>
            <a:ext cx="1035000" cy="24561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736" name="Google Shape;736;p45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737" name="Google Shape;737;p45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8" name="Google Shape;738;p45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9" name="Google Shape;739;p45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0" name="Google Shape;740;p45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741" name="Google Shape;74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493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3" name="Google Shape;743;p45"/>
          <p:cNvPicPr preferRelativeResize="0"/>
          <p:nvPr/>
        </p:nvPicPr>
        <p:blipFill rotWithShape="1">
          <a:blip r:embed="rId5">
            <a:alphaModFix/>
          </a:blip>
          <a:srcRect b="43921" l="44345" r="20311" t="43920"/>
          <a:stretch/>
        </p:blipFill>
        <p:spPr>
          <a:xfrm>
            <a:off x="6429925" y="3906625"/>
            <a:ext cx="347100" cy="92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750" name="Google Shape;750;p46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751" name="Google Shape;751;p46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753" name="Google Shape;753;p46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754" name="Google Shape;754;p46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P1: 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Forward(12,O◦)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00623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756" name="Google Shape;756;p46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757" name="Google Shape;757;p46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1" name="Google Shape;761;p46"/>
          <p:cNvSpPr txBox="1"/>
          <p:nvPr/>
        </p:nvSpPr>
        <p:spPr>
          <a:xfrm rot="-5403733">
            <a:off x="3603195" y="4676876"/>
            <a:ext cx="27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769" name="Google Shape;769;p47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770" name="Google Shape;770;p47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773" name="Google Shape;773;p47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P1: 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Forward(12,O◦)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775" name="Google Shape;775;p47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7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7" name="Google Shape;777;p47"/>
          <p:cNvSpPr txBox="1"/>
          <p:nvPr/>
        </p:nvSpPr>
        <p:spPr>
          <a:xfrm>
            <a:off x="52062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778" name="Google Shape;7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780;p47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781" name="Google Shape;781;p47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2" name="Google Shape;782;p47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3" name="Google Shape;783;p47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4" name="Google Shape;784;p47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85" name="Google Shape;785;p47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786" name="Google Shape;786;p47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7" name="Google Shape;787;p47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8" name="Google Shape;788;p47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9" name="Google Shape;789;p47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90" name="Google Shape;790;p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797" name="Google Shape;797;p48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798" name="Google Shape;798;p48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2400119" y="1890692"/>
            <a:ext cx="1798163" cy="3675667"/>
            <a:chOff x="14546630" y="3892200"/>
            <a:chExt cx="3302411" cy="8498651"/>
          </a:xfrm>
        </p:grpSpPr>
        <p:sp>
          <p:nvSpPr>
            <p:cNvPr id="801" name="Google Shape;801;p48"/>
            <p:cNvSpPr/>
            <p:nvPr/>
          </p:nvSpPr>
          <p:spPr>
            <a:xfrm>
              <a:off x="14546641" y="4181351"/>
              <a:ext cx="3302400" cy="8209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P1: 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Forward(12,O◦)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623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803" name="Google Shape;803;p48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5" name="Google Shape;805;p48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806" name="Google Shape;806;p48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807" name="Google Shape;807;p48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8" name="Google Shape;808;p48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9" name="Google Shape;809;p48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0" name="Google Shape;810;p48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811" name="Google Shape;8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3" name="Google Shape;813;p48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814" name="Google Shape;814;p48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CFEAD6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AUXILIARY FUNCTION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817" name="Google Shape;817;p48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8" name="Google Shape;818;p48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9" name="Google Shape;819;p48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0" name="Google Shape;820;p48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21" name="Google Shape;821;p48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822" name="Google Shape;822;p48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3" name="Google Shape;823;p48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4" name="Google Shape;824;p48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5" name="Google Shape;825;p48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826" name="Google Shape;8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493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28" name="Google Shape;828;p48"/>
          <p:cNvGrpSpPr/>
          <p:nvPr/>
        </p:nvGrpSpPr>
        <p:grpSpPr>
          <a:xfrm>
            <a:off x="6535875" y="3872325"/>
            <a:ext cx="206700" cy="94200"/>
            <a:chOff x="6688275" y="3872325"/>
            <a:chExt cx="206700" cy="94200"/>
          </a:xfrm>
        </p:grpSpPr>
        <p:pic>
          <p:nvPicPr>
            <p:cNvPr id="829" name="Google Shape;829;p48"/>
            <p:cNvPicPr preferRelativeResize="0"/>
            <p:nvPr/>
          </p:nvPicPr>
          <p:blipFill rotWithShape="1">
            <a:blip r:embed="rId5">
              <a:alphaModFix/>
            </a:blip>
            <a:srcRect b="47068" l="61136" r="0" t="37069"/>
            <a:stretch/>
          </p:blipFill>
          <p:spPr>
            <a:xfrm>
              <a:off x="6688275" y="3872325"/>
              <a:ext cx="206700" cy="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</p:pic>
        <p:sp>
          <p:nvSpPr>
            <p:cNvPr id="830" name="Google Shape;830;p48"/>
            <p:cNvSpPr txBox="1"/>
            <p:nvPr/>
          </p:nvSpPr>
          <p:spPr>
            <a:xfrm>
              <a:off x="6688275" y="3872325"/>
              <a:ext cx="27300" cy="3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837" name="Google Shape;837;p49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838" name="Google Shape;838;p49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840" name="Google Shape;840;p49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841" name="Google Shape;841;p49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P1: 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Forward(12,O◦)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623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843" name="Google Shape;843;p49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5" name="Google Shape;845;p49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846" name="Google Shape;846;p49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847" name="Google Shape;847;p49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8" name="Google Shape;848;p49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9" name="Google Shape;849;p49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0" name="Google Shape;850;p49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851" name="Google Shape;8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49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854" name="Google Shape;854;p49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CFEAD6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AUXILIARY FUNCTION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856" name="Google Shape;856;p49"/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857" name="Google Shape;857;p49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RANKER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859" name="Google Shape;859;p49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860" name="Google Shape;860;p49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1" name="Google Shape;861;p49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2" name="Google Shape;862;p49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3" name="Google Shape;863;p49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64" name="Google Shape;864;p49"/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865" name="Google Shape;865;p49"/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6" name="Google Shape;866;p49"/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7" name="Google Shape;867;p49"/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8" name="Google Shape;868;p49"/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69" name="Google Shape;869;p49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870" name="Google Shape;870;p49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1" name="Google Shape;871;p49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2" name="Google Shape;872;p49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3" name="Google Shape;873;p49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874" name="Google Shape;87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493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875;p49"/>
          <p:cNvGrpSpPr/>
          <p:nvPr/>
        </p:nvGrpSpPr>
        <p:grpSpPr>
          <a:xfrm>
            <a:off x="6535875" y="3872325"/>
            <a:ext cx="206700" cy="94200"/>
            <a:chOff x="6688275" y="3872325"/>
            <a:chExt cx="206700" cy="94200"/>
          </a:xfrm>
        </p:grpSpPr>
        <p:pic>
          <p:nvPicPr>
            <p:cNvPr id="876" name="Google Shape;876;p49"/>
            <p:cNvPicPr preferRelativeResize="0"/>
            <p:nvPr/>
          </p:nvPicPr>
          <p:blipFill rotWithShape="1">
            <a:blip r:embed="rId5">
              <a:alphaModFix/>
            </a:blip>
            <a:srcRect b="47068" l="61136" r="0" t="37069"/>
            <a:stretch/>
          </p:blipFill>
          <p:spPr>
            <a:xfrm>
              <a:off x="6688275" y="3872325"/>
              <a:ext cx="206700" cy="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</p:pic>
        <p:sp>
          <p:nvSpPr>
            <p:cNvPr id="877" name="Google Shape;877;p49"/>
            <p:cNvSpPr txBox="1"/>
            <p:nvPr/>
          </p:nvSpPr>
          <p:spPr>
            <a:xfrm>
              <a:off x="6688275" y="3872325"/>
              <a:ext cx="27300" cy="3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878" name="Google Shape;878;p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885" name="Google Shape;885;p50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886" name="Google Shape;886;p50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889" name="Google Shape;889;p50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P1: 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Forward(12,O◦)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623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891" name="Google Shape;891;p50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0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3" name="Google Shape;893;p50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894" name="Google Shape;894;p50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895" name="Google Shape;895;p50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6" name="Google Shape;896;p50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7" name="Google Shape;897;p50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8" name="Google Shape;898;p50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899" name="Google Shape;8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1" name="Google Shape;901;p50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902" name="Google Shape;902;p50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CFEAD6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</a:b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AUXILIARY FUNCTION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904" name="Google Shape;904;p50"/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905" name="Google Shape;905;p50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RANKER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907" name="Google Shape;907;p50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908" name="Google Shape;908;p50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9" name="Google Shape;909;p50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0" name="Google Shape;910;p50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1" name="Google Shape;911;p50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12" name="Google Shape;912;p50"/>
          <p:cNvGrpSpPr/>
          <p:nvPr/>
        </p:nvGrpSpPr>
        <p:grpSpPr>
          <a:xfrm>
            <a:off x="9153763" y="3695952"/>
            <a:ext cx="323387" cy="432896"/>
            <a:chOff x="24487218" y="7936075"/>
            <a:chExt cx="604123" cy="840575"/>
          </a:xfrm>
        </p:grpSpPr>
        <p:cxnSp>
          <p:nvCxnSpPr>
            <p:cNvPr id="913" name="Google Shape;913;p50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4" name="Google Shape;914;p50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5" name="Google Shape;915;p50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6" name="Google Shape;916;p50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17" name="Google Shape;917;p50"/>
          <p:cNvGrpSpPr/>
          <p:nvPr/>
        </p:nvGrpSpPr>
        <p:grpSpPr>
          <a:xfrm>
            <a:off x="9460924" y="1890692"/>
            <a:ext cx="1302588" cy="3675688"/>
            <a:chOff x="31540375" y="3892200"/>
            <a:chExt cx="4135200" cy="8498700"/>
          </a:xfrm>
        </p:grpSpPr>
        <p:sp>
          <p:nvSpPr>
            <p:cNvPr id="918" name="Google Shape;918;p50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EEECE1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B7B7B7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SELECTOR</a:t>
              </a:r>
              <a:endParaRPr b="1" sz="16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sp>
        <p:nvSpPr>
          <p:cNvPr id="920" name="Google Shape;920;p50"/>
          <p:cNvSpPr/>
          <p:nvPr/>
        </p:nvSpPr>
        <p:spPr>
          <a:xfrm>
            <a:off x="9775325" y="4312550"/>
            <a:ext cx="690444" cy="592164"/>
          </a:xfrm>
          <a:prstGeom prst="flowChartDocumen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BEST PROGRAM</a:t>
            </a:r>
            <a:endParaRPr b="1"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1" name="Google Shape;921;p50"/>
          <p:cNvSpPr/>
          <p:nvPr/>
        </p:nvSpPr>
        <p:spPr>
          <a:xfrm>
            <a:off x="9840375" y="4095725"/>
            <a:ext cx="400200" cy="153300"/>
          </a:xfrm>
          <a:prstGeom prst="rect">
            <a:avLst/>
          </a:prstGeom>
          <a:solidFill>
            <a:srgbClr val="980000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endParaRPr b="1"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22" name="Google Shape;922;p50"/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923" name="Google Shape;923;p50"/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4" name="Google Shape;924;p50"/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5" name="Google Shape;925;p50"/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6" name="Google Shape;926;p50"/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27" name="Google Shape;927;p50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928" name="Google Shape;928;p50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9" name="Google Shape;929;p50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0" name="Google Shape;930;p50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1" name="Google Shape;931;p50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932" name="Google Shape;93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493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3" name="Google Shape;933;p50"/>
          <p:cNvGrpSpPr/>
          <p:nvPr/>
        </p:nvGrpSpPr>
        <p:grpSpPr>
          <a:xfrm>
            <a:off x="6535875" y="3872325"/>
            <a:ext cx="206700" cy="94200"/>
            <a:chOff x="6688275" y="3872325"/>
            <a:chExt cx="206700" cy="94200"/>
          </a:xfrm>
        </p:grpSpPr>
        <p:pic>
          <p:nvPicPr>
            <p:cNvPr id="934" name="Google Shape;934;p50"/>
            <p:cNvPicPr preferRelativeResize="0"/>
            <p:nvPr/>
          </p:nvPicPr>
          <p:blipFill rotWithShape="1">
            <a:blip r:embed="rId5">
              <a:alphaModFix/>
            </a:blip>
            <a:srcRect b="47068" l="61136" r="0" t="37069"/>
            <a:stretch/>
          </p:blipFill>
          <p:spPr>
            <a:xfrm>
              <a:off x="6688275" y="3872325"/>
              <a:ext cx="206700" cy="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</p:pic>
        <p:sp>
          <p:nvSpPr>
            <p:cNvPr id="935" name="Google Shape;935;p50"/>
            <p:cNvSpPr txBox="1"/>
            <p:nvPr/>
          </p:nvSpPr>
          <p:spPr>
            <a:xfrm>
              <a:off x="6688275" y="3872325"/>
              <a:ext cx="27300" cy="3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936" name="Google Shape;936;p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7" name="Google Shape;937;p50"/>
          <p:cNvSpPr/>
          <p:nvPr/>
        </p:nvSpPr>
        <p:spPr>
          <a:xfrm>
            <a:off x="9937925" y="3876300"/>
            <a:ext cx="356100" cy="153300"/>
          </a:xfrm>
          <a:prstGeom prst="rect">
            <a:avLst/>
          </a:prstGeom>
          <a:solidFill>
            <a:srgbClr val="980000"/>
          </a:solidFill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P2</a:t>
            </a:r>
            <a:endParaRPr b="1" sz="1000">
              <a:solidFill>
                <a:srgbClr val="1E1E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944" name="Google Shape;944;p51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945" name="Google Shape;945;p51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47" name="Google Shape;947;p51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948" name="Google Shape;948;p51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P1: 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Forward(12,O◦)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P2:</a:t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P1</a:t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Repeat(4):</a:t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Forward(12,9O</a:t>
              </a:r>
              <a:r>
                <a:rPr baseline="30000"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950" name="Google Shape;950;p51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51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2" name="Google Shape;952;p51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953" name="Google Shape;953;p51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954" name="Google Shape;954;p51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5" name="Google Shape;955;p51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6" name="Google Shape;956;p51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7" name="Google Shape;957;p51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58" name="Google Shape;958;p51"/>
          <p:cNvSpPr/>
          <p:nvPr/>
        </p:nvSpPr>
        <p:spPr>
          <a:xfrm>
            <a:off x="5978125" y="5642700"/>
            <a:ext cx="1686300" cy="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Syncopate"/>
                <a:ea typeface="Syncopate"/>
                <a:cs typeface="Syncopate"/>
                <a:sym typeface="Syncopate"/>
              </a:rPr>
              <a:t>Augmentation</a:t>
            </a:r>
            <a:endParaRPr b="1" sz="1000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959" name="Google Shape;9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1" name="Google Shape;961;p51"/>
          <p:cNvGrpSpPr/>
          <p:nvPr/>
        </p:nvGrpSpPr>
        <p:grpSpPr>
          <a:xfrm>
            <a:off x="4344602" y="5953638"/>
            <a:ext cx="817903" cy="102309"/>
            <a:chOff x="31198072" y="7059181"/>
            <a:chExt cx="2596516" cy="236553"/>
          </a:xfrm>
        </p:grpSpPr>
        <p:sp>
          <p:nvSpPr>
            <p:cNvPr id="962" name="Google Shape;962;p51"/>
            <p:cNvSpPr/>
            <p:nvPr/>
          </p:nvSpPr>
          <p:spPr>
            <a:xfrm rot="-864">
              <a:off x="31198072" y="7059484"/>
              <a:ext cx="1193100" cy="236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P1</a:t>
              </a:r>
              <a:endParaRPr b="1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32662988" y="7059181"/>
              <a:ext cx="1131600" cy="236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P2</a:t>
              </a:r>
              <a:endParaRPr b="1" sz="1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64" name="Google Shape;964;p51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965" name="Google Shape;965;p51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CFEAD6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AUXILIARY FUNCTION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967" name="Google Shape;967;p51"/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968" name="Google Shape;968;p51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RANKER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970" name="Google Shape;970;p51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971" name="Google Shape;971;p51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2" name="Google Shape;972;p51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3" name="Google Shape;973;p51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4" name="Google Shape;974;p51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75" name="Google Shape;975;p51"/>
          <p:cNvGrpSpPr/>
          <p:nvPr/>
        </p:nvGrpSpPr>
        <p:grpSpPr>
          <a:xfrm>
            <a:off x="9153763" y="3695952"/>
            <a:ext cx="323387" cy="432896"/>
            <a:chOff x="24487218" y="7936075"/>
            <a:chExt cx="604123" cy="840575"/>
          </a:xfrm>
        </p:grpSpPr>
        <p:cxnSp>
          <p:nvCxnSpPr>
            <p:cNvPr id="976" name="Google Shape;976;p51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7" name="Google Shape;977;p51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8" name="Google Shape;978;p51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9" name="Google Shape;979;p51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80" name="Google Shape;980;p51"/>
          <p:cNvGrpSpPr/>
          <p:nvPr/>
        </p:nvGrpSpPr>
        <p:grpSpPr>
          <a:xfrm>
            <a:off x="9460924" y="1890692"/>
            <a:ext cx="1302588" cy="3675688"/>
            <a:chOff x="31540375" y="3892200"/>
            <a:chExt cx="4135200" cy="8498700"/>
          </a:xfrm>
        </p:grpSpPr>
        <p:sp>
          <p:nvSpPr>
            <p:cNvPr id="981" name="Google Shape;981;p51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EEECE1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B7B7B7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SELECTOR</a:t>
              </a:r>
              <a:endParaRPr b="1" sz="16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sp>
        <p:nvSpPr>
          <p:cNvPr id="983" name="Google Shape;983;p51"/>
          <p:cNvSpPr/>
          <p:nvPr/>
        </p:nvSpPr>
        <p:spPr>
          <a:xfrm>
            <a:off x="9775325" y="4312550"/>
            <a:ext cx="690444" cy="592164"/>
          </a:xfrm>
          <a:prstGeom prst="flowChartDocumen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BEST PROGRAM</a:t>
            </a:r>
            <a:endParaRPr b="1"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84" name="Google Shape;984;p51"/>
          <p:cNvGrpSpPr/>
          <p:nvPr/>
        </p:nvGrpSpPr>
        <p:grpSpPr>
          <a:xfrm>
            <a:off x="9840375" y="3876300"/>
            <a:ext cx="453629" cy="372772"/>
            <a:chOff x="32370036" y="7000493"/>
            <a:chExt cx="767431" cy="573937"/>
          </a:xfrm>
        </p:grpSpPr>
        <p:sp>
          <p:nvSpPr>
            <p:cNvPr id="985" name="Google Shape;985;p51"/>
            <p:cNvSpPr/>
            <p:nvPr/>
          </p:nvSpPr>
          <p:spPr>
            <a:xfrm>
              <a:off x="32370036" y="7338329"/>
              <a:ext cx="677100" cy="236100"/>
            </a:xfrm>
            <a:prstGeom prst="rect">
              <a:avLst/>
            </a:prstGeom>
            <a:solidFill>
              <a:srgbClr val="980000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P1</a:t>
              </a:r>
              <a:endParaRPr b="1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32535067" y="7000493"/>
              <a:ext cx="602400" cy="236100"/>
            </a:xfrm>
            <a:prstGeom prst="rect">
              <a:avLst/>
            </a:prstGeom>
            <a:solidFill>
              <a:srgbClr val="980000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P2</a:t>
              </a:r>
              <a:endParaRPr b="1" sz="1000">
                <a:solidFill>
                  <a:srgbClr val="1E1E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87" name="Google Shape;987;p51"/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988" name="Google Shape;988;p51"/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9" name="Google Shape;989;p51"/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0" name="Google Shape;990;p51"/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1" name="Google Shape;991;p51"/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92" name="Google Shape;992;p51"/>
          <p:cNvCxnSpPr>
            <a:stCxn id="958" idx="1"/>
            <a:endCxn id="948" idx="2"/>
          </p:cNvCxnSpPr>
          <p:nvPr/>
        </p:nvCxnSpPr>
        <p:spPr>
          <a:xfrm rot="10800000">
            <a:off x="3299125" y="5566500"/>
            <a:ext cx="2679000" cy="334200"/>
          </a:xfrm>
          <a:prstGeom prst="bentConnector2">
            <a:avLst/>
          </a:prstGeom>
          <a:noFill/>
          <a:ln cap="flat" cmpd="sng" w="19050">
            <a:solidFill>
              <a:srgbClr val="1F497D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993" name="Google Shape;993;p51"/>
          <p:cNvCxnSpPr>
            <a:stCxn id="983" idx="2"/>
            <a:endCxn id="958" idx="3"/>
          </p:cNvCxnSpPr>
          <p:nvPr/>
        </p:nvCxnSpPr>
        <p:spPr>
          <a:xfrm rot="5400000">
            <a:off x="8374997" y="4155015"/>
            <a:ext cx="1035000" cy="24561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994" name="Google Shape;994;p51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995" name="Google Shape;995;p51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6" name="Google Shape;996;p51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7" name="Google Shape;997;p51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8" name="Google Shape;998;p51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999" name="Google Shape;99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493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51"/>
          <p:cNvGrpSpPr/>
          <p:nvPr/>
        </p:nvGrpSpPr>
        <p:grpSpPr>
          <a:xfrm>
            <a:off x="6535875" y="3872325"/>
            <a:ext cx="206700" cy="94200"/>
            <a:chOff x="6688275" y="3872325"/>
            <a:chExt cx="206700" cy="94200"/>
          </a:xfrm>
        </p:grpSpPr>
        <p:pic>
          <p:nvPicPr>
            <p:cNvPr id="1001" name="Google Shape;1001;p51"/>
            <p:cNvPicPr preferRelativeResize="0"/>
            <p:nvPr/>
          </p:nvPicPr>
          <p:blipFill rotWithShape="1">
            <a:blip r:embed="rId5">
              <a:alphaModFix/>
            </a:blip>
            <a:srcRect b="47068" l="61136" r="0" t="37069"/>
            <a:stretch/>
          </p:blipFill>
          <p:spPr>
            <a:xfrm>
              <a:off x="6688275" y="3872325"/>
              <a:ext cx="206700" cy="94200"/>
            </a:xfrm>
            <a:prstGeom prst="round2Diag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</p:pic>
        <p:sp>
          <p:nvSpPr>
            <p:cNvPr id="1002" name="Google Shape;1002;p51"/>
            <p:cNvSpPr txBox="1"/>
            <p:nvPr/>
          </p:nvSpPr>
          <p:spPr>
            <a:xfrm>
              <a:off x="6688275" y="3872325"/>
              <a:ext cx="27300" cy="3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003" name="Google Shape;1003;p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RUNNING EXAMPLE OF AGS</a:t>
            </a:r>
            <a:endParaRPr b="1"/>
          </a:p>
        </p:txBody>
      </p:sp>
      <p:grpSp>
        <p:nvGrpSpPr>
          <p:cNvPr id="1010" name="Google Shape;1010;p52"/>
          <p:cNvGrpSpPr/>
          <p:nvPr/>
        </p:nvGrpSpPr>
        <p:grpSpPr>
          <a:xfrm>
            <a:off x="313638" y="1890695"/>
            <a:ext cx="1819503" cy="3675715"/>
            <a:chOff x="14265634" y="3892213"/>
            <a:chExt cx="3428496" cy="8498763"/>
          </a:xfrm>
        </p:grpSpPr>
        <p:sp>
          <p:nvSpPr>
            <p:cNvPr id="1011" name="Google Shape;1011;p52"/>
            <p:cNvSpPr/>
            <p:nvPr/>
          </p:nvSpPr>
          <p:spPr>
            <a:xfrm>
              <a:off x="14265730" y="4049475"/>
              <a:ext cx="3428400" cy="8341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S → FORWARD(L,Θ)|…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 → 1 | 2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Θ → Θ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1</a:t>
              </a:r>
              <a:r>
                <a:rPr baseline="30000"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T → 1 | 2 | …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14265634" y="3892213"/>
              <a:ext cx="3428400" cy="1227300"/>
            </a:xfrm>
            <a:prstGeom prst="rect">
              <a:avLst/>
            </a:prstGeom>
            <a:solidFill>
              <a:srgbClr val="FFD966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DSL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13" name="Google Shape;1013;p52"/>
          <p:cNvGrpSpPr/>
          <p:nvPr/>
        </p:nvGrpSpPr>
        <p:grpSpPr>
          <a:xfrm>
            <a:off x="2400116" y="1890692"/>
            <a:ext cx="1798160" cy="3675720"/>
            <a:chOff x="14546625" y="3892200"/>
            <a:chExt cx="3302405" cy="8498775"/>
          </a:xfrm>
        </p:grpSpPr>
        <p:sp>
          <p:nvSpPr>
            <p:cNvPr id="1014" name="Google Shape;1014;p52"/>
            <p:cNvSpPr/>
            <p:nvPr/>
          </p:nvSpPr>
          <p:spPr>
            <a:xfrm>
              <a:off x="14546625" y="4049475"/>
              <a:ext cx="3302400" cy="834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P1: 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Forward(12,O◦)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PenUp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Forward(12,O</a:t>
              </a:r>
              <a:r>
                <a:rPr baseline="30000"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P2:</a:t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rgbClr val="FF00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P1</a:t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Repeat(4):</a:t>
              </a:r>
              <a:endParaRPr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Forward(12,9O</a:t>
              </a:r>
              <a:r>
                <a:rPr baseline="30000"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o</a:t>
              </a:r>
              <a:r>
                <a:rPr lang="en-US" sz="1000">
                  <a:solidFill>
                    <a:srgbClr val="99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</a:t>
              </a:r>
              <a:endParaRPr sz="10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14546630" y="3892200"/>
              <a:ext cx="3302400" cy="1193100"/>
            </a:xfrm>
            <a:prstGeom prst="rect">
              <a:avLst/>
            </a:prstGeom>
            <a:solidFill>
              <a:srgbClr val="9BBB5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PROGRAM 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LIBRARY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016" name="Google Shape;1016;p52"/>
          <p:cNvSpPr/>
          <p:nvPr/>
        </p:nvSpPr>
        <p:spPr>
          <a:xfrm>
            <a:off x="4419211" y="1890703"/>
            <a:ext cx="1413600" cy="367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52"/>
          <p:cNvSpPr/>
          <p:nvPr/>
        </p:nvSpPr>
        <p:spPr>
          <a:xfrm>
            <a:off x="4419195" y="1890692"/>
            <a:ext cx="1413600" cy="516000"/>
          </a:xfrm>
          <a:prstGeom prst="rect">
            <a:avLst/>
          </a:prstGeom>
          <a:solidFill>
            <a:srgbClr val="6FA8DC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 SYNTHESIZER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8" name="Google Shape;1018;p52"/>
          <p:cNvSpPr txBox="1"/>
          <p:nvPr/>
        </p:nvSpPr>
        <p:spPr>
          <a:xfrm>
            <a:off x="5053849" y="2604523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1019" name="Google Shape;1019;p52"/>
          <p:cNvGrpSpPr/>
          <p:nvPr/>
        </p:nvGrpSpPr>
        <p:grpSpPr>
          <a:xfrm>
            <a:off x="5832064" y="3636418"/>
            <a:ext cx="323387" cy="432896"/>
            <a:chOff x="24487218" y="7936075"/>
            <a:chExt cx="604123" cy="840575"/>
          </a:xfrm>
        </p:grpSpPr>
        <p:cxnSp>
          <p:nvCxnSpPr>
            <p:cNvPr id="1020" name="Google Shape;1020;p5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1" name="Google Shape;1021;p5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2" name="Google Shape;1022;p5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3" name="Google Shape;1023;p5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24" name="Google Shape;1024;p52"/>
          <p:cNvSpPr/>
          <p:nvPr/>
        </p:nvSpPr>
        <p:spPr>
          <a:xfrm>
            <a:off x="5978125" y="5642700"/>
            <a:ext cx="1686300" cy="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Syncopate"/>
                <a:ea typeface="Syncopate"/>
                <a:cs typeface="Syncopate"/>
                <a:sym typeface="Syncopate"/>
              </a:rPr>
              <a:t>Augmentation</a:t>
            </a:r>
            <a:endParaRPr b="1" sz="1000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1025" name="Google Shape;10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00" y="3929319"/>
            <a:ext cx="910405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66" y="2882975"/>
            <a:ext cx="548620" cy="75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7" name="Google Shape;1027;p52"/>
          <p:cNvGrpSpPr/>
          <p:nvPr/>
        </p:nvGrpSpPr>
        <p:grpSpPr>
          <a:xfrm>
            <a:off x="4344602" y="5953638"/>
            <a:ext cx="817903" cy="102309"/>
            <a:chOff x="31198072" y="7059181"/>
            <a:chExt cx="2596516" cy="236553"/>
          </a:xfrm>
        </p:grpSpPr>
        <p:sp>
          <p:nvSpPr>
            <p:cNvPr id="1028" name="Google Shape;1028;p52"/>
            <p:cNvSpPr/>
            <p:nvPr/>
          </p:nvSpPr>
          <p:spPr>
            <a:xfrm rot="-864">
              <a:off x="31198072" y="7059484"/>
              <a:ext cx="1193100" cy="236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P1</a:t>
              </a:r>
              <a:endParaRPr b="1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32662988" y="7059181"/>
              <a:ext cx="1131600" cy="236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P2</a:t>
              </a:r>
              <a:endParaRPr b="1" sz="1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30" name="Google Shape;1030;p52"/>
          <p:cNvGrpSpPr/>
          <p:nvPr/>
        </p:nvGrpSpPr>
        <p:grpSpPr>
          <a:xfrm>
            <a:off x="6156144" y="1890692"/>
            <a:ext cx="1302588" cy="3675688"/>
            <a:chOff x="31540374" y="3892200"/>
            <a:chExt cx="4135201" cy="8498700"/>
          </a:xfrm>
        </p:grpSpPr>
        <p:sp>
          <p:nvSpPr>
            <p:cNvPr id="1031" name="Google Shape;1031;p52"/>
            <p:cNvSpPr/>
            <p:nvPr/>
          </p:nvSpPr>
          <p:spPr>
            <a:xfrm>
              <a:off x="31540374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CFEAD6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AUXILIARY FUNCTION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1033" name="Google Shape;1033;p52"/>
          <p:cNvGrpSpPr/>
          <p:nvPr/>
        </p:nvGrpSpPr>
        <p:grpSpPr>
          <a:xfrm>
            <a:off x="7851490" y="1890692"/>
            <a:ext cx="1302588" cy="3675688"/>
            <a:chOff x="31540375" y="3892200"/>
            <a:chExt cx="4135200" cy="8498700"/>
          </a:xfrm>
        </p:grpSpPr>
        <p:sp>
          <p:nvSpPr>
            <p:cNvPr id="1034" name="Google Shape;1034;p52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HeapQueue</a:t>
              </a:r>
              <a:b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</a:b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Score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Size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Program String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Roboto Mono Medium"/>
                  <a:ea typeface="Roboto Mono Medium"/>
                  <a:cs typeface="Roboto Mono Medium"/>
                  <a:sym typeface="Roboto Mono Medium"/>
                </a:rPr>
                <a:t>…</a:t>
              </a:r>
              <a:endParaRPr sz="10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FFB800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RANKER</a:t>
              </a:r>
              <a:endParaRPr b="1" sz="1600"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grpSp>
        <p:nvGrpSpPr>
          <p:cNvPr id="1036" name="Google Shape;1036;p52"/>
          <p:cNvGrpSpPr/>
          <p:nvPr/>
        </p:nvGrpSpPr>
        <p:grpSpPr>
          <a:xfrm>
            <a:off x="4222436" y="3705581"/>
            <a:ext cx="190299" cy="363549"/>
            <a:chOff x="24411018" y="7936075"/>
            <a:chExt cx="604123" cy="840575"/>
          </a:xfrm>
        </p:grpSpPr>
        <p:cxnSp>
          <p:nvCxnSpPr>
            <p:cNvPr id="1037" name="Google Shape;1037;p5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8" name="Google Shape;1038;p5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9" name="Google Shape;1039;p5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0" name="Google Shape;1040;p5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41" name="Google Shape;1041;p52"/>
          <p:cNvGrpSpPr/>
          <p:nvPr/>
        </p:nvGrpSpPr>
        <p:grpSpPr>
          <a:xfrm>
            <a:off x="9153763" y="3695952"/>
            <a:ext cx="323387" cy="432896"/>
            <a:chOff x="24487218" y="7936075"/>
            <a:chExt cx="604123" cy="840575"/>
          </a:xfrm>
        </p:grpSpPr>
        <p:cxnSp>
          <p:nvCxnSpPr>
            <p:cNvPr id="1042" name="Google Shape;1042;p52"/>
            <p:cNvCxnSpPr/>
            <p:nvPr/>
          </p:nvCxnSpPr>
          <p:spPr>
            <a:xfrm>
              <a:off x="244872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3" name="Google Shape;1043;p52"/>
            <p:cNvCxnSpPr/>
            <p:nvPr/>
          </p:nvCxnSpPr>
          <p:spPr>
            <a:xfrm>
              <a:off x="244880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4" name="Google Shape;1044;p52"/>
            <p:cNvCxnSpPr/>
            <p:nvPr/>
          </p:nvCxnSpPr>
          <p:spPr>
            <a:xfrm>
              <a:off x="244880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5" name="Google Shape;1045;p52"/>
            <p:cNvCxnSpPr/>
            <p:nvPr/>
          </p:nvCxnSpPr>
          <p:spPr>
            <a:xfrm>
              <a:off x="244880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46" name="Google Shape;1046;p52"/>
          <p:cNvGrpSpPr/>
          <p:nvPr/>
        </p:nvGrpSpPr>
        <p:grpSpPr>
          <a:xfrm>
            <a:off x="9460924" y="1890692"/>
            <a:ext cx="1302588" cy="3675688"/>
            <a:chOff x="31540375" y="3892200"/>
            <a:chExt cx="4135200" cy="8498700"/>
          </a:xfrm>
        </p:grpSpPr>
        <p:sp>
          <p:nvSpPr>
            <p:cNvPr id="1047" name="Google Shape;1047;p52"/>
            <p:cNvSpPr/>
            <p:nvPr/>
          </p:nvSpPr>
          <p:spPr>
            <a:xfrm>
              <a:off x="31540375" y="3892200"/>
              <a:ext cx="4135200" cy="8498700"/>
            </a:xfrm>
            <a:prstGeom prst="roundRect">
              <a:avLst>
                <a:gd fmla="val 16667" name="adj"/>
              </a:avLst>
            </a:prstGeom>
            <a:solidFill>
              <a:srgbClr val="EEECE1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31540375" y="3892220"/>
              <a:ext cx="4135200" cy="1193100"/>
            </a:xfrm>
            <a:prstGeom prst="rect">
              <a:avLst/>
            </a:prstGeom>
            <a:solidFill>
              <a:srgbClr val="B7B7B7"/>
            </a:solidFill>
            <a:ln cap="flat" cmpd="sng" w="28575">
              <a:solidFill>
                <a:srgbClr val="1E1E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SELECTOR</a:t>
              </a:r>
              <a:endParaRPr b="1" sz="1600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</p:grpSp>
      <p:sp>
        <p:nvSpPr>
          <p:cNvPr id="1049" name="Google Shape;1049;p52"/>
          <p:cNvSpPr/>
          <p:nvPr/>
        </p:nvSpPr>
        <p:spPr>
          <a:xfrm>
            <a:off x="9736974" y="2816525"/>
            <a:ext cx="754326" cy="592164"/>
          </a:xfrm>
          <a:prstGeom prst="flowChartDocument">
            <a:avLst/>
          </a:prstGeom>
          <a:solidFill>
            <a:srgbClr val="FFB800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1E1E1E"/>
                </a:solidFill>
                <a:latin typeface="Roboto Mono"/>
                <a:ea typeface="Roboto Mono"/>
                <a:cs typeface="Roboto Mono"/>
                <a:sym typeface="Roboto Mono"/>
              </a:rPr>
              <a:t>SOLUTION</a:t>
            </a:r>
            <a:endParaRPr b="1" sz="800">
              <a:solidFill>
                <a:srgbClr val="1E1E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0" name="Google Shape;1050;p52"/>
          <p:cNvSpPr/>
          <p:nvPr/>
        </p:nvSpPr>
        <p:spPr>
          <a:xfrm>
            <a:off x="10995050" y="2971050"/>
            <a:ext cx="464700" cy="283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44">
                <a:solidFill>
                  <a:srgbClr val="1E1E1E"/>
                </a:solidFill>
                <a:latin typeface="Roboto Mono"/>
                <a:ea typeface="Roboto Mono"/>
                <a:cs typeface="Roboto Mono"/>
                <a:sym typeface="Roboto Mono"/>
              </a:rPr>
              <a:t>P3</a:t>
            </a:r>
            <a:endParaRPr b="1" sz="1044">
              <a:solidFill>
                <a:srgbClr val="1E1E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1" name="Google Shape;1051;p52"/>
          <p:cNvSpPr/>
          <p:nvPr/>
        </p:nvSpPr>
        <p:spPr>
          <a:xfrm>
            <a:off x="9775325" y="4312550"/>
            <a:ext cx="690444" cy="592164"/>
          </a:xfrm>
          <a:prstGeom prst="flowChartDocumen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BEST PROGRAM</a:t>
            </a:r>
            <a:endParaRPr b="1"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52" name="Google Shape;1052;p52"/>
          <p:cNvGrpSpPr/>
          <p:nvPr/>
        </p:nvGrpSpPr>
        <p:grpSpPr>
          <a:xfrm>
            <a:off x="9840375" y="3876300"/>
            <a:ext cx="453629" cy="372772"/>
            <a:chOff x="32370036" y="7000493"/>
            <a:chExt cx="767431" cy="573937"/>
          </a:xfrm>
        </p:grpSpPr>
        <p:sp>
          <p:nvSpPr>
            <p:cNvPr id="1053" name="Google Shape;1053;p52"/>
            <p:cNvSpPr/>
            <p:nvPr/>
          </p:nvSpPr>
          <p:spPr>
            <a:xfrm>
              <a:off x="32370036" y="7338329"/>
              <a:ext cx="677100" cy="236100"/>
            </a:xfrm>
            <a:prstGeom prst="rect">
              <a:avLst/>
            </a:prstGeom>
            <a:solidFill>
              <a:srgbClr val="980000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P1</a:t>
              </a:r>
              <a:endParaRPr b="1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32535067" y="7000493"/>
              <a:ext cx="602400" cy="236100"/>
            </a:xfrm>
            <a:prstGeom prst="rect">
              <a:avLst/>
            </a:prstGeom>
            <a:solidFill>
              <a:srgbClr val="980000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P2</a:t>
              </a:r>
              <a:endParaRPr b="1" sz="1000">
                <a:solidFill>
                  <a:srgbClr val="1E1E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55" name="Google Shape;1055;p52"/>
          <p:cNvGrpSpPr/>
          <p:nvPr/>
        </p:nvGrpSpPr>
        <p:grpSpPr>
          <a:xfrm>
            <a:off x="7483085" y="3702321"/>
            <a:ext cx="375825" cy="432896"/>
            <a:chOff x="24448634" y="7936075"/>
            <a:chExt cx="604123" cy="840575"/>
          </a:xfrm>
        </p:grpSpPr>
        <p:cxnSp>
          <p:nvCxnSpPr>
            <p:cNvPr id="1056" name="Google Shape;1056;p52"/>
            <p:cNvCxnSpPr/>
            <p:nvPr/>
          </p:nvCxnSpPr>
          <p:spPr>
            <a:xfrm>
              <a:off x="24448634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7" name="Google Shape;1057;p52"/>
            <p:cNvCxnSpPr/>
            <p:nvPr/>
          </p:nvCxnSpPr>
          <p:spPr>
            <a:xfrm>
              <a:off x="24449456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8" name="Google Shape;1058;p52"/>
            <p:cNvCxnSpPr/>
            <p:nvPr/>
          </p:nvCxnSpPr>
          <p:spPr>
            <a:xfrm>
              <a:off x="24449456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9" name="Google Shape;1059;p52"/>
            <p:cNvCxnSpPr/>
            <p:nvPr/>
          </p:nvCxnSpPr>
          <p:spPr>
            <a:xfrm>
              <a:off x="24449456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60" name="Google Shape;1060;p52"/>
          <p:cNvCxnSpPr>
            <a:stCxn id="1024" idx="1"/>
            <a:endCxn id="1014" idx="2"/>
          </p:cNvCxnSpPr>
          <p:nvPr/>
        </p:nvCxnSpPr>
        <p:spPr>
          <a:xfrm rot="10800000">
            <a:off x="3299125" y="5566500"/>
            <a:ext cx="2679000" cy="334200"/>
          </a:xfrm>
          <a:prstGeom prst="bentConnector2">
            <a:avLst/>
          </a:prstGeom>
          <a:noFill/>
          <a:ln cap="flat" cmpd="sng" w="19050">
            <a:solidFill>
              <a:srgbClr val="1F497D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61" name="Google Shape;1061;p52"/>
          <p:cNvCxnSpPr>
            <a:stCxn id="1049" idx="3"/>
            <a:endCxn id="1050" idx="1"/>
          </p:cNvCxnSpPr>
          <p:nvPr/>
        </p:nvCxnSpPr>
        <p:spPr>
          <a:xfrm>
            <a:off x="10491300" y="3112607"/>
            <a:ext cx="503700" cy="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1F497D"/>
            </a:solidFill>
            <a:prstDash val="dashDot"/>
            <a:round/>
            <a:headEnd len="med" w="med" type="none"/>
            <a:tailEnd len="med" w="med" type="stealth"/>
          </a:ln>
        </p:spPr>
      </p:cxnSp>
      <p:cxnSp>
        <p:nvCxnSpPr>
          <p:cNvPr id="1062" name="Google Shape;1062;p52"/>
          <p:cNvCxnSpPr>
            <a:stCxn id="1051" idx="2"/>
            <a:endCxn id="1024" idx="3"/>
          </p:cNvCxnSpPr>
          <p:nvPr/>
        </p:nvCxnSpPr>
        <p:spPr>
          <a:xfrm rot="5400000">
            <a:off x="8374997" y="4155015"/>
            <a:ext cx="1035000" cy="24561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1063" name="Google Shape;1063;p52"/>
          <p:cNvGrpSpPr/>
          <p:nvPr/>
        </p:nvGrpSpPr>
        <p:grpSpPr>
          <a:xfrm>
            <a:off x="2165036" y="3629381"/>
            <a:ext cx="190299" cy="363549"/>
            <a:chOff x="24411018" y="7936075"/>
            <a:chExt cx="604123" cy="840575"/>
          </a:xfrm>
        </p:grpSpPr>
        <p:cxnSp>
          <p:nvCxnSpPr>
            <p:cNvPr id="1064" name="Google Shape;1064;p52"/>
            <p:cNvCxnSpPr/>
            <p:nvPr/>
          </p:nvCxnSpPr>
          <p:spPr>
            <a:xfrm>
              <a:off x="24411018" y="822022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5" name="Google Shape;1065;p52"/>
            <p:cNvCxnSpPr/>
            <p:nvPr/>
          </p:nvCxnSpPr>
          <p:spPr>
            <a:xfrm>
              <a:off x="24411841" y="79360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6" name="Google Shape;1066;p52"/>
            <p:cNvCxnSpPr/>
            <p:nvPr/>
          </p:nvCxnSpPr>
          <p:spPr>
            <a:xfrm>
              <a:off x="24411841" y="8505175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7" name="Google Shape;1067;p52"/>
            <p:cNvCxnSpPr/>
            <p:nvPr/>
          </p:nvCxnSpPr>
          <p:spPr>
            <a:xfrm>
              <a:off x="24411841" y="8776650"/>
              <a:ext cx="603300" cy="0"/>
            </a:xfrm>
            <a:prstGeom prst="straightConnector1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068" name="Google Shape;106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95050" y="2406699"/>
            <a:ext cx="464700" cy="4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493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52"/>
          <p:cNvSpPr txBox="1"/>
          <p:nvPr/>
        </p:nvSpPr>
        <p:spPr>
          <a:xfrm rot="-5403733">
            <a:off x="11224945" y="759576"/>
            <a:ext cx="27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1" name="Google Shape;1071;p52"/>
          <p:cNvSpPr txBox="1"/>
          <p:nvPr/>
        </p:nvSpPr>
        <p:spPr>
          <a:xfrm>
            <a:off x="10772025" y="3656875"/>
            <a:ext cx="156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155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P3:</a:t>
            </a:r>
            <a:endParaRPr sz="1000">
              <a:solidFill>
                <a:srgbClr val="1155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155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Repeat(7):</a:t>
            </a:r>
            <a:endParaRPr sz="1000">
              <a:solidFill>
                <a:srgbClr val="1155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155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US" sz="1000">
                <a:solidFill>
                  <a:srgbClr val="9900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P2</a:t>
            </a:r>
            <a:endParaRPr sz="1000">
              <a:solidFill>
                <a:srgbClr val="1155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155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Home(64,64)</a:t>
            </a:r>
            <a:endParaRPr sz="1000">
              <a:solidFill>
                <a:srgbClr val="1155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155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Forward(O,51.43</a:t>
            </a:r>
            <a:r>
              <a:rPr baseline="30000" lang="en-US" sz="1000">
                <a:solidFill>
                  <a:srgbClr val="1155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</a:t>
            </a:r>
            <a:r>
              <a:rPr lang="en-US" sz="1000">
                <a:solidFill>
                  <a:srgbClr val="1155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)</a:t>
            </a:r>
            <a:endParaRPr/>
          </a:p>
        </p:txBody>
      </p:sp>
      <p:pic>
        <p:nvPicPr>
          <p:cNvPr id="1072" name="Google Shape;10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918" y="3690922"/>
            <a:ext cx="524100" cy="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A-BUS, A-BUSTLE, A-BEE &amp; A-CROSSBEAM</a:t>
            </a:r>
            <a:endParaRPr b="1" sz="3000"/>
          </a:p>
        </p:txBody>
      </p:sp>
      <p:grpSp>
        <p:nvGrpSpPr>
          <p:cNvPr id="1080" name="Google Shape;1080;p53"/>
          <p:cNvGrpSpPr/>
          <p:nvPr/>
        </p:nvGrpSpPr>
        <p:grpSpPr>
          <a:xfrm>
            <a:off x="542700" y="1528425"/>
            <a:ext cx="11233500" cy="5028300"/>
            <a:chOff x="542700" y="1528425"/>
            <a:chExt cx="11233500" cy="5028300"/>
          </a:xfrm>
        </p:grpSpPr>
        <p:sp>
          <p:nvSpPr>
            <p:cNvPr id="1081" name="Google Shape;1081;p53"/>
            <p:cNvSpPr txBox="1"/>
            <p:nvPr/>
          </p:nvSpPr>
          <p:spPr>
            <a:xfrm>
              <a:off x="542700" y="1528425"/>
              <a:ext cx="11233500" cy="50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Char char="-"/>
              </a:pPr>
              <a:r>
                <a:rPr b="1" lang="en-US" sz="1800">
                  <a:solidFill>
                    <a:schemeClr val="dk1"/>
                  </a:solidFill>
                </a:rPr>
                <a:t>A-BUS, A-BUSTLE, A-BEE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-3429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b="1" lang="en-US" sz="1800">
                  <a:solidFill>
                    <a:schemeClr val="dk1"/>
                  </a:solidFill>
                </a:rPr>
                <a:t>Added</a:t>
              </a:r>
              <a:r>
                <a:rPr lang="en-US" sz="1800">
                  <a:solidFill>
                    <a:schemeClr val="dk1"/>
                  </a:solidFill>
                </a:rPr>
                <a:t> the program as a </a:t>
              </a:r>
              <a:r>
                <a:rPr b="1" lang="en-US" sz="1800">
                  <a:solidFill>
                    <a:schemeClr val="dk1"/>
                  </a:solidFill>
                </a:rPr>
                <a:t>non-terminal symbol</a:t>
              </a:r>
              <a:endParaRPr b="1" sz="1800">
                <a:solidFill>
                  <a:schemeClr val="dk1"/>
                </a:solidFill>
              </a:endParaRPr>
            </a:p>
            <a:p>
              <a:pPr indent="-3429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b="1" lang="en-US" sz="1800">
                  <a:solidFill>
                    <a:schemeClr val="dk1"/>
                  </a:solidFill>
                </a:rPr>
                <a:t>Cost</a:t>
              </a:r>
              <a:r>
                <a:rPr lang="en-US" sz="1800">
                  <a:solidFill>
                    <a:schemeClr val="dk1"/>
                  </a:solidFill>
                </a:rPr>
                <a:t> is considered as </a:t>
              </a:r>
              <a:r>
                <a:rPr b="1" lang="en-US" sz="1800">
                  <a:solidFill>
                    <a:schemeClr val="dk1"/>
                  </a:solidFill>
                </a:rPr>
                <a:t>1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b="1" lang="en-US" sz="1800">
                  <a:solidFill>
                    <a:schemeClr val="dk1"/>
                  </a:solidFill>
                </a:rPr>
                <a:t>A-CROSSBEAM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-3429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b="1" lang="en-US" sz="1800">
                  <a:solidFill>
                    <a:schemeClr val="dk1"/>
                  </a:solidFill>
                </a:rPr>
                <a:t>In addition to adding</a:t>
              </a:r>
              <a:r>
                <a:rPr lang="en-US" sz="1800">
                  <a:solidFill>
                    <a:schemeClr val="dk1"/>
                  </a:solidFill>
                </a:rPr>
                <a:t> the program, added </a:t>
              </a:r>
              <a:r>
                <a:rPr b="1" lang="en-US" sz="1800">
                  <a:solidFill>
                    <a:schemeClr val="dk1"/>
                  </a:solidFill>
                </a:rPr>
                <a:t>random restart </a:t>
              </a:r>
              <a:r>
                <a:rPr lang="en-US" sz="1800">
                  <a:solidFill>
                    <a:schemeClr val="dk1"/>
                  </a:solidFill>
                </a:rPr>
                <a:t>as it uses sampling to selected subprograms</a:t>
              </a:r>
              <a:endParaRPr sz="1800">
                <a:solidFill>
                  <a:schemeClr val="dk1"/>
                </a:solidFill>
              </a:endParaRPr>
            </a:p>
            <a:p>
              <a:pPr indent="-3429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lang="en-US" sz="1800">
                  <a:solidFill>
                    <a:schemeClr val="dk1"/>
                  </a:solidFill>
                </a:rPr>
                <a:t>To be clear the results, we </a:t>
              </a:r>
              <a:r>
                <a:rPr b="1" lang="en-US" sz="1800">
                  <a:solidFill>
                    <a:schemeClr val="dk1"/>
                  </a:solidFill>
                </a:rPr>
                <a:t>evaluated</a:t>
              </a:r>
              <a:r>
                <a:rPr lang="en-US" sz="1800">
                  <a:solidFill>
                    <a:schemeClr val="dk1"/>
                  </a:solidFill>
                </a:rPr>
                <a:t> restart both with </a:t>
              </a:r>
              <a:r>
                <a:rPr b="1" lang="en-US" sz="1800">
                  <a:solidFill>
                    <a:schemeClr val="dk1"/>
                  </a:solidFill>
                </a:rPr>
                <a:t>original version</a:t>
              </a:r>
              <a:r>
                <a:rPr lang="en-US" sz="1800">
                  <a:solidFill>
                    <a:schemeClr val="dk1"/>
                  </a:solidFill>
                </a:rPr>
                <a:t> and </a:t>
              </a:r>
              <a:r>
                <a:rPr b="1" lang="en-US" sz="1800">
                  <a:solidFill>
                    <a:schemeClr val="dk1"/>
                  </a:solidFill>
                </a:rPr>
                <a:t>augmented version</a:t>
              </a:r>
              <a:endParaRPr b="1" sz="1800">
                <a:solidFill>
                  <a:schemeClr val="dk1"/>
                </a:solidFill>
              </a:endParaRPr>
            </a:p>
            <a:p>
              <a:pPr indent="-3429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-"/>
              </a:pPr>
              <a:r>
                <a:rPr lang="en-US" sz="1800">
                  <a:solidFill>
                    <a:schemeClr val="dk1"/>
                  </a:solidFill>
                </a:rPr>
                <a:t>If </a:t>
              </a:r>
              <a:r>
                <a:rPr b="1" lang="en-US" sz="1800">
                  <a:solidFill>
                    <a:schemeClr val="dk1"/>
                  </a:solidFill>
                </a:rPr>
                <a:t>X</a:t>
              </a:r>
              <a:r>
                <a:rPr lang="en-US" sz="1800">
                  <a:solidFill>
                    <a:schemeClr val="dk1"/>
                  </a:solidFill>
                </a:rPr>
                <a:t> is over all budget, and we want </a:t>
              </a:r>
              <a:r>
                <a:rPr b="1" lang="en-US" sz="1800">
                  <a:solidFill>
                    <a:schemeClr val="dk1"/>
                  </a:solidFill>
                </a:rPr>
                <a:t>N restart</a:t>
              </a:r>
              <a:r>
                <a:rPr lang="en-US" sz="1800">
                  <a:solidFill>
                    <a:schemeClr val="dk1"/>
                  </a:solidFill>
                </a:rPr>
                <a:t>, then we restarted after       program evaluation</a:t>
              </a:r>
              <a:endParaRPr sz="1800">
                <a:solidFill>
                  <a:schemeClr val="dk1"/>
                </a:solidFill>
              </a:endParaRPr>
            </a:p>
          </p:txBody>
        </p:sp>
        <p:pic>
          <p:nvPicPr>
            <p:cNvPr id="1082" name="Google Shape;1082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1000" y="5671350"/>
              <a:ext cx="291050" cy="50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3" name="Google Shape;1083;p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PROBLEM SPECIFICATIONS</a:t>
            </a:r>
            <a:endParaRPr b="1" sz="30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675" y="1954869"/>
            <a:ext cx="1219200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8"/>
          <p:cNvGrpSpPr/>
          <p:nvPr/>
        </p:nvGrpSpPr>
        <p:grpSpPr>
          <a:xfrm>
            <a:off x="1047046" y="1854392"/>
            <a:ext cx="2196775" cy="2773899"/>
            <a:chOff x="1519000" y="16355125"/>
            <a:chExt cx="4250725" cy="5274575"/>
          </a:xfrm>
        </p:grpSpPr>
        <p:sp>
          <p:nvSpPr>
            <p:cNvPr id="118" name="Google Shape;118;p18"/>
            <p:cNvSpPr/>
            <p:nvPr/>
          </p:nvSpPr>
          <p:spPr>
            <a:xfrm>
              <a:off x="1519000" y="17006100"/>
              <a:ext cx="4250700" cy="46236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C1DFEA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Nancy FreeHafer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Andrew Cencici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938-242-5O4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244-655-O94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Honda125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Ducati125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9O.O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123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519025" y="16355125"/>
              <a:ext cx="4250700" cy="943500"/>
            </a:xfrm>
            <a:prstGeom prst="rect">
              <a:avLst/>
            </a:prstGeom>
            <a:solidFill>
              <a:srgbClr val="CAD57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8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INPUT</a:t>
              </a:r>
              <a:endParaRPr b="1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4009885" y="1854392"/>
            <a:ext cx="2196775" cy="2773873"/>
            <a:chOff x="1519000" y="16355125"/>
            <a:chExt cx="4250725" cy="5274525"/>
          </a:xfrm>
        </p:grpSpPr>
        <p:sp>
          <p:nvSpPr>
            <p:cNvPr id="121" name="Google Shape;121;p18"/>
            <p:cNvSpPr/>
            <p:nvPr/>
          </p:nvSpPr>
          <p:spPr>
            <a:xfrm>
              <a:off x="1519000" y="16986250"/>
              <a:ext cx="4250700" cy="4643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7CE67A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N. FreeHafer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A. Cencici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(938) 242 5O4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(244) 655 O94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Honda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Ducati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9O.OO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123.OO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519025" y="16355125"/>
              <a:ext cx="4250700" cy="943500"/>
            </a:xfrm>
            <a:prstGeom prst="rect">
              <a:avLst/>
            </a:prstGeom>
            <a:solidFill>
              <a:srgbClr val="6C868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OUTPUT</a:t>
              </a:r>
              <a:endParaRPr b="1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6150" y="1954854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5675" y="3541941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56150" y="3541916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 flipH="1">
            <a:off x="6794025" y="1583600"/>
            <a:ext cx="12900" cy="3665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381000" y="6086700"/>
            <a:ext cx="11430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Odena, Augustus, et al. "BUSTLE: Bottom-Up program synthesis through learning-guided exploration.", 2O2O.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Ellis, Kevin, et al. "Dreamcoder: Bootstrapping inductive program synthesis with wake-sleep library learning." Proceedings of the 42nd acm sigplan international conference on programming language design and implementation. 2O21.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561725" y="5058625"/>
            <a:ext cx="42777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String Manipulation Domain</a:t>
            </a:r>
            <a:endParaRPr b="1" sz="1800"/>
          </a:p>
        </p:txBody>
      </p:sp>
      <p:sp>
        <p:nvSpPr>
          <p:cNvPr id="129" name="Google Shape;129;p18"/>
          <p:cNvSpPr txBox="1"/>
          <p:nvPr/>
        </p:nvSpPr>
        <p:spPr>
          <a:xfrm>
            <a:off x="7503075" y="5036725"/>
            <a:ext cx="40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Reverse Drawing Domain</a:t>
            </a:r>
            <a:endParaRPr b="1" sz="1800"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0" name="Google Shape;1090;p54"/>
          <p:cNvSpPr txBox="1"/>
          <p:nvPr/>
        </p:nvSpPr>
        <p:spPr>
          <a:xfrm>
            <a:off x="897675" y="4354025"/>
            <a:ext cx="5470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EMPIRICAL EVALUATION</a:t>
            </a:r>
            <a:endParaRPr b="1" sz="3000"/>
          </a:p>
        </p:txBody>
      </p:sp>
      <p:cxnSp>
        <p:nvCxnSpPr>
          <p:cNvPr id="1091" name="Google Shape;1091;p54"/>
          <p:cNvCxnSpPr/>
          <p:nvPr/>
        </p:nvCxnSpPr>
        <p:spPr>
          <a:xfrm rot="10800000">
            <a:off x="6368464" y="908339"/>
            <a:ext cx="0" cy="49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54"/>
          <p:cNvSpPr txBox="1"/>
          <p:nvPr/>
        </p:nvSpPr>
        <p:spPr>
          <a:xfrm>
            <a:off x="6667500" y="1850700"/>
            <a:ext cx="48051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String Manipulation</a:t>
            </a:r>
            <a:endParaRPr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Reverse Drawing</a:t>
            </a:r>
            <a:endParaRPr sz="2700"/>
          </a:p>
        </p:txBody>
      </p:sp>
      <p:pic>
        <p:nvPicPr>
          <p:cNvPr id="1093" name="Google Shape;10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500" y="2362000"/>
            <a:ext cx="1755100" cy="17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54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Icons from @flaticon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STRING MANIPULATION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/>
              <a:t>DATASET</a:t>
            </a:r>
            <a:r>
              <a:rPr b="1" baseline="30000" lang="en-US" sz="2000"/>
              <a:t>1</a:t>
            </a:r>
            <a:endParaRPr b="1" baseline="30000" sz="2000"/>
          </a:p>
        </p:txBody>
      </p:sp>
      <p:sp>
        <p:nvSpPr>
          <p:cNvPr id="1101" name="Google Shape;1101;p55"/>
          <p:cNvSpPr txBox="1"/>
          <p:nvPr/>
        </p:nvSpPr>
        <p:spPr>
          <a:xfrm>
            <a:off x="564850" y="1783175"/>
            <a:ext cx="110535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SyGuS Benchmark</a:t>
            </a:r>
            <a:r>
              <a:rPr b="1" baseline="30000" lang="en-US" sz="1800"/>
              <a:t>1</a:t>
            </a:r>
            <a:endParaRPr b="1" baseline="30000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89</a:t>
            </a:r>
            <a:r>
              <a:rPr lang="en-US" sz="1800"/>
              <a:t> String Manipulation problems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Problems are </a:t>
            </a:r>
            <a:r>
              <a:rPr b="1" lang="en-US" sz="1800"/>
              <a:t>string only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38 Benchmark</a:t>
            </a:r>
            <a:r>
              <a:rPr b="1" baseline="30000" lang="en-US" sz="1800"/>
              <a:t>2</a:t>
            </a:r>
            <a:endParaRPr b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More difficult</a:t>
            </a:r>
            <a:r>
              <a:rPr lang="en-US" sz="1800"/>
              <a:t> problems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Less example</a:t>
            </a:r>
            <a:r>
              <a:rPr lang="en-US" sz="1800"/>
              <a:t> pairs are given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Handcrafted</a:t>
            </a:r>
            <a:endParaRPr b="1" sz="1800"/>
          </a:p>
        </p:txBody>
      </p:sp>
      <p:sp>
        <p:nvSpPr>
          <p:cNvPr id="1102" name="Google Shape;1102;p55"/>
          <p:cNvSpPr txBox="1"/>
          <p:nvPr/>
        </p:nvSpPr>
        <p:spPr>
          <a:xfrm>
            <a:off x="487325" y="6025125"/>
            <a:ext cx="1113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Rajeev Alur, Rastislav Bodik, Garvit Juniwal, Milo Martin, Mukund Raghothaman, Sanjit Seshia, RishabhSingh, Armando Solar-Lezama,Emina Torlak,and Abhishek Udupa. Syntax-guided synthesis.In 2O13 Formal Methods in Computer-Aided Design,FMCAD 2O13,pages 1–17,1O 2O13. doi:1O.11O9/FMCAD.2O13.6679385.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Odena, Augustus, et al. "BUSTLE: Bottom-Up program synthesis through learning-guided exploration.", In ICLR, 2O21.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03" name="Google Shape;1103;p55"/>
          <p:cNvGrpSpPr/>
          <p:nvPr/>
        </p:nvGrpSpPr>
        <p:grpSpPr>
          <a:xfrm>
            <a:off x="6507321" y="1832242"/>
            <a:ext cx="2196775" cy="2773899"/>
            <a:chOff x="1519000" y="16355125"/>
            <a:chExt cx="4250725" cy="5274575"/>
          </a:xfrm>
        </p:grpSpPr>
        <p:sp>
          <p:nvSpPr>
            <p:cNvPr id="1104" name="Google Shape;1104;p55"/>
            <p:cNvSpPr/>
            <p:nvPr/>
          </p:nvSpPr>
          <p:spPr>
            <a:xfrm>
              <a:off x="1519000" y="17006100"/>
              <a:ext cx="4250700" cy="46236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C1DFEA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Nancy FreeHafer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Andrew Cencici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938-242-5O4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244-655-O94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Honda125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Ducati125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9O.O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123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05" name="Google Shape;1105;p55"/>
            <p:cNvSpPr/>
            <p:nvPr/>
          </p:nvSpPr>
          <p:spPr>
            <a:xfrm>
              <a:off x="1519025" y="16355125"/>
              <a:ext cx="4250700" cy="943500"/>
            </a:xfrm>
            <a:prstGeom prst="rect">
              <a:avLst/>
            </a:prstGeom>
            <a:solidFill>
              <a:srgbClr val="CAD57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8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INPUT</a:t>
              </a:r>
              <a:endParaRPr b="1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06" name="Google Shape;1106;p55"/>
          <p:cNvGrpSpPr/>
          <p:nvPr/>
        </p:nvGrpSpPr>
        <p:grpSpPr>
          <a:xfrm>
            <a:off x="9470160" y="1832242"/>
            <a:ext cx="2196775" cy="2773873"/>
            <a:chOff x="1519000" y="16355125"/>
            <a:chExt cx="4250725" cy="5274525"/>
          </a:xfrm>
        </p:grpSpPr>
        <p:sp>
          <p:nvSpPr>
            <p:cNvPr id="1107" name="Google Shape;1107;p55"/>
            <p:cNvSpPr/>
            <p:nvPr/>
          </p:nvSpPr>
          <p:spPr>
            <a:xfrm>
              <a:off x="1519000" y="16986250"/>
              <a:ext cx="4250700" cy="4643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7CE67A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N. FreeHafer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A. Cencici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(938) 242 5O4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(244) 655 O94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Honda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Ducati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9O.OO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123.OO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 Mono"/>
                  <a:ea typeface="Roboto Mono"/>
                  <a:cs typeface="Roboto Mono"/>
                  <a:sym typeface="Roboto Mono"/>
                </a:rPr>
                <a:t>…</a:t>
              </a:r>
              <a:endParaRPr sz="11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08" name="Google Shape;1108;p55"/>
            <p:cNvSpPr/>
            <p:nvPr/>
          </p:nvSpPr>
          <p:spPr>
            <a:xfrm>
              <a:off x="1519025" y="16355125"/>
              <a:ext cx="4250700" cy="943500"/>
            </a:xfrm>
            <a:prstGeom prst="rect">
              <a:avLst/>
            </a:prstGeom>
            <a:solidFill>
              <a:srgbClr val="6C868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OUTPUT</a:t>
              </a:r>
              <a:endParaRPr b="1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109" name="Google Shape;1109;p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STRING MANIPULATION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/>
              <a:t>AUXILIARY FUNCTION</a:t>
            </a:r>
            <a:endParaRPr b="1" sz="2000"/>
          </a:p>
        </p:txBody>
      </p:sp>
      <p:sp>
        <p:nvSpPr>
          <p:cNvPr id="1116" name="Google Shape;1116;p56"/>
          <p:cNvSpPr txBox="1"/>
          <p:nvPr/>
        </p:nvSpPr>
        <p:spPr>
          <a:xfrm>
            <a:off x="564850" y="1783175"/>
            <a:ext cx="110535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Measured </a:t>
            </a:r>
            <a:r>
              <a:rPr b="1" lang="en-US" sz="1800"/>
              <a:t>string edit distance</a:t>
            </a:r>
            <a:r>
              <a:rPr lang="en-US" sz="1800"/>
              <a:t> using Levenshtein distance</a:t>
            </a:r>
            <a:r>
              <a:rPr baseline="30000" lang="en-US" sz="1800"/>
              <a:t>1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Minimum </a:t>
            </a:r>
            <a:r>
              <a:rPr b="1" lang="en-US" sz="1800"/>
              <a:t>number of single-character edits</a:t>
            </a:r>
            <a:r>
              <a:rPr lang="en-US" sz="1800"/>
              <a:t> (insert, delete or replace) required</a:t>
            </a:r>
            <a:endParaRPr sz="1800"/>
          </a:p>
        </p:txBody>
      </p:sp>
      <p:sp>
        <p:nvSpPr>
          <p:cNvPr id="1117" name="Google Shape;1117;p56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8" name="Google Shape;1118;p56"/>
          <p:cNvSpPr txBox="1"/>
          <p:nvPr/>
        </p:nvSpPr>
        <p:spPr>
          <a:xfrm>
            <a:off x="564850" y="6036200"/>
            <a:ext cx="11130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Vladimir Levenshtein. Binary codes capable of correcting deletions, insertions,and reversals. In Soviet physics doklady, pages 7O7–71O. Soviet Union,1966.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9" name="Google Shape;11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3112238"/>
            <a:ext cx="4875474" cy="228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0" name="Google Shape;1120;p56"/>
          <p:cNvCxnSpPr/>
          <p:nvPr/>
        </p:nvCxnSpPr>
        <p:spPr>
          <a:xfrm>
            <a:off x="5083700" y="3023625"/>
            <a:ext cx="0" cy="256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1" name="Google Shape;1121;p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2" name="Google Shape;112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525" y="3540374"/>
            <a:ext cx="6575375" cy="17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Google Shape;11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750" y="1445475"/>
            <a:ext cx="6480824" cy="52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STRING MANIPULATION</a:t>
            </a:r>
            <a:endParaRPr b="1"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SYGUS BENCHMARK RESULTS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0" name="Google Shape;1130;p57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1" name="Google Shape;1131;p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625" y="1356875"/>
            <a:ext cx="6508376" cy="534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STRING MANIPULATION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1800"/>
              <a:t>38 BENCHMARK RESULTS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9" name="Google Shape;1139;p58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0" name="Google Shape;1140;p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STRING MANIPULATION</a:t>
            </a:r>
            <a:endParaRPr b="1"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SYGUS BENCHMARK AND 38 BENCHMARK </a:t>
            </a:r>
            <a:r>
              <a:rPr b="1" lang="en-US" sz="1800"/>
              <a:t>-</a:t>
            </a:r>
            <a:r>
              <a:rPr b="1" lang="en-US" sz="1800"/>
              <a:t> RUNNING TIME</a:t>
            </a:r>
            <a:endParaRPr b="1"/>
          </a:p>
        </p:txBody>
      </p:sp>
      <p:sp>
        <p:nvSpPr>
          <p:cNvPr id="1147" name="Google Shape;1147;p59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8" name="Google Shape;1148;p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9" name="Google Shape;114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100" y="1737867"/>
            <a:ext cx="10019792" cy="436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REVERSE DRAWING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/>
              <a:t>DATASET</a:t>
            </a:r>
            <a:r>
              <a:rPr b="1" baseline="30000" lang="en-US" sz="2000"/>
              <a:t>1</a:t>
            </a:r>
            <a:endParaRPr b="1" baseline="30000" sz="2000"/>
          </a:p>
        </p:txBody>
      </p:sp>
      <p:sp>
        <p:nvSpPr>
          <p:cNvPr id="1156" name="Google Shape;1156;p60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7" name="Google Shape;1157;p60"/>
          <p:cNvSpPr txBox="1"/>
          <p:nvPr/>
        </p:nvSpPr>
        <p:spPr>
          <a:xfrm>
            <a:off x="569250" y="1890775"/>
            <a:ext cx="11053500" cy="4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111</a:t>
            </a:r>
            <a:r>
              <a:rPr lang="en-US" sz="1800"/>
              <a:t> </a:t>
            </a:r>
            <a:r>
              <a:rPr b="1" lang="en-US" sz="1800"/>
              <a:t>Black-and-white</a:t>
            </a:r>
            <a:r>
              <a:rPr lang="en-US" sz="1800"/>
              <a:t> </a:t>
            </a:r>
            <a:r>
              <a:rPr b="1" lang="en-US" sz="1800"/>
              <a:t>images</a:t>
            </a:r>
            <a:r>
              <a:rPr lang="en-US" sz="1800"/>
              <a:t> originally from Abelson and DiSessa (1986)</a:t>
            </a:r>
            <a:endParaRPr sz="1800"/>
          </a:p>
        </p:txBody>
      </p:sp>
      <p:pic>
        <p:nvPicPr>
          <p:cNvPr id="1158" name="Google Shape;115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175" y="2935799"/>
            <a:ext cx="5949650" cy="19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60"/>
          <p:cNvSpPr txBox="1"/>
          <p:nvPr/>
        </p:nvSpPr>
        <p:spPr>
          <a:xfrm>
            <a:off x="578250" y="5717325"/>
            <a:ext cx="1103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Kevin Ellis, Catherine Wong, Maxwell I. Nye, Mathias Sabl´e-Meyer, Luc Cary, Lucas Morales, Luke B. Hewitt, Armando Solar-Lezama,and Joshua B. Tenenbaum. Dreamcoder:Growing generalizable, interpretable knowledge with wake-sleep bayesian program learning.CoRR, abs/2OO6.O8381,2O2O.URL </a:t>
            </a:r>
            <a:r>
              <a:rPr lang="en-US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https://arxiv.org/abs/2OO6.O8381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H.Abelson and A. A. DiSessa. Turtle Geometry: The Computer as a Medium for Exploring Mathematics. MIT Press,1986.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0" name="Google Shape;1160;p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REVERSE DRAWING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/>
              <a:t>AUXILIARY FUNCTION</a:t>
            </a:r>
            <a:endParaRPr b="1" sz="2000"/>
          </a:p>
        </p:txBody>
      </p:sp>
      <p:sp>
        <p:nvSpPr>
          <p:cNvPr id="1167" name="Google Shape;1167;p61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8" name="Google Shape;1168;p61"/>
          <p:cNvSpPr txBox="1"/>
          <p:nvPr/>
        </p:nvSpPr>
        <p:spPr>
          <a:xfrm>
            <a:off x="569250" y="1509275"/>
            <a:ext cx="110535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Measure the </a:t>
            </a:r>
            <a:r>
              <a:rPr b="1" lang="en-US" sz="1800"/>
              <a:t>overlap</a:t>
            </a:r>
            <a:r>
              <a:rPr lang="en-US" sz="1800"/>
              <a:t> between two images</a:t>
            </a:r>
            <a:endParaRPr sz="1800"/>
          </a:p>
        </p:txBody>
      </p:sp>
      <p:sp>
        <p:nvSpPr>
          <p:cNvPr id="1169" name="Google Shape;1169;p61"/>
          <p:cNvSpPr txBox="1"/>
          <p:nvPr/>
        </p:nvSpPr>
        <p:spPr>
          <a:xfrm>
            <a:off x="578250" y="5947575"/>
            <a:ext cx="1103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Kevin Ellis, Catherine Wong, Maxwell I. Nye, Mathias Sabl´e-Meyer, Luc Cary, Lucas Morales, Luke B. Hewitt, Armando Solar-Lezama,and Joshua B. Tenenbaum. Dreamcoder:Growing generalizable, interpretable knowledge with wake-sleep bayesian program learning.CoRR, abs/2OO6.O8381,2O2O.URL </a:t>
            </a:r>
            <a:r>
              <a:rPr lang="en-US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https://arxiv.org/abs/2OO6.O8381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H.Abelson and A. A. DiSessa. Turtle Geometry: The Computer as a Medium for Exploring Mathematics. MIT Press,1986.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70" name="Google Shape;117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1875" y="2124613"/>
            <a:ext cx="5562326" cy="10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975" y="1890375"/>
            <a:ext cx="1063300" cy="2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61"/>
          <p:cNvPicPr preferRelativeResize="0"/>
          <p:nvPr/>
        </p:nvPicPr>
        <p:blipFill rotWithShape="1">
          <a:blip r:embed="rId6">
            <a:alphaModFix/>
          </a:blip>
          <a:srcRect b="0" l="-1158" r="-1332" t="0"/>
          <a:stretch/>
        </p:blipFill>
        <p:spPr>
          <a:xfrm>
            <a:off x="1655175" y="3377675"/>
            <a:ext cx="8822323" cy="10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61"/>
          <p:cNvPicPr preferRelativeResize="0"/>
          <p:nvPr/>
        </p:nvPicPr>
        <p:blipFill rotWithShape="1">
          <a:blip r:embed="rId7">
            <a:alphaModFix/>
          </a:blip>
          <a:srcRect b="-8562" l="-522" r="0" t="-1922"/>
          <a:stretch/>
        </p:blipFill>
        <p:spPr>
          <a:xfrm>
            <a:off x="1719500" y="4536225"/>
            <a:ext cx="8681800" cy="1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61"/>
          <p:cNvSpPr/>
          <p:nvPr/>
        </p:nvSpPr>
        <p:spPr>
          <a:xfrm>
            <a:off x="4696050" y="3350552"/>
            <a:ext cx="1938225" cy="144900"/>
          </a:xfrm>
          <a:custGeom>
            <a:rect b="b" l="l" r="r" t="t"/>
            <a:pathLst>
              <a:path extrusionOk="0" h="5796" w="77529">
                <a:moveTo>
                  <a:pt x="0" y="4910"/>
                </a:moveTo>
                <a:cubicBezTo>
                  <a:pt x="7162" y="4098"/>
                  <a:pt x="30052" y="-111"/>
                  <a:pt x="42973" y="37"/>
                </a:cubicBezTo>
                <a:cubicBezTo>
                  <a:pt x="55895" y="185"/>
                  <a:pt x="71770" y="4836"/>
                  <a:pt x="77529" y="5796"/>
                </a:cubicBez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75" name="Google Shape;1175;p61"/>
          <p:cNvSpPr/>
          <p:nvPr/>
        </p:nvSpPr>
        <p:spPr>
          <a:xfrm>
            <a:off x="2613825" y="3351014"/>
            <a:ext cx="3954000" cy="155500"/>
          </a:xfrm>
          <a:custGeom>
            <a:rect b="b" l="l" r="r" t="t"/>
            <a:pathLst>
              <a:path extrusionOk="0" h="6220" w="158160">
                <a:moveTo>
                  <a:pt x="0" y="6220"/>
                </a:moveTo>
                <a:cubicBezTo>
                  <a:pt x="13143" y="5186"/>
                  <a:pt x="52499" y="92"/>
                  <a:pt x="78859" y="18"/>
                </a:cubicBezTo>
                <a:cubicBezTo>
                  <a:pt x="105219" y="-56"/>
                  <a:pt x="144943" y="4817"/>
                  <a:pt x="158160" y="5777"/>
                </a:cubicBezTo>
              </a:path>
            </a:pathLst>
          </a:custGeom>
          <a:noFill/>
          <a:ln cap="flat" cmpd="sng" w="19050">
            <a:solidFill>
              <a:srgbClr val="FFB8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76" name="Google Shape;1176;p61"/>
          <p:cNvSpPr/>
          <p:nvPr/>
        </p:nvSpPr>
        <p:spPr>
          <a:xfrm>
            <a:off x="2658150" y="4556452"/>
            <a:ext cx="4109025" cy="111675"/>
          </a:xfrm>
          <a:custGeom>
            <a:rect b="b" l="l" r="r" t="t"/>
            <a:pathLst>
              <a:path extrusionOk="0" h="4467" w="164361">
                <a:moveTo>
                  <a:pt x="0" y="4467"/>
                </a:moveTo>
                <a:cubicBezTo>
                  <a:pt x="17130" y="3729"/>
                  <a:pt x="75388" y="185"/>
                  <a:pt x="102781" y="37"/>
                </a:cubicBezTo>
                <a:cubicBezTo>
                  <a:pt x="130175" y="-111"/>
                  <a:pt x="154098" y="2990"/>
                  <a:pt x="164361" y="3581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77" name="Google Shape;1177;p61"/>
          <p:cNvSpPr/>
          <p:nvPr/>
        </p:nvSpPr>
        <p:spPr>
          <a:xfrm>
            <a:off x="4618525" y="4512614"/>
            <a:ext cx="2148650" cy="144425"/>
          </a:xfrm>
          <a:custGeom>
            <a:rect b="b" l="l" r="r" t="t"/>
            <a:pathLst>
              <a:path extrusionOk="0" h="5777" w="85946">
                <a:moveTo>
                  <a:pt x="0" y="5777"/>
                </a:moveTo>
                <a:cubicBezTo>
                  <a:pt x="7531" y="4817"/>
                  <a:pt x="30864" y="92"/>
                  <a:pt x="45188" y="18"/>
                </a:cubicBezTo>
                <a:cubicBezTo>
                  <a:pt x="59512" y="-56"/>
                  <a:pt x="79153" y="4448"/>
                  <a:pt x="85946" y="533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78" name="Google Shape;1178;p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62"/>
          <p:cNvSpPr txBox="1"/>
          <p:nvPr>
            <p:ph type="title"/>
          </p:nvPr>
        </p:nvSpPr>
        <p:spPr>
          <a:xfrm>
            <a:off x="415600" y="593376"/>
            <a:ext cx="11360700" cy="97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REVERSE DRAWING</a:t>
            </a:r>
            <a:endParaRPr b="1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/>
              <a:t>RESULTS</a:t>
            </a:r>
            <a:endParaRPr b="1" sz="2000"/>
          </a:p>
        </p:txBody>
      </p:sp>
      <p:sp>
        <p:nvSpPr>
          <p:cNvPr id="1185" name="Google Shape;1185;p62"/>
          <p:cNvSpPr txBox="1"/>
          <p:nvPr/>
        </p:nvSpPr>
        <p:spPr>
          <a:xfrm>
            <a:off x="487325" y="6025125"/>
            <a:ext cx="1113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6" name="Google Shape;1186;p62"/>
          <p:cNvSpPr txBox="1"/>
          <p:nvPr/>
        </p:nvSpPr>
        <p:spPr>
          <a:xfrm>
            <a:off x="578250" y="5947575"/>
            <a:ext cx="1103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Kevin Ellis, Catherine Wong, Maxwell I. Nye, Mathias Sabl´e-Meyer, Luc Cary, Lucas Morales, Luke B. Hewitt, Armando Solar-Lezama,and Joshua B. Tenenbaum. Dreamcoder:Growing generalizable, interpretable knowledge with wake-sleep bayesian program learning.CoRR, abs/2OO6.O8381,2O2O.URL </a:t>
            </a:r>
            <a:r>
              <a:rPr lang="en-US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https://arxiv.org/abs/2OO6.O8381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Catherine Wong, Kevin M Ellis, Joshua Tenenbaum, and Jacob Andreas. Leveraging language to learn program abstractions and search heuristics. In International Conference on Machine Learning, pp. 11193– 112O4. PMLR, 2O21.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87" name="Google Shape;118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375" y="2180512"/>
            <a:ext cx="7799151" cy="3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900"/>
              <a:t>TAKE AWAY</a:t>
            </a:r>
            <a:endParaRPr b="1" sz="5700"/>
          </a:p>
        </p:txBody>
      </p:sp>
      <p:sp>
        <p:nvSpPr>
          <p:cNvPr id="1195" name="Google Shape;1195;p63"/>
          <p:cNvSpPr txBox="1"/>
          <p:nvPr/>
        </p:nvSpPr>
        <p:spPr>
          <a:xfrm>
            <a:off x="1078900" y="2006600"/>
            <a:ext cx="102177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Offers </a:t>
            </a:r>
            <a:r>
              <a:rPr b="1" lang="en-US" sz="2500"/>
              <a:t>Orthogonal search guidance</a:t>
            </a:r>
            <a:endParaRPr b="1"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Offers advantages of </a:t>
            </a:r>
            <a:r>
              <a:rPr b="1" lang="en-US" sz="2500"/>
              <a:t>task specific learning</a:t>
            </a:r>
            <a:r>
              <a:rPr lang="en-US" sz="2500"/>
              <a:t> </a:t>
            </a:r>
            <a:r>
              <a:rPr lang="en-US" sz="2500"/>
              <a:t>approaches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Effective way to </a:t>
            </a:r>
            <a:r>
              <a:rPr b="1" lang="en-US" sz="2500"/>
              <a:t>inject domain knowledge</a:t>
            </a:r>
            <a:r>
              <a:rPr lang="en-US" sz="2500"/>
              <a:t> into synthesizer</a:t>
            </a:r>
            <a:endParaRPr sz="2500"/>
          </a:p>
        </p:txBody>
      </p:sp>
      <p:sp>
        <p:nvSpPr>
          <p:cNvPr id="1196" name="Google Shape;1196;p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7" name="Google Shape;119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700" y="4508600"/>
            <a:ext cx="2044600" cy="20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63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Icons from @flaticon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15600" y="593375"/>
            <a:ext cx="11360700" cy="59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DOMAIN-SPECIFIC LANGUAGE (DSL)</a:t>
            </a:r>
            <a:endParaRPr b="1" sz="3000"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193225" y="2490675"/>
            <a:ext cx="5945700" cy="2102700"/>
            <a:chOff x="193225" y="2490675"/>
            <a:chExt cx="5945700" cy="2102700"/>
          </a:xfrm>
        </p:grpSpPr>
        <p:pic>
          <p:nvPicPr>
            <p:cNvPr id="138" name="Google Shape;138;p19"/>
            <p:cNvPicPr preferRelativeResize="0"/>
            <p:nvPr/>
          </p:nvPicPr>
          <p:blipFill rotWithShape="1">
            <a:blip r:embed="rId3">
              <a:alphaModFix/>
            </a:blip>
            <a:srcRect b="0" l="0" r="51597" t="0"/>
            <a:stretch/>
          </p:blipFill>
          <p:spPr>
            <a:xfrm>
              <a:off x="415600" y="2490675"/>
              <a:ext cx="5288474" cy="17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9"/>
            <p:cNvSpPr txBox="1"/>
            <p:nvPr/>
          </p:nvSpPr>
          <p:spPr>
            <a:xfrm>
              <a:off x="193225" y="4217775"/>
              <a:ext cx="59457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Sample Domain Specific Language (DSL) for String Manipulation </a:t>
              </a:r>
              <a:endParaRPr b="1"/>
            </a:p>
          </p:txBody>
        </p:sp>
      </p:grpSp>
      <p:grpSp>
        <p:nvGrpSpPr>
          <p:cNvPr id="140" name="Google Shape;140;p19"/>
          <p:cNvGrpSpPr/>
          <p:nvPr/>
        </p:nvGrpSpPr>
        <p:grpSpPr>
          <a:xfrm>
            <a:off x="6578950" y="2838450"/>
            <a:ext cx="5613050" cy="1767225"/>
            <a:chOff x="6578950" y="2838450"/>
            <a:chExt cx="5613050" cy="1767225"/>
          </a:xfrm>
        </p:grpSpPr>
        <p:pic>
          <p:nvPicPr>
            <p:cNvPr id="141" name="Google Shape;14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78950" y="2838450"/>
              <a:ext cx="5492826" cy="118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9"/>
            <p:cNvSpPr txBox="1"/>
            <p:nvPr/>
          </p:nvSpPr>
          <p:spPr>
            <a:xfrm>
              <a:off x="7051200" y="4205475"/>
              <a:ext cx="514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Sample DSL for Reverse Drawing Domain</a:t>
              </a:r>
              <a:endParaRPr b="1"/>
            </a:p>
          </p:txBody>
        </p:sp>
      </p:grpSp>
      <p:cxnSp>
        <p:nvCxnSpPr>
          <p:cNvPr id="143" name="Google Shape;143;p19"/>
          <p:cNvCxnSpPr/>
          <p:nvPr/>
        </p:nvCxnSpPr>
        <p:spPr>
          <a:xfrm flipH="1">
            <a:off x="6239350" y="1706379"/>
            <a:ext cx="9000" cy="392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5" name="Google Shape;12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762" y="1379762"/>
            <a:ext cx="4098476" cy="40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4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Icons from @flaticon</a:t>
            </a: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DOMAIN SPECIFIC LANGUAGE (DSL)</a:t>
            </a:r>
            <a:endParaRPr b="1"/>
          </a:p>
        </p:txBody>
      </p:sp>
      <p:pic>
        <p:nvPicPr>
          <p:cNvPr id="1213" name="Google Shape;121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5" y="2633894"/>
            <a:ext cx="4914900" cy="318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4" name="Google Shape;1214;p65"/>
          <p:cNvCxnSpPr/>
          <p:nvPr/>
        </p:nvCxnSpPr>
        <p:spPr>
          <a:xfrm>
            <a:off x="5580900" y="2166875"/>
            <a:ext cx="12900" cy="3907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15" name="Google Shape;1215;p65"/>
          <p:cNvGraphicFramePr/>
          <p:nvPr/>
        </p:nvGraphicFramePr>
        <p:xfrm>
          <a:off x="5896125" y="163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{16249F8F-33B7-4B60-B98C-A863DB0CD647}</a:tableStyleId>
              </a:tblPr>
              <a:tblGrid>
                <a:gridCol w="692850"/>
                <a:gridCol w="417600"/>
                <a:gridCol w="5024075"/>
              </a:tblGrid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𝛌 | 𝛌.𝛌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𝛌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Forward(ℒ,⊝,⨱) | Repeat(S,N, FLAG)| Penup(S) | Home(S)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⊝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⊝</a:t>
                      </a:r>
                      <a:r>
                        <a:rPr baseline="-25000" lang="en-US"/>
                        <a:t>u</a:t>
                      </a:r>
                      <a:r>
                        <a:rPr lang="en-US"/>
                        <a:t>|⊝</a:t>
                      </a:r>
                      <a:r>
                        <a:rPr baseline="-25000" lang="en-US"/>
                        <a:t>O</a:t>
                      </a:r>
                      <a:r>
                        <a:rPr lang="en-US"/>
                        <a:t>|⊝</a:t>
                      </a:r>
                      <a:r>
                        <a:rPr baseline="-25000" lang="en-US"/>
                        <a:t>u</a:t>
                      </a:r>
                      <a:r>
                        <a:rPr lang="en-US"/>
                        <a:t>⋈C|⊝⋈C|⊝⋈⊝|⊝</a:t>
                      </a:r>
                      <a:r>
                        <a:rPr baseline="-25000" lang="en-US"/>
                        <a:t>∊</a:t>
                      </a:r>
                      <a:endParaRPr baseline="-25000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ℒ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ℒ</a:t>
                      </a:r>
                      <a:r>
                        <a:rPr baseline="-25000" lang="en-US"/>
                        <a:t>u</a:t>
                      </a:r>
                      <a:r>
                        <a:rPr lang="en-US"/>
                        <a:t> | ℒ</a:t>
                      </a:r>
                      <a:r>
                        <a:rPr baseline="-25000" lang="en-US"/>
                        <a:t>O</a:t>
                      </a:r>
                      <a:r>
                        <a:rPr lang="en-US"/>
                        <a:t> | ℒ</a:t>
                      </a:r>
                      <a:r>
                        <a:rPr baseline="-25000" lang="en-US"/>
                        <a:t>u</a:t>
                      </a:r>
                      <a:r>
                        <a:rPr lang="en-US"/>
                        <a:t> ⋈ C | ℒ</a:t>
                      </a:r>
                      <a:r>
                        <a:rPr baseline="-25000" lang="en-US"/>
                        <a:t> </a:t>
                      </a:r>
                      <a:r>
                        <a:rPr lang="en-US"/>
                        <a:t>⋈ ℒ</a:t>
                      </a:r>
                      <a:r>
                        <a:rPr baseline="-25000" lang="en-US"/>
                        <a:t> </a:t>
                      </a:r>
                      <a:r>
                        <a:rPr lang="en-US"/>
                        <a:t> | ℒ</a:t>
                      </a:r>
                      <a:r>
                        <a:rPr baseline="-25000" lang="en-US"/>
                        <a:t>∊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⋈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-US"/>
                        <a:t>|  -  |  *  | /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N,C, i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| 2 | 3 | … | 9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ℒ</a:t>
                      </a:r>
                      <a:r>
                        <a:rPr b="1" baseline="-25000" lang="en-US"/>
                        <a:t>u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ℒ</a:t>
                      </a:r>
                      <a:r>
                        <a:rPr b="1" baseline="-25000" lang="en-US"/>
                        <a:t>O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ℒ</a:t>
                      </a:r>
                      <a:r>
                        <a:rPr b="1" baseline="-25000" lang="en-US"/>
                        <a:t>∊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⊝</a:t>
                      </a:r>
                      <a:r>
                        <a:rPr b="1" baseline="-25000" lang="en-US"/>
                        <a:t>u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36O</a:t>
                      </a:r>
                      <a:r>
                        <a:rPr baseline="30000" lang="en-US"/>
                        <a:t>O</a:t>
                      </a:r>
                      <a:endParaRPr baseline="30000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⊝</a:t>
                      </a:r>
                      <a:r>
                        <a:rPr b="1" baseline="-25000" lang="en-US"/>
                        <a:t>O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</a:t>
                      </a:r>
                      <a:r>
                        <a:rPr baseline="30000" lang="en-US"/>
                        <a:t>O</a:t>
                      </a:r>
                      <a:endParaRPr baseline="30000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⊝</a:t>
                      </a:r>
                      <a:r>
                        <a:rPr b="1" baseline="-25000" lang="en-US"/>
                        <a:t>∊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r>
                        <a:rPr baseline="30000" lang="en-US"/>
                        <a:t>O</a:t>
                      </a:r>
                      <a:endParaRPr baseline="30000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FLAG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TRUE | FALSE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⨱</a:t>
                      </a:r>
                      <a:endParaRPr b="1"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→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if FLAG is TRUE else 1</a:t>
                      </a:r>
                      <a:endParaRPr/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16" name="Google Shape;1216;p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WE HAVE LLMs…</a:t>
            </a:r>
            <a:endParaRPr b="1" sz="3000"/>
          </a:p>
        </p:txBody>
      </p:sp>
      <p:sp>
        <p:nvSpPr>
          <p:cNvPr id="1223" name="Google Shape;1223;p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4" name="Google Shape;1224;p66"/>
          <p:cNvSpPr txBox="1"/>
          <p:nvPr/>
        </p:nvSpPr>
        <p:spPr>
          <a:xfrm>
            <a:off x="1393350" y="3708725"/>
            <a:ext cx="94053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LLMs have some limitations: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Correctness</a:t>
            </a:r>
            <a:r>
              <a:rPr lang="en-US" sz="1800"/>
              <a:t> of the code they produce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Needs </a:t>
            </a:r>
            <a:r>
              <a:rPr b="1" lang="en-US" sz="1800"/>
              <a:t>large amount of data</a:t>
            </a:r>
            <a:r>
              <a:rPr lang="en-US" sz="1800"/>
              <a:t> to train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b="1" lang="en-US" sz="1800"/>
              <a:t>not good fit</a:t>
            </a:r>
            <a:r>
              <a:rPr lang="en-US" sz="1800"/>
              <a:t>, where we need large amount of exploration</a:t>
            </a:r>
            <a:endParaRPr sz="1800"/>
          </a:p>
        </p:txBody>
      </p:sp>
      <p:sp>
        <p:nvSpPr>
          <p:cNvPr id="1225" name="Google Shape;1225;p66"/>
          <p:cNvSpPr/>
          <p:nvPr/>
        </p:nvSpPr>
        <p:spPr>
          <a:xfrm>
            <a:off x="7895225" y="1356800"/>
            <a:ext cx="1845300" cy="2047200"/>
          </a:xfrm>
          <a:prstGeom prst="roundRect">
            <a:avLst>
              <a:gd fmla="val 16667" name="adj"/>
            </a:avLst>
          </a:prstGeom>
          <a:solidFill>
            <a:srgbClr val="FFF2CC">
              <a:alpha val="22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6" name="Google Shape;122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713" y="1355217"/>
            <a:ext cx="2047058" cy="204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66"/>
          <p:cNvPicPr preferRelativeResize="0"/>
          <p:nvPr/>
        </p:nvPicPr>
        <p:blipFill rotWithShape="1">
          <a:blip r:embed="rId4">
            <a:alphaModFix/>
          </a:blip>
          <a:srcRect b="0" l="-10429" r="-11269" t="0"/>
          <a:stretch/>
        </p:blipFill>
        <p:spPr>
          <a:xfrm>
            <a:off x="7871988" y="1358375"/>
            <a:ext cx="1845300" cy="20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025" y="2012897"/>
            <a:ext cx="731700" cy="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66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Icons from @flaticon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15600" y="593377"/>
            <a:ext cx="11360700" cy="61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ABSTRACT SYNTAX TREE (AST)</a:t>
            </a:r>
            <a:endParaRPr b="1" sz="3000"/>
          </a:p>
        </p:txBody>
      </p:sp>
      <p:cxnSp>
        <p:nvCxnSpPr>
          <p:cNvPr id="151" name="Google Shape;151;p20"/>
          <p:cNvCxnSpPr/>
          <p:nvPr/>
        </p:nvCxnSpPr>
        <p:spPr>
          <a:xfrm>
            <a:off x="5764300" y="1892525"/>
            <a:ext cx="12900" cy="390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" name="Google Shape;152;p20"/>
          <p:cNvGrpSpPr/>
          <p:nvPr/>
        </p:nvGrpSpPr>
        <p:grpSpPr>
          <a:xfrm>
            <a:off x="6922250" y="2357577"/>
            <a:ext cx="4651800" cy="3442748"/>
            <a:chOff x="6922250" y="2357577"/>
            <a:chExt cx="4651800" cy="3442748"/>
          </a:xfrm>
        </p:grpSpPr>
        <p:grpSp>
          <p:nvGrpSpPr>
            <p:cNvPr id="153" name="Google Shape;153;p20"/>
            <p:cNvGrpSpPr/>
            <p:nvPr/>
          </p:nvGrpSpPr>
          <p:grpSpPr>
            <a:xfrm>
              <a:off x="7383875" y="2357577"/>
              <a:ext cx="3391260" cy="2705003"/>
              <a:chOff x="513975" y="1610380"/>
              <a:chExt cx="4785185" cy="4151961"/>
            </a:xfrm>
          </p:grpSpPr>
          <p:sp>
            <p:nvSpPr>
              <p:cNvPr id="154" name="Google Shape;154;p20"/>
              <p:cNvSpPr/>
              <p:nvPr/>
            </p:nvSpPr>
            <p:spPr>
              <a:xfrm>
                <a:off x="2073799" y="1610380"/>
                <a:ext cx="2241300" cy="851400"/>
              </a:xfrm>
              <a:prstGeom prst="ellipse">
                <a:avLst/>
              </a:prstGeom>
              <a:solidFill>
                <a:srgbClr val="EA999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Repeat</a:t>
                </a:r>
                <a:endParaRPr b="1" sz="16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>
                <a:off x="4556660" y="3180178"/>
                <a:ext cx="742500" cy="798600"/>
              </a:xfrm>
              <a:prstGeom prst="ellipse">
                <a:avLst/>
              </a:prstGeom>
              <a:solidFill>
                <a:srgbClr val="7CE67A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latin typeface="Roboto Mono"/>
                    <a:ea typeface="Roboto Mono"/>
                    <a:cs typeface="Roboto Mono"/>
                    <a:sym typeface="Roboto Mono"/>
                  </a:rPr>
                  <a:t>4</a:t>
                </a:r>
                <a:endParaRPr b="1"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983457" y="3191446"/>
                <a:ext cx="1994100" cy="798600"/>
              </a:xfrm>
              <a:prstGeom prst="ellipse">
                <a:avLst/>
              </a:prstGeom>
              <a:solidFill>
                <a:srgbClr val="FFE599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chemeClr val="dk1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Forward</a:t>
                </a:r>
                <a:endParaRPr b="1" sz="15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57" name="Google Shape;157;p20"/>
              <p:cNvCxnSpPr>
                <a:stCxn id="154" idx="4"/>
                <a:endCxn id="156" idx="0"/>
              </p:cNvCxnSpPr>
              <p:nvPr/>
            </p:nvCxnSpPr>
            <p:spPr>
              <a:xfrm flipH="1">
                <a:off x="1980649" y="2461780"/>
                <a:ext cx="1213800" cy="729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20"/>
              <p:cNvCxnSpPr>
                <a:stCxn id="154" idx="4"/>
                <a:endCxn id="155" idx="0"/>
              </p:cNvCxnSpPr>
              <p:nvPr/>
            </p:nvCxnSpPr>
            <p:spPr>
              <a:xfrm>
                <a:off x="3194449" y="2461780"/>
                <a:ext cx="1733400" cy="718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9" name="Google Shape;159;p20"/>
              <p:cNvSpPr/>
              <p:nvPr/>
            </p:nvSpPr>
            <p:spPr>
              <a:xfrm>
                <a:off x="513975" y="4869242"/>
                <a:ext cx="863100" cy="893100"/>
              </a:xfrm>
              <a:prstGeom prst="ellipse">
                <a:avLst/>
              </a:prstGeom>
              <a:solidFill>
                <a:srgbClr val="B4A7D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b="1"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2977570" y="4869242"/>
                <a:ext cx="1035000" cy="8931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latin typeface="Roboto Mono"/>
                    <a:ea typeface="Roboto Mono"/>
                    <a:cs typeface="Roboto Mono"/>
                    <a:sym typeface="Roboto Mono"/>
                  </a:rPr>
                  <a:t>9O</a:t>
                </a:r>
                <a:r>
                  <a:rPr b="1" baseline="30000" lang="en-US" sz="1600">
                    <a:latin typeface="Roboto Mono"/>
                    <a:ea typeface="Roboto Mono"/>
                    <a:cs typeface="Roboto Mono"/>
                    <a:sym typeface="Roboto Mono"/>
                  </a:rPr>
                  <a:t>o</a:t>
                </a:r>
                <a:endParaRPr b="1" baseline="30000"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61" name="Google Shape;161;p20"/>
              <p:cNvCxnSpPr>
                <a:stCxn id="156" idx="4"/>
                <a:endCxn id="159" idx="0"/>
              </p:cNvCxnSpPr>
              <p:nvPr/>
            </p:nvCxnSpPr>
            <p:spPr>
              <a:xfrm flipH="1">
                <a:off x="945507" y="3990046"/>
                <a:ext cx="1035000" cy="87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20"/>
              <p:cNvCxnSpPr>
                <a:stCxn id="156" idx="4"/>
                <a:endCxn id="160" idx="0"/>
              </p:cNvCxnSpPr>
              <p:nvPr/>
            </p:nvCxnSpPr>
            <p:spPr>
              <a:xfrm>
                <a:off x="1980507" y="3990046"/>
                <a:ext cx="1514700" cy="87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3" name="Google Shape;163;p20"/>
            <p:cNvSpPr txBox="1"/>
            <p:nvPr/>
          </p:nvSpPr>
          <p:spPr>
            <a:xfrm>
              <a:off x="6922250" y="5400125"/>
              <a:ext cx="465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accent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AST</a:t>
              </a:r>
              <a:r>
                <a:rPr b="1" lang="en-US">
                  <a:solidFill>
                    <a:srgbClr val="E0666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of</a:t>
              </a:r>
              <a:r>
                <a:rPr b="1" lang="en-US">
                  <a:solidFill>
                    <a:srgbClr val="E0666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R</a:t>
              </a:r>
              <a:r>
                <a:rPr b="1" lang="en-US">
                  <a:solidFill>
                    <a:srgbClr val="E0666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epeat</a:t>
              </a:r>
              <a:r>
                <a:rPr b="1" lang="en-US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( </a:t>
              </a:r>
              <a:r>
                <a:rPr b="1" lang="en-US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Forward ( </a:t>
              </a:r>
              <a:r>
                <a:rPr b="1" lang="en-US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 </a:t>
              </a:r>
              <a:r>
                <a:rPr b="1" lang="en-US">
                  <a:solidFill>
                    <a:srgbClr val="351C7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-US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9O</a:t>
              </a:r>
              <a:r>
                <a:rPr b="1" baseline="30000" lang="en-US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</a:t>
              </a:r>
              <a:r>
                <a:rPr b="1" lang="en-US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), </a:t>
              </a:r>
              <a:r>
                <a:rPr b="1" lang="en-US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r>
                <a:rPr b="1" lang="en-US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64" name="Google Shape;164;p20"/>
          <p:cNvGrpSpPr/>
          <p:nvPr/>
        </p:nvGrpSpPr>
        <p:grpSpPr>
          <a:xfrm>
            <a:off x="598075" y="2357575"/>
            <a:ext cx="4950900" cy="3442750"/>
            <a:chOff x="598075" y="2357575"/>
            <a:chExt cx="4950900" cy="3442750"/>
          </a:xfrm>
        </p:grpSpPr>
        <p:sp>
          <p:nvSpPr>
            <p:cNvPr id="165" name="Google Shape;165;p20"/>
            <p:cNvSpPr txBox="1"/>
            <p:nvPr/>
          </p:nvSpPr>
          <p:spPr>
            <a:xfrm>
              <a:off x="598075" y="5400125"/>
              <a:ext cx="495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accent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AST</a:t>
              </a:r>
              <a:r>
                <a:rPr b="1" lang="en-US">
                  <a:solidFill>
                    <a:srgbClr val="E0666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of</a:t>
              </a:r>
              <a:r>
                <a:rPr b="1" lang="en-US">
                  <a:solidFill>
                    <a:srgbClr val="E0666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replace</a:t>
              </a:r>
              <a:r>
                <a:rPr b="1" lang="en-US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(</a:t>
              </a:r>
              <a:r>
                <a:rPr b="1" lang="en-US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concat ( </a:t>
              </a:r>
              <a:r>
                <a:rPr b="1" lang="en-US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 </a:t>
              </a:r>
              <a:r>
                <a:rPr b="1" lang="en-US">
                  <a:solidFill>
                    <a:srgbClr val="351C7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-US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b="1" lang="en-US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), </a:t>
              </a:r>
              <a:r>
                <a:rPr b="1" lang="en-US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 </a:t>
              </a:r>
              <a:r>
                <a:rPr b="1" lang="en-US">
                  <a:solidFill>
                    <a:srgbClr val="351C7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-US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b="1" lang="en-US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166" name="Google Shape;16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2625" y="2357575"/>
              <a:ext cx="3657600" cy="27049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-1225" y="4054925"/>
            <a:ext cx="5526000" cy="84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SEARCH TECHNIQUES</a:t>
            </a:r>
            <a:endParaRPr b="1" sz="3000"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5" name="Google Shape;175;p21"/>
          <p:cNvCxnSpPr/>
          <p:nvPr/>
        </p:nvCxnSpPr>
        <p:spPr>
          <a:xfrm>
            <a:off x="5941651" y="916201"/>
            <a:ext cx="0" cy="502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1"/>
          <p:cNvSpPr txBox="1"/>
          <p:nvPr/>
        </p:nvSpPr>
        <p:spPr>
          <a:xfrm>
            <a:off x="6358525" y="916350"/>
            <a:ext cx="5526000" cy="5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Enumeration-Based Approaches</a:t>
            </a:r>
            <a:endParaRPr b="1"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Bottom-Up Search Synthesis</a:t>
            </a:r>
            <a:endParaRPr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Top-Down Search Synthesis</a:t>
            </a:r>
            <a:endParaRPr sz="2700"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50" y="916200"/>
            <a:ext cx="2623450" cy="26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531150" y="6468875"/>
            <a:ext cx="61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Icons from @flaticon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415600" y="593375"/>
            <a:ext cx="11360700" cy="64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BOTTOM UP SEARCH SYNTHESIS</a:t>
            </a:r>
            <a:endParaRPr b="1" sz="2000"/>
          </a:p>
        </p:txBody>
      </p:sp>
      <p:sp>
        <p:nvSpPr>
          <p:cNvPr id="185" name="Google Shape;185;p22"/>
          <p:cNvSpPr txBox="1"/>
          <p:nvPr/>
        </p:nvSpPr>
        <p:spPr>
          <a:xfrm>
            <a:off x="587475" y="6080125"/>
            <a:ext cx="110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Aws Albarghouthi, Sumit Gulwani, Zachary Kincaid, Recursive Program Synthesis, 2O13.</a:t>
            </a:r>
            <a:br>
              <a:rPr lang="en-US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Abhishek Udupa, Arun Raghavan, Jyotirmoy V. Deshmukh, Sela Mador-Haim, Milo M.K. Martin, Rajeev Alur, TRANSIT: Specifying Protocols with Concolic Snippets, 2O13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50" y="3015575"/>
            <a:ext cx="10521800" cy="28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5892488" y="1434275"/>
            <a:ext cx="5492826" cy="1517350"/>
            <a:chOff x="5892488" y="1434275"/>
            <a:chExt cx="5492826" cy="1517350"/>
          </a:xfrm>
        </p:grpSpPr>
        <p:pic>
          <p:nvPicPr>
            <p:cNvPr id="189" name="Google Shape;18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2488" y="1434275"/>
              <a:ext cx="5492826" cy="118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2"/>
            <p:cNvSpPr txBox="1"/>
            <p:nvPr/>
          </p:nvSpPr>
          <p:spPr>
            <a:xfrm>
              <a:off x="6068513" y="2489925"/>
              <a:ext cx="514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/>
                <a:t>Sample DSL for Reverse Drawing Domain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15600" y="593375"/>
            <a:ext cx="11360700" cy="64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EXAMPLE OF BOTTOM-UP SEARCH SYNTHESIS</a:t>
            </a:r>
            <a:endParaRPr b="1" sz="3000"/>
          </a:p>
        </p:txBody>
      </p:sp>
      <p:sp>
        <p:nvSpPr>
          <p:cNvPr id="197" name="Google Shape;197;p23"/>
          <p:cNvSpPr txBox="1"/>
          <p:nvPr/>
        </p:nvSpPr>
        <p:spPr>
          <a:xfrm>
            <a:off x="587475" y="6080125"/>
            <a:ext cx="110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Aws Albarghouthi, Sumit Gulwani, Zachary Kincaid, Recursive Program Synthesis, 2O13.</a:t>
            </a:r>
            <a:br>
              <a:rPr lang="en-US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aseline="30000" lang="en-US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Abhishek Udupa, Arun Raghavan, Jyotirmoy V. Deshmukh, Sela Mador-Haim, Milo M.K. Martin, Rajeev Alur, TRANSIT: Specifying Protocols with Concolic Snippets, 2O13</a:t>
            </a:r>
            <a:endParaRPr/>
          </a:p>
        </p:txBody>
      </p:sp>
      <p:grpSp>
        <p:nvGrpSpPr>
          <p:cNvPr id="198" name="Google Shape;198;p23"/>
          <p:cNvGrpSpPr/>
          <p:nvPr/>
        </p:nvGrpSpPr>
        <p:grpSpPr>
          <a:xfrm>
            <a:off x="3471700" y="2896075"/>
            <a:ext cx="5248500" cy="2854800"/>
            <a:chOff x="3846425" y="3658075"/>
            <a:chExt cx="5248500" cy="2854800"/>
          </a:xfrm>
        </p:grpSpPr>
        <p:pic>
          <p:nvPicPr>
            <p:cNvPr id="199" name="Google Shape;19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17450" y="3658075"/>
              <a:ext cx="1706450" cy="1652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 txBox="1"/>
            <p:nvPr/>
          </p:nvSpPr>
          <p:spPr>
            <a:xfrm>
              <a:off x="3846425" y="4941175"/>
              <a:ext cx="5248500" cy="15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1:</a:t>
              </a:r>
              <a:r>
                <a:rPr b="1" lang="en-US" sz="1800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.. , 2, .., </a:t>
              </a:r>
              <a:r>
                <a:rPr b="1" lang="en-US" sz="1800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4, .. 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</a:t>
              </a:r>
              <a:r>
                <a:rPr b="1" baseline="30000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</a:t>
              </a:r>
              <a:r>
                <a:rPr b="1" lang="en-US" sz="1800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, .. 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9O</a:t>
              </a:r>
              <a:r>
                <a:rPr b="1" baseline="30000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</a:t>
              </a:r>
              <a:endParaRPr b="1" sz="18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2: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ɸ</a:t>
              </a:r>
              <a:endParaRPr b="1" sz="18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3: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Forward ( </a:t>
              </a:r>
              <a:r>
                <a:rPr b="1" lang="en-US" sz="1800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 </a:t>
              </a:r>
              <a:r>
                <a:rPr b="1" lang="en-US" sz="1800">
                  <a:solidFill>
                    <a:srgbClr val="351C7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9O</a:t>
              </a:r>
              <a:r>
                <a:rPr b="1" baseline="30000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)</a:t>
              </a:r>
              <a:endParaRPr b="1" sz="18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4: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 sz="1800">
                  <a:solidFill>
                    <a:schemeClr val="accen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ɸ</a:t>
              </a:r>
              <a:endParaRPr b="1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5:</a:t>
              </a:r>
              <a:r>
                <a:rPr b="1" lang="en-US" sz="1800">
                  <a:solidFill>
                    <a:srgbClr val="E0666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 sz="1800">
                  <a:solidFill>
                    <a:srgbClr val="E0666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Repeat</a:t>
              </a:r>
              <a:r>
                <a:rPr b="1" lang="en-US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( 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Forward ( </a:t>
              </a:r>
              <a:r>
                <a:rPr b="1" lang="en-US" sz="1800">
                  <a:solidFill>
                    <a:srgbClr val="1F49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 </a:t>
              </a:r>
              <a:r>
                <a:rPr b="1" lang="en-US" sz="1800">
                  <a:solidFill>
                    <a:srgbClr val="351C7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9O</a:t>
              </a:r>
              <a:r>
                <a:rPr b="1" baseline="30000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), </a:t>
              </a:r>
              <a:r>
                <a:rPr b="1" lang="en-US" sz="1800">
                  <a:solidFill>
                    <a:srgbClr val="38761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r>
                <a:rPr b="1" lang="en-US" sz="1800">
                  <a:solidFill>
                    <a:srgbClr val="BF9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 sz="18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b="1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2" name="Google Shape;202;p23"/>
          <p:cNvGrpSpPr/>
          <p:nvPr/>
        </p:nvGrpSpPr>
        <p:grpSpPr>
          <a:xfrm>
            <a:off x="5902463" y="1378725"/>
            <a:ext cx="5492826" cy="1517350"/>
            <a:chOff x="5892488" y="1434275"/>
            <a:chExt cx="5492826" cy="1517350"/>
          </a:xfrm>
        </p:grpSpPr>
        <p:pic>
          <p:nvPicPr>
            <p:cNvPr id="203" name="Google Shape;20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2488" y="1434275"/>
              <a:ext cx="5492826" cy="118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3"/>
            <p:cNvSpPr txBox="1"/>
            <p:nvPr/>
          </p:nvSpPr>
          <p:spPr>
            <a:xfrm>
              <a:off x="6068513" y="2489925"/>
              <a:ext cx="514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/>
                <a:t>Sample DSL for Reverse Drawing Domain</a:t>
              </a:r>
              <a:endParaRPr b="1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