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7" r:id="rId2"/>
    <p:sldId id="258" r:id="rId3"/>
    <p:sldId id="259" r:id="rId4"/>
    <p:sldId id="260" r:id="rId5"/>
    <p:sldId id="261" r:id="rId6"/>
    <p:sldId id="287" r:id="rId7"/>
    <p:sldId id="288" r:id="rId8"/>
    <p:sldId id="289" r:id="rId9"/>
    <p:sldId id="290" r:id="rId10"/>
    <p:sldId id="291" r:id="rId11"/>
    <p:sldId id="292" r:id="rId12"/>
    <p:sldId id="263" r:id="rId13"/>
    <p:sldId id="264" r:id="rId14"/>
    <p:sldId id="265" r:id="rId15"/>
    <p:sldId id="266" r:id="rId16"/>
    <p:sldId id="293" r:id="rId17"/>
    <p:sldId id="267" r:id="rId18"/>
    <p:sldId id="294" r:id="rId19"/>
    <p:sldId id="268" r:id="rId20"/>
    <p:sldId id="299" r:id="rId21"/>
    <p:sldId id="295" r:id="rId22"/>
    <p:sldId id="296" r:id="rId23"/>
    <p:sldId id="300" r:id="rId24"/>
    <p:sldId id="301" r:id="rId25"/>
    <p:sldId id="302" r:id="rId26"/>
    <p:sldId id="270" r:id="rId27"/>
    <p:sldId id="303" r:id="rId28"/>
    <p:sldId id="297" r:id="rId29"/>
    <p:sldId id="306" r:id="rId30"/>
    <p:sldId id="307" r:id="rId31"/>
    <p:sldId id="304" r:id="rId32"/>
    <p:sldId id="305" r:id="rId33"/>
    <p:sldId id="308" r:id="rId34"/>
    <p:sldId id="309" r:id="rId35"/>
    <p:sldId id="310" r:id="rId36"/>
    <p:sldId id="271" r:id="rId37"/>
    <p:sldId id="298" r:id="rId38"/>
    <p:sldId id="311" r:id="rId39"/>
    <p:sldId id="312" r:id="rId40"/>
    <p:sldId id="314" r:id="rId41"/>
    <p:sldId id="276" r:id="rId42"/>
    <p:sldId id="315" r:id="rId43"/>
    <p:sldId id="277" r:id="rId44"/>
    <p:sldId id="278" r:id="rId45"/>
    <p:sldId id="316" r:id="rId46"/>
    <p:sldId id="319" r:id="rId47"/>
    <p:sldId id="317" r:id="rId48"/>
    <p:sldId id="318" r:id="rId49"/>
    <p:sldId id="320" r:id="rId50"/>
    <p:sldId id="321" r:id="rId51"/>
    <p:sldId id="279" r:id="rId52"/>
    <p:sldId id="322" r:id="rId53"/>
    <p:sldId id="323" r:id="rId54"/>
    <p:sldId id="324" r:id="rId55"/>
    <p:sldId id="325" r:id="rId56"/>
    <p:sldId id="326" r:id="rId57"/>
    <p:sldId id="28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48" autoAdjust="0"/>
  </p:normalViewPr>
  <p:slideViewPr>
    <p:cSldViewPr snapToGrid="0">
      <p:cViewPr varScale="1">
        <p:scale>
          <a:sx n="67" d="100"/>
          <a:sy n="67" d="100"/>
        </p:scale>
        <p:origin x="14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72847-A548-4933-9233-C1E436E60694}" type="datetimeFigureOut">
              <a:rPr lang="en-US" smtClean="0"/>
              <a:t>15-Mar-23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6EED-694B-4ADA-8181-A92C575E01E1}" type="slidenum">
              <a:rPr lang="en-US" smtClean="0"/>
              <a:t>‹#›</a:t>
            </a:fld>
            <a:endParaRPr lang="en-US"/>
          </a:p>
        </p:txBody>
      </p:sp>
    </p:spTree>
    <p:extLst>
      <p:ext uri="{BB962C8B-B14F-4D97-AF65-F5344CB8AC3E}">
        <p14:creationId xmlns:p14="http://schemas.microsoft.com/office/powerpoint/2010/main" val="151749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36EED-694B-4ADA-8181-A92C575E01E1}" type="slidenum">
              <a:rPr lang="en-US" smtClean="0"/>
              <a:t>12</a:t>
            </a:fld>
            <a:endParaRPr lang="en-US"/>
          </a:p>
        </p:txBody>
      </p:sp>
    </p:spTree>
    <p:extLst>
      <p:ext uri="{BB962C8B-B14F-4D97-AF65-F5344CB8AC3E}">
        <p14:creationId xmlns:p14="http://schemas.microsoft.com/office/powerpoint/2010/main" val="239509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36EED-694B-4ADA-8181-A92C575E01E1}" type="slidenum">
              <a:rPr lang="en-US" smtClean="0"/>
              <a:t>19</a:t>
            </a:fld>
            <a:endParaRPr lang="en-US"/>
          </a:p>
        </p:txBody>
      </p:sp>
    </p:spTree>
    <p:extLst>
      <p:ext uri="{BB962C8B-B14F-4D97-AF65-F5344CB8AC3E}">
        <p14:creationId xmlns:p14="http://schemas.microsoft.com/office/powerpoint/2010/main" val="123695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36EED-694B-4ADA-8181-A92C575E01E1}" type="slidenum">
              <a:rPr lang="en-US" smtClean="0"/>
              <a:t>26</a:t>
            </a:fld>
            <a:endParaRPr lang="en-US"/>
          </a:p>
        </p:txBody>
      </p:sp>
    </p:spTree>
    <p:extLst>
      <p:ext uri="{BB962C8B-B14F-4D97-AF65-F5344CB8AC3E}">
        <p14:creationId xmlns:p14="http://schemas.microsoft.com/office/powerpoint/2010/main" val="4077331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36EED-694B-4ADA-8181-A92C575E01E1}" type="slidenum">
              <a:rPr lang="en-US" smtClean="0"/>
              <a:t>36</a:t>
            </a:fld>
            <a:endParaRPr lang="en-US"/>
          </a:p>
        </p:txBody>
      </p:sp>
    </p:spTree>
    <p:extLst>
      <p:ext uri="{BB962C8B-B14F-4D97-AF65-F5344CB8AC3E}">
        <p14:creationId xmlns:p14="http://schemas.microsoft.com/office/powerpoint/2010/main" val="156212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D36EED-694B-4ADA-8181-A92C575E01E1}" type="slidenum">
              <a:rPr lang="en-US" smtClean="0"/>
              <a:t>38</a:t>
            </a:fld>
            <a:endParaRPr lang="en-US"/>
          </a:p>
        </p:txBody>
      </p:sp>
    </p:spTree>
    <p:extLst>
      <p:ext uri="{BB962C8B-B14F-4D97-AF65-F5344CB8AC3E}">
        <p14:creationId xmlns:p14="http://schemas.microsoft.com/office/powerpoint/2010/main" val="4254790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36EED-694B-4ADA-8181-A92C575E01E1}" type="slidenum">
              <a:rPr lang="en-US" smtClean="0"/>
              <a:t>43</a:t>
            </a:fld>
            <a:endParaRPr lang="en-US"/>
          </a:p>
        </p:txBody>
      </p:sp>
    </p:spTree>
    <p:extLst>
      <p:ext uri="{BB962C8B-B14F-4D97-AF65-F5344CB8AC3E}">
        <p14:creationId xmlns:p14="http://schemas.microsoft.com/office/powerpoint/2010/main" val="610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013"/>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a:p>
        </p:txBody>
      </p:sp>
      <p:sp>
        <p:nvSpPr>
          <p:cNvPr id="6" name="Line 10"/>
          <p:cNvSpPr>
            <a:spLocks noChangeShapeType="1"/>
          </p:cNvSpPr>
          <p:nvPr/>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a:p>
        </p:txBody>
      </p:sp>
      <p:sp>
        <p:nvSpPr>
          <p:cNvPr id="101378" name="Rectangle 2"/>
          <p:cNvSpPr>
            <a:spLocks noGrp="1" noChangeArrowheads="1"/>
          </p:cNvSpPr>
          <p:nvPr>
            <p:ph type="ctrTitle"/>
          </p:nvPr>
        </p:nvSpPr>
        <p:spPr>
          <a:xfrm>
            <a:off x="685800" y="1524000"/>
            <a:ext cx="7924800" cy="1752600"/>
          </a:xfrm>
        </p:spPr>
        <p:txBody>
          <a:bodyPr/>
          <a:lstStyle>
            <a:lvl1pPr>
              <a:defRPr sz="3600"/>
            </a:lvl1pPr>
          </a:lstStyle>
          <a:p>
            <a:r>
              <a:rPr lang="en-US" altLang="en-US" dirty="0"/>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sz="2800"/>
            </a:lvl1pPr>
          </a:lstStyle>
          <a:p>
            <a:r>
              <a:rPr lang="en-US" altLang="en-US" dirty="0"/>
              <a:t>Click to edit Master subtitle style</a:t>
            </a:r>
          </a:p>
        </p:txBody>
      </p:sp>
      <p:sp>
        <p:nvSpPr>
          <p:cNvPr id="7" name="Footer Placeholder 1"/>
          <p:cNvSpPr>
            <a:spLocks noGrp="1"/>
          </p:cNvSpPr>
          <p:nvPr>
            <p:ph type="ftr" sz="quarter" idx="10"/>
          </p:nvPr>
        </p:nvSpPr>
        <p:spPr/>
        <p:txBody>
          <a:bodyPr/>
          <a:lstStyle>
            <a:lvl1pPr>
              <a:defRPr sz="1000"/>
            </a:lvl1pPr>
          </a:lstStyle>
          <a:p>
            <a:r>
              <a:rPr lang="en-US"/>
              <a:t>Dr. Shafina | University of Kotli | CS&amp;IT</a:t>
            </a:r>
            <a:endParaRPr lang="en-US" dirty="0"/>
          </a:p>
        </p:txBody>
      </p:sp>
      <p:sp>
        <p:nvSpPr>
          <p:cNvPr id="8" name="Slide Number Placeholder 2"/>
          <p:cNvSpPr>
            <a:spLocks noGrp="1"/>
          </p:cNvSpPr>
          <p:nvPr>
            <p:ph type="sldNum" sz="quarter" idx="11"/>
          </p:nvPr>
        </p:nvSpPr>
        <p:spPr/>
        <p:txBody>
          <a:bodyPr/>
          <a:lstStyle>
            <a:lvl1pPr>
              <a:defRPr sz="1200"/>
            </a:lvl1pPr>
          </a:lstStyle>
          <a:p>
            <a:fld id="{3DBE5772-1556-4748-AF2C-B271715542A5}" type="slidenum">
              <a:rPr lang="en-US" smtClean="0"/>
              <a:pPr/>
              <a:t>‹#›</a:t>
            </a:fld>
            <a:endParaRPr lang="en-US" dirty="0"/>
          </a:p>
        </p:txBody>
      </p:sp>
    </p:spTree>
    <p:extLst>
      <p:ext uri="{BB962C8B-B14F-4D97-AF65-F5344CB8AC3E}">
        <p14:creationId xmlns:p14="http://schemas.microsoft.com/office/powerpoint/2010/main" val="21656159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219200"/>
            <a:ext cx="8610600" cy="4914902"/>
          </a:xfrm>
        </p:spPr>
        <p:txBody>
          <a:bodyPr/>
          <a:lstStyle>
            <a:lvl1pPr>
              <a:lnSpc>
                <a:spcPct val="100000"/>
              </a:lnSpc>
              <a:defRPr sz="2400"/>
            </a:lvl1pPr>
            <a:lvl2pPr>
              <a:lnSpc>
                <a:spcPct val="100000"/>
              </a:lnSpc>
              <a:defRPr sz="2000"/>
            </a:lvl2pPr>
            <a:lvl3pPr>
              <a:lnSpc>
                <a:spcPct val="100000"/>
              </a:lnSpc>
              <a:defRPr sz="1800"/>
            </a:lvl3pPr>
            <a:lvl4pPr>
              <a:lnSpc>
                <a:spcPct val="100000"/>
              </a:lnSpc>
              <a:defRPr/>
            </a:lvl4pPr>
            <a:lvl5pPr>
              <a:lnSpc>
                <a:spcPct val="100000"/>
              </a:lnSpc>
              <a:defRPr sz="1400"/>
            </a:lvl5pPr>
          </a:lstStyle>
          <a:p>
            <a:pPr lvl="0"/>
            <a:r>
              <a:rPr lang="en-US" dirty="0"/>
              <a:t> Edit Master text styles</a:t>
            </a:r>
          </a:p>
          <a:p>
            <a:pPr lvl="1"/>
            <a:r>
              <a:rPr lang="en-US" dirty="0"/>
              <a:t> Second level</a:t>
            </a:r>
          </a:p>
          <a:p>
            <a:pPr lvl="2"/>
            <a:r>
              <a:rPr lang="en-US" dirty="0"/>
              <a:t> Third level</a:t>
            </a:r>
          </a:p>
          <a:p>
            <a:pPr lvl="3"/>
            <a:r>
              <a:rPr lang="en-US" dirty="0"/>
              <a:t> Fourth level</a:t>
            </a:r>
          </a:p>
          <a:p>
            <a:pPr lvl="4"/>
            <a:r>
              <a:rPr lang="en-US" dirty="0"/>
              <a:t>Fifth level</a:t>
            </a:r>
          </a:p>
        </p:txBody>
      </p:sp>
      <p:sp>
        <p:nvSpPr>
          <p:cNvPr id="7" name="Title 6"/>
          <p:cNvSpPr>
            <a:spLocks noGrp="1"/>
          </p:cNvSpPr>
          <p:nvPr>
            <p:ph type="title"/>
          </p:nvPr>
        </p:nvSpPr>
        <p:spPr/>
        <p:txBody>
          <a:bodyPr/>
          <a:lstStyle/>
          <a:p>
            <a:r>
              <a:rPr lang="en-US" dirty="0"/>
              <a:t>Click to edit Master title style</a:t>
            </a:r>
          </a:p>
        </p:txBody>
      </p:sp>
      <p:sp>
        <p:nvSpPr>
          <p:cNvPr id="4" name="Rectangle 1029"/>
          <p:cNvSpPr>
            <a:spLocks noGrp="1" noChangeArrowheads="1"/>
          </p:cNvSpPr>
          <p:nvPr>
            <p:ph type="ftr" sz="quarter" idx="10"/>
          </p:nvPr>
        </p:nvSpPr>
        <p:spPr>
          <a:ln/>
        </p:spPr>
        <p:txBody>
          <a:bodyPr/>
          <a:lstStyle>
            <a:lvl1pPr>
              <a:defRPr sz="1100"/>
            </a:lvl1pPr>
          </a:lstStyle>
          <a:p>
            <a:r>
              <a:rPr lang="en-US"/>
              <a:t>Dr. Shafina | University of Kotli | CS&amp;IT</a:t>
            </a:r>
            <a:endParaRPr lang="en-US" dirty="0"/>
          </a:p>
        </p:txBody>
      </p:sp>
      <p:sp>
        <p:nvSpPr>
          <p:cNvPr id="5" name="Rectangle 1030"/>
          <p:cNvSpPr>
            <a:spLocks noGrp="1" noChangeArrowheads="1"/>
          </p:cNvSpPr>
          <p:nvPr>
            <p:ph type="sldNum" sz="quarter" idx="11"/>
          </p:nvPr>
        </p:nvSpPr>
        <p:spPr>
          <a:ln/>
        </p:spPr>
        <p:txBody>
          <a:bodyPr/>
          <a:lstStyle>
            <a:lvl1pPr>
              <a:defRPr/>
            </a:lvl1pPr>
          </a:lstStyle>
          <a:p>
            <a:fld id="{3DBE5772-1556-4748-AF2C-B271715542A5}" type="slidenum">
              <a:rPr lang="en-US" smtClean="0"/>
              <a:t>‹#›</a:t>
            </a:fld>
            <a:endParaRPr lang="en-US" dirty="0"/>
          </a:p>
        </p:txBody>
      </p:sp>
    </p:spTree>
    <p:extLst>
      <p:ext uri="{BB962C8B-B14F-4D97-AF65-F5344CB8AC3E}">
        <p14:creationId xmlns:p14="http://schemas.microsoft.com/office/powerpoint/2010/main" val="4066097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7" name="Rectangle 1027"/>
          <p:cNvSpPr>
            <a:spLocks noGrp="1" noChangeArrowheads="1"/>
          </p:cNvSpPr>
          <p:nvPr>
            <p:ph type="body" idx="1"/>
          </p:nvPr>
        </p:nvSpPr>
        <p:spPr bwMode="auto">
          <a:xfrm>
            <a:off x="228600" y="1219200"/>
            <a:ext cx="8610600" cy="491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 Edit Master text styles</a:t>
            </a:r>
          </a:p>
          <a:p>
            <a:pPr lvl="1"/>
            <a:r>
              <a:rPr lang="en-US" altLang="en-US" dirty="0"/>
              <a:t> Second level</a:t>
            </a:r>
          </a:p>
          <a:p>
            <a:pPr lvl="2"/>
            <a:r>
              <a:rPr lang="en-US" altLang="en-US" dirty="0"/>
              <a:t> Third level</a:t>
            </a:r>
          </a:p>
          <a:p>
            <a:pPr lvl="3"/>
            <a:r>
              <a:rPr lang="en-US" altLang="en-US" dirty="0"/>
              <a:t> Fourth level</a:t>
            </a:r>
          </a:p>
          <a:p>
            <a:pPr lvl="4"/>
            <a:r>
              <a:rPr lang="en-US" altLang="en-US" dirty="0"/>
              <a:t>Fifth level</a:t>
            </a:r>
          </a:p>
        </p:txBody>
      </p:sp>
      <p:sp>
        <p:nvSpPr>
          <p:cNvPr id="100357" name="Rectangle 1029"/>
          <p:cNvSpPr>
            <a:spLocks noGrp="1" noChangeArrowheads="1"/>
          </p:cNvSpPr>
          <p:nvPr>
            <p:ph type="ftr" sz="quarter" idx="3"/>
          </p:nvPr>
        </p:nvSpPr>
        <p:spPr bwMode="auto">
          <a:xfrm>
            <a:off x="3124200" y="6248400"/>
            <a:ext cx="3124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00">
                <a:solidFill>
                  <a:srgbClr val="000000"/>
                </a:solidFill>
                <a:latin typeface="+mj-lt"/>
                <a:ea typeface="+mn-ea"/>
                <a:cs typeface="+mn-cs"/>
              </a:defRPr>
            </a:lvl1pPr>
          </a:lstStyle>
          <a:p>
            <a:r>
              <a:rPr lang="en-US"/>
              <a:t>Dr. Shafina | University of Kotli | CS&amp;IT</a:t>
            </a:r>
            <a:endParaRPr lang="en-US" dirty="0"/>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Garamond" panose="02020404030301010803" pitchFamily="18" charset="0"/>
                <a:ea typeface="ＭＳ Ｐゴシック" panose="020B0600070205080204" pitchFamily="34" charset="-128"/>
                <a:cs typeface="Arial" panose="020B0604020202020204" pitchFamily="34" charset="0"/>
              </a:defRPr>
            </a:lvl1pPr>
          </a:lstStyle>
          <a:p>
            <a:fld id="{3DBE5772-1556-4748-AF2C-B271715542A5}" type="slidenum">
              <a:rPr lang="en-US" smtClean="0"/>
              <a:pPr/>
              <a:t>‹#›</a:t>
            </a:fld>
            <a:endParaRPr lang="en-US" dirty="0"/>
          </a:p>
        </p:txBody>
      </p:sp>
      <p:sp>
        <p:nvSpPr>
          <p:cNvPr id="1030"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a:p>
        </p:txBody>
      </p:sp>
      <p:sp>
        <p:nvSpPr>
          <p:cNvPr id="1031" name="Line 1033"/>
          <p:cNvSpPr>
            <a:spLocks noChangeShapeType="1"/>
          </p:cNvSpPr>
          <p:nvPr/>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a:p>
        </p:txBody>
      </p:sp>
    </p:spTree>
    <p:extLst>
      <p:ext uri="{BB962C8B-B14F-4D97-AF65-F5344CB8AC3E}">
        <p14:creationId xmlns:p14="http://schemas.microsoft.com/office/powerpoint/2010/main" val="3169495459"/>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hf hdr="0" dt="0"/>
  <p:txStyles>
    <p:titleStyle>
      <a:lvl1pPr algn="l" rtl="0" eaLnBrk="1" fontAlgn="base" hangingPunct="1">
        <a:spcBef>
          <a:spcPct val="0"/>
        </a:spcBef>
        <a:spcAft>
          <a:spcPct val="0"/>
        </a:spcAft>
        <a:defRPr sz="3600">
          <a:solidFill>
            <a:schemeClr val="tx2"/>
          </a:solidFill>
          <a:latin typeface="+mj-lt"/>
          <a:ea typeface="MS PGothic" panose="020B0600070205080204" pitchFamily="34" charset="-128"/>
          <a:cs typeface="ＭＳ Ｐゴシック" charset="0"/>
        </a:defRPr>
      </a:lvl1pPr>
      <a:lvl2pPr algn="l" rtl="0" eaLnBrk="1" fontAlgn="base" hangingPunct="1">
        <a:spcBef>
          <a:spcPct val="0"/>
        </a:spcBef>
        <a:spcAft>
          <a:spcPct val="0"/>
        </a:spcAft>
        <a:defRPr sz="2250">
          <a:solidFill>
            <a:schemeClr val="tx2"/>
          </a:solidFill>
          <a:latin typeface="Garamond" pitchFamily="18" charset="0"/>
          <a:ea typeface="MS PGothic" panose="020B0600070205080204" pitchFamily="34" charset="-128"/>
          <a:cs typeface="ＭＳ Ｐゴシック" charset="0"/>
        </a:defRPr>
      </a:lvl2pPr>
      <a:lvl3pPr algn="l" rtl="0" eaLnBrk="1" fontAlgn="base" hangingPunct="1">
        <a:spcBef>
          <a:spcPct val="0"/>
        </a:spcBef>
        <a:spcAft>
          <a:spcPct val="0"/>
        </a:spcAft>
        <a:defRPr sz="2250">
          <a:solidFill>
            <a:schemeClr val="tx2"/>
          </a:solidFill>
          <a:latin typeface="Garamond" pitchFamily="18" charset="0"/>
          <a:ea typeface="MS PGothic" panose="020B0600070205080204" pitchFamily="34" charset="-128"/>
          <a:cs typeface="ＭＳ Ｐゴシック" charset="0"/>
        </a:defRPr>
      </a:lvl3pPr>
      <a:lvl4pPr algn="l" rtl="0" eaLnBrk="1" fontAlgn="base" hangingPunct="1">
        <a:spcBef>
          <a:spcPct val="0"/>
        </a:spcBef>
        <a:spcAft>
          <a:spcPct val="0"/>
        </a:spcAft>
        <a:defRPr sz="2250">
          <a:solidFill>
            <a:schemeClr val="tx2"/>
          </a:solidFill>
          <a:latin typeface="Garamond" pitchFamily="18" charset="0"/>
          <a:ea typeface="MS PGothic" panose="020B0600070205080204" pitchFamily="34" charset="-128"/>
          <a:cs typeface="ＭＳ Ｐゴシック" charset="0"/>
        </a:defRPr>
      </a:lvl4pPr>
      <a:lvl5pPr algn="l" rtl="0" eaLnBrk="1" fontAlgn="base" hangingPunct="1">
        <a:spcBef>
          <a:spcPct val="0"/>
        </a:spcBef>
        <a:spcAft>
          <a:spcPct val="0"/>
        </a:spcAft>
        <a:defRPr sz="2250">
          <a:solidFill>
            <a:schemeClr val="tx2"/>
          </a:solidFill>
          <a:latin typeface="Garamond" pitchFamily="18" charset="0"/>
          <a:ea typeface="MS PGothic" panose="020B0600070205080204" pitchFamily="34" charset="-128"/>
          <a:cs typeface="ＭＳ Ｐゴシック" charset="0"/>
        </a:defRPr>
      </a:lvl5pPr>
      <a:lvl6pPr marL="257175" algn="l" rtl="0" eaLnBrk="1" fontAlgn="base" hangingPunct="1">
        <a:spcBef>
          <a:spcPct val="0"/>
        </a:spcBef>
        <a:spcAft>
          <a:spcPct val="0"/>
        </a:spcAft>
        <a:defRPr sz="2250">
          <a:solidFill>
            <a:schemeClr val="tx2"/>
          </a:solidFill>
          <a:latin typeface="Garamond" pitchFamily="18" charset="0"/>
        </a:defRPr>
      </a:lvl6pPr>
      <a:lvl7pPr marL="514350" algn="l" rtl="0" eaLnBrk="1" fontAlgn="base" hangingPunct="1">
        <a:spcBef>
          <a:spcPct val="0"/>
        </a:spcBef>
        <a:spcAft>
          <a:spcPct val="0"/>
        </a:spcAft>
        <a:defRPr sz="2250">
          <a:solidFill>
            <a:schemeClr val="tx2"/>
          </a:solidFill>
          <a:latin typeface="Garamond" pitchFamily="18" charset="0"/>
        </a:defRPr>
      </a:lvl7pPr>
      <a:lvl8pPr marL="771525" algn="l" rtl="0" eaLnBrk="1" fontAlgn="base" hangingPunct="1">
        <a:spcBef>
          <a:spcPct val="0"/>
        </a:spcBef>
        <a:spcAft>
          <a:spcPct val="0"/>
        </a:spcAft>
        <a:defRPr sz="2250">
          <a:solidFill>
            <a:schemeClr val="tx2"/>
          </a:solidFill>
          <a:latin typeface="Garamond" pitchFamily="18" charset="0"/>
        </a:defRPr>
      </a:lvl8pPr>
      <a:lvl9pPr marL="1028700" algn="l" rtl="0" eaLnBrk="1" fontAlgn="base" hangingPunct="1">
        <a:spcBef>
          <a:spcPct val="0"/>
        </a:spcBef>
        <a:spcAft>
          <a:spcPct val="0"/>
        </a:spcAft>
        <a:defRPr sz="2250">
          <a:solidFill>
            <a:schemeClr val="tx2"/>
          </a:solidFill>
          <a:latin typeface="Garamond" pitchFamily="18" charset="0"/>
        </a:defRPr>
      </a:lvl9pPr>
    </p:titleStyle>
    <p:bodyStyle>
      <a:lvl1pPr marL="192881" indent="-192881" algn="l" rtl="0" eaLnBrk="1" fontAlgn="base" hangingPunct="1">
        <a:lnSpc>
          <a:spcPct val="150000"/>
        </a:lnSpc>
        <a:spcBef>
          <a:spcPct val="20000"/>
        </a:spcBef>
        <a:spcAft>
          <a:spcPts val="0"/>
        </a:spcAft>
        <a:buClr>
          <a:schemeClr val="accent1"/>
        </a:buClr>
        <a:buSzPct val="65000"/>
        <a:buFont typeface="Wingdings" panose="05000000000000000000" pitchFamily="2" charset="2"/>
        <a:buChar char="n"/>
        <a:defRPr sz="2400">
          <a:solidFill>
            <a:schemeClr val="tx1"/>
          </a:solidFill>
          <a:latin typeface="+mn-lt"/>
          <a:ea typeface="MS PGothic" panose="020B0600070205080204" pitchFamily="34" charset="-128"/>
          <a:cs typeface="ＭＳ Ｐゴシック" charset="0"/>
        </a:defRPr>
      </a:lvl1pPr>
      <a:lvl2pPr marL="376833" indent="-183059" algn="l" rtl="0" eaLnBrk="1" fontAlgn="base" hangingPunct="1">
        <a:lnSpc>
          <a:spcPct val="150000"/>
        </a:lnSpc>
        <a:spcBef>
          <a:spcPct val="20000"/>
        </a:spcBef>
        <a:spcAft>
          <a:spcPts val="0"/>
        </a:spcAft>
        <a:buClr>
          <a:schemeClr val="accent2"/>
        </a:buClr>
        <a:buSzPct val="60000"/>
        <a:buFont typeface="Wingdings" panose="05000000000000000000" pitchFamily="2" charset="2"/>
        <a:buChar char="q"/>
        <a:defRPr sz="2000">
          <a:solidFill>
            <a:schemeClr val="tx1"/>
          </a:solidFill>
          <a:latin typeface="+mn-lt"/>
          <a:ea typeface="MS PGothic" panose="020B0600070205080204" pitchFamily="34" charset="-128"/>
        </a:defRPr>
      </a:lvl2pPr>
      <a:lvl3pPr marL="575072" indent="-197347" algn="l" rtl="0" eaLnBrk="1" fontAlgn="base" hangingPunct="1">
        <a:lnSpc>
          <a:spcPct val="150000"/>
        </a:lnSpc>
        <a:spcBef>
          <a:spcPct val="20000"/>
        </a:spcBef>
        <a:spcAft>
          <a:spcPts val="0"/>
        </a:spcAft>
        <a:buClr>
          <a:schemeClr val="accent1"/>
        </a:buClr>
        <a:buSzPct val="65000"/>
        <a:buFont typeface="Wingdings" panose="05000000000000000000" pitchFamily="2" charset="2"/>
        <a:buChar char="n"/>
        <a:defRPr sz="1800">
          <a:solidFill>
            <a:schemeClr val="tx1"/>
          </a:solidFill>
          <a:latin typeface="+mn-lt"/>
          <a:ea typeface="MS PGothic" panose="020B0600070205080204" pitchFamily="34" charset="-128"/>
        </a:defRPr>
      </a:lvl3pPr>
      <a:lvl4pPr marL="753666" indent="-177701" algn="l" rtl="0" eaLnBrk="1" fontAlgn="base" hangingPunct="1">
        <a:lnSpc>
          <a:spcPct val="150000"/>
        </a:lnSpc>
        <a:spcBef>
          <a:spcPct val="20000"/>
        </a:spcBef>
        <a:spcAft>
          <a:spcPts val="0"/>
        </a:spcAft>
        <a:buClr>
          <a:schemeClr val="accent2"/>
        </a:buClr>
        <a:buSzPct val="70000"/>
        <a:buFont typeface="Wingdings" panose="05000000000000000000" pitchFamily="2" charset="2"/>
        <a:buChar char="q"/>
        <a:defRPr sz="1600">
          <a:solidFill>
            <a:schemeClr val="tx1"/>
          </a:solidFill>
          <a:latin typeface="+mn-lt"/>
          <a:ea typeface="MS PGothic" panose="020B0600070205080204" pitchFamily="34" charset="-128"/>
        </a:defRPr>
      </a:lvl4pPr>
      <a:lvl5pPr marL="945654" indent="-191096" algn="l" rtl="0" eaLnBrk="1" fontAlgn="base" hangingPunct="1">
        <a:lnSpc>
          <a:spcPct val="150000"/>
        </a:lnSpc>
        <a:spcBef>
          <a:spcPct val="20000"/>
        </a:spcBef>
        <a:spcAft>
          <a:spcPts val="0"/>
        </a:spcAft>
        <a:buClr>
          <a:schemeClr val="accent1"/>
        </a:buClr>
        <a:buSzPct val="75000"/>
        <a:buFont typeface="Wingdings" panose="05000000000000000000" pitchFamily="2" charset="2"/>
        <a:buChar char="§"/>
        <a:defRPr sz="1200">
          <a:solidFill>
            <a:schemeClr val="tx1"/>
          </a:solidFill>
          <a:latin typeface="+mn-lt"/>
          <a:ea typeface="MS PGothic" panose="020B0600070205080204" pitchFamily="34" charset="-128"/>
        </a:defRPr>
      </a:lvl5pPr>
      <a:lvl6pPr marL="1202829"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6pPr>
      <a:lvl7pPr marL="1460004"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7pPr>
      <a:lvl8pPr marL="1717179"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8pPr>
      <a:lvl9pPr marL="1974354"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Organization and Assembly Language</a:t>
            </a:r>
            <a:br>
              <a:rPr lang="en-US" dirty="0"/>
            </a:br>
            <a:r>
              <a:rPr lang="en-US" dirty="0"/>
              <a:t>Lecture 6</a:t>
            </a:r>
            <a:br>
              <a:rPr lang="en-US" dirty="0"/>
            </a:br>
            <a:endParaRPr lang="en-US" dirty="0"/>
          </a:p>
        </p:txBody>
      </p:sp>
      <p:sp>
        <p:nvSpPr>
          <p:cNvPr id="5" name="Slide Number Placeholder 4"/>
          <p:cNvSpPr>
            <a:spLocks noGrp="1"/>
          </p:cNvSpPr>
          <p:nvPr>
            <p:ph type="sldNum" sz="quarter" idx="11"/>
          </p:nvPr>
        </p:nvSpPr>
        <p:spPr/>
        <p:txBody>
          <a:bodyPr/>
          <a:lstStyle/>
          <a:p>
            <a:pPr fontAlgn="base">
              <a:spcBef>
                <a:spcPct val="0"/>
              </a:spcBef>
              <a:spcAft>
                <a:spcPct val="0"/>
              </a:spcAft>
            </a:pPr>
            <a:fld id="{3DBE5772-1556-4748-AF2C-B271715542A5}" type="slidenum">
              <a:rPr lang="en-US"/>
              <a:pPr fontAlgn="base">
                <a:spcBef>
                  <a:spcPct val="0"/>
                </a:spcBef>
                <a:spcAft>
                  <a:spcPct val="0"/>
                </a:spcAft>
              </a:pPr>
              <a:t>1</a:t>
            </a:fld>
            <a:endParaRPr lang="en-US"/>
          </a:p>
        </p:txBody>
      </p:sp>
      <p:sp>
        <p:nvSpPr>
          <p:cNvPr id="6" name="Subtitle 5">
            <a:extLst>
              <a:ext uri="{FF2B5EF4-FFF2-40B4-BE49-F238E27FC236}">
                <a16:creationId xmlns:a16="http://schemas.microsoft.com/office/drawing/2014/main" id="{F620A073-F66D-EE9D-537F-42FA52A8E225}"/>
              </a:ext>
            </a:extLst>
          </p:cNvPr>
          <p:cNvSpPr>
            <a:spLocks noGrp="1"/>
          </p:cNvSpPr>
          <p:nvPr>
            <p:ph type="subTitle" idx="1"/>
          </p:nvPr>
        </p:nvSpPr>
        <p:spPr/>
        <p:txBody>
          <a:bodyPr/>
          <a:lstStyle/>
          <a:p>
            <a:endParaRPr lang="en-US"/>
          </a:p>
        </p:txBody>
      </p:sp>
      <p:sp>
        <p:nvSpPr>
          <p:cNvPr id="7" name="Footer Placeholder 6">
            <a:extLst>
              <a:ext uri="{FF2B5EF4-FFF2-40B4-BE49-F238E27FC236}">
                <a16:creationId xmlns:a16="http://schemas.microsoft.com/office/drawing/2014/main" id="{6DF51CE4-E128-5180-853D-4700F2F55274}"/>
              </a:ext>
            </a:extLst>
          </p:cNvPr>
          <p:cNvSpPr>
            <a:spLocks noGrp="1"/>
          </p:cNvSpPr>
          <p:nvPr>
            <p:ph type="ftr" sz="quarter" idx="10"/>
          </p:nvPr>
        </p:nvSpPr>
        <p:spPr/>
        <p:txBody>
          <a:bodyPr/>
          <a:lstStyle/>
          <a:p>
            <a:r>
              <a:rPr lang="en-US"/>
              <a:t>Dr. Shafina | University of Kotli | CS&amp;IT</a:t>
            </a:r>
            <a:endParaRPr lang="en-US" dirty="0"/>
          </a:p>
        </p:txBody>
      </p:sp>
    </p:spTree>
    <p:extLst>
      <p:ext uri="{BB962C8B-B14F-4D97-AF65-F5344CB8AC3E}">
        <p14:creationId xmlns:p14="http://schemas.microsoft.com/office/powerpoint/2010/main" val="237931591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6FB3AE6-0FE9-72F7-C58D-0E64A1994CD3}"/>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636228" y="278468"/>
            <a:ext cx="5421797" cy="6427132"/>
          </a:xfrm>
        </p:spPr>
      </p:pic>
      <p:sp>
        <p:nvSpPr>
          <p:cNvPr id="4" name="Footer Placeholder 3">
            <a:extLst>
              <a:ext uri="{FF2B5EF4-FFF2-40B4-BE49-F238E27FC236}">
                <a16:creationId xmlns:a16="http://schemas.microsoft.com/office/drawing/2014/main" id="{C5973F4A-82B9-79A7-918F-A22D8874889E}"/>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5E84C54B-5EB7-BB26-5516-5C25907CF715}"/>
              </a:ext>
            </a:extLst>
          </p:cNvPr>
          <p:cNvSpPr>
            <a:spLocks noGrp="1"/>
          </p:cNvSpPr>
          <p:nvPr>
            <p:ph type="sldNum" sz="quarter" idx="11"/>
          </p:nvPr>
        </p:nvSpPr>
        <p:spPr/>
        <p:txBody>
          <a:bodyPr/>
          <a:lstStyle/>
          <a:p>
            <a:fld id="{3DBE5772-1556-4748-AF2C-B271715542A5}" type="slidenum">
              <a:rPr lang="en-US" smtClean="0"/>
              <a:t>10</a:t>
            </a:fld>
            <a:endParaRPr lang="en-US" dirty="0"/>
          </a:p>
        </p:txBody>
      </p:sp>
    </p:spTree>
    <p:extLst>
      <p:ext uri="{BB962C8B-B14F-4D97-AF65-F5344CB8AC3E}">
        <p14:creationId xmlns:p14="http://schemas.microsoft.com/office/powerpoint/2010/main" val="85273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7CE1E8-D888-FFB5-D349-E66AC7A17850}"/>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4AA8B315-1A5A-5543-72E9-E4BB91209F71}"/>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4797B944-3BF6-CC2B-DF0F-D274B7740498}"/>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55D2FDB9-3AED-5440-0258-9CE2B4C174C5}"/>
              </a:ext>
            </a:extLst>
          </p:cNvPr>
          <p:cNvSpPr>
            <a:spLocks noGrp="1"/>
          </p:cNvSpPr>
          <p:nvPr>
            <p:ph type="sldNum" sz="quarter" idx="11"/>
          </p:nvPr>
        </p:nvSpPr>
        <p:spPr/>
        <p:txBody>
          <a:bodyPr/>
          <a:lstStyle/>
          <a:p>
            <a:fld id="{3DBE5772-1556-4748-AF2C-B271715542A5}" type="slidenum">
              <a:rPr lang="en-US" smtClean="0"/>
              <a:t>11</a:t>
            </a:fld>
            <a:endParaRPr lang="en-US" dirty="0"/>
          </a:p>
        </p:txBody>
      </p:sp>
      <p:pic>
        <p:nvPicPr>
          <p:cNvPr id="7" name="Picture 6">
            <a:extLst>
              <a:ext uri="{FF2B5EF4-FFF2-40B4-BE49-F238E27FC236}">
                <a16:creationId xmlns:a16="http://schemas.microsoft.com/office/drawing/2014/main" id="{8603EC54-8B04-B5E9-1ABF-15AA3133420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03863" y="1035052"/>
            <a:ext cx="7911499" cy="5277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324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Pipelining of RISC Instructions</a:t>
            </a:r>
          </a:p>
        </p:txBody>
      </p:sp>
      <p:sp>
        <p:nvSpPr>
          <p:cNvPr id="5" name="Slide Number Placeholder 4"/>
          <p:cNvSpPr>
            <a:spLocks noGrp="1"/>
          </p:cNvSpPr>
          <p:nvPr>
            <p:ph type="sldNum" sz="quarter" idx="11"/>
          </p:nvPr>
        </p:nvSpPr>
        <p:spPr/>
        <p:txBody>
          <a:bodyPr/>
          <a:lstStyle/>
          <a:p>
            <a:fld id="{3DBE5772-1556-4748-AF2C-B271715542A5}" type="slidenum">
              <a:rPr lang="en-US" smtClean="0"/>
              <a:t>12</a:t>
            </a:fld>
            <a:endParaRPr lang="en-US" dirty="0"/>
          </a:p>
        </p:txBody>
      </p:sp>
      <p:sp>
        <p:nvSpPr>
          <p:cNvPr id="6" name="Rectangle 3"/>
          <p:cNvSpPr>
            <a:spLocks noChangeArrowheads="1"/>
          </p:cNvSpPr>
          <p:nvPr/>
        </p:nvSpPr>
        <p:spPr bwMode="auto">
          <a:xfrm>
            <a:off x="304800" y="2133600"/>
            <a:ext cx="1524000" cy="701675"/>
          </a:xfrm>
          <a:prstGeom prst="rect">
            <a:avLst/>
          </a:prstGeom>
          <a:solidFill>
            <a:schemeClr val="accent1"/>
          </a:solidFill>
          <a:ln>
            <a:noFill/>
          </a:ln>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b="1" dirty="0"/>
              <a:t>Fetch</a:t>
            </a:r>
          </a:p>
          <a:p>
            <a:pPr algn="ctr" eaLnBrk="1" hangingPunct="1">
              <a:spcBef>
                <a:spcPct val="0"/>
              </a:spcBef>
              <a:buClrTx/>
              <a:buSzTx/>
              <a:buFontTx/>
              <a:buNone/>
            </a:pPr>
            <a:r>
              <a:rPr lang="en-US" altLang="en-US" sz="2000" b="1" dirty="0"/>
              <a:t>Instruction</a:t>
            </a:r>
          </a:p>
        </p:txBody>
      </p:sp>
      <p:sp>
        <p:nvSpPr>
          <p:cNvPr id="7" name="Text Box 4"/>
          <p:cNvSpPr txBox="1">
            <a:spLocks noChangeArrowheads="1"/>
          </p:cNvSpPr>
          <p:nvPr/>
        </p:nvSpPr>
        <p:spPr bwMode="auto">
          <a:xfrm>
            <a:off x="2411413" y="2133600"/>
            <a:ext cx="1130300" cy="701675"/>
          </a:xfrm>
          <a:prstGeom prst="rect">
            <a:avLst/>
          </a:prstGeom>
          <a:solidFill>
            <a:schemeClr val="accent1"/>
          </a:solidFill>
          <a:ln>
            <a:noFill/>
          </a:ln>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b="1" dirty="0"/>
              <a:t>Decode</a:t>
            </a:r>
          </a:p>
          <a:p>
            <a:pPr algn="ctr" eaLnBrk="1" hangingPunct="1">
              <a:spcBef>
                <a:spcPct val="0"/>
              </a:spcBef>
              <a:buClrTx/>
              <a:buSzTx/>
              <a:buFontTx/>
              <a:buNone/>
            </a:pPr>
            <a:r>
              <a:rPr lang="en-US" altLang="en-US" sz="2000" b="1" dirty="0"/>
              <a:t>Opcode</a:t>
            </a:r>
          </a:p>
        </p:txBody>
      </p:sp>
      <p:sp>
        <p:nvSpPr>
          <p:cNvPr id="8" name="Text Box 5"/>
          <p:cNvSpPr txBox="1">
            <a:spLocks noChangeArrowheads="1"/>
          </p:cNvSpPr>
          <p:nvPr/>
        </p:nvSpPr>
        <p:spPr bwMode="auto">
          <a:xfrm>
            <a:off x="4114800" y="2133600"/>
            <a:ext cx="1370013" cy="701675"/>
          </a:xfrm>
          <a:prstGeom prst="rect">
            <a:avLst/>
          </a:prstGeom>
          <a:solidFill>
            <a:schemeClr val="accent1"/>
          </a:solidFill>
          <a:ln>
            <a:noFill/>
          </a:ln>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b="1" dirty="0"/>
              <a:t>Fetch</a:t>
            </a:r>
          </a:p>
          <a:p>
            <a:pPr algn="ctr" eaLnBrk="1" hangingPunct="1">
              <a:spcBef>
                <a:spcPct val="0"/>
              </a:spcBef>
              <a:buClrTx/>
              <a:buSzTx/>
              <a:buFontTx/>
              <a:buNone/>
            </a:pPr>
            <a:r>
              <a:rPr lang="en-US" altLang="en-US" sz="2000" b="1" dirty="0"/>
              <a:t>Operands</a:t>
            </a:r>
          </a:p>
        </p:txBody>
      </p:sp>
      <p:sp>
        <p:nvSpPr>
          <p:cNvPr id="9" name="Text Box 6"/>
          <p:cNvSpPr txBox="1">
            <a:spLocks noChangeArrowheads="1"/>
          </p:cNvSpPr>
          <p:nvPr/>
        </p:nvSpPr>
        <p:spPr bwMode="auto">
          <a:xfrm>
            <a:off x="6019800" y="2133600"/>
            <a:ext cx="1382713" cy="701675"/>
          </a:xfrm>
          <a:prstGeom prst="rect">
            <a:avLst/>
          </a:prstGeom>
          <a:solidFill>
            <a:schemeClr val="accent1"/>
          </a:solidFill>
          <a:ln>
            <a:noFill/>
          </a:ln>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b="1" dirty="0"/>
              <a:t>Execute</a:t>
            </a:r>
          </a:p>
          <a:p>
            <a:pPr algn="ctr" eaLnBrk="1" hangingPunct="1">
              <a:spcBef>
                <a:spcPct val="0"/>
              </a:spcBef>
              <a:buClrTx/>
              <a:buSzTx/>
              <a:buFontTx/>
              <a:buNone/>
            </a:pPr>
            <a:r>
              <a:rPr lang="en-US" altLang="en-US" sz="2000" b="1" dirty="0"/>
              <a:t>Operation</a:t>
            </a:r>
          </a:p>
        </p:txBody>
      </p:sp>
      <p:sp>
        <p:nvSpPr>
          <p:cNvPr id="10" name="Text Box 7"/>
          <p:cNvSpPr txBox="1">
            <a:spLocks noChangeArrowheads="1"/>
          </p:cNvSpPr>
          <p:nvPr/>
        </p:nvSpPr>
        <p:spPr bwMode="auto">
          <a:xfrm>
            <a:off x="7924800" y="2133600"/>
            <a:ext cx="960438" cy="701675"/>
          </a:xfrm>
          <a:prstGeom prst="rect">
            <a:avLst/>
          </a:prstGeom>
          <a:solidFill>
            <a:schemeClr val="accent1"/>
          </a:solidFill>
          <a:ln>
            <a:noFill/>
          </a:ln>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b="1" dirty="0"/>
              <a:t>Store</a:t>
            </a:r>
          </a:p>
          <a:p>
            <a:pPr algn="ctr" eaLnBrk="1" hangingPunct="1">
              <a:spcBef>
                <a:spcPct val="0"/>
              </a:spcBef>
              <a:buClrTx/>
              <a:buSzTx/>
              <a:buFontTx/>
              <a:buNone/>
            </a:pPr>
            <a:r>
              <a:rPr lang="en-US" altLang="en-US" sz="2000" b="1" dirty="0"/>
              <a:t>Result</a:t>
            </a:r>
          </a:p>
        </p:txBody>
      </p:sp>
      <p:sp>
        <p:nvSpPr>
          <p:cNvPr id="11" name="AutoShape 8"/>
          <p:cNvSpPr>
            <a:spLocks noChangeArrowheads="1"/>
          </p:cNvSpPr>
          <p:nvPr/>
        </p:nvSpPr>
        <p:spPr bwMode="auto">
          <a:xfrm>
            <a:off x="1905000" y="2286000"/>
            <a:ext cx="381000" cy="457200"/>
          </a:xfrm>
          <a:prstGeom prst="rightArrow">
            <a:avLst>
              <a:gd name="adj1" fmla="val 50000"/>
              <a:gd name="adj2" fmla="val 25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2" name="AutoShape 9"/>
          <p:cNvSpPr>
            <a:spLocks noChangeArrowheads="1"/>
          </p:cNvSpPr>
          <p:nvPr/>
        </p:nvSpPr>
        <p:spPr bwMode="auto">
          <a:xfrm>
            <a:off x="3657600" y="2286000"/>
            <a:ext cx="381000" cy="457200"/>
          </a:xfrm>
          <a:prstGeom prst="rightArrow">
            <a:avLst>
              <a:gd name="adj1" fmla="val 50000"/>
              <a:gd name="adj2" fmla="val 25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3" name="AutoShape 10"/>
          <p:cNvSpPr>
            <a:spLocks noChangeArrowheads="1"/>
          </p:cNvSpPr>
          <p:nvPr/>
        </p:nvSpPr>
        <p:spPr bwMode="auto">
          <a:xfrm>
            <a:off x="5562600" y="2286000"/>
            <a:ext cx="381000" cy="457200"/>
          </a:xfrm>
          <a:prstGeom prst="rightArrow">
            <a:avLst>
              <a:gd name="adj1" fmla="val 50000"/>
              <a:gd name="adj2" fmla="val 25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4" name="AutoShape 11"/>
          <p:cNvSpPr>
            <a:spLocks noChangeArrowheads="1"/>
          </p:cNvSpPr>
          <p:nvPr/>
        </p:nvSpPr>
        <p:spPr bwMode="auto">
          <a:xfrm>
            <a:off x="7467600" y="2286000"/>
            <a:ext cx="381000" cy="457200"/>
          </a:xfrm>
          <a:prstGeom prst="rightArrow">
            <a:avLst>
              <a:gd name="adj1" fmla="val 50000"/>
              <a:gd name="adj2" fmla="val 25000"/>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5" name="Text Box 12"/>
          <p:cNvSpPr txBox="1">
            <a:spLocks noChangeArrowheads="1"/>
          </p:cNvSpPr>
          <p:nvPr/>
        </p:nvSpPr>
        <p:spPr bwMode="auto">
          <a:xfrm>
            <a:off x="457200" y="3581400"/>
            <a:ext cx="863088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800" b="1" dirty="0">
                <a:latin typeface="+mn-lt"/>
              </a:rPr>
              <a:t>Although an instruction takes five clock cycles,</a:t>
            </a:r>
          </a:p>
          <a:p>
            <a:pPr eaLnBrk="1" hangingPunct="1">
              <a:spcBef>
                <a:spcPct val="0"/>
              </a:spcBef>
              <a:buClrTx/>
              <a:buSzTx/>
              <a:buFontTx/>
              <a:buNone/>
            </a:pPr>
            <a:r>
              <a:rPr lang="en-US" altLang="en-US" sz="2800" b="1" dirty="0">
                <a:latin typeface="+mn-lt"/>
              </a:rPr>
              <a:t>one instruction can be completed every cycle.</a:t>
            </a:r>
          </a:p>
        </p:txBody>
      </p:sp>
      <p:sp>
        <p:nvSpPr>
          <p:cNvPr id="16" name="Footer Placeholder 15">
            <a:extLst>
              <a:ext uri="{FF2B5EF4-FFF2-40B4-BE49-F238E27FC236}">
                <a16:creationId xmlns:a16="http://schemas.microsoft.com/office/drawing/2014/main" id="{6C373D5E-5BBC-E0F4-6080-05D06BB5061A}"/>
              </a:ext>
            </a:extLst>
          </p:cNvPr>
          <p:cNvSpPr>
            <a:spLocks noGrp="1"/>
          </p:cNvSpPr>
          <p:nvPr>
            <p:ph type="ftr" sz="quarter" idx="10"/>
          </p:nvPr>
        </p:nvSpPr>
        <p:spPr/>
        <p:txBody>
          <a:bodyPr/>
          <a:lstStyle/>
          <a:p>
            <a:r>
              <a:rPr lang="en-US"/>
              <a:t>Dr. Shafina | University of Kotli | CS&amp;IT</a:t>
            </a:r>
            <a:endParaRPr lang="en-US" dirty="0"/>
          </a:p>
        </p:txBody>
      </p:sp>
    </p:spTree>
    <p:extLst>
      <p:ext uri="{BB962C8B-B14F-4D97-AF65-F5344CB8AC3E}">
        <p14:creationId xmlns:p14="http://schemas.microsoft.com/office/powerpoint/2010/main" val="80063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Growth of Processors</a:t>
            </a:r>
          </a:p>
        </p:txBody>
      </p:sp>
      <p:sp>
        <p:nvSpPr>
          <p:cNvPr id="5" name="Slide Number Placeholder 4"/>
          <p:cNvSpPr>
            <a:spLocks noGrp="1"/>
          </p:cNvSpPr>
          <p:nvPr>
            <p:ph type="sldNum" sz="quarter" idx="11"/>
          </p:nvPr>
        </p:nvSpPr>
        <p:spPr/>
        <p:txBody>
          <a:bodyPr/>
          <a:lstStyle/>
          <a:p>
            <a:fld id="{3DBE5772-1556-4748-AF2C-B271715542A5}" type="slidenum">
              <a:rPr lang="en-US" smtClean="0"/>
              <a:t>13</a:t>
            </a:fld>
            <a:endParaRPr lang="en-US" dirty="0"/>
          </a:p>
        </p:txBody>
      </p:sp>
      <p:sp>
        <p:nvSpPr>
          <p:cNvPr id="8" name="Rectangle 5"/>
          <p:cNvSpPr>
            <a:spLocks noChangeArrowheads="1"/>
          </p:cNvSpPr>
          <p:nvPr/>
        </p:nvSpPr>
        <p:spPr bwMode="auto">
          <a:xfrm>
            <a:off x="6324600" y="5867400"/>
            <a:ext cx="22209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000"/>
              <a:t>2004 </a:t>
            </a:r>
            <a:r>
              <a:rPr lang="en-US" altLang="en-US" sz="1000" b="1"/>
              <a:t>© </a:t>
            </a:r>
            <a:r>
              <a:rPr lang="en-US" altLang="en-US" sz="1000"/>
              <a:t>Morgan Kaufman Publishers</a:t>
            </a:r>
          </a:p>
        </p:txBody>
      </p:sp>
      <p:sp>
        <p:nvSpPr>
          <p:cNvPr id="9" name="Rectangle 3"/>
          <p:cNvSpPr txBox="1">
            <a:spLocks noChangeArrowheads="1"/>
          </p:cNvSpPr>
          <p:nvPr/>
        </p:nvSpPr>
        <p:spPr bwMode="auto">
          <a:xfrm>
            <a:off x="381000" y="1524000"/>
            <a:ext cx="3810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192881" indent="-192881" algn="l" rtl="0" eaLnBrk="1" fontAlgn="base" hangingPunct="1">
              <a:lnSpc>
                <a:spcPct val="100000"/>
              </a:lnSpc>
              <a:spcBef>
                <a:spcPct val="20000"/>
              </a:spcBef>
              <a:spcAft>
                <a:spcPts val="0"/>
              </a:spcAft>
              <a:buClr>
                <a:schemeClr val="accent1"/>
              </a:buClr>
              <a:buSzPct val="65000"/>
              <a:buFont typeface="Wingdings" panose="05000000000000000000" pitchFamily="2" charset="2"/>
              <a:buChar char="n"/>
              <a:defRPr sz="2400">
                <a:solidFill>
                  <a:schemeClr val="tx1"/>
                </a:solidFill>
                <a:latin typeface="+mn-lt"/>
                <a:ea typeface="MS PGothic" panose="020B0600070205080204" pitchFamily="34" charset="-128"/>
                <a:cs typeface="ＭＳ Ｐゴシック" charset="0"/>
              </a:defRPr>
            </a:lvl1pPr>
            <a:lvl2pPr marL="376833" indent="-183059" algn="l" rtl="0" eaLnBrk="1" fontAlgn="base" hangingPunct="1">
              <a:lnSpc>
                <a:spcPct val="100000"/>
              </a:lnSpc>
              <a:spcBef>
                <a:spcPct val="20000"/>
              </a:spcBef>
              <a:spcAft>
                <a:spcPts val="0"/>
              </a:spcAft>
              <a:buClr>
                <a:schemeClr val="accent2"/>
              </a:buClr>
              <a:buSzPct val="60000"/>
              <a:buFont typeface="Wingdings" panose="05000000000000000000" pitchFamily="2" charset="2"/>
              <a:buChar char="q"/>
              <a:defRPr sz="2000">
                <a:solidFill>
                  <a:schemeClr val="tx1"/>
                </a:solidFill>
                <a:latin typeface="+mn-lt"/>
                <a:ea typeface="MS PGothic" panose="020B0600070205080204" pitchFamily="34" charset="-128"/>
              </a:defRPr>
            </a:lvl2pPr>
            <a:lvl3pPr marL="575072" indent="-197347" algn="l" rtl="0" eaLnBrk="1" fontAlgn="base" hangingPunct="1">
              <a:lnSpc>
                <a:spcPct val="100000"/>
              </a:lnSpc>
              <a:spcBef>
                <a:spcPct val="20000"/>
              </a:spcBef>
              <a:spcAft>
                <a:spcPts val="0"/>
              </a:spcAft>
              <a:buClr>
                <a:schemeClr val="accent1"/>
              </a:buClr>
              <a:buSzPct val="65000"/>
              <a:buFont typeface="Wingdings" panose="05000000000000000000" pitchFamily="2" charset="2"/>
              <a:buChar char="n"/>
              <a:defRPr sz="1800">
                <a:solidFill>
                  <a:schemeClr val="tx1"/>
                </a:solidFill>
                <a:latin typeface="+mn-lt"/>
                <a:ea typeface="MS PGothic" panose="020B0600070205080204" pitchFamily="34" charset="-128"/>
              </a:defRPr>
            </a:lvl3pPr>
            <a:lvl4pPr marL="753666" indent="-177701" algn="l" rtl="0" eaLnBrk="1" fontAlgn="base" hangingPunct="1">
              <a:lnSpc>
                <a:spcPct val="100000"/>
              </a:lnSpc>
              <a:spcBef>
                <a:spcPct val="20000"/>
              </a:spcBef>
              <a:spcAft>
                <a:spcPts val="0"/>
              </a:spcAft>
              <a:buClr>
                <a:schemeClr val="accent2"/>
              </a:buClr>
              <a:buSzPct val="70000"/>
              <a:buFont typeface="Wingdings" panose="05000000000000000000" pitchFamily="2" charset="2"/>
              <a:buChar char="q"/>
              <a:defRPr sz="1600">
                <a:solidFill>
                  <a:schemeClr val="tx1"/>
                </a:solidFill>
                <a:latin typeface="+mn-lt"/>
                <a:ea typeface="MS PGothic" panose="020B0600070205080204" pitchFamily="34" charset="-128"/>
              </a:defRPr>
            </a:lvl4pPr>
            <a:lvl5pPr marL="945654" indent="-191096" algn="l" rtl="0" eaLnBrk="1" fontAlgn="base" hangingPunct="1">
              <a:lnSpc>
                <a:spcPct val="100000"/>
              </a:lnSpc>
              <a:spcBef>
                <a:spcPct val="20000"/>
              </a:spcBef>
              <a:spcAft>
                <a:spcPts val="0"/>
              </a:spcAft>
              <a:buClr>
                <a:schemeClr val="accent1"/>
              </a:buClr>
              <a:buSzPct val="75000"/>
              <a:buFont typeface="Wingdings" panose="05000000000000000000" pitchFamily="2" charset="2"/>
              <a:buChar char="§"/>
              <a:defRPr sz="1400">
                <a:solidFill>
                  <a:schemeClr val="tx1"/>
                </a:solidFill>
                <a:latin typeface="+mn-lt"/>
                <a:ea typeface="MS PGothic" panose="020B0600070205080204" pitchFamily="34" charset="-128"/>
              </a:defRPr>
            </a:lvl5pPr>
            <a:lvl6pPr marL="1202829"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6pPr>
            <a:lvl7pPr marL="1460004"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7pPr>
            <a:lvl8pPr marL="1717179"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8pPr>
            <a:lvl9pPr marL="1974354"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9pPr>
          </a:lstStyle>
          <a:p>
            <a:pPr>
              <a:lnSpc>
                <a:spcPct val="90000"/>
              </a:lnSpc>
              <a:defRPr/>
            </a:pPr>
            <a:r>
              <a:rPr lang="en-US" sz="2000" kern="0" dirty="0"/>
              <a:t>Language of the Machine</a:t>
            </a:r>
          </a:p>
          <a:p>
            <a:pPr>
              <a:lnSpc>
                <a:spcPct val="90000"/>
              </a:lnSpc>
              <a:defRPr/>
            </a:pPr>
            <a:r>
              <a:rPr lang="en-US" sz="2000" kern="0" dirty="0"/>
              <a:t>We’ll be working with the MIPS instruction set architecture</a:t>
            </a:r>
          </a:p>
          <a:p>
            <a:pPr lvl="1">
              <a:lnSpc>
                <a:spcPct val="90000"/>
              </a:lnSpc>
              <a:defRPr/>
            </a:pPr>
            <a:r>
              <a:rPr lang="en-US" kern="0" dirty="0"/>
              <a:t>similar to other architectures developed since the 1980's</a:t>
            </a:r>
          </a:p>
          <a:p>
            <a:pPr lvl="1">
              <a:lnSpc>
                <a:spcPct val="90000"/>
              </a:lnSpc>
              <a:defRPr/>
            </a:pPr>
            <a:r>
              <a:rPr lang="en-US" kern="0" dirty="0"/>
              <a:t>Almost 100 million MIPS processors manufactured in 2002</a:t>
            </a:r>
          </a:p>
          <a:p>
            <a:pPr lvl="1">
              <a:lnSpc>
                <a:spcPct val="90000"/>
              </a:lnSpc>
              <a:defRPr/>
            </a:pPr>
            <a:r>
              <a:rPr lang="en-US" kern="0" dirty="0"/>
              <a:t>used by NEC, Nintendo, Cisco, Silicon Graphics, Sony, …</a:t>
            </a:r>
          </a:p>
        </p:txBody>
      </p:sp>
      <p:pic>
        <p:nvPicPr>
          <p:cNvPr id="12" name="Picture 11"/>
          <p:cNvPicPr>
            <a:picLocks noChangeAspect="1"/>
          </p:cNvPicPr>
          <p:nvPr/>
        </p:nvPicPr>
        <p:blipFill>
          <a:blip r:embed="rId5"/>
          <a:stretch>
            <a:fillRect/>
          </a:stretch>
        </p:blipFill>
        <p:spPr>
          <a:xfrm>
            <a:off x="4343401" y="1333498"/>
            <a:ext cx="4446424" cy="3977804"/>
          </a:xfrm>
          <a:prstGeom prst="rect">
            <a:avLst/>
          </a:prstGeom>
        </p:spPr>
      </p:pic>
      <p:sp>
        <p:nvSpPr>
          <p:cNvPr id="6" name="Footer Placeholder 5">
            <a:extLst>
              <a:ext uri="{FF2B5EF4-FFF2-40B4-BE49-F238E27FC236}">
                <a16:creationId xmlns:a16="http://schemas.microsoft.com/office/drawing/2014/main" id="{FEB1E15D-77FF-F815-C333-72A3A9E0D529}"/>
              </a:ext>
            </a:extLst>
          </p:cNvPr>
          <p:cNvSpPr>
            <a:spLocks noGrp="1"/>
          </p:cNvSpPr>
          <p:nvPr>
            <p:ph type="ftr" sz="quarter" idx="10"/>
          </p:nvPr>
        </p:nvSpPr>
        <p:spPr/>
        <p:txBody>
          <a:bodyPr/>
          <a:lstStyle/>
          <a:p>
            <a:r>
              <a:rPr lang="en-US"/>
              <a:t>Dr. Shafina | University of Kotli | CS&amp;IT</a:t>
            </a:r>
            <a:endParaRPr lang="en-US" dirty="0"/>
          </a:p>
        </p:txBody>
      </p:sp>
    </p:spTree>
    <p:extLst>
      <p:ext uri="{BB962C8B-B14F-4D97-AF65-F5344CB8AC3E}">
        <p14:creationId xmlns:p14="http://schemas.microsoft.com/office/powerpoint/2010/main" val="3164113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Instructions execute simple functions.</a:t>
            </a:r>
          </a:p>
          <a:p>
            <a:r>
              <a:rPr lang="en-US" dirty="0"/>
              <a:t>Maintain regularity of format – each instruction is one word (4 bytes), contains opcode and arguments.</a:t>
            </a:r>
          </a:p>
          <a:p>
            <a:r>
              <a:rPr lang="en-US" dirty="0"/>
              <a:t>Minimize memory accesses – whenever possible use registers as arguments.</a:t>
            </a:r>
          </a:p>
          <a:p>
            <a:r>
              <a:rPr lang="en-US" dirty="0"/>
              <a:t>Three types of instructions:</a:t>
            </a:r>
          </a:p>
          <a:p>
            <a:pPr lvl="1"/>
            <a:r>
              <a:rPr lang="en-US" dirty="0"/>
              <a:t>Register (R)-type – only registers as arguments.</a:t>
            </a:r>
          </a:p>
          <a:p>
            <a:pPr lvl="1"/>
            <a:r>
              <a:rPr lang="en-US" dirty="0"/>
              <a:t>Immediate (I)-type – arguments are registers and numbers (constants or memory addresses).</a:t>
            </a:r>
          </a:p>
          <a:p>
            <a:pPr lvl="1"/>
            <a:r>
              <a:rPr lang="en-US" dirty="0"/>
              <a:t>Jump (J)-type – argument is an address.</a:t>
            </a:r>
          </a:p>
          <a:p>
            <a:endParaRPr lang="en-US" dirty="0"/>
          </a:p>
        </p:txBody>
      </p:sp>
      <p:sp>
        <p:nvSpPr>
          <p:cNvPr id="3" name="Title 2"/>
          <p:cNvSpPr>
            <a:spLocks noGrp="1"/>
          </p:cNvSpPr>
          <p:nvPr>
            <p:ph type="title"/>
          </p:nvPr>
        </p:nvSpPr>
        <p:spPr/>
        <p:txBody>
          <a:bodyPr/>
          <a:lstStyle/>
          <a:p>
            <a:r>
              <a:rPr lang="en-US" dirty="0"/>
              <a:t>MIPS Instruction Set (RISC)</a:t>
            </a:r>
          </a:p>
        </p:txBody>
      </p:sp>
      <p:sp>
        <p:nvSpPr>
          <p:cNvPr id="5" name="Slide Number Placeholder 4"/>
          <p:cNvSpPr>
            <a:spLocks noGrp="1"/>
          </p:cNvSpPr>
          <p:nvPr>
            <p:ph type="sldNum" sz="quarter" idx="11"/>
          </p:nvPr>
        </p:nvSpPr>
        <p:spPr/>
        <p:txBody>
          <a:bodyPr/>
          <a:lstStyle/>
          <a:p>
            <a:fld id="{3DBE5772-1556-4748-AF2C-B271715542A5}" type="slidenum">
              <a:rPr lang="en-US" smtClean="0"/>
              <a:t>14</a:t>
            </a:fld>
            <a:endParaRPr lang="en-US" dirty="0"/>
          </a:p>
        </p:txBody>
      </p:sp>
      <p:sp>
        <p:nvSpPr>
          <p:cNvPr id="6" name="Footer Placeholder 5">
            <a:extLst>
              <a:ext uri="{FF2B5EF4-FFF2-40B4-BE49-F238E27FC236}">
                <a16:creationId xmlns:a16="http://schemas.microsoft.com/office/drawing/2014/main" id="{8C217437-F45A-C063-7D91-AB6EA6866724}"/>
              </a:ext>
            </a:extLst>
          </p:cNvPr>
          <p:cNvSpPr>
            <a:spLocks noGrp="1"/>
          </p:cNvSpPr>
          <p:nvPr>
            <p:ph type="ftr" sz="quarter" idx="10"/>
          </p:nvPr>
        </p:nvSpPr>
        <p:spPr/>
        <p:txBody>
          <a:bodyPr/>
          <a:lstStyle/>
          <a:p>
            <a:r>
              <a:rPr lang="en-US"/>
              <a:t>Dr. Shafina | University of Kotli | CS&amp;IT</a:t>
            </a:r>
            <a:endParaRPr lang="en-US" dirty="0"/>
          </a:p>
        </p:txBody>
      </p:sp>
    </p:spTree>
    <p:extLst>
      <p:ext uri="{BB962C8B-B14F-4D97-AF65-F5344CB8AC3E}">
        <p14:creationId xmlns:p14="http://schemas.microsoft.com/office/powerpoint/2010/main" val="3317350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10600" cy="5099050"/>
          </a:xfrm>
        </p:spPr>
        <p:txBody>
          <a:bodyPr/>
          <a:lstStyle/>
          <a:p>
            <a:r>
              <a:rPr lang="en-US" dirty="0"/>
              <a:t>All instructions have 3 operands</a:t>
            </a:r>
          </a:p>
          <a:p>
            <a:r>
              <a:rPr lang="en-US" dirty="0"/>
              <a:t>Operand order is fixed (destination first)</a:t>
            </a:r>
            <a:br>
              <a:rPr lang="en-US" dirty="0"/>
            </a:br>
            <a:r>
              <a:rPr lang="en-US" dirty="0"/>
              <a:t>	</a:t>
            </a:r>
            <a:br>
              <a:rPr lang="en-US" dirty="0"/>
            </a:br>
            <a:r>
              <a:rPr lang="en-US" dirty="0"/>
              <a:t>Example:</a:t>
            </a:r>
            <a:br>
              <a:rPr lang="en-US" dirty="0"/>
            </a:br>
            <a:br>
              <a:rPr lang="en-US" dirty="0"/>
            </a:br>
            <a:r>
              <a:rPr lang="en-US" dirty="0"/>
              <a:t>	C code:  	  </a:t>
            </a:r>
            <a:r>
              <a:rPr lang="en-US" dirty="0">
                <a:solidFill>
                  <a:schemeClr val="accent1">
                    <a:lumMod val="75000"/>
                  </a:schemeClr>
                </a:solidFill>
              </a:rPr>
              <a:t>a = b + c;</a:t>
            </a:r>
            <a:br>
              <a:rPr lang="en-US" dirty="0">
                <a:solidFill>
                  <a:srgbClr val="FF0000"/>
                </a:solidFill>
              </a:rPr>
            </a:br>
            <a:br>
              <a:rPr lang="en-US" dirty="0"/>
            </a:br>
            <a:r>
              <a:rPr lang="en-US" dirty="0"/>
              <a:t>	MIPS ‘code’:	  </a:t>
            </a:r>
            <a:r>
              <a:rPr lang="en-US" dirty="0">
                <a:solidFill>
                  <a:schemeClr val="accent1">
                    <a:lumMod val="75000"/>
                  </a:schemeClr>
                </a:solidFill>
              </a:rPr>
              <a:t>add a, b, c  </a:t>
            </a:r>
            <a:br>
              <a:rPr lang="en-US" dirty="0"/>
            </a:br>
            <a:r>
              <a:rPr lang="en-US" dirty="0"/>
              <a:t>				</a:t>
            </a:r>
            <a:br>
              <a:rPr lang="en-US" dirty="0"/>
            </a:br>
            <a:r>
              <a:rPr lang="en-US" dirty="0"/>
              <a:t>“The natural number of operands for an operation like addition is three… requiring every instruction to have exactly three operands “no more than, no less than”, conforms to the philosophy of keeping the hardware simple”</a:t>
            </a:r>
          </a:p>
          <a:p>
            <a:endParaRPr lang="en-US" dirty="0"/>
          </a:p>
          <a:p>
            <a:endParaRPr lang="en-US" dirty="0"/>
          </a:p>
        </p:txBody>
      </p:sp>
      <p:sp>
        <p:nvSpPr>
          <p:cNvPr id="3" name="Title 2"/>
          <p:cNvSpPr>
            <a:spLocks noGrp="1"/>
          </p:cNvSpPr>
          <p:nvPr>
            <p:ph type="title"/>
          </p:nvPr>
        </p:nvSpPr>
        <p:spPr/>
        <p:txBody>
          <a:bodyPr/>
          <a:lstStyle/>
          <a:p>
            <a:r>
              <a:rPr lang="en-US" dirty="0"/>
              <a:t>MIPS Arithmetic Instructions</a:t>
            </a:r>
          </a:p>
        </p:txBody>
      </p:sp>
      <p:sp>
        <p:nvSpPr>
          <p:cNvPr id="5" name="Slide Number Placeholder 4"/>
          <p:cNvSpPr>
            <a:spLocks noGrp="1"/>
          </p:cNvSpPr>
          <p:nvPr>
            <p:ph type="sldNum" sz="quarter" idx="11"/>
          </p:nvPr>
        </p:nvSpPr>
        <p:spPr/>
        <p:txBody>
          <a:bodyPr/>
          <a:lstStyle/>
          <a:p>
            <a:fld id="{3DBE5772-1556-4748-AF2C-B271715542A5}" type="slidenum">
              <a:rPr lang="en-US" smtClean="0"/>
              <a:t>15</a:t>
            </a:fld>
            <a:endParaRPr lang="en-US" dirty="0"/>
          </a:p>
        </p:txBody>
      </p:sp>
      <p:sp>
        <p:nvSpPr>
          <p:cNvPr id="6" name="Rectangle 4"/>
          <p:cNvSpPr>
            <a:spLocks noChangeArrowheads="1"/>
          </p:cNvSpPr>
          <p:nvPr/>
        </p:nvSpPr>
        <p:spPr bwMode="auto">
          <a:xfrm>
            <a:off x="6433343" y="6073775"/>
            <a:ext cx="22209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000" dirty="0"/>
              <a:t>2004 </a:t>
            </a:r>
            <a:r>
              <a:rPr lang="en-US" altLang="en-US" sz="1000" b="1" dirty="0"/>
              <a:t>© </a:t>
            </a:r>
            <a:r>
              <a:rPr lang="en-US" altLang="en-US" sz="1000" dirty="0"/>
              <a:t>Morgan Kaufman Publishers</a:t>
            </a:r>
          </a:p>
        </p:txBody>
      </p:sp>
      <p:sp>
        <p:nvSpPr>
          <p:cNvPr id="7" name="Footer Placeholder 6">
            <a:extLst>
              <a:ext uri="{FF2B5EF4-FFF2-40B4-BE49-F238E27FC236}">
                <a16:creationId xmlns:a16="http://schemas.microsoft.com/office/drawing/2014/main" id="{DBF255F3-A0ED-BF65-81ED-BF70A9CC2F34}"/>
              </a:ext>
            </a:extLst>
          </p:cNvPr>
          <p:cNvSpPr>
            <a:spLocks noGrp="1"/>
          </p:cNvSpPr>
          <p:nvPr>
            <p:ph type="ftr" sz="quarter" idx="10"/>
          </p:nvPr>
        </p:nvSpPr>
        <p:spPr/>
        <p:txBody>
          <a:bodyPr/>
          <a:lstStyle/>
          <a:p>
            <a:r>
              <a:rPr lang="en-US"/>
              <a:t>Dr. Shafina | University of Kotli | CS&amp;IT</a:t>
            </a:r>
            <a:endParaRPr lang="en-US" dirty="0"/>
          </a:p>
        </p:txBody>
      </p:sp>
    </p:spTree>
    <p:extLst>
      <p:ext uri="{BB962C8B-B14F-4D97-AF65-F5344CB8AC3E}">
        <p14:creationId xmlns:p14="http://schemas.microsoft.com/office/powerpoint/2010/main" val="266519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9C6FE5-59E8-3416-D4F9-568D757632C8}"/>
              </a:ext>
            </a:extLst>
          </p:cNvPr>
          <p:cNvSpPr>
            <a:spLocks noGrp="1"/>
          </p:cNvSpPr>
          <p:nvPr>
            <p:ph idx="1"/>
          </p:nvPr>
        </p:nvSpPr>
        <p:spPr>
          <a:xfrm>
            <a:off x="228600" y="1219200"/>
            <a:ext cx="8610600" cy="4914902"/>
          </a:xfrm>
        </p:spPr>
        <p:txBody>
          <a:bodyPr/>
          <a:lstStyle/>
          <a:p>
            <a:r>
              <a:rPr lang="en-US" dirty="0"/>
              <a:t>Suppose we want to place sum of four variables </a:t>
            </a:r>
            <a:r>
              <a:rPr lang="en-US" dirty="0" err="1"/>
              <a:t>b,c,d</a:t>
            </a:r>
            <a:r>
              <a:rPr lang="en-US" dirty="0"/>
              <a:t> and e in variable a, we must have to perform this operation by writing set of MIPS instructions:</a:t>
            </a:r>
          </a:p>
          <a:p>
            <a:endParaRPr lang="en-US" dirty="0"/>
          </a:p>
          <a:p>
            <a:r>
              <a:rPr lang="en-US" dirty="0"/>
              <a:t> MIPS code</a:t>
            </a:r>
          </a:p>
          <a:p>
            <a:pPr marL="0" indent="0">
              <a:buNone/>
            </a:pPr>
            <a:r>
              <a:rPr lang="en-US" dirty="0"/>
              <a:t>	add </a:t>
            </a:r>
            <a:r>
              <a:rPr lang="en-US" dirty="0" err="1"/>
              <a:t>a,b,c</a:t>
            </a:r>
            <a:r>
              <a:rPr lang="en-US" dirty="0"/>
              <a:t>          #the sum of b and c is placed in a</a:t>
            </a:r>
          </a:p>
          <a:p>
            <a:pPr marL="0" indent="0">
              <a:buNone/>
            </a:pPr>
            <a:r>
              <a:rPr lang="en-US" dirty="0"/>
              <a:t>	add </a:t>
            </a:r>
            <a:r>
              <a:rPr lang="en-US" dirty="0" err="1"/>
              <a:t>a,a,d</a:t>
            </a:r>
            <a:r>
              <a:rPr lang="en-US" dirty="0"/>
              <a:t>	    # the sum of b, c and d is now in a</a:t>
            </a:r>
          </a:p>
          <a:p>
            <a:pPr marL="0" indent="0">
              <a:buNone/>
            </a:pPr>
            <a:r>
              <a:rPr lang="en-US" dirty="0"/>
              <a:t>	add </a:t>
            </a:r>
            <a:r>
              <a:rPr lang="en-US" dirty="0" err="1"/>
              <a:t>a,a,e</a:t>
            </a:r>
            <a:r>
              <a:rPr lang="en-US" dirty="0"/>
              <a:t>	    # the sum of </a:t>
            </a:r>
            <a:r>
              <a:rPr lang="en-US" dirty="0" err="1"/>
              <a:t>b,c,d</a:t>
            </a:r>
            <a:r>
              <a:rPr lang="en-US" dirty="0"/>
              <a:t> and e is now in a</a:t>
            </a:r>
          </a:p>
          <a:p>
            <a:r>
              <a:rPr lang="en-US" dirty="0"/>
              <a:t>Thus it takes three instructions to add four variables</a:t>
            </a:r>
          </a:p>
        </p:txBody>
      </p:sp>
      <p:sp>
        <p:nvSpPr>
          <p:cNvPr id="3" name="Title 2">
            <a:extLst>
              <a:ext uri="{FF2B5EF4-FFF2-40B4-BE49-F238E27FC236}">
                <a16:creationId xmlns:a16="http://schemas.microsoft.com/office/drawing/2014/main" id="{BAC88866-E7C0-29A8-F258-59519E55E8C0}"/>
              </a:ext>
            </a:extLst>
          </p:cNvPr>
          <p:cNvSpPr>
            <a:spLocks noGrp="1"/>
          </p:cNvSpPr>
          <p:nvPr>
            <p:ph type="title"/>
          </p:nvPr>
        </p:nvSpPr>
        <p:spPr/>
        <p:txBody>
          <a:bodyPr/>
          <a:lstStyle/>
          <a:p>
            <a:r>
              <a:rPr lang="en-US" dirty="0"/>
              <a:t>MIPS Arithmetic Instructions</a:t>
            </a:r>
          </a:p>
        </p:txBody>
      </p:sp>
      <p:sp>
        <p:nvSpPr>
          <p:cNvPr id="4" name="Footer Placeholder 3">
            <a:extLst>
              <a:ext uri="{FF2B5EF4-FFF2-40B4-BE49-F238E27FC236}">
                <a16:creationId xmlns:a16="http://schemas.microsoft.com/office/drawing/2014/main" id="{B80A42EC-7B4A-9C72-49C0-ACCD304F7F4B}"/>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7548A739-2C5A-325F-68DC-EB45362833A8}"/>
              </a:ext>
            </a:extLst>
          </p:cNvPr>
          <p:cNvSpPr>
            <a:spLocks noGrp="1"/>
          </p:cNvSpPr>
          <p:nvPr>
            <p:ph type="sldNum" sz="quarter" idx="11"/>
          </p:nvPr>
        </p:nvSpPr>
        <p:spPr/>
        <p:txBody>
          <a:bodyPr/>
          <a:lstStyle/>
          <a:p>
            <a:fld id="{3DBE5772-1556-4748-AF2C-B271715542A5}" type="slidenum">
              <a:rPr lang="en-US" smtClean="0"/>
              <a:t>16</a:t>
            </a:fld>
            <a:endParaRPr lang="en-US" dirty="0"/>
          </a:p>
        </p:txBody>
      </p:sp>
    </p:spTree>
    <p:extLst>
      <p:ext uri="{BB962C8B-B14F-4D97-AF65-F5344CB8AC3E}">
        <p14:creationId xmlns:p14="http://schemas.microsoft.com/office/powerpoint/2010/main" val="2709537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65200"/>
            <a:ext cx="8610600" cy="5492750"/>
          </a:xfrm>
        </p:spPr>
        <p:txBody>
          <a:bodyPr/>
          <a:lstStyle/>
          <a:p>
            <a:r>
              <a:rPr lang="en-US" b="1" dirty="0"/>
              <a:t>Design Principle 1:  simplicity favors regularity</a:t>
            </a:r>
            <a:r>
              <a:rPr lang="en-US" dirty="0"/>
              <a:t>. </a:t>
            </a:r>
          </a:p>
          <a:p>
            <a:pPr lvl="1"/>
            <a:r>
              <a:rPr lang="en-US" b="0" i="0" dirty="0">
                <a:solidFill>
                  <a:srgbClr val="000000"/>
                </a:solidFill>
                <a:effectLst/>
                <a:latin typeface="Times New Roman" panose="02020603050405020304" pitchFamily="18" charset="0"/>
              </a:rPr>
              <a:t>This means that the MIPS instruction format is the same for all instructions. Each instruction begins with an </a:t>
            </a:r>
            <a:r>
              <a:rPr lang="en-US" b="0" i="1" dirty="0">
                <a:solidFill>
                  <a:srgbClr val="000000"/>
                </a:solidFill>
                <a:effectLst/>
                <a:latin typeface="Times New Roman" panose="02020603050405020304" pitchFamily="18" charset="0"/>
              </a:rPr>
              <a:t>opcode</a:t>
            </a:r>
            <a:r>
              <a:rPr lang="en-US" b="0" i="0" dirty="0">
                <a:solidFill>
                  <a:srgbClr val="000000"/>
                </a:solidFill>
                <a:effectLst/>
                <a:latin typeface="Times New Roman" panose="02020603050405020304" pitchFamily="18" charset="0"/>
              </a:rPr>
              <a:t> that tells the machine what to do, followed by one to three </a:t>
            </a:r>
            <a:r>
              <a:rPr lang="en-US" b="0" i="1" dirty="0">
                <a:solidFill>
                  <a:srgbClr val="000000"/>
                </a:solidFill>
                <a:effectLst/>
                <a:latin typeface="Times New Roman" panose="02020603050405020304" pitchFamily="18" charset="0"/>
              </a:rPr>
              <a:t>operand symbols</a:t>
            </a:r>
            <a:r>
              <a:rPr lang="en-US" b="0" i="0" dirty="0">
                <a:solidFill>
                  <a:srgbClr val="000000"/>
                </a:solidFill>
                <a:effectLst/>
                <a:latin typeface="Times New Roman" panose="02020603050405020304" pitchFamily="18" charset="0"/>
              </a:rPr>
              <a:t>.</a:t>
            </a:r>
          </a:p>
          <a:p>
            <a:pPr lvl="1"/>
            <a:r>
              <a:rPr lang="en-US" dirty="0"/>
              <a:t>Example</a:t>
            </a:r>
            <a:br>
              <a:rPr lang="en-US" dirty="0"/>
            </a:br>
            <a:br>
              <a:rPr lang="en-US" dirty="0"/>
            </a:br>
            <a:r>
              <a:rPr lang="en-US" dirty="0"/>
              <a:t>	C code:		</a:t>
            </a:r>
            <a:r>
              <a:rPr lang="en-US" dirty="0">
                <a:solidFill>
                  <a:schemeClr val="accent1">
                    <a:lumMod val="75000"/>
                  </a:schemeClr>
                </a:solidFill>
              </a:rPr>
              <a:t>a = b + c + d;</a:t>
            </a:r>
            <a:br>
              <a:rPr lang="en-US" dirty="0">
                <a:solidFill>
                  <a:schemeClr val="accent1">
                    <a:lumMod val="75000"/>
                  </a:schemeClr>
                </a:solidFill>
              </a:rPr>
            </a:br>
            <a:br>
              <a:rPr lang="en-US" dirty="0"/>
            </a:br>
            <a:r>
              <a:rPr lang="en-US" dirty="0"/>
              <a:t>	MIPS code:	 	</a:t>
            </a:r>
            <a:r>
              <a:rPr lang="en-US" dirty="0">
                <a:solidFill>
                  <a:schemeClr val="accent1">
                    <a:lumMod val="75000"/>
                  </a:schemeClr>
                </a:solidFill>
              </a:rPr>
              <a:t>add a, b, c</a:t>
            </a:r>
            <a:br>
              <a:rPr lang="en-US" dirty="0">
                <a:solidFill>
                  <a:schemeClr val="accent1">
                    <a:lumMod val="75000"/>
                  </a:schemeClr>
                </a:solidFill>
              </a:rPr>
            </a:br>
            <a:r>
              <a:rPr lang="en-US" dirty="0">
                <a:solidFill>
                  <a:schemeClr val="accent1">
                    <a:lumMod val="75000"/>
                  </a:schemeClr>
                </a:solidFill>
              </a:rPr>
              <a:t>				add a, a, d</a:t>
            </a:r>
            <a:endParaRPr lang="en-US" dirty="0"/>
          </a:p>
          <a:p>
            <a:r>
              <a:rPr lang="en-US" dirty="0"/>
              <a:t> C code: f=(</a:t>
            </a:r>
            <a:r>
              <a:rPr lang="en-US" dirty="0" err="1"/>
              <a:t>g+h</a:t>
            </a:r>
            <a:r>
              <a:rPr lang="en-US" dirty="0"/>
              <a:t>)-(</a:t>
            </a:r>
            <a:r>
              <a:rPr lang="en-US" dirty="0" err="1"/>
              <a:t>i+j</a:t>
            </a:r>
            <a:r>
              <a:rPr lang="en-US" dirty="0"/>
              <a:t>)</a:t>
            </a:r>
          </a:p>
          <a:p>
            <a:pPr marL="0" indent="0">
              <a:buNone/>
            </a:pPr>
            <a:r>
              <a:rPr lang="en-US" dirty="0"/>
              <a:t>	MIPS code:		add t0,g,h</a:t>
            </a:r>
          </a:p>
          <a:p>
            <a:pPr marL="0" indent="0">
              <a:buNone/>
            </a:pPr>
            <a:r>
              <a:rPr lang="en-US" dirty="0"/>
              <a:t>				add t1,i,j</a:t>
            </a:r>
          </a:p>
          <a:p>
            <a:pPr marL="0" indent="0">
              <a:buNone/>
            </a:pPr>
            <a:r>
              <a:rPr lang="en-US" dirty="0"/>
              <a:t>				sub f,t0,t1</a:t>
            </a:r>
          </a:p>
        </p:txBody>
      </p:sp>
      <p:sp>
        <p:nvSpPr>
          <p:cNvPr id="3" name="Title 2"/>
          <p:cNvSpPr>
            <a:spLocks noGrp="1"/>
          </p:cNvSpPr>
          <p:nvPr>
            <p:ph type="title"/>
          </p:nvPr>
        </p:nvSpPr>
        <p:spPr/>
        <p:txBody>
          <a:bodyPr/>
          <a:lstStyle/>
          <a:p>
            <a:r>
              <a:rPr lang="en-US" dirty="0"/>
              <a:t>Arithmetic Instr. (Continued)</a:t>
            </a:r>
          </a:p>
        </p:txBody>
      </p:sp>
      <p:sp>
        <p:nvSpPr>
          <p:cNvPr id="5" name="Slide Number Placeholder 4"/>
          <p:cNvSpPr>
            <a:spLocks noGrp="1"/>
          </p:cNvSpPr>
          <p:nvPr>
            <p:ph type="sldNum" sz="quarter" idx="11"/>
          </p:nvPr>
        </p:nvSpPr>
        <p:spPr/>
        <p:txBody>
          <a:bodyPr/>
          <a:lstStyle/>
          <a:p>
            <a:fld id="{3DBE5772-1556-4748-AF2C-B271715542A5}" type="slidenum">
              <a:rPr lang="en-US" smtClean="0"/>
              <a:t>17</a:t>
            </a:fld>
            <a:endParaRPr lang="en-US" dirty="0"/>
          </a:p>
        </p:txBody>
      </p:sp>
      <p:sp>
        <p:nvSpPr>
          <p:cNvPr id="6" name="Footer Placeholder 5">
            <a:extLst>
              <a:ext uri="{FF2B5EF4-FFF2-40B4-BE49-F238E27FC236}">
                <a16:creationId xmlns:a16="http://schemas.microsoft.com/office/drawing/2014/main" id="{9C1D6EF7-0137-CCB9-3D2D-2684597E9271}"/>
              </a:ext>
            </a:extLst>
          </p:cNvPr>
          <p:cNvSpPr>
            <a:spLocks noGrp="1"/>
          </p:cNvSpPr>
          <p:nvPr>
            <p:ph type="ftr" sz="quarter" idx="10"/>
          </p:nvPr>
        </p:nvSpPr>
        <p:spPr/>
        <p:txBody>
          <a:bodyPr/>
          <a:lstStyle/>
          <a:p>
            <a:r>
              <a:rPr lang="en-US" dirty="0"/>
              <a:t>Dr. Shafina | University of </a:t>
            </a:r>
            <a:r>
              <a:rPr lang="en-US" dirty="0" err="1"/>
              <a:t>Kotli</a:t>
            </a:r>
            <a:r>
              <a:rPr lang="en-US" dirty="0"/>
              <a:t> | CS&amp;IT</a:t>
            </a:r>
          </a:p>
        </p:txBody>
      </p:sp>
    </p:spTree>
    <p:extLst>
      <p:ext uri="{BB962C8B-B14F-4D97-AF65-F5344CB8AC3E}">
        <p14:creationId xmlns:p14="http://schemas.microsoft.com/office/powerpoint/2010/main" val="1536195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5B5C59-9193-054E-AEEB-C46BBE06A693}"/>
              </a:ext>
            </a:extLst>
          </p:cNvPr>
          <p:cNvSpPr>
            <a:spLocks noGrp="1"/>
          </p:cNvSpPr>
          <p:nvPr>
            <p:ph idx="1"/>
          </p:nvPr>
        </p:nvSpPr>
        <p:spPr/>
        <p:txBody>
          <a:bodyPr/>
          <a:lstStyle/>
          <a:p>
            <a:r>
              <a:rPr lang="en-US" dirty="0"/>
              <a:t>Unlike programs in high level language, the operands of arithmetic instructions are restricted.</a:t>
            </a:r>
          </a:p>
          <a:p>
            <a:r>
              <a:rPr lang="en-US" dirty="0"/>
              <a:t>Operands must be from a limited numbers of special locations built directly in hardware called </a:t>
            </a:r>
            <a:r>
              <a:rPr lang="en-US" b="1" i="1" dirty="0"/>
              <a:t>registers</a:t>
            </a:r>
            <a:r>
              <a:rPr lang="en-US" dirty="0"/>
              <a:t> </a:t>
            </a:r>
          </a:p>
          <a:p>
            <a:pPr lvl="1"/>
            <a:endParaRPr lang="en-US" b="1" i="1" dirty="0"/>
          </a:p>
          <a:p>
            <a:r>
              <a:rPr lang="en-US" dirty="0"/>
              <a:t>In MIPS, 32 registers provided</a:t>
            </a:r>
          </a:p>
          <a:p>
            <a:r>
              <a:rPr lang="en-US" dirty="0"/>
              <a:t>Each register contains 32 bits (size of each register is 32bits)</a:t>
            </a:r>
          </a:p>
          <a:p>
            <a:pPr lvl="1"/>
            <a:r>
              <a:rPr lang="en-US" dirty="0"/>
              <a:t>Means 4 bytes (1 word)</a:t>
            </a:r>
          </a:p>
          <a:p>
            <a:r>
              <a:rPr lang="en-US" dirty="0"/>
              <a:t>One major difference between the variable of a programming language and registers is the limited number of registers</a:t>
            </a:r>
          </a:p>
          <a:p>
            <a:endParaRPr lang="en-US" dirty="0"/>
          </a:p>
        </p:txBody>
      </p:sp>
      <p:sp>
        <p:nvSpPr>
          <p:cNvPr id="3" name="Title 2">
            <a:extLst>
              <a:ext uri="{FF2B5EF4-FFF2-40B4-BE49-F238E27FC236}">
                <a16:creationId xmlns:a16="http://schemas.microsoft.com/office/drawing/2014/main" id="{E12568C5-39D8-33DD-1867-1331420A7FDD}"/>
              </a:ext>
            </a:extLst>
          </p:cNvPr>
          <p:cNvSpPr>
            <a:spLocks noGrp="1"/>
          </p:cNvSpPr>
          <p:nvPr>
            <p:ph type="title"/>
          </p:nvPr>
        </p:nvSpPr>
        <p:spPr/>
        <p:txBody>
          <a:bodyPr/>
          <a:lstStyle/>
          <a:p>
            <a:r>
              <a:rPr lang="en-US" dirty="0"/>
              <a:t>Operands of the Computer Hardware</a:t>
            </a:r>
          </a:p>
        </p:txBody>
      </p:sp>
      <p:sp>
        <p:nvSpPr>
          <p:cNvPr id="4" name="Footer Placeholder 3">
            <a:extLst>
              <a:ext uri="{FF2B5EF4-FFF2-40B4-BE49-F238E27FC236}">
                <a16:creationId xmlns:a16="http://schemas.microsoft.com/office/drawing/2014/main" id="{D89A478A-61B7-DF56-C246-4BAF9126B3C8}"/>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A8C234AB-D510-0E0D-5B1B-C4A043151F3B}"/>
              </a:ext>
            </a:extLst>
          </p:cNvPr>
          <p:cNvSpPr>
            <a:spLocks noGrp="1"/>
          </p:cNvSpPr>
          <p:nvPr>
            <p:ph type="sldNum" sz="quarter" idx="11"/>
          </p:nvPr>
        </p:nvSpPr>
        <p:spPr/>
        <p:txBody>
          <a:bodyPr/>
          <a:lstStyle/>
          <a:p>
            <a:fld id="{3DBE5772-1556-4748-AF2C-B271715542A5}" type="slidenum">
              <a:rPr lang="en-US" smtClean="0"/>
              <a:t>18</a:t>
            </a:fld>
            <a:endParaRPr lang="en-US" dirty="0"/>
          </a:p>
        </p:txBody>
      </p:sp>
    </p:spTree>
    <p:extLst>
      <p:ext uri="{BB962C8B-B14F-4D97-AF65-F5344CB8AC3E}">
        <p14:creationId xmlns:p14="http://schemas.microsoft.com/office/powerpoint/2010/main" val="2110311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defRPr/>
            </a:pPr>
            <a:r>
              <a:rPr lang="en-US" dirty="0"/>
              <a:t>Arithmetic instructions operands must be registers</a:t>
            </a:r>
          </a:p>
          <a:p>
            <a:pPr lvl="2">
              <a:lnSpc>
                <a:spcPct val="90000"/>
              </a:lnSpc>
              <a:defRPr/>
            </a:pPr>
            <a:r>
              <a:rPr lang="en-US" b="1" dirty="0"/>
              <a:t>32 registers provided</a:t>
            </a:r>
          </a:p>
          <a:p>
            <a:pPr>
              <a:lnSpc>
                <a:spcPct val="90000"/>
              </a:lnSpc>
              <a:defRPr/>
            </a:pPr>
            <a:r>
              <a:rPr lang="en-US" dirty="0"/>
              <a:t>Compiler associates variables with registers.</a:t>
            </a:r>
          </a:p>
          <a:p>
            <a:endParaRPr lang="en-US" dirty="0"/>
          </a:p>
        </p:txBody>
      </p:sp>
      <p:sp>
        <p:nvSpPr>
          <p:cNvPr id="3" name="Title 2"/>
          <p:cNvSpPr>
            <a:spLocks noGrp="1"/>
          </p:cNvSpPr>
          <p:nvPr>
            <p:ph type="title"/>
          </p:nvPr>
        </p:nvSpPr>
        <p:spPr/>
        <p:txBody>
          <a:bodyPr/>
          <a:lstStyle/>
          <a:p>
            <a:r>
              <a:rPr lang="en-US" dirty="0"/>
              <a:t>Registers vs. Memory</a:t>
            </a:r>
          </a:p>
        </p:txBody>
      </p:sp>
      <p:sp>
        <p:nvSpPr>
          <p:cNvPr id="5" name="Slide Number Placeholder 4"/>
          <p:cNvSpPr>
            <a:spLocks noGrp="1"/>
          </p:cNvSpPr>
          <p:nvPr>
            <p:ph type="sldNum" sz="quarter" idx="11"/>
          </p:nvPr>
        </p:nvSpPr>
        <p:spPr/>
        <p:txBody>
          <a:bodyPr/>
          <a:lstStyle/>
          <a:p>
            <a:fld id="{3DBE5772-1556-4748-AF2C-B271715542A5}" type="slidenum">
              <a:rPr lang="en-US" smtClean="0"/>
              <a:t>19</a:t>
            </a:fld>
            <a:endParaRPr lang="en-US" dirty="0"/>
          </a:p>
        </p:txBody>
      </p:sp>
      <p:sp>
        <p:nvSpPr>
          <p:cNvPr id="22" name="Footer Placeholder 21">
            <a:extLst>
              <a:ext uri="{FF2B5EF4-FFF2-40B4-BE49-F238E27FC236}">
                <a16:creationId xmlns:a16="http://schemas.microsoft.com/office/drawing/2014/main" id="{1B61965A-32D4-A0C1-92AF-F4FC70DE2EEF}"/>
              </a:ext>
            </a:extLst>
          </p:cNvPr>
          <p:cNvSpPr>
            <a:spLocks noGrp="1"/>
          </p:cNvSpPr>
          <p:nvPr>
            <p:ph type="ftr" sz="quarter" idx="10"/>
          </p:nvPr>
        </p:nvSpPr>
        <p:spPr/>
        <p:txBody>
          <a:bodyPr/>
          <a:lstStyle/>
          <a:p>
            <a:r>
              <a:rPr lang="en-US"/>
              <a:t>Dr. Shafina | University of Kotli | CS&amp;IT</a:t>
            </a:r>
            <a:endParaRPr lang="en-US" dirty="0"/>
          </a:p>
        </p:txBody>
      </p:sp>
      <p:pic>
        <p:nvPicPr>
          <p:cNvPr id="23" name="Picture 22">
            <a:extLst>
              <a:ext uri="{FF2B5EF4-FFF2-40B4-BE49-F238E27FC236}">
                <a16:creationId xmlns:a16="http://schemas.microsoft.com/office/drawing/2014/main" id="{C91BF831-87B8-B5A5-5539-38388399226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14337" y="2376487"/>
            <a:ext cx="8424863" cy="3871913"/>
          </a:xfrm>
          <a:prstGeom prst="rect">
            <a:avLst/>
          </a:prstGeom>
        </p:spPr>
      </p:pic>
    </p:spTree>
    <p:extLst>
      <p:ext uri="{BB962C8B-B14F-4D97-AF65-F5344CB8AC3E}">
        <p14:creationId xmlns:p14="http://schemas.microsoft.com/office/powerpoint/2010/main" val="311463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Today’s topics: </a:t>
            </a:r>
          </a:p>
          <a:p>
            <a:pPr lvl="1"/>
            <a:r>
              <a:rPr lang="en-US" dirty="0"/>
              <a:t>  Designing a Computer</a:t>
            </a:r>
          </a:p>
          <a:p>
            <a:pPr lvl="1"/>
            <a:r>
              <a:rPr lang="en-US" dirty="0"/>
              <a:t>  Defining ISA</a:t>
            </a:r>
          </a:p>
          <a:p>
            <a:pPr lvl="1"/>
            <a:r>
              <a:rPr lang="en-US" dirty="0"/>
              <a:t>  Instruction Pipelining</a:t>
            </a:r>
          </a:p>
          <a:p>
            <a:pPr lvl="1"/>
            <a:r>
              <a:rPr lang="en-US" dirty="0"/>
              <a:t>  MIPS Instruction Set </a:t>
            </a:r>
          </a:p>
          <a:p>
            <a:pPr lvl="2"/>
            <a:r>
              <a:rPr lang="en-US" dirty="0"/>
              <a:t>Design Principles</a:t>
            </a:r>
          </a:p>
          <a:p>
            <a:pPr lvl="1"/>
            <a:endParaRPr lang="en-US" dirty="0"/>
          </a:p>
        </p:txBody>
      </p:sp>
      <p:sp>
        <p:nvSpPr>
          <p:cNvPr id="3" name="Title 2"/>
          <p:cNvSpPr>
            <a:spLocks noGrp="1"/>
          </p:cNvSpPr>
          <p:nvPr>
            <p:ph type="title"/>
          </p:nvPr>
        </p:nvSpPr>
        <p:spPr/>
        <p:txBody>
          <a:bodyPr/>
          <a:lstStyle/>
          <a:p>
            <a:r>
              <a:rPr lang="en-GB" altLang="en-US" dirty="0"/>
              <a:t>Agenda</a:t>
            </a:r>
            <a:endParaRPr lang="en-US" dirty="0"/>
          </a:p>
        </p:txBody>
      </p:sp>
      <p:sp>
        <p:nvSpPr>
          <p:cNvPr id="5" name="Slide Number Placeholder 4"/>
          <p:cNvSpPr>
            <a:spLocks noGrp="1"/>
          </p:cNvSpPr>
          <p:nvPr>
            <p:ph type="sldNum" sz="quarter" idx="11"/>
          </p:nvPr>
        </p:nvSpPr>
        <p:spPr/>
        <p:txBody>
          <a:bodyPr/>
          <a:lstStyle/>
          <a:p>
            <a:pPr fontAlgn="base">
              <a:spcBef>
                <a:spcPct val="0"/>
              </a:spcBef>
              <a:spcAft>
                <a:spcPct val="0"/>
              </a:spcAft>
            </a:pPr>
            <a:fld id="{3DBE5772-1556-4748-AF2C-B271715542A5}" type="slidenum">
              <a:rPr lang="en-US"/>
              <a:pPr fontAlgn="base">
                <a:spcBef>
                  <a:spcPct val="0"/>
                </a:spcBef>
                <a:spcAft>
                  <a:spcPct val="0"/>
                </a:spcAft>
              </a:pPr>
              <a:t>2</a:t>
            </a:fld>
            <a:endParaRPr lang="en-US"/>
          </a:p>
        </p:txBody>
      </p:sp>
      <p:sp>
        <p:nvSpPr>
          <p:cNvPr id="6" name="Footer Placeholder 5">
            <a:extLst>
              <a:ext uri="{FF2B5EF4-FFF2-40B4-BE49-F238E27FC236}">
                <a16:creationId xmlns:a16="http://schemas.microsoft.com/office/drawing/2014/main" id="{B55D5F79-D982-F140-3CB6-3DFE76B0AB0B}"/>
              </a:ext>
            </a:extLst>
          </p:cNvPr>
          <p:cNvSpPr>
            <a:spLocks noGrp="1"/>
          </p:cNvSpPr>
          <p:nvPr>
            <p:ph type="ftr" sz="quarter" idx="10"/>
          </p:nvPr>
        </p:nvSpPr>
        <p:spPr/>
        <p:txBody>
          <a:bodyPr/>
          <a:lstStyle/>
          <a:p>
            <a:r>
              <a:rPr lang="en-US"/>
              <a:t>Dr. Shafina | University of Kotli | CS&amp;IT</a:t>
            </a:r>
            <a:endParaRPr lang="en-US" dirty="0"/>
          </a:p>
        </p:txBody>
      </p:sp>
    </p:spTree>
    <p:extLst>
      <p:ext uri="{BB962C8B-B14F-4D97-AF65-F5344CB8AC3E}">
        <p14:creationId xmlns:p14="http://schemas.microsoft.com/office/powerpoint/2010/main" val="3951987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8A5968-E22B-9EAE-B197-ABCF0F91B482}"/>
              </a:ext>
            </a:extLst>
          </p:cNvPr>
          <p:cNvSpPr>
            <a:spLocks noGrp="1"/>
          </p:cNvSpPr>
          <p:nvPr>
            <p:ph idx="1"/>
          </p:nvPr>
        </p:nvSpPr>
        <p:spPr/>
        <p:txBody>
          <a:bodyPr/>
          <a:lstStyle/>
          <a:p>
            <a:r>
              <a:rPr lang="en-US" dirty="0"/>
              <a:t>Store: store data to the memory from the register file (</a:t>
            </a:r>
            <a:r>
              <a:rPr lang="en-US" dirty="0" err="1"/>
              <a:t>sw</a:t>
            </a:r>
            <a:r>
              <a:rPr lang="en-US" dirty="0"/>
              <a:t> instruction)</a:t>
            </a:r>
          </a:p>
          <a:p>
            <a:r>
              <a:rPr lang="en-US" dirty="0"/>
              <a:t>Hence, MIPS is load/store register file machine</a:t>
            </a:r>
          </a:p>
        </p:txBody>
      </p:sp>
      <p:sp>
        <p:nvSpPr>
          <p:cNvPr id="3" name="Title 2">
            <a:extLst>
              <a:ext uri="{FF2B5EF4-FFF2-40B4-BE49-F238E27FC236}">
                <a16:creationId xmlns:a16="http://schemas.microsoft.com/office/drawing/2014/main" id="{E70E8304-B7E9-B674-AD05-89CDB2B35BBD}"/>
              </a:ext>
            </a:extLst>
          </p:cNvPr>
          <p:cNvSpPr>
            <a:spLocks noGrp="1"/>
          </p:cNvSpPr>
          <p:nvPr>
            <p:ph type="title"/>
          </p:nvPr>
        </p:nvSpPr>
        <p:spPr/>
        <p:txBody>
          <a:bodyPr/>
          <a:lstStyle/>
          <a:p>
            <a:r>
              <a:rPr lang="en-US" dirty="0"/>
              <a:t>Registers vs Memory</a:t>
            </a:r>
          </a:p>
        </p:txBody>
      </p:sp>
      <p:sp>
        <p:nvSpPr>
          <p:cNvPr id="4" name="Footer Placeholder 3">
            <a:extLst>
              <a:ext uri="{FF2B5EF4-FFF2-40B4-BE49-F238E27FC236}">
                <a16:creationId xmlns:a16="http://schemas.microsoft.com/office/drawing/2014/main" id="{2A286E13-D87B-52F1-CF2F-510F042214B7}"/>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CE0ED3D6-331C-FF16-ED30-C9A64687420D}"/>
              </a:ext>
            </a:extLst>
          </p:cNvPr>
          <p:cNvSpPr>
            <a:spLocks noGrp="1"/>
          </p:cNvSpPr>
          <p:nvPr>
            <p:ph type="sldNum" sz="quarter" idx="11"/>
          </p:nvPr>
        </p:nvSpPr>
        <p:spPr/>
        <p:txBody>
          <a:bodyPr/>
          <a:lstStyle/>
          <a:p>
            <a:fld id="{3DBE5772-1556-4748-AF2C-B271715542A5}" type="slidenum">
              <a:rPr lang="en-US" smtClean="0"/>
              <a:t>20</a:t>
            </a:fld>
            <a:endParaRPr lang="en-US" dirty="0"/>
          </a:p>
        </p:txBody>
      </p:sp>
      <p:pic>
        <p:nvPicPr>
          <p:cNvPr id="7" name="Picture 6">
            <a:extLst>
              <a:ext uri="{FF2B5EF4-FFF2-40B4-BE49-F238E27FC236}">
                <a16:creationId xmlns:a16="http://schemas.microsoft.com/office/drawing/2014/main" id="{55EB7EFF-9F06-5B9E-A8AB-72C7FEFFABD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964907" y="2557462"/>
            <a:ext cx="3624262" cy="4065589"/>
          </a:xfrm>
          <a:prstGeom prst="rect">
            <a:avLst/>
          </a:prstGeom>
        </p:spPr>
      </p:pic>
    </p:spTree>
    <p:extLst>
      <p:ext uri="{BB962C8B-B14F-4D97-AF65-F5344CB8AC3E}">
        <p14:creationId xmlns:p14="http://schemas.microsoft.com/office/powerpoint/2010/main" val="2686060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E257D0-E200-9FC5-3B94-36560324EEC0}"/>
              </a:ext>
            </a:extLst>
          </p:cNvPr>
          <p:cNvSpPr>
            <a:spLocks noGrp="1"/>
          </p:cNvSpPr>
          <p:nvPr>
            <p:ph idx="1"/>
          </p:nvPr>
        </p:nvSpPr>
        <p:spPr>
          <a:xfrm>
            <a:off x="193562" y="971548"/>
            <a:ext cx="8950437" cy="5803901"/>
          </a:xfrm>
        </p:spPr>
        <p:txBody>
          <a:bodyPr/>
          <a:lstStyle/>
          <a:p>
            <a:r>
              <a:rPr lang="en-US" dirty="0"/>
              <a:t>“Smaller is faster”</a:t>
            </a:r>
          </a:p>
          <a:p>
            <a:pPr lvl="1"/>
            <a:r>
              <a:rPr lang="en-US" dirty="0"/>
              <a:t>fewer bits to read, move, &amp; write </a:t>
            </a:r>
          </a:p>
          <a:p>
            <a:pPr lvl="1"/>
            <a:r>
              <a:rPr lang="en-US" dirty="0"/>
              <a:t>– use/reuse the register file instead of memory</a:t>
            </a:r>
          </a:p>
          <a:p>
            <a:pPr lvl="1"/>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Thus, in proper MIPS code, the preceding example would become:</a:t>
            </a:r>
            <a:endParaRPr kumimoji="0" lang="en-US" altLang="en-US" sz="2000" b="0" i="0" u="none" strike="noStrike" cap="none" normalizeH="0" baseline="0" dirty="0">
              <a:ln>
                <a:noFill/>
              </a:ln>
              <a:solidFill>
                <a:schemeClr val="tx1"/>
              </a:solidFill>
              <a:effectLst/>
            </a:endParaRPr>
          </a:p>
          <a:p>
            <a:pPr lvl="1"/>
            <a:endParaRPr lang="en-US" dirty="0"/>
          </a:p>
          <a:p>
            <a:pPr lvl="1"/>
            <a:endParaRPr lang="en-US" dirty="0"/>
          </a:p>
          <a:p>
            <a:pPr lvl="1"/>
            <a:endParaRPr lang="en-US" dirty="0"/>
          </a:p>
          <a:p>
            <a:pPr marL="193774" lvl="1" indent="0">
              <a:buNone/>
            </a:pPr>
            <a:endParaRPr lang="en-US" dirty="0"/>
          </a:p>
          <a:p>
            <a:pPr lvl="1" algn="just"/>
            <a:r>
              <a:rPr lang="en-US" altLang="en-US" dirty="0"/>
              <a:t>In the preceding example, note that we have temporary variables t0 and t1, as well as input/result variables f, g, h, </a:t>
            </a:r>
            <a:r>
              <a:rPr lang="en-US" altLang="en-US" dirty="0" err="1"/>
              <a:t>i</a:t>
            </a:r>
            <a:r>
              <a:rPr lang="en-US" altLang="en-US" dirty="0"/>
              <a:t>, and j. </a:t>
            </a:r>
          </a:p>
          <a:p>
            <a:pPr lvl="1" algn="just"/>
            <a:r>
              <a:rPr lang="en-US" altLang="en-US" dirty="0"/>
              <a:t>In MIPS, we also have eight temporary registers labelled $t0 through $t7 and  nine s-registers labelled $s0 through $s8. </a:t>
            </a:r>
          </a:p>
          <a:p>
            <a:pPr lvl="1" algn="just"/>
            <a:r>
              <a:rPr lang="en-US" altLang="en-US" dirty="0"/>
              <a:t>The s-registers can be thought of as containing data that are typically stored in C variables.  </a:t>
            </a:r>
          </a:p>
          <a:p>
            <a:pPr lvl="1"/>
            <a:endParaRPr lang="en-US" dirty="0"/>
          </a:p>
        </p:txBody>
      </p:sp>
      <p:sp>
        <p:nvSpPr>
          <p:cNvPr id="3" name="Title 2">
            <a:extLst>
              <a:ext uri="{FF2B5EF4-FFF2-40B4-BE49-F238E27FC236}">
                <a16:creationId xmlns:a16="http://schemas.microsoft.com/office/drawing/2014/main" id="{7CBBE69F-7BD4-4A10-CAC7-9F8B12CC0472}"/>
              </a:ext>
            </a:extLst>
          </p:cNvPr>
          <p:cNvSpPr>
            <a:spLocks noGrp="1"/>
          </p:cNvSpPr>
          <p:nvPr>
            <p:ph type="title"/>
          </p:nvPr>
        </p:nvSpPr>
        <p:spPr/>
        <p:txBody>
          <a:bodyPr/>
          <a:lstStyle/>
          <a:p>
            <a:r>
              <a:rPr lang="en-US" dirty="0"/>
              <a:t>Design Principle 2</a:t>
            </a:r>
          </a:p>
        </p:txBody>
      </p:sp>
      <p:sp>
        <p:nvSpPr>
          <p:cNvPr id="4" name="Footer Placeholder 3">
            <a:extLst>
              <a:ext uri="{FF2B5EF4-FFF2-40B4-BE49-F238E27FC236}">
                <a16:creationId xmlns:a16="http://schemas.microsoft.com/office/drawing/2014/main" id="{135A7ED8-EE13-A49F-BF13-56BBA2911F03}"/>
              </a:ext>
            </a:extLst>
          </p:cNvPr>
          <p:cNvSpPr>
            <a:spLocks noGrp="1"/>
          </p:cNvSpPr>
          <p:nvPr>
            <p:ph type="ftr" sz="quarter" idx="10"/>
          </p:nvPr>
        </p:nvSpPr>
        <p:spPr>
          <a:xfrm>
            <a:off x="3106680" y="6318250"/>
            <a:ext cx="3124200" cy="457200"/>
          </a:xfrm>
        </p:spPr>
        <p:txBody>
          <a:bodyPr/>
          <a:lstStyle/>
          <a:p>
            <a:r>
              <a:rPr lang="en-US" dirty="0"/>
              <a:t>Dr. Shafina | University of </a:t>
            </a:r>
            <a:r>
              <a:rPr lang="en-US" dirty="0" err="1"/>
              <a:t>Kotli</a:t>
            </a:r>
            <a:r>
              <a:rPr lang="en-US" dirty="0"/>
              <a:t> | CS&amp;IT</a:t>
            </a:r>
          </a:p>
        </p:txBody>
      </p:sp>
      <p:sp>
        <p:nvSpPr>
          <p:cNvPr id="5" name="Slide Number Placeholder 4">
            <a:extLst>
              <a:ext uri="{FF2B5EF4-FFF2-40B4-BE49-F238E27FC236}">
                <a16:creationId xmlns:a16="http://schemas.microsoft.com/office/drawing/2014/main" id="{AA7FA8A0-E1B4-B015-5062-21EED759EE04}"/>
              </a:ext>
            </a:extLst>
          </p:cNvPr>
          <p:cNvSpPr>
            <a:spLocks noGrp="1"/>
          </p:cNvSpPr>
          <p:nvPr>
            <p:ph type="sldNum" sz="quarter" idx="11"/>
          </p:nvPr>
        </p:nvSpPr>
        <p:spPr/>
        <p:txBody>
          <a:bodyPr/>
          <a:lstStyle/>
          <a:p>
            <a:fld id="{3DBE5772-1556-4748-AF2C-B271715542A5}" type="slidenum">
              <a:rPr lang="en-US" smtClean="0"/>
              <a:t>21</a:t>
            </a:fld>
            <a:endParaRPr lang="en-US" dirty="0"/>
          </a:p>
        </p:txBody>
      </p:sp>
      <p:pic>
        <p:nvPicPr>
          <p:cNvPr id="1026" name="Picture 2">
            <a:extLst>
              <a:ext uri="{FF2B5EF4-FFF2-40B4-BE49-F238E27FC236}">
                <a16:creationId xmlns:a16="http://schemas.microsoft.com/office/drawing/2014/main" id="{1BBB7BB1-DFF7-6A0D-C61E-91F08D693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 y="2686840"/>
            <a:ext cx="6877051"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920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115713-4E99-AE6E-B32D-5FC44ADD022B}"/>
              </a:ext>
            </a:extLst>
          </p:cNvPr>
          <p:cNvSpPr>
            <a:spLocks noGrp="1"/>
          </p:cNvSpPr>
          <p:nvPr>
            <p:ph idx="1"/>
          </p:nvPr>
        </p:nvSpPr>
        <p:spPr/>
        <p:txBody>
          <a:bodyPr/>
          <a:lstStyle/>
          <a:p>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Memory contains instructions and data</a:t>
            </a:r>
            <a:r>
              <a:rPr lang="en-US" altLang="en-US" dirty="0">
                <a:latin typeface="Arial" panose="020B0604020202020204" pitchFamily="34"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specific to a given program. Instructions are fetched </a:t>
            </a:r>
            <a:r>
              <a:rPr kumimoji="0" lang="en-US" altLang="en-US" sz="2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automatically</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by control, while data is transferred </a:t>
            </a:r>
            <a:r>
              <a:rPr kumimoji="0" lang="en-US" altLang="en-US" sz="2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explicitly</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between the memory and processor. </a:t>
            </a:r>
          </a:p>
          <a:p>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Figure 2.4 shows an example of memory operations in MIPS using the </a:t>
            </a:r>
            <a:r>
              <a:rPr kumimoji="0" lang="en-US" altLang="en-US" sz="2000" b="0" i="0" u="none" strike="noStrike" cap="none" normalizeH="0" baseline="0" dirty="0" err="1">
                <a:ln>
                  <a:noFill/>
                </a:ln>
                <a:solidFill>
                  <a:srgbClr val="000000"/>
                </a:solidFill>
                <a:effectLst/>
                <a:latin typeface="Arial Unicode MS"/>
              </a:rPr>
              <a:t>lw</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(load word) and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Arial Unicode MS"/>
              </a:rPr>
              <a:t>sw</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(store word) instructions.</a:t>
            </a:r>
            <a:endParaRPr lang="en-US" dirty="0"/>
          </a:p>
          <a:p>
            <a:endParaRPr lang="en-US" dirty="0"/>
          </a:p>
        </p:txBody>
      </p:sp>
      <p:sp>
        <p:nvSpPr>
          <p:cNvPr id="3" name="Title 2">
            <a:extLst>
              <a:ext uri="{FF2B5EF4-FFF2-40B4-BE49-F238E27FC236}">
                <a16:creationId xmlns:a16="http://schemas.microsoft.com/office/drawing/2014/main" id="{2EAF19D5-E4ED-4217-B0B1-81F03E268062}"/>
              </a:ext>
            </a:extLst>
          </p:cNvPr>
          <p:cNvSpPr>
            <a:spLocks noGrp="1"/>
          </p:cNvSpPr>
          <p:nvPr>
            <p:ph type="title"/>
          </p:nvPr>
        </p:nvSpPr>
        <p:spPr/>
        <p:txBody>
          <a:bodyPr/>
          <a:lstStyle/>
          <a:p>
            <a:r>
              <a:rPr lang="en-US" dirty="0"/>
              <a:t>MIPS Memory Organization </a:t>
            </a:r>
          </a:p>
        </p:txBody>
      </p:sp>
      <p:sp>
        <p:nvSpPr>
          <p:cNvPr id="4" name="Footer Placeholder 3">
            <a:extLst>
              <a:ext uri="{FF2B5EF4-FFF2-40B4-BE49-F238E27FC236}">
                <a16:creationId xmlns:a16="http://schemas.microsoft.com/office/drawing/2014/main" id="{EDC4B04C-763C-4BAF-1A69-0D883EE5AD05}"/>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E0973BDA-CE35-C513-4B3C-405A02616488}"/>
              </a:ext>
            </a:extLst>
          </p:cNvPr>
          <p:cNvSpPr>
            <a:spLocks noGrp="1"/>
          </p:cNvSpPr>
          <p:nvPr>
            <p:ph type="sldNum" sz="quarter" idx="11"/>
          </p:nvPr>
        </p:nvSpPr>
        <p:spPr/>
        <p:txBody>
          <a:bodyPr/>
          <a:lstStyle/>
          <a:p>
            <a:fld id="{3DBE5772-1556-4748-AF2C-B271715542A5}" type="slidenum">
              <a:rPr lang="en-US" smtClean="0"/>
              <a:t>22</a:t>
            </a:fld>
            <a:endParaRPr lang="en-US" dirty="0"/>
          </a:p>
        </p:txBody>
      </p:sp>
      <p:pic>
        <p:nvPicPr>
          <p:cNvPr id="7" name="Picture 6">
            <a:extLst>
              <a:ext uri="{FF2B5EF4-FFF2-40B4-BE49-F238E27FC236}">
                <a16:creationId xmlns:a16="http://schemas.microsoft.com/office/drawing/2014/main" id="{D6A1B9B1-28B3-5696-490E-1C3E409D9F8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95275" y="3498850"/>
            <a:ext cx="7890264"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6102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D2C874B-EF5E-5F9C-F833-2838FF95E723}"/>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914469" y="1450181"/>
            <a:ext cx="7315062" cy="3957637"/>
          </a:xfrm>
        </p:spPr>
      </p:pic>
      <p:sp>
        <p:nvSpPr>
          <p:cNvPr id="3" name="Title 2">
            <a:extLst>
              <a:ext uri="{FF2B5EF4-FFF2-40B4-BE49-F238E27FC236}">
                <a16:creationId xmlns:a16="http://schemas.microsoft.com/office/drawing/2014/main" id="{046D718B-448C-8173-DBCA-33FD01CF07D6}"/>
              </a:ext>
            </a:extLst>
          </p:cNvPr>
          <p:cNvSpPr>
            <a:spLocks noGrp="1"/>
          </p:cNvSpPr>
          <p:nvPr>
            <p:ph type="title"/>
          </p:nvPr>
        </p:nvSpPr>
        <p:spPr/>
        <p:txBody>
          <a:bodyPr/>
          <a:lstStyle/>
          <a:p>
            <a:r>
              <a:rPr lang="en-US" dirty="0"/>
              <a:t>Memory and Register File</a:t>
            </a:r>
          </a:p>
        </p:txBody>
      </p:sp>
      <p:sp>
        <p:nvSpPr>
          <p:cNvPr id="4" name="Footer Placeholder 3">
            <a:extLst>
              <a:ext uri="{FF2B5EF4-FFF2-40B4-BE49-F238E27FC236}">
                <a16:creationId xmlns:a16="http://schemas.microsoft.com/office/drawing/2014/main" id="{35092416-6E7B-02BE-C7CD-23C937424E42}"/>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F4E36357-FA35-3193-C256-4CB70B0E3803}"/>
              </a:ext>
            </a:extLst>
          </p:cNvPr>
          <p:cNvSpPr>
            <a:spLocks noGrp="1"/>
          </p:cNvSpPr>
          <p:nvPr>
            <p:ph type="sldNum" sz="quarter" idx="11"/>
          </p:nvPr>
        </p:nvSpPr>
        <p:spPr/>
        <p:txBody>
          <a:bodyPr/>
          <a:lstStyle/>
          <a:p>
            <a:fld id="{3DBE5772-1556-4748-AF2C-B271715542A5}" type="slidenum">
              <a:rPr lang="en-US" smtClean="0"/>
              <a:t>23</a:t>
            </a:fld>
            <a:endParaRPr lang="en-US" dirty="0"/>
          </a:p>
        </p:txBody>
      </p:sp>
    </p:spTree>
    <p:extLst>
      <p:ext uri="{BB962C8B-B14F-4D97-AF65-F5344CB8AC3E}">
        <p14:creationId xmlns:p14="http://schemas.microsoft.com/office/powerpoint/2010/main" val="3271999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5AC86B-EA18-F012-1A0E-18309EF6566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a:stretch/>
        </p:blipFill>
        <p:spPr>
          <a:xfrm>
            <a:off x="671513" y="1536382"/>
            <a:ext cx="8023066" cy="4035743"/>
          </a:xfrm>
        </p:spPr>
      </p:pic>
      <p:sp>
        <p:nvSpPr>
          <p:cNvPr id="3" name="Title 2">
            <a:extLst>
              <a:ext uri="{FF2B5EF4-FFF2-40B4-BE49-F238E27FC236}">
                <a16:creationId xmlns:a16="http://schemas.microsoft.com/office/drawing/2014/main" id="{37265323-2E80-26EE-8E9C-5C24E70D5CED}"/>
              </a:ext>
            </a:extLst>
          </p:cNvPr>
          <p:cNvSpPr>
            <a:spLocks noGrp="1"/>
          </p:cNvSpPr>
          <p:nvPr>
            <p:ph type="title"/>
          </p:nvPr>
        </p:nvSpPr>
        <p:spPr/>
        <p:txBody>
          <a:bodyPr/>
          <a:lstStyle/>
          <a:p>
            <a:r>
              <a:rPr lang="en-US" dirty="0"/>
              <a:t>Memory and Register File</a:t>
            </a:r>
          </a:p>
        </p:txBody>
      </p:sp>
      <p:sp>
        <p:nvSpPr>
          <p:cNvPr id="4" name="Footer Placeholder 3">
            <a:extLst>
              <a:ext uri="{FF2B5EF4-FFF2-40B4-BE49-F238E27FC236}">
                <a16:creationId xmlns:a16="http://schemas.microsoft.com/office/drawing/2014/main" id="{4F0A89B2-5034-D617-0F18-8CFFDE60584F}"/>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6E937B08-A320-8F76-4703-4C013C3DC672}"/>
              </a:ext>
            </a:extLst>
          </p:cNvPr>
          <p:cNvSpPr>
            <a:spLocks noGrp="1"/>
          </p:cNvSpPr>
          <p:nvPr>
            <p:ph type="sldNum" sz="quarter" idx="11"/>
          </p:nvPr>
        </p:nvSpPr>
        <p:spPr/>
        <p:txBody>
          <a:bodyPr/>
          <a:lstStyle/>
          <a:p>
            <a:fld id="{3DBE5772-1556-4748-AF2C-B271715542A5}" type="slidenum">
              <a:rPr lang="en-US" smtClean="0"/>
              <a:t>24</a:t>
            </a:fld>
            <a:endParaRPr lang="en-US" dirty="0"/>
          </a:p>
        </p:txBody>
      </p:sp>
    </p:spTree>
    <p:extLst>
      <p:ext uri="{BB962C8B-B14F-4D97-AF65-F5344CB8AC3E}">
        <p14:creationId xmlns:p14="http://schemas.microsoft.com/office/powerpoint/2010/main" val="1098447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6F1BEDE-783E-B2F3-AE77-9A1B2A49E31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46"/>
          <a:stretch/>
        </p:blipFill>
        <p:spPr>
          <a:xfrm>
            <a:off x="400804" y="1219200"/>
            <a:ext cx="8342392" cy="4410075"/>
          </a:xfrm>
        </p:spPr>
      </p:pic>
      <p:sp>
        <p:nvSpPr>
          <p:cNvPr id="3" name="Title 2">
            <a:extLst>
              <a:ext uri="{FF2B5EF4-FFF2-40B4-BE49-F238E27FC236}">
                <a16:creationId xmlns:a16="http://schemas.microsoft.com/office/drawing/2014/main" id="{9B6473AF-F979-DED2-EF83-BEC764B75F8F}"/>
              </a:ext>
            </a:extLst>
          </p:cNvPr>
          <p:cNvSpPr>
            <a:spLocks noGrp="1"/>
          </p:cNvSpPr>
          <p:nvPr>
            <p:ph type="title"/>
          </p:nvPr>
        </p:nvSpPr>
        <p:spPr/>
        <p:txBody>
          <a:bodyPr/>
          <a:lstStyle/>
          <a:p>
            <a:r>
              <a:rPr lang="en-US" dirty="0"/>
              <a:t>Memory and Register File</a:t>
            </a:r>
          </a:p>
        </p:txBody>
      </p:sp>
      <p:sp>
        <p:nvSpPr>
          <p:cNvPr id="4" name="Footer Placeholder 3">
            <a:extLst>
              <a:ext uri="{FF2B5EF4-FFF2-40B4-BE49-F238E27FC236}">
                <a16:creationId xmlns:a16="http://schemas.microsoft.com/office/drawing/2014/main" id="{EBC597CE-2624-F70C-F515-BFDEA9E21787}"/>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415DD275-F7D3-AFDF-CD8E-A1BA65AB9971}"/>
              </a:ext>
            </a:extLst>
          </p:cNvPr>
          <p:cNvSpPr>
            <a:spLocks noGrp="1"/>
          </p:cNvSpPr>
          <p:nvPr>
            <p:ph type="sldNum" sz="quarter" idx="11"/>
          </p:nvPr>
        </p:nvSpPr>
        <p:spPr/>
        <p:txBody>
          <a:bodyPr/>
          <a:lstStyle/>
          <a:p>
            <a:fld id="{3DBE5772-1556-4748-AF2C-B271715542A5}" type="slidenum">
              <a:rPr lang="en-US" smtClean="0"/>
              <a:t>25</a:t>
            </a:fld>
            <a:endParaRPr lang="en-US" dirty="0"/>
          </a:p>
        </p:txBody>
      </p:sp>
    </p:spTree>
    <p:extLst>
      <p:ext uri="{BB962C8B-B14F-4D97-AF65-F5344CB8AC3E}">
        <p14:creationId xmlns:p14="http://schemas.microsoft.com/office/powerpoint/2010/main" val="3853728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199"/>
            <a:ext cx="8610600" cy="5795963"/>
          </a:xfrm>
        </p:spPr>
        <p:txBody>
          <a:bodyPr/>
          <a:lstStyle/>
          <a:p>
            <a:r>
              <a:rPr lang="en-US" dirty="0"/>
              <a:t>Bytes are nice, but most data items use larger "words"</a:t>
            </a:r>
          </a:p>
          <a:p>
            <a:r>
              <a:rPr lang="en-US" dirty="0"/>
              <a:t>For MIPS, a word contains 32 bits or 4 bytes.</a:t>
            </a:r>
            <a:br>
              <a:rPr lang="en-US" dirty="0"/>
            </a:br>
            <a:br>
              <a:rPr lang="en-US" dirty="0"/>
            </a:br>
            <a:br>
              <a:rPr lang="en-US" dirty="0"/>
            </a:br>
            <a:endParaRPr lang="en-US" dirty="0"/>
          </a:p>
          <a:p>
            <a:pPr marL="0" indent="0">
              <a:buNone/>
            </a:pPr>
            <a:r>
              <a:rPr lang="en-US" dirty="0"/>
              <a:t>  word addresses</a:t>
            </a:r>
            <a:br>
              <a:rPr lang="en-US" dirty="0"/>
            </a:br>
            <a:br>
              <a:rPr lang="en-US" dirty="0"/>
            </a:br>
            <a:endParaRPr lang="en-US" dirty="0"/>
          </a:p>
          <a:p>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Addresses in MIPS range from 0 (which points to data in the part of memory denoted </a:t>
            </a:r>
            <a:r>
              <a:rPr lang="en-US" altLang="en-US" dirty="0">
                <a:solidFill>
                  <a:srgbClr val="000000"/>
                </a:solidFill>
                <a:latin typeface="Times New Roman" panose="02020603050405020304" pitchFamily="18" charset="0"/>
                <a:cs typeface="Times New Roman" panose="02020603050405020304" pitchFamily="18" charset="0"/>
              </a:rPr>
              <a:t>as M[0]) up to 4,294,967,292 (referenced data is written as M[2</a:t>
            </a:r>
            <a:r>
              <a:rPr lang="en-US" altLang="en-US" baseline="30000" dirty="0">
                <a:solidFill>
                  <a:srgbClr val="000000"/>
                </a:solidFill>
                <a:latin typeface="Times New Roman" panose="02020603050405020304" pitchFamily="18" charset="0"/>
                <a:cs typeface="Times New Roman" panose="02020603050405020304" pitchFamily="18" charset="0"/>
              </a:rPr>
              <a:t>32</a:t>
            </a:r>
            <a:r>
              <a:rPr lang="en-US" altLang="en-US" dirty="0">
                <a:solidFill>
                  <a:srgbClr val="000000"/>
                </a:solidFill>
                <a:latin typeface="Times New Roman" panose="02020603050405020304" pitchFamily="18" charset="0"/>
                <a:cs typeface="Times New Roman" panose="02020603050405020304" pitchFamily="18" charset="0"/>
              </a:rPr>
              <a:t>]). Thus, all addresses are 32 bits long, so 2</a:t>
            </a:r>
            <a:r>
              <a:rPr lang="en-US" altLang="en-US" baseline="30000" dirty="0">
                <a:solidFill>
                  <a:srgbClr val="000000"/>
                </a:solidFill>
                <a:latin typeface="Times New Roman" panose="02020603050405020304" pitchFamily="18" charset="0"/>
                <a:cs typeface="Times New Roman" panose="02020603050405020304" pitchFamily="18" charset="0"/>
              </a:rPr>
              <a:t>30</a:t>
            </a:r>
            <a:r>
              <a:rPr lang="en-US" altLang="en-US" dirty="0">
                <a:solidFill>
                  <a:srgbClr val="000000"/>
                </a:solidFill>
                <a:latin typeface="Times New Roman" panose="02020603050405020304" pitchFamily="18" charset="0"/>
                <a:cs typeface="Times New Roman" panose="02020603050405020304" pitchFamily="18" charset="0"/>
              </a:rPr>
              <a:t> 32-bit (four-byte) words are stored in MIPS memory. </a:t>
            </a:r>
            <a:endParaRPr lang="en-US" dirty="0">
              <a:solidFill>
                <a:srgbClr val="000000"/>
              </a:solidFill>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dirty="0"/>
              <a:t>Memory Organization</a:t>
            </a:r>
          </a:p>
        </p:txBody>
      </p:sp>
      <p:sp>
        <p:nvSpPr>
          <p:cNvPr id="5" name="Slide Number Placeholder 4"/>
          <p:cNvSpPr>
            <a:spLocks noGrp="1"/>
          </p:cNvSpPr>
          <p:nvPr>
            <p:ph type="sldNum" sz="quarter" idx="11"/>
          </p:nvPr>
        </p:nvSpPr>
        <p:spPr/>
        <p:txBody>
          <a:bodyPr/>
          <a:lstStyle/>
          <a:p>
            <a:fld id="{3DBE5772-1556-4748-AF2C-B271715542A5}" type="slidenum">
              <a:rPr lang="en-US" smtClean="0"/>
              <a:t>26</a:t>
            </a:fld>
            <a:endParaRPr lang="en-US" dirty="0"/>
          </a:p>
        </p:txBody>
      </p:sp>
      <p:sp>
        <p:nvSpPr>
          <p:cNvPr id="6" name="Rectangle 11"/>
          <p:cNvSpPr>
            <a:spLocks noChangeArrowheads="1"/>
          </p:cNvSpPr>
          <p:nvPr/>
        </p:nvSpPr>
        <p:spPr bwMode="auto">
          <a:xfrm>
            <a:off x="2293938" y="3438525"/>
            <a:ext cx="50165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defTabSz="904875">
              <a:spcBef>
                <a:spcPct val="20000"/>
              </a:spcBef>
              <a:buClr>
                <a:schemeClr val="hlink"/>
              </a:buClr>
              <a:buSzPct val="90000"/>
              <a:buFont typeface="Wingdings" panose="05000000000000000000" pitchFamily="2" charset="2"/>
              <a:buBlip>
                <a:blip r:embed="rId3"/>
              </a:buBlip>
              <a:tabLst>
                <a:tab pos="452438" algn="l"/>
                <a:tab pos="904875" algn="l"/>
                <a:tab pos="1357313" algn="l"/>
              </a:tabLst>
              <a:defRPr sz="3200">
                <a:solidFill>
                  <a:schemeClr val="tx1"/>
                </a:solidFill>
                <a:latin typeface="Arial" panose="020B0604020202020204" pitchFamily="34" charset="0"/>
              </a:defRPr>
            </a:lvl1pPr>
            <a:lvl2pPr marL="742950" indent="-285750" defTabSz="904875">
              <a:spcBef>
                <a:spcPct val="20000"/>
              </a:spcBef>
              <a:buChar char="–"/>
              <a:tabLst>
                <a:tab pos="452438" algn="l"/>
                <a:tab pos="904875" algn="l"/>
                <a:tab pos="1357313" algn="l"/>
              </a:tabLst>
              <a:defRPr sz="2800">
                <a:solidFill>
                  <a:schemeClr val="tx1"/>
                </a:solidFill>
                <a:latin typeface="Arial" panose="020B0604020202020204" pitchFamily="34" charset="0"/>
              </a:defRPr>
            </a:lvl2pPr>
            <a:lvl3pPr marL="1143000" indent="-228600" defTabSz="904875">
              <a:spcBef>
                <a:spcPct val="20000"/>
              </a:spcBef>
              <a:buClr>
                <a:schemeClr val="accent2"/>
              </a:buClr>
              <a:buSzPct val="90000"/>
              <a:buFont typeface="Wingdings" panose="05000000000000000000" pitchFamily="2" charset="2"/>
              <a:buBlip>
                <a:blip r:embed="rId4"/>
              </a:buBlip>
              <a:tabLst>
                <a:tab pos="452438" algn="l"/>
                <a:tab pos="904875" algn="l"/>
                <a:tab pos="1357313" algn="l"/>
              </a:tabLst>
              <a:defRPr sz="2400">
                <a:solidFill>
                  <a:schemeClr val="tx1"/>
                </a:solidFill>
                <a:latin typeface="Arial" panose="020B0604020202020204" pitchFamily="34" charset="0"/>
              </a:defRPr>
            </a:lvl3pPr>
            <a:lvl4pPr marL="1600200" indent="-228600" defTabSz="904875">
              <a:spcBef>
                <a:spcPct val="20000"/>
              </a:spcBef>
              <a:buChar char="–"/>
              <a:tabLst>
                <a:tab pos="452438" algn="l"/>
                <a:tab pos="904875" algn="l"/>
                <a:tab pos="1357313" algn="l"/>
              </a:tabLst>
              <a:defRPr sz="2000">
                <a:solidFill>
                  <a:schemeClr val="tx1"/>
                </a:solidFill>
                <a:latin typeface="Arial" panose="020B0604020202020204" pitchFamily="34" charset="0"/>
              </a:defRPr>
            </a:lvl4pPr>
            <a:lvl5pPr marL="2057400" indent="-228600" defTabSz="904875">
              <a:spcBef>
                <a:spcPct val="20000"/>
              </a:spcBef>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5pPr>
            <a:lvl6pPr marL="2514600" indent="-228600" defTabSz="904875" eaLnBrk="0" fontAlgn="base" hangingPunct="0">
              <a:spcBef>
                <a:spcPct val="20000"/>
              </a:spcBef>
              <a:spcAft>
                <a:spcPct val="0"/>
              </a:spcAft>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6pPr>
            <a:lvl7pPr marL="2971800" indent="-228600" defTabSz="904875" eaLnBrk="0" fontAlgn="base" hangingPunct="0">
              <a:spcBef>
                <a:spcPct val="20000"/>
              </a:spcBef>
              <a:spcAft>
                <a:spcPct val="0"/>
              </a:spcAft>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7pPr>
            <a:lvl8pPr marL="3429000" indent="-228600" defTabSz="904875" eaLnBrk="0" fontAlgn="base" hangingPunct="0">
              <a:spcBef>
                <a:spcPct val="20000"/>
              </a:spcBef>
              <a:spcAft>
                <a:spcPct val="0"/>
              </a:spcAft>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8pPr>
            <a:lvl9pPr marL="3886200" indent="-228600" defTabSz="904875" eaLnBrk="0" fontAlgn="base" hangingPunct="0">
              <a:spcBef>
                <a:spcPct val="20000"/>
              </a:spcBef>
              <a:spcAft>
                <a:spcPct val="0"/>
              </a:spcAft>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9pPr>
          </a:lstStyle>
          <a:p>
            <a:pPr>
              <a:lnSpc>
                <a:spcPts val="2100"/>
              </a:lnSpc>
              <a:spcBef>
                <a:spcPct val="0"/>
              </a:spcBef>
              <a:buClrTx/>
              <a:buSzTx/>
              <a:buFontTx/>
              <a:buNone/>
            </a:pPr>
            <a:endParaRPr lang="en-US" altLang="en-US" sz="1800">
              <a:latin typeface="Times New Roman" panose="02020603050405020304" pitchFamily="18" charset="0"/>
            </a:endParaRPr>
          </a:p>
        </p:txBody>
      </p:sp>
      <p:sp>
        <p:nvSpPr>
          <p:cNvPr id="7" name="Rectangle 13"/>
          <p:cNvSpPr>
            <a:spLocks noChangeArrowheads="1"/>
          </p:cNvSpPr>
          <p:nvPr/>
        </p:nvSpPr>
        <p:spPr bwMode="auto">
          <a:xfrm>
            <a:off x="3104965" y="4163522"/>
            <a:ext cx="501650" cy="359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defTabSz="904875">
              <a:spcBef>
                <a:spcPct val="20000"/>
              </a:spcBef>
              <a:buClr>
                <a:schemeClr val="hlink"/>
              </a:buClr>
              <a:buSzPct val="90000"/>
              <a:buFont typeface="Wingdings" panose="05000000000000000000" pitchFamily="2" charset="2"/>
              <a:buBlip>
                <a:blip r:embed="rId3"/>
              </a:buBlip>
              <a:tabLst>
                <a:tab pos="452438" algn="l"/>
                <a:tab pos="904875" algn="l"/>
                <a:tab pos="1357313" algn="l"/>
              </a:tabLst>
              <a:defRPr sz="3200">
                <a:solidFill>
                  <a:schemeClr val="tx1"/>
                </a:solidFill>
                <a:latin typeface="Arial" panose="020B0604020202020204" pitchFamily="34" charset="0"/>
              </a:defRPr>
            </a:lvl1pPr>
            <a:lvl2pPr marL="742950" indent="-285750" defTabSz="904875">
              <a:spcBef>
                <a:spcPct val="20000"/>
              </a:spcBef>
              <a:buChar char="–"/>
              <a:tabLst>
                <a:tab pos="452438" algn="l"/>
                <a:tab pos="904875" algn="l"/>
                <a:tab pos="1357313" algn="l"/>
              </a:tabLst>
              <a:defRPr sz="2800">
                <a:solidFill>
                  <a:schemeClr val="tx1"/>
                </a:solidFill>
                <a:latin typeface="Arial" panose="020B0604020202020204" pitchFamily="34" charset="0"/>
              </a:defRPr>
            </a:lvl2pPr>
            <a:lvl3pPr marL="1143000" indent="-228600" defTabSz="904875">
              <a:spcBef>
                <a:spcPct val="20000"/>
              </a:spcBef>
              <a:buClr>
                <a:schemeClr val="accent2"/>
              </a:buClr>
              <a:buSzPct val="90000"/>
              <a:buFont typeface="Wingdings" panose="05000000000000000000" pitchFamily="2" charset="2"/>
              <a:buBlip>
                <a:blip r:embed="rId4"/>
              </a:buBlip>
              <a:tabLst>
                <a:tab pos="452438" algn="l"/>
                <a:tab pos="904875" algn="l"/>
                <a:tab pos="1357313" algn="l"/>
              </a:tabLst>
              <a:defRPr sz="2400">
                <a:solidFill>
                  <a:schemeClr val="tx1"/>
                </a:solidFill>
                <a:latin typeface="Arial" panose="020B0604020202020204" pitchFamily="34" charset="0"/>
              </a:defRPr>
            </a:lvl3pPr>
            <a:lvl4pPr marL="1600200" indent="-228600" defTabSz="904875">
              <a:spcBef>
                <a:spcPct val="20000"/>
              </a:spcBef>
              <a:buChar char="–"/>
              <a:tabLst>
                <a:tab pos="452438" algn="l"/>
                <a:tab pos="904875" algn="l"/>
                <a:tab pos="1357313" algn="l"/>
              </a:tabLst>
              <a:defRPr sz="2000">
                <a:solidFill>
                  <a:schemeClr val="tx1"/>
                </a:solidFill>
                <a:latin typeface="Arial" panose="020B0604020202020204" pitchFamily="34" charset="0"/>
              </a:defRPr>
            </a:lvl4pPr>
            <a:lvl5pPr marL="2057400" indent="-228600" defTabSz="904875">
              <a:spcBef>
                <a:spcPct val="20000"/>
              </a:spcBef>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5pPr>
            <a:lvl6pPr marL="2514600" indent="-228600" defTabSz="904875" eaLnBrk="0" fontAlgn="base" hangingPunct="0">
              <a:spcBef>
                <a:spcPct val="20000"/>
              </a:spcBef>
              <a:spcAft>
                <a:spcPct val="0"/>
              </a:spcAft>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6pPr>
            <a:lvl7pPr marL="2971800" indent="-228600" defTabSz="904875" eaLnBrk="0" fontAlgn="base" hangingPunct="0">
              <a:spcBef>
                <a:spcPct val="20000"/>
              </a:spcBef>
              <a:spcAft>
                <a:spcPct val="0"/>
              </a:spcAft>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7pPr>
            <a:lvl8pPr marL="3429000" indent="-228600" defTabSz="904875" eaLnBrk="0" fontAlgn="base" hangingPunct="0">
              <a:spcBef>
                <a:spcPct val="20000"/>
              </a:spcBef>
              <a:spcAft>
                <a:spcPct val="0"/>
              </a:spcAft>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8pPr>
            <a:lvl9pPr marL="3886200" indent="-228600" defTabSz="904875" eaLnBrk="0" fontAlgn="base" hangingPunct="0">
              <a:spcBef>
                <a:spcPct val="20000"/>
              </a:spcBef>
              <a:spcAft>
                <a:spcPct val="0"/>
              </a:spcAft>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9pPr>
          </a:lstStyle>
          <a:p>
            <a:pPr>
              <a:lnSpc>
                <a:spcPts val="2100"/>
              </a:lnSpc>
              <a:spcBef>
                <a:spcPct val="0"/>
              </a:spcBef>
              <a:buClrTx/>
              <a:buSzTx/>
              <a:buFontTx/>
              <a:buNone/>
            </a:pPr>
            <a:r>
              <a:rPr lang="en-US" altLang="en-US" sz="1800" dirty="0">
                <a:solidFill>
                  <a:srgbClr val="000000"/>
                </a:solidFill>
                <a:latin typeface="Times New Roman" panose="02020603050405020304" pitchFamily="18" charset="0"/>
              </a:rPr>
              <a:t>...</a:t>
            </a:r>
          </a:p>
        </p:txBody>
      </p:sp>
      <p:sp>
        <p:nvSpPr>
          <p:cNvPr id="8" name="Rectangle 18"/>
          <p:cNvSpPr>
            <a:spLocks noChangeArrowheads="1"/>
          </p:cNvSpPr>
          <p:nvPr/>
        </p:nvSpPr>
        <p:spPr bwMode="auto">
          <a:xfrm>
            <a:off x="5504656" y="23622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defTabSz="904875">
              <a:spcBef>
                <a:spcPct val="20000"/>
              </a:spcBef>
              <a:buClr>
                <a:schemeClr val="hlink"/>
              </a:buClr>
              <a:buSzPct val="90000"/>
              <a:buFont typeface="Wingdings" panose="05000000000000000000" pitchFamily="2" charset="2"/>
              <a:buBlip>
                <a:blip r:embed="rId3"/>
              </a:buBlip>
              <a:tabLst>
                <a:tab pos="452438" algn="l"/>
                <a:tab pos="904875" algn="l"/>
                <a:tab pos="1357313" algn="l"/>
              </a:tabLst>
              <a:defRPr sz="3200">
                <a:solidFill>
                  <a:schemeClr val="tx1"/>
                </a:solidFill>
                <a:latin typeface="Arial" panose="020B0604020202020204" pitchFamily="34" charset="0"/>
              </a:defRPr>
            </a:lvl1pPr>
            <a:lvl2pPr marL="742950" indent="-285750" defTabSz="904875">
              <a:spcBef>
                <a:spcPct val="20000"/>
              </a:spcBef>
              <a:buChar char="–"/>
              <a:tabLst>
                <a:tab pos="452438" algn="l"/>
                <a:tab pos="904875" algn="l"/>
                <a:tab pos="1357313" algn="l"/>
              </a:tabLst>
              <a:defRPr sz="2800">
                <a:solidFill>
                  <a:schemeClr val="tx1"/>
                </a:solidFill>
                <a:latin typeface="Arial" panose="020B0604020202020204" pitchFamily="34" charset="0"/>
              </a:defRPr>
            </a:lvl2pPr>
            <a:lvl3pPr marL="1143000" indent="-228600" defTabSz="904875">
              <a:spcBef>
                <a:spcPct val="20000"/>
              </a:spcBef>
              <a:buClr>
                <a:schemeClr val="accent2"/>
              </a:buClr>
              <a:buSzPct val="90000"/>
              <a:buFont typeface="Wingdings" panose="05000000000000000000" pitchFamily="2" charset="2"/>
              <a:buBlip>
                <a:blip r:embed="rId4"/>
              </a:buBlip>
              <a:tabLst>
                <a:tab pos="452438" algn="l"/>
                <a:tab pos="904875" algn="l"/>
                <a:tab pos="1357313" algn="l"/>
              </a:tabLst>
              <a:defRPr sz="2400">
                <a:solidFill>
                  <a:schemeClr val="tx1"/>
                </a:solidFill>
                <a:latin typeface="Arial" panose="020B0604020202020204" pitchFamily="34" charset="0"/>
              </a:defRPr>
            </a:lvl3pPr>
            <a:lvl4pPr marL="1600200" indent="-228600" defTabSz="904875">
              <a:spcBef>
                <a:spcPct val="20000"/>
              </a:spcBef>
              <a:buChar char="–"/>
              <a:tabLst>
                <a:tab pos="452438" algn="l"/>
                <a:tab pos="904875" algn="l"/>
                <a:tab pos="1357313" algn="l"/>
              </a:tabLst>
              <a:defRPr sz="2000">
                <a:solidFill>
                  <a:schemeClr val="tx1"/>
                </a:solidFill>
                <a:latin typeface="Arial" panose="020B0604020202020204" pitchFamily="34" charset="0"/>
              </a:defRPr>
            </a:lvl4pPr>
            <a:lvl5pPr marL="2057400" indent="-228600" defTabSz="904875">
              <a:spcBef>
                <a:spcPct val="20000"/>
              </a:spcBef>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5pPr>
            <a:lvl6pPr marL="2514600" indent="-228600" defTabSz="904875" eaLnBrk="0" fontAlgn="base" hangingPunct="0">
              <a:spcBef>
                <a:spcPct val="20000"/>
              </a:spcBef>
              <a:spcAft>
                <a:spcPct val="0"/>
              </a:spcAft>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6pPr>
            <a:lvl7pPr marL="2971800" indent="-228600" defTabSz="904875" eaLnBrk="0" fontAlgn="base" hangingPunct="0">
              <a:spcBef>
                <a:spcPct val="20000"/>
              </a:spcBef>
              <a:spcAft>
                <a:spcPct val="0"/>
              </a:spcAft>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7pPr>
            <a:lvl8pPr marL="3429000" indent="-228600" defTabSz="904875" eaLnBrk="0" fontAlgn="base" hangingPunct="0">
              <a:spcBef>
                <a:spcPct val="20000"/>
              </a:spcBef>
              <a:spcAft>
                <a:spcPct val="0"/>
              </a:spcAft>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8pPr>
            <a:lvl9pPr marL="3886200" indent="-228600" defTabSz="904875" eaLnBrk="0" fontAlgn="base" hangingPunct="0">
              <a:spcBef>
                <a:spcPct val="20000"/>
              </a:spcBef>
              <a:spcAft>
                <a:spcPct val="0"/>
              </a:spcAft>
              <a:buClr>
                <a:schemeClr val="folHlink"/>
              </a:buClr>
              <a:buSzPct val="90000"/>
              <a:buFont typeface="Wingdings" panose="05000000000000000000" pitchFamily="2" charset="2"/>
              <a:buBlip>
                <a:blip r:embed="rId5"/>
              </a:buBlip>
              <a:tabLst>
                <a:tab pos="452438" algn="l"/>
                <a:tab pos="904875" algn="l"/>
                <a:tab pos="1357313" algn="l"/>
              </a:tabLst>
              <a:defRPr sz="2000">
                <a:solidFill>
                  <a:schemeClr val="tx1"/>
                </a:solidFill>
                <a:latin typeface="Arial" panose="020B0604020202020204" pitchFamily="34" charset="0"/>
              </a:defRPr>
            </a:lvl9pPr>
          </a:lstStyle>
          <a:p>
            <a:pPr>
              <a:lnSpc>
                <a:spcPts val="2700"/>
              </a:lnSpc>
              <a:spcBef>
                <a:spcPts val="600"/>
              </a:spcBef>
              <a:spcAft>
                <a:spcPts val="600"/>
              </a:spcAft>
              <a:buClrTx/>
              <a:buSzTx/>
              <a:buFontTx/>
              <a:buNone/>
            </a:pPr>
            <a:r>
              <a:rPr lang="en-US" altLang="en-US" sz="1800" b="1" i="1" dirty="0"/>
              <a:t>Registers hold 32 bits of data</a:t>
            </a:r>
          </a:p>
          <a:p>
            <a:pPr>
              <a:lnSpc>
                <a:spcPts val="2700"/>
              </a:lnSpc>
              <a:spcBef>
                <a:spcPts val="600"/>
              </a:spcBef>
              <a:spcAft>
                <a:spcPts val="600"/>
              </a:spcAft>
              <a:buClrTx/>
              <a:buSzTx/>
              <a:buFontTx/>
              <a:buNone/>
            </a:pPr>
            <a:r>
              <a:rPr lang="en-US" altLang="en-US" sz="1800" b="1" i="1" dirty="0">
                <a:solidFill>
                  <a:srgbClr val="FF0000"/>
                </a:solidFill>
              </a:rPr>
              <a:t>Use 32 bit address</a:t>
            </a:r>
          </a:p>
        </p:txBody>
      </p:sp>
      <p:sp>
        <p:nvSpPr>
          <p:cNvPr id="9" name="Text Box 21"/>
          <p:cNvSpPr txBox="1">
            <a:spLocks noChangeArrowheads="1"/>
          </p:cNvSpPr>
          <p:nvPr/>
        </p:nvSpPr>
        <p:spPr bwMode="auto">
          <a:xfrm>
            <a:off x="2935288" y="2286000"/>
            <a:ext cx="4413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lnSpc>
                <a:spcPts val="3000"/>
              </a:lnSpc>
              <a:spcBef>
                <a:spcPct val="0"/>
              </a:spcBef>
              <a:buClrTx/>
              <a:buSzTx/>
              <a:buFontTx/>
              <a:buNone/>
            </a:pPr>
            <a:r>
              <a:rPr lang="en-US" altLang="en-US" sz="1800" b="1">
                <a:solidFill>
                  <a:srgbClr val="FFC000"/>
                </a:solidFill>
              </a:rPr>
              <a:t>0</a:t>
            </a:r>
          </a:p>
          <a:p>
            <a:pPr algn="ctr">
              <a:lnSpc>
                <a:spcPts val="3000"/>
              </a:lnSpc>
              <a:spcBef>
                <a:spcPct val="0"/>
              </a:spcBef>
              <a:buClrTx/>
              <a:buSzTx/>
              <a:buFontTx/>
              <a:buNone/>
            </a:pPr>
            <a:r>
              <a:rPr lang="en-US" altLang="en-US" sz="1800" b="1">
                <a:solidFill>
                  <a:srgbClr val="FFC000"/>
                </a:solidFill>
              </a:rPr>
              <a:t>4</a:t>
            </a:r>
          </a:p>
          <a:p>
            <a:pPr algn="ctr">
              <a:lnSpc>
                <a:spcPts val="3000"/>
              </a:lnSpc>
              <a:spcBef>
                <a:spcPct val="0"/>
              </a:spcBef>
              <a:buClrTx/>
              <a:buSzTx/>
              <a:buFontTx/>
              <a:buNone/>
            </a:pPr>
            <a:r>
              <a:rPr lang="en-US" altLang="en-US" sz="1800" b="1">
                <a:solidFill>
                  <a:srgbClr val="FFC000"/>
                </a:solidFill>
              </a:rPr>
              <a:t>8</a:t>
            </a:r>
          </a:p>
          <a:p>
            <a:pPr algn="ctr">
              <a:lnSpc>
                <a:spcPts val="3000"/>
              </a:lnSpc>
              <a:spcBef>
                <a:spcPct val="0"/>
              </a:spcBef>
              <a:buClrTx/>
              <a:buSzTx/>
              <a:buFontTx/>
              <a:buNone/>
            </a:pPr>
            <a:r>
              <a:rPr lang="en-US" altLang="en-US" sz="1800" b="1">
                <a:solidFill>
                  <a:srgbClr val="FFC000"/>
                </a:solidFill>
              </a:rPr>
              <a:t>12</a:t>
            </a:r>
          </a:p>
          <a:p>
            <a:pPr algn="ctr">
              <a:lnSpc>
                <a:spcPts val="3000"/>
              </a:lnSpc>
              <a:spcBef>
                <a:spcPct val="0"/>
              </a:spcBef>
              <a:buClrTx/>
              <a:buSzTx/>
              <a:buFontTx/>
              <a:buNone/>
            </a:pPr>
            <a:r>
              <a:rPr lang="en-US" altLang="en-US" sz="1800" b="1">
                <a:solidFill>
                  <a:srgbClr val="FFC000"/>
                </a:solidFill>
              </a:rPr>
              <a:t>.</a:t>
            </a:r>
          </a:p>
        </p:txBody>
      </p:sp>
      <p:sp>
        <p:nvSpPr>
          <p:cNvPr id="10" name="Rectangle 17"/>
          <p:cNvSpPr>
            <a:spLocks noChangeArrowheads="1"/>
          </p:cNvSpPr>
          <p:nvPr/>
        </p:nvSpPr>
        <p:spPr bwMode="auto">
          <a:xfrm>
            <a:off x="3429000" y="2743200"/>
            <a:ext cx="1792288" cy="400050"/>
          </a:xfrm>
          <a:prstGeom prst="rect">
            <a:avLst/>
          </a:prstGeom>
          <a:solidFill>
            <a:srgbClr val="00B050"/>
          </a:solidFill>
          <a:ln w="9525">
            <a:solidFill>
              <a:schemeClr val="tx1"/>
            </a:solidFill>
            <a:miter lim="800000"/>
            <a:headEnd/>
            <a:tailEnd/>
          </a:ln>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2000"/>
              <a:t>32 bits of data</a:t>
            </a:r>
          </a:p>
        </p:txBody>
      </p:sp>
      <p:sp>
        <p:nvSpPr>
          <p:cNvPr id="11" name="Rectangle 18"/>
          <p:cNvSpPr>
            <a:spLocks noChangeArrowheads="1"/>
          </p:cNvSpPr>
          <p:nvPr/>
        </p:nvSpPr>
        <p:spPr bwMode="auto">
          <a:xfrm>
            <a:off x="3429000" y="2362200"/>
            <a:ext cx="1792288" cy="400050"/>
          </a:xfrm>
          <a:prstGeom prst="rect">
            <a:avLst/>
          </a:prstGeom>
          <a:solidFill>
            <a:srgbClr val="00B050"/>
          </a:solidFill>
          <a:ln w="9525">
            <a:solidFill>
              <a:schemeClr val="tx1"/>
            </a:solidFill>
            <a:miter lim="800000"/>
            <a:headEnd/>
            <a:tailEnd/>
          </a:ln>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2000" dirty="0"/>
              <a:t>32 bits of data</a:t>
            </a:r>
          </a:p>
        </p:txBody>
      </p:sp>
      <p:sp>
        <p:nvSpPr>
          <p:cNvPr id="12" name="Rectangle 19"/>
          <p:cNvSpPr>
            <a:spLocks noChangeArrowheads="1"/>
          </p:cNvSpPr>
          <p:nvPr/>
        </p:nvSpPr>
        <p:spPr bwMode="auto">
          <a:xfrm>
            <a:off x="3429000" y="3124200"/>
            <a:ext cx="1792288" cy="400050"/>
          </a:xfrm>
          <a:prstGeom prst="rect">
            <a:avLst/>
          </a:prstGeom>
          <a:solidFill>
            <a:srgbClr val="00B050"/>
          </a:solidFill>
          <a:ln w="9525">
            <a:solidFill>
              <a:schemeClr val="tx1"/>
            </a:solidFill>
            <a:miter lim="800000"/>
            <a:headEnd/>
            <a:tailEnd/>
          </a:ln>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2000"/>
              <a:t>32 bits of data</a:t>
            </a:r>
          </a:p>
        </p:txBody>
      </p:sp>
      <p:sp>
        <p:nvSpPr>
          <p:cNvPr id="13" name="Rectangle 20"/>
          <p:cNvSpPr>
            <a:spLocks noChangeArrowheads="1"/>
          </p:cNvSpPr>
          <p:nvPr/>
        </p:nvSpPr>
        <p:spPr bwMode="auto">
          <a:xfrm>
            <a:off x="3429000" y="3505200"/>
            <a:ext cx="1792288" cy="400050"/>
          </a:xfrm>
          <a:prstGeom prst="rect">
            <a:avLst/>
          </a:prstGeom>
          <a:solidFill>
            <a:srgbClr val="00B050"/>
          </a:solidFill>
          <a:ln w="9525">
            <a:solidFill>
              <a:schemeClr val="tx1"/>
            </a:solidFill>
            <a:miter lim="800000"/>
            <a:headEnd/>
            <a:tailEnd/>
          </a:ln>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2000"/>
              <a:t>32 bits of data</a:t>
            </a:r>
          </a:p>
        </p:txBody>
      </p:sp>
      <p:sp>
        <p:nvSpPr>
          <p:cNvPr id="14" name="Rectangle 21"/>
          <p:cNvSpPr>
            <a:spLocks noChangeArrowheads="1"/>
          </p:cNvSpPr>
          <p:nvPr/>
        </p:nvSpPr>
        <p:spPr bwMode="auto">
          <a:xfrm>
            <a:off x="3429000" y="3886200"/>
            <a:ext cx="1792288" cy="400050"/>
          </a:xfrm>
          <a:prstGeom prst="rect">
            <a:avLst/>
          </a:prstGeom>
          <a:solidFill>
            <a:srgbClr val="00B050"/>
          </a:solidFill>
          <a:ln w="9525">
            <a:solidFill>
              <a:schemeClr val="tx1"/>
            </a:solidFill>
            <a:miter lim="800000"/>
            <a:headEnd/>
            <a:tailEnd/>
          </a:ln>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2000"/>
              <a:t>32 bits of data</a:t>
            </a:r>
          </a:p>
        </p:txBody>
      </p:sp>
      <p:sp>
        <p:nvSpPr>
          <p:cNvPr id="15" name="Footer Placeholder 14">
            <a:extLst>
              <a:ext uri="{FF2B5EF4-FFF2-40B4-BE49-F238E27FC236}">
                <a16:creationId xmlns:a16="http://schemas.microsoft.com/office/drawing/2014/main" id="{63D11A31-4E5F-382A-00C4-D76A4465EADD}"/>
              </a:ext>
            </a:extLst>
          </p:cNvPr>
          <p:cNvSpPr>
            <a:spLocks noGrp="1"/>
          </p:cNvSpPr>
          <p:nvPr>
            <p:ph type="ftr" sz="quarter" idx="10"/>
          </p:nvPr>
        </p:nvSpPr>
        <p:spPr>
          <a:xfrm>
            <a:off x="3104965" y="6392372"/>
            <a:ext cx="3124200" cy="457200"/>
          </a:xfrm>
        </p:spPr>
        <p:txBody>
          <a:bodyPr/>
          <a:lstStyle/>
          <a:p>
            <a:r>
              <a:rPr lang="en-US" dirty="0"/>
              <a:t>Dr. Shafina | University of </a:t>
            </a:r>
            <a:r>
              <a:rPr lang="en-US" dirty="0" err="1"/>
              <a:t>Kotli</a:t>
            </a:r>
            <a:r>
              <a:rPr lang="en-US" dirty="0"/>
              <a:t> | CS&amp;IT</a:t>
            </a:r>
          </a:p>
        </p:txBody>
      </p:sp>
    </p:spTree>
    <p:extLst>
      <p:ext uri="{BB962C8B-B14F-4D97-AF65-F5344CB8AC3E}">
        <p14:creationId xmlns:p14="http://schemas.microsoft.com/office/powerpoint/2010/main" val="4059453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F0EC979-9126-B8B1-1031-09A80A201178}"/>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171450" y="1143000"/>
            <a:ext cx="8801100" cy="4500563"/>
          </a:xfrm>
        </p:spPr>
      </p:pic>
      <p:sp>
        <p:nvSpPr>
          <p:cNvPr id="3" name="Title 2">
            <a:extLst>
              <a:ext uri="{FF2B5EF4-FFF2-40B4-BE49-F238E27FC236}">
                <a16:creationId xmlns:a16="http://schemas.microsoft.com/office/drawing/2014/main" id="{AADB6E37-8959-2DB2-1DFE-FD34822BE766}"/>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881C6939-1C37-7864-CF15-41EC22FF497A}"/>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FD30CD36-6B8C-86A2-4FCF-4640AE144A82}"/>
              </a:ext>
            </a:extLst>
          </p:cNvPr>
          <p:cNvSpPr>
            <a:spLocks noGrp="1"/>
          </p:cNvSpPr>
          <p:nvPr>
            <p:ph type="sldNum" sz="quarter" idx="11"/>
          </p:nvPr>
        </p:nvSpPr>
        <p:spPr/>
        <p:txBody>
          <a:bodyPr/>
          <a:lstStyle/>
          <a:p>
            <a:fld id="{3DBE5772-1556-4748-AF2C-B271715542A5}" type="slidenum">
              <a:rPr lang="en-US" smtClean="0"/>
              <a:t>27</a:t>
            </a:fld>
            <a:endParaRPr lang="en-US" dirty="0"/>
          </a:p>
        </p:txBody>
      </p:sp>
    </p:spTree>
    <p:extLst>
      <p:ext uri="{BB962C8B-B14F-4D97-AF65-F5344CB8AC3E}">
        <p14:creationId xmlns:p14="http://schemas.microsoft.com/office/powerpoint/2010/main" val="844907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ECA4B1-EA00-0C2D-8E82-E9C805D700B6}"/>
              </a:ext>
            </a:extLst>
          </p:cNvPr>
          <p:cNvSpPr>
            <a:spLocks noGrp="1"/>
          </p:cNvSpPr>
          <p:nvPr>
            <p:ph idx="1"/>
          </p:nvPr>
        </p:nvSpPr>
        <p:spPr/>
        <p:txBody>
          <a:bodyPr/>
          <a:lstStyle/>
          <a:p>
            <a:r>
              <a:rPr lang="en-US" dirty="0"/>
              <a:t>The MIPS architecture requires words to be aligned in memory; 32-bit words must start at an address that is divisible by 4. </a:t>
            </a:r>
          </a:p>
          <a:p>
            <a:r>
              <a:rPr lang="en-US" dirty="0"/>
              <a:t>0, 4, 8 and 12 are valid word addresses</a:t>
            </a:r>
          </a:p>
          <a:p>
            <a:r>
              <a:rPr lang="en-US" dirty="0"/>
              <a:t>1, 2, 3, 5, 6, 7, 9, 10 and 11 are not valid word addresses </a:t>
            </a:r>
          </a:p>
          <a:p>
            <a:r>
              <a:rPr lang="en-US" dirty="0"/>
              <a:t>Unaligned memory accesses result in a bus error</a:t>
            </a:r>
          </a:p>
        </p:txBody>
      </p:sp>
      <p:sp>
        <p:nvSpPr>
          <p:cNvPr id="3" name="Title 2">
            <a:extLst>
              <a:ext uri="{FF2B5EF4-FFF2-40B4-BE49-F238E27FC236}">
                <a16:creationId xmlns:a16="http://schemas.microsoft.com/office/drawing/2014/main" id="{007C1311-9176-E644-43D2-A9220DC7C66C}"/>
              </a:ext>
            </a:extLst>
          </p:cNvPr>
          <p:cNvSpPr>
            <a:spLocks noGrp="1"/>
          </p:cNvSpPr>
          <p:nvPr>
            <p:ph type="title"/>
          </p:nvPr>
        </p:nvSpPr>
        <p:spPr/>
        <p:txBody>
          <a:bodyPr/>
          <a:lstStyle/>
          <a:p>
            <a:r>
              <a:rPr lang="en-US" dirty="0"/>
              <a:t>MIPS Memory Organization</a:t>
            </a:r>
          </a:p>
        </p:txBody>
      </p:sp>
      <p:sp>
        <p:nvSpPr>
          <p:cNvPr id="4" name="Footer Placeholder 3">
            <a:extLst>
              <a:ext uri="{FF2B5EF4-FFF2-40B4-BE49-F238E27FC236}">
                <a16:creationId xmlns:a16="http://schemas.microsoft.com/office/drawing/2014/main" id="{93699BBA-CC67-8699-CA81-0EB27356B18D}"/>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5DABFACD-49D1-2C97-0A7E-B687D1F598F3}"/>
              </a:ext>
            </a:extLst>
          </p:cNvPr>
          <p:cNvSpPr>
            <a:spLocks noGrp="1"/>
          </p:cNvSpPr>
          <p:nvPr>
            <p:ph type="sldNum" sz="quarter" idx="11"/>
          </p:nvPr>
        </p:nvSpPr>
        <p:spPr/>
        <p:txBody>
          <a:bodyPr/>
          <a:lstStyle/>
          <a:p>
            <a:fld id="{3DBE5772-1556-4748-AF2C-B271715542A5}" type="slidenum">
              <a:rPr lang="en-US" smtClean="0"/>
              <a:t>28</a:t>
            </a:fld>
            <a:endParaRPr lang="en-US" dirty="0"/>
          </a:p>
        </p:txBody>
      </p:sp>
    </p:spTree>
    <p:extLst>
      <p:ext uri="{BB962C8B-B14F-4D97-AF65-F5344CB8AC3E}">
        <p14:creationId xmlns:p14="http://schemas.microsoft.com/office/powerpoint/2010/main" val="556178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3F836D-C891-6172-ED08-30ABF0871BD7}"/>
              </a:ext>
            </a:extLst>
          </p:cNvPr>
          <p:cNvSpPr>
            <a:spLocks noGrp="1"/>
          </p:cNvSpPr>
          <p:nvPr>
            <p:ph type="title"/>
          </p:nvPr>
        </p:nvSpPr>
        <p:spPr/>
        <p:txBody>
          <a:bodyPr/>
          <a:lstStyle/>
          <a:p>
            <a:r>
              <a:rPr lang="en-US" dirty="0"/>
              <a:t>Big Endian and Little Endian</a:t>
            </a:r>
          </a:p>
        </p:txBody>
      </p:sp>
      <p:sp>
        <p:nvSpPr>
          <p:cNvPr id="4" name="Footer Placeholder 3">
            <a:extLst>
              <a:ext uri="{FF2B5EF4-FFF2-40B4-BE49-F238E27FC236}">
                <a16:creationId xmlns:a16="http://schemas.microsoft.com/office/drawing/2014/main" id="{D61BAC4E-D254-893E-0D6D-A702A04E8009}"/>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289AC7D5-441D-BE69-0C20-3948C61A20A2}"/>
              </a:ext>
            </a:extLst>
          </p:cNvPr>
          <p:cNvSpPr>
            <a:spLocks noGrp="1"/>
          </p:cNvSpPr>
          <p:nvPr>
            <p:ph type="sldNum" sz="quarter" idx="11"/>
          </p:nvPr>
        </p:nvSpPr>
        <p:spPr/>
        <p:txBody>
          <a:bodyPr/>
          <a:lstStyle/>
          <a:p>
            <a:fld id="{3DBE5772-1556-4748-AF2C-B271715542A5}" type="slidenum">
              <a:rPr lang="en-US" smtClean="0"/>
              <a:t>29</a:t>
            </a:fld>
            <a:endParaRPr lang="en-US" dirty="0"/>
          </a:p>
        </p:txBody>
      </p:sp>
      <p:pic>
        <p:nvPicPr>
          <p:cNvPr id="8" name="Picture 7">
            <a:extLst>
              <a:ext uri="{FF2B5EF4-FFF2-40B4-BE49-F238E27FC236}">
                <a16:creationId xmlns:a16="http://schemas.microsoft.com/office/drawing/2014/main" id="{5D4105EE-715C-7AD1-F3FB-7BB75824123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04800" y="1219200"/>
            <a:ext cx="8446394" cy="3824288"/>
          </a:xfrm>
          <a:prstGeom prst="rect">
            <a:avLst/>
          </a:prstGeom>
        </p:spPr>
      </p:pic>
    </p:spTree>
    <p:extLst>
      <p:ext uri="{BB962C8B-B14F-4D97-AF65-F5344CB8AC3E}">
        <p14:creationId xmlns:p14="http://schemas.microsoft.com/office/powerpoint/2010/main" val="135315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Designing a Computer</a:t>
            </a:r>
          </a:p>
        </p:txBody>
      </p:sp>
      <p:sp>
        <p:nvSpPr>
          <p:cNvPr id="5" name="Slide Number Placeholder 4"/>
          <p:cNvSpPr>
            <a:spLocks noGrp="1"/>
          </p:cNvSpPr>
          <p:nvPr>
            <p:ph type="sldNum" sz="quarter" idx="11"/>
          </p:nvPr>
        </p:nvSpPr>
        <p:spPr/>
        <p:txBody>
          <a:bodyPr/>
          <a:lstStyle/>
          <a:p>
            <a:fld id="{3DBE5772-1556-4748-AF2C-B271715542A5}" type="slidenum">
              <a:rPr lang="en-US" smtClean="0"/>
              <a:t>3</a:t>
            </a:fld>
            <a:endParaRPr lang="en-US" dirty="0"/>
          </a:p>
        </p:txBody>
      </p:sp>
      <p:sp>
        <p:nvSpPr>
          <p:cNvPr id="6" name="Rectangle 2"/>
          <p:cNvSpPr>
            <a:spLocks noChangeArrowheads="1"/>
          </p:cNvSpPr>
          <p:nvPr/>
        </p:nvSpPr>
        <p:spPr bwMode="auto">
          <a:xfrm>
            <a:off x="2209800" y="2209800"/>
            <a:ext cx="4648200" cy="2743200"/>
          </a:xfrm>
          <a:prstGeom prst="rect">
            <a:avLst/>
          </a:prstGeom>
          <a:solidFill>
            <a:schemeClr val="accent1"/>
          </a:solidFill>
          <a:ln>
            <a:noFill/>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7" name="Rectangle 3"/>
          <p:cNvSpPr>
            <a:spLocks noChangeArrowheads="1"/>
          </p:cNvSpPr>
          <p:nvPr/>
        </p:nvSpPr>
        <p:spPr bwMode="auto">
          <a:xfrm>
            <a:off x="5029200" y="2971800"/>
            <a:ext cx="1676400" cy="1219200"/>
          </a:xfrm>
          <a:prstGeom prst="rect">
            <a:avLst/>
          </a:prstGeom>
          <a:solidFill>
            <a:schemeClr val="tx2"/>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8" name="Text Box 5"/>
          <p:cNvSpPr txBox="1">
            <a:spLocks noChangeArrowheads="1"/>
          </p:cNvSpPr>
          <p:nvPr/>
        </p:nvSpPr>
        <p:spPr bwMode="auto">
          <a:xfrm>
            <a:off x="2819400" y="2590800"/>
            <a:ext cx="1600200"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2400" b="1">
                <a:solidFill>
                  <a:srgbClr val="000000"/>
                </a:solidFill>
              </a:rPr>
              <a:t>Control</a:t>
            </a:r>
          </a:p>
        </p:txBody>
      </p:sp>
      <p:sp>
        <p:nvSpPr>
          <p:cNvPr id="9" name="Text Box 6"/>
          <p:cNvSpPr txBox="1">
            <a:spLocks noChangeArrowheads="1"/>
          </p:cNvSpPr>
          <p:nvPr/>
        </p:nvSpPr>
        <p:spPr bwMode="auto">
          <a:xfrm>
            <a:off x="2819400" y="3276600"/>
            <a:ext cx="1616075"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000000"/>
                </a:solidFill>
              </a:rPr>
              <a:t>Datapath</a:t>
            </a:r>
          </a:p>
        </p:txBody>
      </p:sp>
      <p:sp>
        <p:nvSpPr>
          <p:cNvPr id="10" name="Rectangle 7"/>
          <p:cNvSpPr>
            <a:spLocks noChangeArrowheads="1"/>
          </p:cNvSpPr>
          <p:nvPr/>
        </p:nvSpPr>
        <p:spPr bwMode="auto">
          <a:xfrm>
            <a:off x="2362200" y="2362200"/>
            <a:ext cx="2438400" cy="2438400"/>
          </a:xfrm>
          <a:prstGeom prst="rect">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en-US" altLang="en-US" sz="2000"/>
          </a:p>
        </p:txBody>
      </p:sp>
      <p:sp>
        <p:nvSpPr>
          <p:cNvPr id="11" name="Text Box 8"/>
          <p:cNvSpPr txBox="1">
            <a:spLocks noChangeArrowheads="1"/>
          </p:cNvSpPr>
          <p:nvPr/>
        </p:nvSpPr>
        <p:spPr bwMode="auto">
          <a:xfrm>
            <a:off x="5105400" y="33528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50000"/>
              </a:spcBef>
              <a:buClrTx/>
              <a:buSzTx/>
              <a:buFontTx/>
              <a:buNone/>
            </a:pPr>
            <a:r>
              <a:rPr lang="en-US" altLang="en-US" sz="2400" b="1">
                <a:solidFill>
                  <a:srgbClr val="000000"/>
                </a:solidFill>
              </a:rPr>
              <a:t>Memory</a:t>
            </a:r>
          </a:p>
        </p:txBody>
      </p:sp>
      <p:sp>
        <p:nvSpPr>
          <p:cNvPr id="12" name="Text Box 9"/>
          <p:cNvSpPr txBox="1">
            <a:spLocks noChangeArrowheads="1"/>
          </p:cNvSpPr>
          <p:nvPr/>
        </p:nvSpPr>
        <p:spPr bwMode="auto">
          <a:xfrm>
            <a:off x="2286000" y="3733800"/>
            <a:ext cx="24987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b="1" i="1"/>
              <a:t>Central Processing</a:t>
            </a:r>
          </a:p>
          <a:p>
            <a:pPr algn="ctr" eaLnBrk="1" hangingPunct="1">
              <a:spcBef>
                <a:spcPct val="0"/>
              </a:spcBef>
              <a:buClrTx/>
              <a:buSzTx/>
              <a:buFontTx/>
              <a:buNone/>
            </a:pPr>
            <a:r>
              <a:rPr lang="en-US" altLang="en-US" sz="2000" b="1" i="1"/>
              <a:t>Unit (CPU)</a:t>
            </a:r>
          </a:p>
          <a:p>
            <a:pPr algn="ctr" eaLnBrk="1" hangingPunct="1">
              <a:spcBef>
                <a:spcPct val="0"/>
              </a:spcBef>
              <a:buClrTx/>
              <a:buSzTx/>
              <a:buFontTx/>
              <a:buNone/>
            </a:pPr>
            <a:r>
              <a:rPr lang="en-US" altLang="en-US" sz="2000" b="1" i="1"/>
              <a:t>or “processor”</a:t>
            </a:r>
          </a:p>
        </p:txBody>
      </p:sp>
      <p:sp>
        <p:nvSpPr>
          <p:cNvPr id="13" name="Text Box 10"/>
          <p:cNvSpPr txBox="1">
            <a:spLocks noChangeArrowheads="1"/>
          </p:cNvSpPr>
          <p:nvPr/>
        </p:nvSpPr>
        <p:spPr bwMode="auto">
          <a:xfrm>
            <a:off x="5029200" y="2362200"/>
            <a:ext cx="1676400"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000000"/>
                </a:solidFill>
              </a:rPr>
              <a:t>Input</a:t>
            </a:r>
          </a:p>
        </p:txBody>
      </p:sp>
      <p:sp>
        <p:nvSpPr>
          <p:cNvPr id="14" name="Text Box 11"/>
          <p:cNvSpPr txBox="1">
            <a:spLocks noChangeArrowheads="1"/>
          </p:cNvSpPr>
          <p:nvPr/>
        </p:nvSpPr>
        <p:spPr bwMode="auto">
          <a:xfrm>
            <a:off x="5029200" y="4343400"/>
            <a:ext cx="1676400"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b="1">
                <a:solidFill>
                  <a:srgbClr val="000000"/>
                </a:solidFill>
              </a:rPr>
              <a:t>Output</a:t>
            </a:r>
          </a:p>
        </p:txBody>
      </p:sp>
      <p:sp>
        <p:nvSpPr>
          <p:cNvPr id="15" name="Text Box 12"/>
          <p:cNvSpPr txBox="1">
            <a:spLocks noChangeArrowheads="1"/>
          </p:cNvSpPr>
          <p:nvPr/>
        </p:nvSpPr>
        <p:spPr bwMode="auto">
          <a:xfrm>
            <a:off x="1905000" y="5334000"/>
            <a:ext cx="5178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800" b="1" i="1"/>
              <a:t>FIVE PIECES OF HARDWARE</a:t>
            </a:r>
          </a:p>
        </p:txBody>
      </p:sp>
      <p:sp>
        <p:nvSpPr>
          <p:cNvPr id="16" name="Footer Placeholder 15">
            <a:extLst>
              <a:ext uri="{FF2B5EF4-FFF2-40B4-BE49-F238E27FC236}">
                <a16:creationId xmlns:a16="http://schemas.microsoft.com/office/drawing/2014/main" id="{A3877B6F-A689-6989-513A-EE9985CFCDD4}"/>
              </a:ext>
            </a:extLst>
          </p:cNvPr>
          <p:cNvSpPr>
            <a:spLocks noGrp="1"/>
          </p:cNvSpPr>
          <p:nvPr>
            <p:ph type="ftr" sz="quarter" idx="10"/>
          </p:nvPr>
        </p:nvSpPr>
        <p:spPr/>
        <p:txBody>
          <a:bodyPr/>
          <a:lstStyle/>
          <a:p>
            <a:r>
              <a:rPr lang="en-US"/>
              <a:t>Dr. Shafina | University of Kotli | CS&amp;IT</a:t>
            </a:r>
            <a:endParaRPr lang="en-US" dirty="0"/>
          </a:p>
        </p:txBody>
      </p:sp>
    </p:spTree>
    <p:extLst>
      <p:ext uri="{BB962C8B-B14F-4D97-AF65-F5344CB8AC3E}">
        <p14:creationId xmlns:p14="http://schemas.microsoft.com/office/powerpoint/2010/main" val="320816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94FCB5A-786D-5212-7454-4AE08D0B3B34}"/>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52400" y="1443435"/>
            <a:ext cx="8839200" cy="1837530"/>
          </a:xfrm>
        </p:spPr>
      </p:pic>
      <p:sp>
        <p:nvSpPr>
          <p:cNvPr id="3" name="Title 2">
            <a:extLst>
              <a:ext uri="{FF2B5EF4-FFF2-40B4-BE49-F238E27FC236}">
                <a16:creationId xmlns:a16="http://schemas.microsoft.com/office/drawing/2014/main" id="{881FE2BC-ADA9-F31B-7B38-C3879DC9CBFB}"/>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716F541F-0236-0F02-A8B2-A16A73287881}"/>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5718AB9A-30FA-4D6D-E890-124BB74ACB9E}"/>
              </a:ext>
            </a:extLst>
          </p:cNvPr>
          <p:cNvSpPr>
            <a:spLocks noGrp="1"/>
          </p:cNvSpPr>
          <p:nvPr>
            <p:ph type="sldNum" sz="quarter" idx="11"/>
          </p:nvPr>
        </p:nvSpPr>
        <p:spPr/>
        <p:txBody>
          <a:bodyPr/>
          <a:lstStyle/>
          <a:p>
            <a:fld id="{3DBE5772-1556-4748-AF2C-B271715542A5}" type="slidenum">
              <a:rPr lang="en-US" smtClean="0"/>
              <a:t>30</a:t>
            </a:fld>
            <a:endParaRPr lang="en-US" dirty="0"/>
          </a:p>
        </p:txBody>
      </p:sp>
      <p:pic>
        <p:nvPicPr>
          <p:cNvPr id="8" name="Content Placeholder 9">
            <a:extLst>
              <a:ext uri="{FF2B5EF4-FFF2-40B4-BE49-F238E27FC236}">
                <a16:creationId xmlns:a16="http://schemas.microsoft.com/office/drawing/2014/main" id="{2B11314D-B57A-4063-D3AC-F7AE1145F2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4572000" y="2852094"/>
            <a:ext cx="2669382" cy="389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6322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7CB1C9A-5206-F715-C10F-56480A1C09C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a:stretch/>
        </p:blipFill>
        <p:spPr>
          <a:xfrm>
            <a:off x="1000125" y="1029210"/>
            <a:ext cx="7143749" cy="4894201"/>
          </a:xfrm>
        </p:spPr>
      </p:pic>
      <p:sp>
        <p:nvSpPr>
          <p:cNvPr id="3" name="Title 2">
            <a:extLst>
              <a:ext uri="{FF2B5EF4-FFF2-40B4-BE49-F238E27FC236}">
                <a16:creationId xmlns:a16="http://schemas.microsoft.com/office/drawing/2014/main" id="{1B13440C-8F08-BC01-2066-5367A30A3BC6}"/>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71EB07F2-95C1-F6EA-48C3-041C6B9BAE20}"/>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7ECA34E2-A7BC-7BFA-6A23-4277FBA22D06}"/>
              </a:ext>
            </a:extLst>
          </p:cNvPr>
          <p:cNvSpPr>
            <a:spLocks noGrp="1"/>
          </p:cNvSpPr>
          <p:nvPr>
            <p:ph type="sldNum" sz="quarter" idx="11"/>
          </p:nvPr>
        </p:nvSpPr>
        <p:spPr/>
        <p:txBody>
          <a:bodyPr/>
          <a:lstStyle/>
          <a:p>
            <a:fld id="{3DBE5772-1556-4748-AF2C-B271715542A5}" type="slidenum">
              <a:rPr lang="en-US" smtClean="0"/>
              <a:t>31</a:t>
            </a:fld>
            <a:endParaRPr lang="en-US" dirty="0"/>
          </a:p>
        </p:txBody>
      </p:sp>
    </p:spTree>
    <p:extLst>
      <p:ext uri="{BB962C8B-B14F-4D97-AF65-F5344CB8AC3E}">
        <p14:creationId xmlns:p14="http://schemas.microsoft.com/office/powerpoint/2010/main" val="4213859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DFC1D-003E-5693-F49E-E2A17558D0B8}"/>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64B3D86F-C8CA-D508-4270-43A18BBBE1D4}"/>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9BFA49EE-995C-C264-E6A3-BA4E62A56156}"/>
              </a:ext>
            </a:extLst>
          </p:cNvPr>
          <p:cNvSpPr>
            <a:spLocks noGrp="1"/>
          </p:cNvSpPr>
          <p:nvPr>
            <p:ph type="sldNum" sz="quarter" idx="11"/>
          </p:nvPr>
        </p:nvSpPr>
        <p:spPr/>
        <p:txBody>
          <a:bodyPr/>
          <a:lstStyle/>
          <a:p>
            <a:fld id="{3DBE5772-1556-4748-AF2C-B271715542A5}" type="slidenum">
              <a:rPr lang="en-US" smtClean="0"/>
              <a:t>32</a:t>
            </a:fld>
            <a:endParaRPr lang="en-US" dirty="0"/>
          </a:p>
        </p:txBody>
      </p:sp>
      <p:pic>
        <p:nvPicPr>
          <p:cNvPr id="12" name="Picture 11">
            <a:extLst>
              <a:ext uri="{FF2B5EF4-FFF2-40B4-BE49-F238E27FC236}">
                <a16:creationId xmlns:a16="http://schemas.microsoft.com/office/drawing/2014/main" id="{5BEBEF17-1C0B-B413-563F-54CCBEBA0A3E}"/>
              </a:ext>
            </a:extLst>
          </p:cNvPr>
          <p:cNvPicPr>
            <a:picLocks noChangeAspect="1"/>
          </p:cNvPicPr>
          <p:nvPr/>
        </p:nvPicPr>
        <p:blipFill rotWithShape="1">
          <a:blip r:embed="rId2">
            <a:extLst>
              <a:ext uri="{28A0092B-C50C-407E-A947-70E740481C1C}">
                <a14:useLocalDpi xmlns:a14="http://schemas.microsoft.com/office/drawing/2010/main" val="0"/>
              </a:ext>
            </a:extLst>
          </a:blip>
          <a:srcRect l="19374" r="19376" b="12500"/>
          <a:stretch/>
        </p:blipFill>
        <p:spPr>
          <a:xfrm>
            <a:off x="481011" y="871537"/>
            <a:ext cx="7956550" cy="5114925"/>
          </a:xfrm>
          <a:prstGeom prst="rect">
            <a:avLst/>
          </a:prstGeom>
        </p:spPr>
      </p:pic>
    </p:spTree>
    <p:extLst>
      <p:ext uri="{BB962C8B-B14F-4D97-AF65-F5344CB8AC3E}">
        <p14:creationId xmlns:p14="http://schemas.microsoft.com/office/powerpoint/2010/main" val="4252508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90FBA34-D886-5758-BF8B-9B25DAF2439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a:stretch/>
        </p:blipFill>
        <p:spPr>
          <a:xfrm>
            <a:off x="457200" y="629138"/>
            <a:ext cx="7500938" cy="5604006"/>
          </a:xfrm>
        </p:spPr>
      </p:pic>
      <p:sp>
        <p:nvSpPr>
          <p:cNvPr id="3" name="Title 2">
            <a:extLst>
              <a:ext uri="{FF2B5EF4-FFF2-40B4-BE49-F238E27FC236}">
                <a16:creationId xmlns:a16="http://schemas.microsoft.com/office/drawing/2014/main" id="{7BD6BE3E-A8E5-097F-5F40-B8301A66095A}"/>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19CB138A-9D9D-4D62-582C-435B8CCE7E6E}"/>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C3FD66C1-6A22-91B0-AD47-9173CD72C5D7}"/>
              </a:ext>
            </a:extLst>
          </p:cNvPr>
          <p:cNvSpPr>
            <a:spLocks noGrp="1"/>
          </p:cNvSpPr>
          <p:nvPr>
            <p:ph type="sldNum" sz="quarter" idx="11"/>
          </p:nvPr>
        </p:nvSpPr>
        <p:spPr/>
        <p:txBody>
          <a:bodyPr/>
          <a:lstStyle/>
          <a:p>
            <a:fld id="{3DBE5772-1556-4748-AF2C-B271715542A5}" type="slidenum">
              <a:rPr lang="en-US" smtClean="0"/>
              <a:t>33</a:t>
            </a:fld>
            <a:endParaRPr lang="en-US" dirty="0"/>
          </a:p>
        </p:txBody>
      </p:sp>
    </p:spTree>
    <p:extLst>
      <p:ext uri="{BB962C8B-B14F-4D97-AF65-F5344CB8AC3E}">
        <p14:creationId xmlns:p14="http://schemas.microsoft.com/office/powerpoint/2010/main" val="3218811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35ACBE0-4CBA-93E1-97FB-29FE2695C7A4}"/>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a:stretch/>
        </p:blipFill>
        <p:spPr>
          <a:xfrm>
            <a:off x="943046" y="1219200"/>
            <a:ext cx="7529442" cy="5236160"/>
          </a:xfrm>
        </p:spPr>
      </p:pic>
      <p:sp>
        <p:nvSpPr>
          <p:cNvPr id="3" name="Title 2">
            <a:extLst>
              <a:ext uri="{FF2B5EF4-FFF2-40B4-BE49-F238E27FC236}">
                <a16:creationId xmlns:a16="http://schemas.microsoft.com/office/drawing/2014/main" id="{EF08AD2A-0EB8-6637-3AC2-BF3918004EA5}"/>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4C1DFD93-2E53-C2FE-5EFA-01287EA5DB29}"/>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9D1E9CAC-6FD6-54BC-F3A2-D7E8B8CD2C6C}"/>
              </a:ext>
            </a:extLst>
          </p:cNvPr>
          <p:cNvSpPr>
            <a:spLocks noGrp="1"/>
          </p:cNvSpPr>
          <p:nvPr>
            <p:ph type="sldNum" sz="quarter" idx="11"/>
          </p:nvPr>
        </p:nvSpPr>
        <p:spPr/>
        <p:txBody>
          <a:bodyPr/>
          <a:lstStyle/>
          <a:p>
            <a:fld id="{3DBE5772-1556-4748-AF2C-B271715542A5}" type="slidenum">
              <a:rPr lang="en-US" smtClean="0"/>
              <a:t>34</a:t>
            </a:fld>
            <a:endParaRPr lang="en-US" dirty="0"/>
          </a:p>
        </p:txBody>
      </p:sp>
    </p:spTree>
    <p:extLst>
      <p:ext uri="{BB962C8B-B14F-4D97-AF65-F5344CB8AC3E}">
        <p14:creationId xmlns:p14="http://schemas.microsoft.com/office/powerpoint/2010/main" val="3951092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C938EED-84F0-ABA7-318D-2585696D4C26}"/>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a:stretch/>
        </p:blipFill>
        <p:spPr>
          <a:xfrm>
            <a:off x="823913" y="528638"/>
            <a:ext cx="7771614" cy="5719762"/>
          </a:xfrm>
        </p:spPr>
      </p:pic>
      <p:sp>
        <p:nvSpPr>
          <p:cNvPr id="3" name="Title 2">
            <a:extLst>
              <a:ext uri="{FF2B5EF4-FFF2-40B4-BE49-F238E27FC236}">
                <a16:creationId xmlns:a16="http://schemas.microsoft.com/office/drawing/2014/main" id="{CE05FFF1-452C-6D3F-8E17-9FA44EDAC61A}"/>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8D712358-8E3B-3F60-07D7-EA5BF70206D3}"/>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92501BCA-F3EE-515B-98B5-CBEFD01E1479}"/>
              </a:ext>
            </a:extLst>
          </p:cNvPr>
          <p:cNvSpPr>
            <a:spLocks noGrp="1"/>
          </p:cNvSpPr>
          <p:nvPr>
            <p:ph type="sldNum" sz="quarter" idx="11"/>
          </p:nvPr>
        </p:nvSpPr>
        <p:spPr/>
        <p:txBody>
          <a:bodyPr/>
          <a:lstStyle/>
          <a:p>
            <a:fld id="{3DBE5772-1556-4748-AF2C-B271715542A5}" type="slidenum">
              <a:rPr lang="en-US" smtClean="0"/>
              <a:t>35</a:t>
            </a:fld>
            <a:endParaRPr lang="en-US" dirty="0"/>
          </a:p>
        </p:txBody>
      </p:sp>
    </p:spTree>
    <p:extLst>
      <p:ext uri="{BB962C8B-B14F-4D97-AF65-F5344CB8AC3E}">
        <p14:creationId xmlns:p14="http://schemas.microsoft.com/office/powerpoint/2010/main" val="173314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71548"/>
            <a:ext cx="8610600" cy="5543551"/>
          </a:xfrm>
        </p:spPr>
        <p:txBody>
          <a:bodyPr/>
          <a:lstStyle/>
          <a:p>
            <a:r>
              <a:rPr lang="en-US" sz="2000" dirty="0"/>
              <a:t>Transfer instructions:</a:t>
            </a:r>
          </a:p>
          <a:p>
            <a:r>
              <a:rPr lang="en-US" sz="2000" dirty="0"/>
              <a:t>Load and store instructions</a:t>
            </a:r>
          </a:p>
          <a:p>
            <a:pPr lvl="1"/>
            <a:r>
              <a:rPr lang="en-US" sz="1400" b="0" i="0" dirty="0">
                <a:solidFill>
                  <a:srgbClr val="000000"/>
                </a:solidFill>
                <a:effectLst/>
                <a:latin typeface="Times New Roman" panose="02020603050405020304" pitchFamily="18" charset="0"/>
              </a:rPr>
              <a:t>Only load/store instructions can access data in memory.</a:t>
            </a:r>
            <a:endParaRPr lang="en-US" sz="1600" dirty="0"/>
          </a:p>
          <a:p>
            <a:r>
              <a:rPr lang="en-US" sz="2000" dirty="0"/>
              <a:t>Example:</a:t>
            </a:r>
            <a:br>
              <a:rPr lang="en-US" sz="2000" dirty="0"/>
            </a:br>
            <a:br>
              <a:rPr lang="en-US" sz="2000" dirty="0"/>
            </a:br>
            <a:r>
              <a:rPr lang="en-US" sz="2000" dirty="0"/>
              <a:t>C code:	</a:t>
            </a:r>
            <a:r>
              <a:rPr lang="en-US" sz="2000" dirty="0">
                <a:solidFill>
                  <a:srgbClr val="FF0000"/>
                </a:solidFill>
              </a:rPr>
              <a:t>A[12] = h + A[8];</a:t>
            </a:r>
            <a:br>
              <a:rPr lang="en-US" sz="2000" dirty="0"/>
            </a:br>
            <a:br>
              <a:rPr lang="en-US" sz="2000" dirty="0"/>
            </a:br>
            <a:r>
              <a:rPr lang="en-US" sz="2000" dirty="0"/>
              <a:t>MIPS code:	</a:t>
            </a:r>
            <a:r>
              <a:rPr lang="en-US" sz="2000" dirty="0" err="1">
                <a:solidFill>
                  <a:srgbClr val="FF0000"/>
                </a:solidFill>
              </a:rPr>
              <a:t>lw</a:t>
            </a:r>
            <a:r>
              <a:rPr lang="en-US" sz="2000" dirty="0">
                <a:solidFill>
                  <a:srgbClr val="FF0000"/>
                </a:solidFill>
              </a:rPr>
              <a:t>  $t0, 32($s3)		#addr of A in reg s3		</a:t>
            </a:r>
          </a:p>
          <a:p>
            <a:pPr marL="0" indent="0">
              <a:buNone/>
            </a:pPr>
            <a:r>
              <a:rPr lang="en-US" sz="2000" dirty="0">
                <a:solidFill>
                  <a:srgbClr val="FF0000"/>
                </a:solidFill>
              </a:rPr>
              <a:t>		add $t0, $s2, $t0	#h in </a:t>
            </a:r>
            <a:r>
              <a:rPr lang="en-US" sz="2000" dirty="0" err="1">
                <a:solidFill>
                  <a:srgbClr val="FF0000"/>
                </a:solidFill>
              </a:rPr>
              <a:t>reg</a:t>
            </a:r>
            <a:r>
              <a:rPr lang="en-US" sz="2000" dirty="0">
                <a:solidFill>
                  <a:srgbClr val="FF0000"/>
                </a:solidFill>
              </a:rPr>
              <a:t> s2</a:t>
            </a:r>
            <a:br>
              <a:rPr lang="en-US" sz="2000" dirty="0">
                <a:solidFill>
                  <a:srgbClr val="FF0000"/>
                </a:solidFill>
              </a:rPr>
            </a:br>
            <a:r>
              <a:rPr lang="en-US" sz="2000" dirty="0">
                <a:solidFill>
                  <a:srgbClr val="FF0000"/>
                </a:solidFill>
              </a:rPr>
              <a:t>		</a:t>
            </a:r>
            <a:r>
              <a:rPr lang="en-US" sz="2000" dirty="0" err="1">
                <a:solidFill>
                  <a:srgbClr val="FF0000"/>
                </a:solidFill>
              </a:rPr>
              <a:t>sw</a:t>
            </a:r>
            <a:r>
              <a:rPr lang="en-US" sz="2000" dirty="0">
                <a:solidFill>
                  <a:srgbClr val="FF0000"/>
                </a:solidFill>
              </a:rPr>
              <a:t> $t0, 48($s3)</a:t>
            </a:r>
            <a:br>
              <a:rPr lang="en-US" sz="2000" dirty="0"/>
            </a:br>
            <a:r>
              <a:rPr lang="en-US" sz="2000" dirty="0"/>
              <a:t>			</a:t>
            </a:r>
          </a:p>
          <a:p>
            <a:r>
              <a:rPr lang="en-US" sz="2000" dirty="0"/>
              <a:t>Can refer to registers by name (e.g., $s2, $t2) instead of number</a:t>
            </a:r>
          </a:p>
          <a:p>
            <a:r>
              <a:rPr lang="en-US" sz="2000" dirty="0"/>
              <a:t>Store word has destination last</a:t>
            </a:r>
          </a:p>
          <a:p>
            <a:r>
              <a:rPr lang="en-US" sz="2000" dirty="0"/>
              <a:t>Remember arithmetic operands are registers, not memory!</a:t>
            </a:r>
            <a:br>
              <a:rPr lang="en-US" sz="2000" dirty="0"/>
            </a:br>
            <a:br>
              <a:rPr lang="en-US" sz="2000" dirty="0"/>
            </a:br>
            <a:r>
              <a:rPr lang="en-US" sz="2000" dirty="0"/>
              <a:t>	Can’t write:  	</a:t>
            </a:r>
            <a:r>
              <a:rPr lang="en-US" sz="2000" dirty="0">
                <a:solidFill>
                  <a:srgbClr val="FF0000"/>
                </a:solidFill>
              </a:rPr>
              <a:t>add 48($s3), $s2, 32($s3)</a:t>
            </a:r>
            <a:br>
              <a:rPr lang="en-US" dirty="0">
                <a:solidFill>
                  <a:srgbClr val="FF0000"/>
                </a:solidFill>
              </a:rPr>
            </a:br>
            <a:endParaRPr lang="en-US" dirty="0">
              <a:solidFill>
                <a:srgbClr val="FF0000"/>
              </a:solidFill>
            </a:endParaRPr>
          </a:p>
          <a:p>
            <a:endParaRPr lang="en-US" dirty="0"/>
          </a:p>
        </p:txBody>
      </p:sp>
      <p:sp>
        <p:nvSpPr>
          <p:cNvPr id="3" name="Title 2"/>
          <p:cNvSpPr>
            <a:spLocks noGrp="1"/>
          </p:cNvSpPr>
          <p:nvPr>
            <p:ph type="title"/>
          </p:nvPr>
        </p:nvSpPr>
        <p:spPr>
          <a:xfrm>
            <a:off x="228600" y="152400"/>
            <a:ext cx="8610600" cy="571498"/>
          </a:xfrm>
        </p:spPr>
        <p:txBody>
          <a:bodyPr/>
          <a:lstStyle/>
          <a:p>
            <a:r>
              <a:rPr lang="en-US" dirty="0"/>
              <a:t>Instructions</a:t>
            </a:r>
          </a:p>
        </p:txBody>
      </p:sp>
      <p:sp>
        <p:nvSpPr>
          <p:cNvPr id="5" name="Slide Number Placeholder 4"/>
          <p:cNvSpPr>
            <a:spLocks noGrp="1"/>
          </p:cNvSpPr>
          <p:nvPr>
            <p:ph type="sldNum" sz="quarter" idx="11"/>
          </p:nvPr>
        </p:nvSpPr>
        <p:spPr/>
        <p:txBody>
          <a:bodyPr/>
          <a:lstStyle/>
          <a:p>
            <a:fld id="{3DBE5772-1556-4748-AF2C-B271715542A5}" type="slidenum">
              <a:rPr lang="en-US" smtClean="0"/>
              <a:t>36</a:t>
            </a:fld>
            <a:endParaRPr lang="en-US" dirty="0"/>
          </a:p>
        </p:txBody>
      </p:sp>
      <p:sp>
        <p:nvSpPr>
          <p:cNvPr id="6" name="Footer Placeholder 5">
            <a:extLst>
              <a:ext uri="{FF2B5EF4-FFF2-40B4-BE49-F238E27FC236}">
                <a16:creationId xmlns:a16="http://schemas.microsoft.com/office/drawing/2014/main" id="{EC7210E4-DB7C-CF75-EA46-0F996F220C7A}"/>
              </a:ext>
            </a:extLst>
          </p:cNvPr>
          <p:cNvSpPr>
            <a:spLocks noGrp="1"/>
          </p:cNvSpPr>
          <p:nvPr>
            <p:ph type="ftr" sz="quarter" idx="10"/>
          </p:nvPr>
        </p:nvSpPr>
        <p:spPr/>
        <p:txBody>
          <a:bodyPr/>
          <a:lstStyle/>
          <a:p>
            <a:r>
              <a:rPr lang="en-US"/>
              <a:t>Dr. Shafina | University of Kotli | CS&amp;IT</a:t>
            </a:r>
            <a:endParaRPr lang="en-US" dirty="0"/>
          </a:p>
        </p:txBody>
      </p:sp>
    </p:spTree>
    <p:extLst>
      <p:ext uri="{BB962C8B-B14F-4D97-AF65-F5344CB8AC3E}">
        <p14:creationId xmlns:p14="http://schemas.microsoft.com/office/powerpoint/2010/main" val="1904991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250C7C-EDC5-F57E-E14F-BE2DF82D36BC}"/>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C4E1FADA-8AB4-94D2-1508-D50B531BBE88}"/>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D631E3D2-EEE4-632E-098C-7D5CAAB5E79C}"/>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C76922A5-E315-63CE-AAF6-B9608C5BDF88}"/>
              </a:ext>
            </a:extLst>
          </p:cNvPr>
          <p:cNvSpPr>
            <a:spLocks noGrp="1"/>
          </p:cNvSpPr>
          <p:nvPr>
            <p:ph type="sldNum" sz="quarter" idx="11"/>
          </p:nvPr>
        </p:nvSpPr>
        <p:spPr/>
        <p:txBody>
          <a:bodyPr/>
          <a:lstStyle/>
          <a:p>
            <a:fld id="{3DBE5772-1556-4748-AF2C-B271715542A5}" type="slidenum">
              <a:rPr lang="en-US" smtClean="0"/>
              <a:t>37</a:t>
            </a:fld>
            <a:endParaRPr lang="en-US" dirty="0"/>
          </a:p>
        </p:txBody>
      </p:sp>
      <p:pic>
        <p:nvPicPr>
          <p:cNvPr id="9" name="Picture 8">
            <a:extLst>
              <a:ext uri="{FF2B5EF4-FFF2-40B4-BE49-F238E27FC236}">
                <a16:creationId xmlns:a16="http://schemas.microsoft.com/office/drawing/2014/main" id="{DA49598B-2DEB-246F-7F35-66E15E3066D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04800" y="314326"/>
            <a:ext cx="8580380" cy="5324474"/>
          </a:xfrm>
          <a:prstGeom prst="rect">
            <a:avLst/>
          </a:prstGeom>
        </p:spPr>
      </p:pic>
    </p:spTree>
    <p:extLst>
      <p:ext uri="{BB962C8B-B14F-4D97-AF65-F5344CB8AC3E}">
        <p14:creationId xmlns:p14="http://schemas.microsoft.com/office/powerpoint/2010/main" val="3418669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5B295-FAF6-60D3-559A-6E1FA767E643}"/>
              </a:ext>
            </a:extLst>
          </p:cNvPr>
          <p:cNvSpPr>
            <a:spLocks noGrp="1"/>
          </p:cNvSpPr>
          <p:nvPr>
            <p:ph idx="1"/>
          </p:nvPr>
        </p:nvSpPr>
        <p:spPr/>
        <p:txBody>
          <a:bodyPr/>
          <a:lstStyle/>
          <a:p>
            <a:r>
              <a:rPr lang="en-US" sz="2800" dirty="0"/>
              <a:t>Design Principle 3- “Make the common case fast”</a:t>
            </a:r>
          </a:p>
          <a:p>
            <a:endParaRPr lang="en-US" sz="2000" dirty="0"/>
          </a:p>
          <a:p>
            <a:pPr algn="l"/>
            <a:r>
              <a:rPr lang="en-US" sz="2000" b="0" i="0" dirty="0">
                <a:solidFill>
                  <a:srgbClr val="2A2A2A"/>
                </a:solidFill>
                <a:effectLst/>
                <a:latin typeface="Verdana" panose="020B0604030504040204" pitchFamily="34" charset="0"/>
              </a:rPr>
              <a:t>Using only the instructions we have seen so far, we would have to load a constant from memory to use one. (The constants would have been placed in memory when the program was loaded.) </a:t>
            </a:r>
          </a:p>
          <a:p>
            <a:pPr algn="l"/>
            <a:r>
              <a:rPr lang="en-US" sz="2000" b="0" i="0" dirty="0">
                <a:solidFill>
                  <a:srgbClr val="2A2A2A"/>
                </a:solidFill>
                <a:effectLst/>
                <a:latin typeface="Verdana" panose="020B0604030504040204" pitchFamily="34" charset="0"/>
              </a:rPr>
              <a:t>For example, to add the constant 4 to register $s3, we could use the code</a:t>
            </a:r>
          </a:p>
          <a:p>
            <a:pPr lvl="1"/>
            <a:r>
              <a:rPr lang="en-US" sz="1600" b="0" i="0" dirty="0" err="1">
                <a:solidFill>
                  <a:srgbClr val="FF0000"/>
                </a:solidFill>
                <a:effectLst/>
                <a:latin typeface="Verdana" panose="020B0604030504040204" pitchFamily="34" charset="0"/>
              </a:rPr>
              <a:t>lw</a:t>
            </a:r>
            <a:r>
              <a:rPr lang="en-US" sz="1600" b="0" i="0" dirty="0">
                <a:solidFill>
                  <a:srgbClr val="FF0000"/>
                </a:solidFill>
                <a:effectLst/>
                <a:latin typeface="Verdana" panose="020B0604030504040204" pitchFamily="34" charset="0"/>
              </a:rPr>
              <a:t> $t0, AddrConstant4($s1)         # $t0 = constant 4</a:t>
            </a:r>
            <a:endParaRPr lang="en-US" sz="1600" b="0" i="0" dirty="0">
              <a:solidFill>
                <a:srgbClr val="2A2A2A"/>
              </a:solidFill>
              <a:effectLst/>
              <a:latin typeface="Verdana" panose="020B0604030504040204" pitchFamily="34" charset="0"/>
            </a:endParaRPr>
          </a:p>
          <a:p>
            <a:pPr lvl="1"/>
            <a:r>
              <a:rPr lang="en-US" sz="1600" b="0" i="0" dirty="0">
                <a:solidFill>
                  <a:srgbClr val="FF0000"/>
                </a:solidFill>
                <a:effectLst/>
                <a:latin typeface="Verdana" panose="020B0604030504040204" pitchFamily="34" charset="0"/>
              </a:rPr>
              <a:t>add $s3,$s3,$t0                          # $s3 = $s3 + $t0 ($t0 == 4)</a:t>
            </a:r>
          </a:p>
          <a:p>
            <a:pPr marL="193774" lvl="1" indent="0">
              <a:buNone/>
            </a:pPr>
            <a:endParaRPr lang="en-US" sz="1600" b="0" i="0" dirty="0">
              <a:solidFill>
                <a:srgbClr val="2A2A2A"/>
              </a:solidFill>
              <a:effectLst/>
              <a:latin typeface="Verdana" panose="020B0604030504040204" pitchFamily="34" charset="0"/>
            </a:endParaRPr>
          </a:p>
          <a:p>
            <a:r>
              <a:rPr lang="en-US" sz="2000" b="0" i="0" dirty="0">
                <a:solidFill>
                  <a:srgbClr val="2A2A2A"/>
                </a:solidFill>
                <a:effectLst/>
                <a:latin typeface="Verdana" panose="020B0604030504040204" pitchFamily="34" charset="0"/>
              </a:rPr>
              <a:t>Assuming that </a:t>
            </a:r>
            <a:r>
              <a:rPr lang="en-US" sz="1600" b="0" i="0" dirty="0">
                <a:solidFill>
                  <a:srgbClr val="FF0000"/>
                </a:solidFill>
                <a:effectLst/>
                <a:latin typeface="Verdana" panose="020B0604030504040204" pitchFamily="34" charset="0"/>
              </a:rPr>
              <a:t>$s1+ </a:t>
            </a:r>
            <a:r>
              <a:rPr lang="en-US" sz="2000" b="0" i="0" dirty="0">
                <a:solidFill>
                  <a:srgbClr val="2A2A2A"/>
                </a:solidFill>
                <a:effectLst/>
                <a:latin typeface="Verdana" panose="020B0604030504040204" pitchFamily="34" charset="0"/>
              </a:rPr>
              <a:t>AddrConstant4 is the memory address of the constant 4.</a:t>
            </a:r>
          </a:p>
          <a:p>
            <a:endParaRPr lang="en-US" sz="2000" dirty="0"/>
          </a:p>
        </p:txBody>
      </p:sp>
      <p:sp>
        <p:nvSpPr>
          <p:cNvPr id="3" name="Title 2">
            <a:extLst>
              <a:ext uri="{FF2B5EF4-FFF2-40B4-BE49-F238E27FC236}">
                <a16:creationId xmlns:a16="http://schemas.microsoft.com/office/drawing/2014/main" id="{BE2943F6-5FFF-06D9-B9A9-09CC86A48AE8}"/>
              </a:ext>
            </a:extLst>
          </p:cNvPr>
          <p:cNvSpPr>
            <a:spLocks noGrp="1"/>
          </p:cNvSpPr>
          <p:nvPr>
            <p:ph type="title"/>
          </p:nvPr>
        </p:nvSpPr>
        <p:spPr/>
        <p:txBody>
          <a:bodyPr/>
          <a:lstStyle/>
          <a:p>
            <a:r>
              <a:rPr lang="en-US" dirty="0"/>
              <a:t>Constants or Immediate Operands</a:t>
            </a:r>
          </a:p>
        </p:txBody>
      </p:sp>
      <p:sp>
        <p:nvSpPr>
          <p:cNvPr id="4" name="Footer Placeholder 3">
            <a:extLst>
              <a:ext uri="{FF2B5EF4-FFF2-40B4-BE49-F238E27FC236}">
                <a16:creationId xmlns:a16="http://schemas.microsoft.com/office/drawing/2014/main" id="{1D8670FA-70A5-B773-C23D-FE04FB7E1CA2}"/>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1257A040-60DA-242D-3E87-736AF02A52ED}"/>
              </a:ext>
            </a:extLst>
          </p:cNvPr>
          <p:cNvSpPr>
            <a:spLocks noGrp="1"/>
          </p:cNvSpPr>
          <p:nvPr>
            <p:ph type="sldNum" sz="quarter" idx="11"/>
          </p:nvPr>
        </p:nvSpPr>
        <p:spPr/>
        <p:txBody>
          <a:bodyPr/>
          <a:lstStyle/>
          <a:p>
            <a:fld id="{3DBE5772-1556-4748-AF2C-B271715542A5}" type="slidenum">
              <a:rPr lang="en-US" smtClean="0"/>
              <a:t>38</a:t>
            </a:fld>
            <a:endParaRPr lang="en-US" dirty="0"/>
          </a:p>
        </p:txBody>
      </p:sp>
    </p:spTree>
    <p:extLst>
      <p:ext uri="{BB962C8B-B14F-4D97-AF65-F5344CB8AC3E}">
        <p14:creationId xmlns:p14="http://schemas.microsoft.com/office/powerpoint/2010/main" val="2123451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29C983-B846-7E42-9886-E6AACE265125}"/>
              </a:ext>
            </a:extLst>
          </p:cNvPr>
          <p:cNvSpPr>
            <a:spLocks noGrp="1"/>
          </p:cNvSpPr>
          <p:nvPr>
            <p:ph idx="1"/>
          </p:nvPr>
        </p:nvSpPr>
        <p:spPr/>
        <p:txBody>
          <a:bodyPr/>
          <a:lstStyle/>
          <a:p>
            <a:pPr algn="just"/>
            <a:r>
              <a:rPr lang="en-US" b="0" i="0" dirty="0">
                <a:solidFill>
                  <a:srgbClr val="2A2A2A"/>
                </a:solidFill>
                <a:effectLst/>
                <a:latin typeface="Verdana" panose="020B0604030504040204" pitchFamily="34" charset="0"/>
              </a:rPr>
              <a:t>An alternative that avoids the load instruction is to offer versions of the arithmetic instructions in which one operand is a constant. </a:t>
            </a:r>
          </a:p>
          <a:p>
            <a:pPr algn="just"/>
            <a:r>
              <a:rPr lang="en-US" b="0" i="0" dirty="0">
                <a:solidFill>
                  <a:srgbClr val="2A2A2A"/>
                </a:solidFill>
                <a:effectLst/>
                <a:latin typeface="Verdana" panose="020B0604030504040204" pitchFamily="34" charset="0"/>
              </a:rPr>
              <a:t>This quick add instruction with one constant operand is called </a:t>
            </a:r>
            <a:r>
              <a:rPr lang="en-US" b="0" i="1" dirty="0">
                <a:solidFill>
                  <a:srgbClr val="2A2A2A"/>
                </a:solidFill>
                <a:effectLst/>
                <a:latin typeface="Verdana" panose="020B0604030504040204" pitchFamily="34" charset="0"/>
              </a:rPr>
              <a:t>add immediate </a:t>
            </a:r>
            <a:r>
              <a:rPr lang="en-US" b="0" i="0" dirty="0">
                <a:solidFill>
                  <a:srgbClr val="2A2A2A"/>
                </a:solidFill>
                <a:effectLst/>
                <a:latin typeface="Verdana" panose="020B0604030504040204" pitchFamily="34" charset="0"/>
              </a:rPr>
              <a:t>or </a:t>
            </a:r>
            <a:r>
              <a:rPr lang="en-US" b="0" i="0" dirty="0" err="1">
                <a:solidFill>
                  <a:srgbClr val="2A2A2A"/>
                </a:solidFill>
                <a:effectLst/>
                <a:latin typeface="Verdana" panose="020B0604030504040204" pitchFamily="34" charset="0"/>
              </a:rPr>
              <a:t>addi</a:t>
            </a:r>
            <a:r>
              <a:rPr lang="en-US" b="0" i="0" dirty="0">
                <a:solidFill>
                  <a:srgbClr val="2A2A2A"/>
                </a:solidFill>
                <a:effectLst/>
                <a:latin typeface="Verdana" panose="020B0604030504040204" pitchFamily="34" charset="0"/>
              </a:rPr>
              <a:t>. To add 4 to register $s3, we just write</a:t>
            </a:r>
          </a:p>
          <a:p>
            <a:pPr algn="l"/>
            <a:r>
              <a:rPr lang="en-US" b="0" i="0" dirty="0" err="1">
                <a:solidFill>
                  <a:srgbClr val="FF0000"/>
                </a:solidFill>
                <a:effectLst/>
                <a:latin typeface="Verdana" panose="020B0604030504040204" pitchFamily="34" charset="0"/>
              </a:rPr>
              <a:t>addi</a:t>
            </a:r>
            <a:r>
              <a:rPr lang="en-US" b="0" i="0" dirty="0">
                <a:solidFill>
                  <a:srgbClr val="FF0000"/>
                </a:solidFill>
                <a:effectLst/>
                <a:latin typeface="Verdana" panose="020B0604030504040204" pitchFamily="34" charset="0"/>
              </a:rPr>
              <a:t> $s3,$s3,4            # $s3 = $s3 + 4</a:t>
            </a:r>
            <a:endParaRPr lang="en-US" b="0" i="0" dirty="0">
              <a:solidFill>
                <a:srgbClr val="2A2A2A"/>
              </a:solidFill>
              <a:effectLst/>
              <a:latin typeface="Verdana" panose="020B0604030504040204" pitchFamily="34" charset="0"/>
            </a:endParaRPr>
          </a:p>
          <a:p>
            <a:endParaRPr lang="en-US" dirty="0"/>
          </a:p>
        </p:txBody>
      </p:sp>
      <p:sp>
        <p:nvSpPr>
          <p:cNvPr id="3" name="Title 2">
            <a:extLst>
              <a:ext uri="{FF2B5EF4-FFF2-40B4-BE49-F238E27FC236}">
                <a16:creationId xmlns:a16="http://schemas.microsoft.com/office/drawing/2014/main" id="{54D1C0F0-4668-1217-8B10-9EB9C29766CB}"/>
              </a:ext>
            </a:extLst>
          </p:cNvPr>
          <p:cNvSpPr>
            <a:spLocks noGrp="1"/>
          </p:cNvSpPr>
          <p:nvPr>
            <p:ph type="title"/>
          </p:nvPr>
        </p:nvSpPr>
        <p:spPr/>
        <p:txBody>
          <a:bodyPr/>
          <a:lstStyle/>
          <a:p>
            <a:endParaRPr lang="en-US" dirty="0"/>
          </a:p>
        </p:txBody>
      </p:sp>
      <p:sp>
        <p:nvSpPr>
          <p:cNvPr id="4" name="Footer Placeholder 3">
            <a:extLst>
              <a:ext uri="{FF2B5EF4-FFF2-40B4-BE49-F238E27FC236}">
                <a16:creationId xmlns:a16="http://schemas.microsoft.com/office/drawing/2014/main" id="{4F869037-355B-B9AC-AA63-6BE64FFAC6A7}"/>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FB06BDA5-CC9B-2648-C4C3-FF29018F6111}"/>
              </a:ext>
            </a:extLst>
          </p:cNvPr>
          <p:cNvSpPr>
            <a:spLocks noGrp="1"/>
          </p:cNvSpPr>
          <p:nvPr>
            <p:ph type="sldNum" sz="quarter" idx="11"/>
          </p:nvPr>
        </p:nvSpPr>
        <p:spPr/>
        <p:txBody>
          <a:bodyPr/>
          <a:lstStyle/>
          <a:p>
            <a:fld id="{3DBE5772-1556-4748-AF2C-B271715542A5}" type="slidenum">
              <a:rPr lang="en-US" smtClean="0"/>
              <a:t>39</a:t>
            </a:fld>
            <a:endParaRPr lang="en-US" dirty="0"/>
          </a:p>
        </p:txBody>
      </p:sp>
    </p:spTree>
    <p:extLst>
      <p:ext uri="{BB962C8B-B14F-4D97-AF65-F5344CB8AC3E}">
        <p14:creationId xmlns:p14="http://schemas.microsoft.com/office/powerpoint/2010/main" val="191122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instruction set architecture (ISA)?</a:t>
            </a:r>
          </a:p>
          <a:p>
            <a:r>
              <a:rPr lang="en-US" dirty="0"/>
              <a:t>ISA</a:t>
            </a:r>
          </a:p>
          <a:p>
            <a:pPr lvl="1"/>
            <a:r>
              <a:rPr lang="en-US" dirty="0"/>
              <a:t>Defines registers</a:t>
            </a:r>
          </a:p>
          <a:p>
            <a:pPr lvl="1"/>
            <a:r>
              <a:rPr lang="en-US" dirty="0"/>
              <a:t>Defines data transfer modes (instructions) between registers, memory and I/O</a:t>
            </a:r>
          </a:p>
          <a:p>
            <a:pPr lvl="1"/>
            <a:r>
              <a:rPr lang="en-US" dirty="0"/>
              <a:t>There should be sufficient instructions to efficiently translate any program for machine processing</a:t>
            </a:r>
          </a:p>
          <a:p>
            <a:pPr lvl="1"/>
            <a:endParaRPr lang="en-US" dirty="0"/>
          </a:p>
          <a:p>
            <a:r>
              <a:rPr lang="en-US" dirty="0"/>
              <a:t>Next, define instruction set format – binary representation used by the hardware</a:t>
            </a:r>
          </a:p>
          <a:p>
            <a:pPr lvl="1"/>
            <a:r>
              <a:rPr lang="en-US" dirty="0"/>
              <a:t>Variable-length vs. fixed-length instructions</a:t>
            </a:r>
          </a:p>
          <a:p>
            <a:endParaRPr lang="en-US" dirty="0"/>
          </a:p>
        </p:txBody>
      </p:sp>
      <p:sp>
        <p:nvSpPr>
          <p:cNvPr id="3" name="Title 2"/>
          <p:cNvSpPr>
            <a:spLocks noGrp="1"/>
          </p:cNvSpPr>
          <p:nvPr>
            <p:ph type="title"/>
          </p:nvPr>
        </p:nvSpPr>
        <p:spPr/>
        <p:txBody>
          <a:bodyPr/>
          <a:lstStyle/>
          <a:p>
            <a:r>
              <a:rPr lang="en-US" dirty="0"/>
              <a:t>Defining ISA</a:t>
            </a:r>
          </a:p>
        </p:txBody>
      </p:sp>
      <p:sp>
        <p:nvSpPr>
          <p:cNvPr id="5" name="Slide Number Placeholder 4"/>
          <p:cNvSpPr>
            <a:spLocks noGrp="1"/>
          </p:cNvSpPr>
          <p:nvPr>
            <p:ph type="sldNum" sz="quarter" idx="11"/>
          </p:nvPr>
        </p:nvSpPr>
        <p:spPr/>
        <p:txBody>
          <a:bodyPr/>
          <a:lstStyle/>
          <a:p>
            <a:fld id="{3DBE5772-1556-4748-AF2C-B271715542A5}" type="slidenum">
              <a:rPr lang="en-US" smtClean="0"/>
              <a:t>4</a:t>
            </a:fld>
            <a:endParaRPr lang="en-US" dirty="0"/>
          </a:p>
        </p:txBody>
      </p:sp>
      <p:sp>
        <p:nvSpPr>
          <p:cNvPr id="6" name="Footer Placeholder 5">
            <a:extLst>
              <a:ext uri="{FF2B5EF4-FFF2-40B4-BE49-F238E27FC236}">
                <a16:creationId xmlns:a16="http://schemas.microsoft.com/office/drawing/2014/main" id="{050FEBFA-F609-E281-0450-32D873FB1D07}"/>
              </a:ext>
            </a:extLst>
          </p:cNvPr>
          <p:cNvSpPr>
            <a:spLocks noGrp="1"/>
          </p:cNvSpPr>
          <p:nvPr>
            <p:ph type="ftr" sz="quarter" idx="10"/>
          </p:nvPr>
        </p:nvSpPr>
        <p:spPr/>
        <p:txBody>
          <a:bodyPr/>
          <a:lstStyle/>
          <a:p>
            <a:r>
              <a:rPr lang="en-US"/>
              <a:t>Dr. Shafina | University of Kotli | CS&amp;IT</a:t>
            </a:r>
            <a:endParaRPr lang="en-US" dirty="0"/>
          </a:p>
        </p:txBody>
      </p:sp>
    </p:spTree>
    <p:extLst>
      <p:ext uri="{BB962C8B-B14F-4D97-AF65-F5344CB8AC3E}">
        <p14:creationId xmlns:p14="http://schemas.microsoft.com/office/powerpoint/2010/main" val="933682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6F7267-EDAB-C099-0601-B9C589524AAA}"/>
              </a:ext>
            </a:extLst>
          </p:cNvPr>
          <p:cNvSpPr>
            <a:spLocks noGrp="1"/>
          </p:cNvSpPr>
          <p:nvPr>
            <p:ph idx="1"/>
          </p:nvPr>
        </p:nvSpPr>
        <p:spPr/>
        <p:txBody>
          <a:bodyPr/>
          <a:lstStyle/>
          <a:p>
            <a:pPr marL="0" indent="0">
              <a:buNone/>
            </a:pPr>
            <a:r>
              <a:rPr lang="en-US" dirty="0"/>
              <a:t>Following are R-type, I-type and jump instructions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FC944630-9EF1-2CB4-8534-32BABCBD1773}"/>
              </a:ext>
            </a:extLst>
          </p:cNvPr>
          <p:cNvSpPr>
            <a:spLocks noGrp="1"/>
          </p:cNvSpPr>
          <p:nvPr>
            <p:ph type="title"/>
          </p:nvPr>
        </p:nvSpPr>
        <p:spPr/>
        <p:txBody>
          <a:bodyPr/>
          <a:lstStyle/>
          <a:p>
            <a:r>
              <a:rPr lang="en-US" dirty="0"/>
              <a:t>MIPS Instruction format</a:t>
            </a:r>
          </a:p>
        </p:txBody>
      </p:sp>
      <p:sp>
        <p:nvSpPr>
          <p:cNvPr id="4" name="Footer Placeholder 3">
            <a:extLst>
              <a:ext uri="{FF2B5EF4-FFF2-40B4-BE49-F238E27FC236}">
                <a16:creationId xmlns:a16="http://schemas.microsoft.com/office/drawing/2014/main" id="{AE2DE8AA-F959-5A20-691D-ABE698B5EFF3}"/>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01FB728C-EE16-BCFB-BCAF-9313B709A232}"/>
              </a:ext>
            </a:extLst>
          </p:cNvPr>
          <p:cNvSpPr>
            <a:spLocks noGrp="1"/>
          </p:cNvSpPr>
          <p:nvPr>
            <p:ph type="sldNum" sz="quarter" idx="11"/>
          </p:nvPr>
        </p:nvSpPr>
        <p:spPr/>
        <p:txBody>
          <a:bodyPr/>
          <a:lstStyle/>
          <a:p>
            <a:fld id="{3DBE5772-1556-4748-AF2C-B271715542A5}" type="slidenum">
              <a:rPr lang="en-US" smtClean="0"/>
              <a:t>40</a:t>
            </a:fld>
            <a:endParaRPr lang="en-US" dirty="0"/>
          </a:p>
        </p:txBody>
      </p:sp>
      <p:pic>
        <p:nvPicPr>
          <p:cNvPr id="9" name="Picture 8">
            <a:extLst>
              <a:ext uri="{FF2B5EF4-FFF2-40B4-BE49-F238E27FC236}">
                <a16:creationId xmlns:a16="http://schemas.microsoft.com/office/drawing/2014/main" id="{3235D812-9B03-00DC-17B8-2801018FBEA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98602" y="2128838"/>
            <a:ext cx="8270596" cy="3509962"/>
          </a:xfrm>
          <a:prstGeom prst="rect">
            <a:avLst/>
          </a:prstGeom>
        </p:spPr>
      </p:pic>
    </p:spTree>
    <p:extLst>
      <p:ext uri="{BB962C8B-B14F-4D97-AF65-F5344CB8AC3E}">
        <p14:creationId xmlns:p14="http://schemas.microsoft.com/office/powerpoint/2010/main" val="3162624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dirty="0"/>
              <a:t>MIPS</a:t>
            </a:r>
            <a:br>
              <a:rPr lang="en-US" dirty="0"/>
            </a:br>
            <a:r>
              <a:rPr lang="en-US" dirty="0"/>
              <a:t>	— loading words but addressing bytes</a:t>
            </a:r>
            <a:br>
              <a:rPr lang="en-US" dirty="0"/>
            </a:br>
            <a:r>
              <a:rPr lang="en-US" dirty="0"/>
              <a:t>	— arithmetic on registers only</a:t>
            </a:r>
            <a:br>
              <a:rPr lang="en-US" dirty="0"/>
            </a:br>
            <a:endParaRPr lang="en-US" dirty="0"/>
          </a:p>
          <a:p>
            <a:pPr>
              <a:defRPr/>
            </a:pPr>
            <a:r>
              <a:rPr lang="en-US" u="sng" dirty="0"/>
              <a:t>Instruction</a:t>
            </a:r>
            <a:r>
              <a:rPr lang="en-US" dirty="0"/>
              <a:t>				</a:t>
            </a:r>
            <a:r>
              <a:rPr lang="en-US" u="sng" dirty="0"/>
              <a:t>Meaning</a:t>
            </a:r>
            <a:br>
              <a:rPr lang="en-US" u="sng" dirty="0"/>
            </a:br>
            <a:br>
              <a:rPr lang="en-US" dirty="0"/>
            </a:br>
            <a:r>
              <a:rPr lang="en-US" b="1" dirty="0">
                <a:solidFill>
                  <a:schemeClr val="accent1">
                    <a:lumMod val="75000"/>
                  </a:schemeClr>
                </a:solidFill>
                <a:latin typeface="Courier New" pitchFamily="49" charset="0"/>
              </a:rPr>
              <a:t>add $s1, $s2, $s3		$s1 = $s2 + $s3</a:t>
            </a:r>
            <a:br>
              <a:rPr lang="en-US" b="1" dirty="0">
                <a:solidFill>
                  <a:schemeClr val="accent1">
                    <a:lumMod val="75000"/>
                  </a:schemeClr>
                </a:solidFill>
                <a:latin typeface="Courier New" pitchFamily="49" charset="0"/>
              </a:rPr>
            </a:br>
            <a:r>
              <a:rPr lang="en-US" b="1" dirty="0">
                <a:solidFill>
                  <a:schemeClr val="accent1">
                    <a:lumMod val="75000"/>
                  </a:schemeClr>
                </a:solidFill>
                <a:latin typeface="Courier New" pitchFamily="49" charset="0"/>
              </a:rPr>
              <a:t>sub $s1, $s2, $s3		$s1 = $s2 – $s3</a:t>
            </a:r>
            <a:br>
              <a:rPr lang="en-US" b="1" dirty="0">
                <a:solidFill>
                  <a:schemeClr val="accent1">
                    <a:lumMod val="75000"/>
                  </a:schemeClr>
                </a:solidFill>
                <a:latin typeface="Courier New" pitchFamily="49" charset="0"/>
              </a:rPr>
            </a:br>
            <a:r>
              <a:rPr lang="en-US" b="1" dirty="0" err="1">
                <a:solidFill>
                  <a:schemeClr val="accent1">
                    <a:lumMod val="75000"/>
                  </a:schemeClr>
                </a:solidFill>
                <a:latin typeface="Courier New" pitchFamily="49" charset="0"/>
              </a:rPr>
              <a:t>lw</a:t>
            </a:r>
            <a:r>
              <a:rPr lang="en-US" b="1" dirty="0">
                <a:solidFill>
                  <a:schemeClr val="accent1">
                    <a:lumMod val="75000"/>
                  </a:schemeClr>
                </a:solidFill>
                <a:latin typeface="Courier New" pitchFamily="49" charset="0"/>
              </a:rPr>
              <a:t> $s1, 100($s2)		$s1 = Memory[$s2+100] </a:t>
            </a:r>
            <a:br>
              <a:rPr lang="en-US" b="1" dirty="0">
                <a:solidFill>
                  <a:schemeClr val="accent1">
                    <a:lumMod val="75000"/>
                  </a:schemeClr>
                </a:solidFill>
                <a:latin typeface="Courier New" pitchFamily="49" charset="0"/>
              </a:rPr>
            </a:br>
            <a:r>
              <a:rPr lang="en-US" b="1" dirty="0" err="1">
                <a:solidFill>
                  <a:schemeClr val="accent1">
                    <a:lumMod val="75000"/>
                  </a:schemeClr>
                </a:solidFill>
                <a:latin typeface="Courier New" pitchFamily="49" charset="0"/>
              </a:rPr>
              <a:t>sw</a:t>
            </a:r>
            <a:r>
              <a:rPr lang="en-US" b="1" dirty="0">
                <a:solidFill>
                  <a:schemeClr val="accent1">
                    <a:lumMod val="75000"/>
                  </a:schemeClr>
                </a:solidFill>
                <a:latin typeface="Courier New" pitchFamily="49" charset="0"/>
              </a:rPr>
              <a:t> $s1, 100($s2)		Memory[$s2+100] = $s1</a:t>
            </a:r>
            <a:br>
              <a:rPr lang="en-US" b="1" dirty="0">
                <a:solidFill>
                  <a:srgbClr val="FFFF00"/>
                </a:solidFill>
              </a:rPr>
            </a:br>
            <a:endParaRPr lang="en-US" b="1" dirty="0">
              <a:solidFill>
                <a:srgbClr val="FFFF00"/>
              </a:solidFill>
            </a:endParaRPr>
          </a:p>
          <a:p>
            <a:endParaRPr lang="en-US" dirty="0"/>
          </a:p>
        </p:txBody>
      </p:sp>
      <p:sp>
        <p:nvSpPr>
          <p:cNvPr id="3" name="Title 2"/>
          <p:cNvSpPr>
            <a:spLocks noGrp="1"/>
          </p:cNvSpPr>
          <p:nvPr>
            <p:ph type="title"/>
          </p:nvPr>
        </p:nvSpPr>
        <p:spPr/>
        <p:txBody>
          <a:bodyPr/>
          <a:lstStyle/>
          <a:p>
            <a:r>
              <a:rPr lang="en-US" dirty="0"/>
              <a:t>So Far We’ve Learned</a:t>
            </a:r>
          </a:p>
        </p:txBody>
      </p:sp>
      <p:sp>
        <p:nvSpPr>
          <p:cNvPr id="5" name="Slide Number Placeholder 4"/>
          <p:cNvSpPr>
            <a:spLocks noGrp="1"/>
          </p:cNvSpPr>
          <p:nvPr>
            <p:ph type="sldNum" sz="quarter" idx="11"/>
          </p:nvPr>
        </p:nvSpPr>
        <p:spPr/>
        <p:txBody>
          <a:bodyPr/>
          <a:lstStyle/>
          <a:p>
            <a:fld id="{3DBE5772-1556-4748-AF2C-B271715542A5}" type="slidenum">
              <a:rPr lang="en-US" smtClean="0"/>
              <a:t>41</a:t>
            </a:fld>
            <a:endParaRPr lang="en-US" dirty="0"/>
          </a:p>
        </p:txBody>
      </p:sp>
      <p:sp>
        <p:nvSpPr>
          <p:cNvPr id="6" name="Footer Placeholder 5">
            <a:extLst>
              <a:ext uri="{FF2B5EF4-FFF2-40B4-BE49-F238E27FC236}">
                <a16:creationId xmlns:a16="http://schemas.microsoft.com/office/drawing/2014/main" id="{879A2FB4-A4CA-8EBE-1FD9-03976A00F37C}"/>
              </a:ext>
            </a:extLst>
          </p:cNvPr>
          <p:cNvSpPr>
            <a:spLocks noGrp="1"/>
          </p:cNvSpPr>
          <p:nvPr>
            <p:ph type="ftr" sz="quarter" idx="10"/>
          </p:nvPr>
        </p:nvSpPr>
        <p:spPr/>
        <p:txBody>
          <a:bodyPr/>
          <a:lstStyle/>
          <a:p>
            <a:r>
              <a:rPr lang="en-US"/>
              <a:t>Dr. Shafina | University of Kotli | CS&amp;IT</a:t>
            </a:r>
            <a:endParaRPr lang="en-US" dirty="0"/>
          </a:p>
        </p:txBody>
      </p:sp>
    </p:spTree>
    <p:extLst>
      <p:ext uri="{BB962C8B-B14F-4D97-AF65-F5344CB8AC3E}">
        <p14:creationId xmlns:p14="http://schemas.microsoft.com/office/powerpoint/2010/main" val="23425513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BFE9BE-8AC7-BF56-3C2B-7F9F84699602}"/>
              </a:ext>
            </a:extLst>
          </p:cNvPr>
          <p:cNvSpPr>
            <a:spLocks noGrp="1"/>
          </p:cNvSpPr>
          <p:nvPr>
            <p:ph idx="1"/>
          </p:nvPr>
        </p:nvSpPr>
        <p:spPr/>
        <p:txBody>
          <a:bodyPr/>
          <a:lstStyle/>
          <a:p>
            <a:r>
              <a:rPr lang="en-US" dirty="0"/>
              <a:t>“Good design demands good compromises”</a:t>
            </a:r>
          </a:p>
          <a:p>
            <a:endParaRPr lang="en-US" dirty="0"/>
          </a:p>
        </p:txBody>
      </p:sp>
      <p:sp>
        <p:nvSpPr>
          <p:cNvPr id="3" name="Title 2">
            <a:extLst>
              <a:ext uri="{FF2B5EF4-FFF2-40B4-BE49-F238E27FC236}">
                <a16:creationId xmlns:a16="http://schemas.microsoft.com/office/drawing/2014/main" id="{A5E62D36-77E9-44E6-D3EA-724F7450C86D}"/>
              </a:ext>
            </a:extLst>
          </p:cNvPr>
          <p:cNvSpPr>
            <a:spLocks noGrp="1"/>
          </p:cNvSpPr>
          <p:nvPr>
            <p:ph type="title"/>
          </p:nvPr>
        </p:nvSpPr>
        <p:spPr/>
        <p:txBody>
          <a:bodyPr/>
          <a:lstStyle/>
          <a:p>
            <a:r>
              <a:rPr lang="en-US" dirty="0"/>
              <a:t>Design principle 4</a:t>
            </a:r>
          </a:p>
        </p:txBody>
      </p:sp>
      <p:sp>
        <p:nvSpPr>
          <p:cNvPr id="4" name="Footer Placeholder 3">
            <a:extLst>
              <a:ext uri="{FF2B5EF4-FFF2-40B4-BE49-F238E27FC236}">
                <a16:creationId xmlns:a16="http://schemas.microsoft.com/office/drawing/2014/main" id="{3455EFC5-EDDA-0498-B624-9E236776BC14}"/>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99C9EE18-3B56-8276-6A5E-CDA21F1938CB}"/>
              </a:ext>
            </a:extLst>
          </p:cNvPr>
          <p:cNvSpPr>
            <a:spLocks noGrp="1"/>
          </p:cNvSpPr>
          <p:nvPr>
            <p:ph type="sldNum" sz="quarter" idx="11"/>
          </p:nvPr>
        </p:nvSpPr>
        <p:spPr/>
        <p:txBody>
          <a:bodyPr/>
          <a:lstStyle/>
          <a:p>
            <a:fld id="{3DBE5772-1556-4748-AF2C-B271715542A5}" type="slidenum">
              <a:rPr lang="en-US" smtClean="0"/>
              <a:t>42</a:t>
            </a:fld>
            <a:endParaRPr lang="en-US" dirty="0"/>
          </a:p>
        </p:txBody>
      </p:sp>
    </p:spTree>
    <p:extLst>
      <p:ext uri="{BB962C8B-B14F-4D97-AF65-F5344CB8AC3E}">
        <p14:creationId xmlns:p14="http://schemas.microsoft.com/office/powerpoint/2010/main" val="4233571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20"/>
          <p:cNvGrpSpPr>
            <a:grpSpLocks/>
          </p:cNvGrpSpPr>
          <p:nvPr/>
        </p:nvGrpSpPr>
        <p:grpSpPr bwMode="auto">
          <a:xfrm>
            <a:off x="1223963" y="5032375"/>
            <a:ext cx="7086600" cy="381000"/>
            <a:chOff x="768" y="2496"/>
            <a:chExt cx="4464" cy="240"/>
          </a:xfrm>
        </p:grpSpPr>
        <p:sp>
          <p:nvSpPr>
            <p:cNvPr id="51" name="Rectangle 21"/>
            <p:cNvSpPr>
              <a:spLocks noChangeArrowheads="1"/>
            </p:cNvSpPr>
            <p:nvPr/>
          </p:nvSpPr>
          <p:spPr bwMode="auto">
            <a:xfrm>
              <a:off x="768" y="2496"/>
              <a:ext cx="4464" cy="240"/>
            </a:xfrm>
            <a:prstGeom prst="rect">
              <a:avLst/>
            </a:prstGeom>
            <a:solidFill>
              <a:srgbClr val="FFFFFF"/>
            </a:solidFill>
            <a:ln w="12700">
              <a:solidFill>
                <a:srgbClr val="7B46D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52" name="Line 22"/>
            <p:cNvSpPr>
              <a:spLocks noChangeShapeType="1"/>
            </p:cNvSpPr>
            <p:nvPr/>
          </p:nvSpPr>
          <p:spPr bwMode="auto">
            <a:xfrm>
              <a:off x="1632" y="2496"/>
              <a:ext cx="0" cy="237"/>
            </a:xfrm>
            <a:prstGeom prst="line">
              <a:avLst/>
            </a:prstGeom>
            <a:noFill/>
            <a:ln w="12700">
              <a:solidFill>
                <a:srgbClr val="7B46D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53" name="Line 23"/>
            <p:cNvSpPr>
              <a:spLocks noChangeShapeType="1"/>
            </p:cNvSpPr>
            <p:nvPr/>
          </p:nvSpPr>
          <p:spPr bwMode="auto">
            <a:xfrm>
              <a:off x="2304" y="2496"/>
              <a:ext cx="0" cy="237"/>
            </a:xfrm>
            <a:prstGeom prst="line">
              <a:avLst/>
            </a:prstGeom>
            <a:noFill/>
            <a:ln w="12700">
              <a:solidFill>
                <a:srgbClr val="7B46D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54" name="Line 24"/>
            <p:cNvSpPr>
              <a:spLocks noChangeShapeType="1"/>
            </p:cNvSpPr>
            <p:nvPr/>
          </p:nvSpPr>
          <p:spPr bwMode="auto">
            <a:xfrm>
              <a:off x="3024" y="2496"/>
              <a:ext cx="0" cy="237"/>
            </a:xfrm>
            <a:prstGeom prst="line">
              <a:avLst/>
            </a:prstGeom>
            <a:noFill/>
            <a:ln w="12700">
              <a:solidFill>
                <a:srgbClr val="7B46D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55" name="Line 25"/>
            <p:cNvSpPr>
              <a:spLocks noChangeShapeType="1"/>
            </p:cNvSpPr>
            <p:nvPr/>
          </p:nvSpPr>
          <p:spPr bwMode="auto">
            <a:xfrm>
              <a:off x="3696" y="2496"/>
              <a:ext cx="0" cy="237"/>
            </a:xfrm>
            <a:prstGeom prst="line">
              <a:avLst/>
            </a:prstGeom>
            <a:noFill/>
            <a:ln w="12700">
              <a:solidFill>
                <a:srgbClr val="7B46D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56" name="Line 26"/>
            <p:cNvSpPr>
              <a:spLocks noChangeShapeType="1"/>
            </p:cNvSpPr>
            <p:nvPr/>
          </p:nvSpPr>
          <p:spPr bwMode="auto">
            <a:xfrm>
              <a:off x="4416" y="2496"/>
              <a:ext cx="0" cy="237"/>
            </a:xfrm>
            <a:prstGeom prst="line">
              <a:avLst/>
            </a:prstGeom>
            <a:noFill/>
            <a:ln w="12700">
              <a:solidFill>
                <a:srgbClr val="7B46D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grpSp>
      <p:sp>
        <p:nvSpPr>
          <p:cNvPr id="3" name="Title 2"/>
          <p:cNvSpPr>
            <a:spLocks noGrp="1"/>
          </p:cNvSpPr>
          <p:nvPr>
            <p:ph type="title"/>
          </p:nvPr>
        </p:nvSpPr>
        <p:spPr>
          <a:xfrm>
            <a:off x="230189" y="82550"/>
            <a:ext cx="8610600" cy="1066800"/>
          </a:xfrm>
        </p:spPr>
        <p:txBody>
          <a:bodyPr/>
          <a:lstStyle/>
          <a:p>
            <a:r>
              <a:rPr lang="en-US" dirty="0"/>
              <a:t>Instruction Format</a:t>
            </a:r>
          </a:p>
        </p:txBody>
      </p:sp>
      <p:sp>
        <p:nvSpPr>
          <p:cNvPr id="5" name="Slide Number Placeholder 4"/>
          <p:cNvSpPr>
            <a:spLocks noGrp="1"/>
          </p:cNvSpPr>
          <p:nvPr>
            <p:ph type="sldNum" sz="quarter" idx="11"/>
          </p:nvPr>
        </p:nvSpPr>
        <p:spPr/>
        <p:txBody>
          <a:bodyPr/>
          <a:lstStyle/>
          <a:p>
            <a:fld id="{3DBE5772-1556-4748-AF2C-B271715542A5}" type="slidenum">
              <a:rPr lang="en-US" smtClean="0"/>
              <a:t>43</a:t>
            </a:fld>
            <a:endParaRPr lang="en-US" dirty="0"/>
          </a:p>
        </p:txBody>
      </p:sp>
      <p:sp>
        <p:nvSpPr>
          <p:cNvPr id="20" name="Rectangle 2"/>
          <p:cNvSpPr txBox="1">
            <a:spLocks noChangeArrowheads="1"/>
          </p:cNvSpPr>
          <p:nvPr/>
        </p:nvSpPr>
        <p:spPr bwMode="auto">
          <a:xfrm>
            <a:off x="420689" y="1057275"/>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192881" indent="-192881" algn="l" rtl="0" eaLnBrk="1" fontAlgn="base" hangingPunct="1">
              <a:lnSpc>
                <a:spcPct val="100000"/>
              </a:lnSpc>
              <a:spcBef>
                <a:spcPct val="20000"/>
              </a:spcBef>
              <a:spcAft>
                <a:spcPts val="0"/>
              </a:spcAft>
              <a:buClr>
                <a:schemeClr val="accent1"/>
              </a:buClr>
              <a:buSzPct val="65000"/>
              <a:buFont typeface="Wingdings" panose="05000000000000000000" pitchFamily="2" charset="2"/>
              <a:buChar char="n"/>
              <a:defRPr sz="2400">
                <a:solidFill>
                  <a:schemeClr val="tx1"/>
                </a:solidFill>
                <a:latin typeface="+mn-lt"/>
                <a:ea typeface="MS PGothic" panose="020B0600070205080204" pitchFamily="34" charset="-128"/>
                <a:cs typeface="ＭＳ Ｐゴシック" charset="0"/>
              </a:defRPr>
            </a:lvl1pPr>
            <a:lvl2pPr marL="376833" indent="-183059" algn="l" rtl="0" eaLnBrk="1" fontAlgn="base" hangingPunct="1">
              <a:lnSpc>
                <a:spcPct val="100000"/>
              </a:lnSpc>
              <a:spcBef>
                <a:spcPct val="20000"/>
              </a:spcBef>
              <a:spcAft>
                <a:spcPts val="0"/>
              </a:spcAft>
              <a:buClr>
                <a:schemeClr val="accent2"/>
              </a:buClr>
              <a:buSzPct val="60000"/>
              <a:buFont typeface="Wingdings" panose="05000000000000000000" pitchFamily="2" charset="2"/>
              <a:buChar char="q"/>
              <a:defRPr sz="2000">
                <a:solidFill>
                  <a:schemeClr val="tx1"/>
                </a:solidFill>
                <a:latin typeface="+mn-lt"/>
                <a:ea typeface="MS PGothic" panose="020B0600070205080204" pitchFamily="34" charset="-128"/>
              </a:defRPr>
            </a:lvl2pPr>
            <a:lvl3pPr marL="575072" indent="-197347" algn="l" rtl="0" eaLnBrk="1" fontAlgn="base" hangingPunct="1">
              <a:lnSpc>
                <a:spcPct val="100000"/>
              </a:lnSpc>
              <a:spcBef>
                <a:spcPct val="20000"/>
              </a:spcBef>
              <a:spcAft>
                <a:spcPts val="0"/>
              </a:spcAft>
              <a:buClr>
                <a:schemeClr val="accent1"/>
              </a:buClr>
              <a:buSzPct val="65000"/>
              <a:buFont typeface="Wingdings" panose="05000000000000000000" pitchFamily="2" charset="2"/>
              <a:buChar char="n"/>
              <a:defRPr sz="1800">
                <a:solidFill>
                  <a:schemeClr val="tx1"/>
                </a:solidFill>
                <a:latin typeface="+mn-lt"/>
                <a:ea typeface="MS PGothic" panose="020B0600070205080204" pitchFamily="34" charset="-128"/>
              </a:defRPr>
            </a:lvl3pPr>
            <a:lvl4pPr marL="753666" indent="-177701" algn="l" rtl="0" eaLnBrk="1" fontAlgn="base" hangingPunct="1">
              <a:lnSpc>
                <a:spcPct val="100000"/>
              </a:lnSpc>
              <a:spcBef>
                <a:spcPct val="20000"/>
              </a:spcBef>
              <a:spcAft>
                <a:spcPts val="0"/>
              </a:spcAft>
              <a:buClr>
                <a:schemeClr val="accent2"/>
              </a:buClr>
              <a:buSzPct val="70000"/>
              <a:buFont typeface="Wingdings" panose="05000000000000000000" pitchFamily="2" charset="2"/>
              <a:buChar char="q"/>
              <a:defRPr sz="1600">
                <a:solidFill>
                  <a:schemeClr val="tx1"/>
                </a:solidFill>
                <a:latin typeface="+mn-lt"/>
                <a:ea typeface="MS PGothic" panose="020B0600070205080204" pitchFamily="34" charset="-128"/>
              </a:defRPr>
            </a:lvl4pPr>
            <a:lvl5pPr marL="945654" indent="-191096" algn="l" rtl="0" eaLnBrk="1" fontAlgn="base" hangingPunct="1">
              <a:lnSpc>
                <a:spcPct val="100000"/>
              </a:lnSpc>
              <a:spcBef>
                <a:spcPct val="20000"/>
              </a:spcBef>
              <a:spcAft>
                <a:spcPts val="0"/>
              </a:spcAft>
              <a:buClr>
                <a:schemeClr val="accent1"/>
              </a:buClr>
              <a:buSzPct val="75000"/>
              <a:buFont typeface="Wingdings" panose="05000000000000000000" pitchFamily="2" charset="2"/>
              <a:buChar char="§"/>
              <a:defRPr sz="1400">
                <a:solidFill>
                  <a:schemeClr val="tx1"/>
                </a:solidFill>
                <a:latin typeface="+mn-lt"/>
                <a:ea typeface="MS PGothic" panose="020B0600070205080204" pitchFamily="34" charset="-128"/>
              </a:defRPr>
            </a:lvl5pPr>
            <a:lvl6pPr marL="1202829"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6pPr>
            <a:lvl7pPr marL="1460004"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7pPr>
            <a:lvl8pPr marL="1717179"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8pPr>
            <a:lvl9pPr marL="1974354"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9pPr>
          </a:lstStyle>
          <a:p>
            <a:pPr>
              <a:defRPr/>
            </a:pPr>
            <a:r>
              <a:rPr lang="en-US" kern="0" dirty="0"/>
              <a:t>Instructions, like registers and words of data, are also 32 bits long</a:t>
            </a:r>
          </a:p>
          <a:p>
            <a:pPr lvl="1">
              <a:defRPr/>
            </a:pPr>
            <a:r>
              <a:rPr lang="en-US" sz="2400" kern="0" dirty="0"/>
              <a:t>Example:   </a:t>
            </a:r>
            <a:r>
              <a:rPr lang="en-US" sz="2400" b="1" kern="0" dirty="0">
                <a:solidFill>
                  <a:schemeClr val="accent1">
                    <a:lumMod val="75000"/>
                  </a:schemeClr>
                </a:solidFill>
                <a:latin typeface="Courier New" pitchFamily="49" charset="0"/>
              </a:rPr>
              <a:t>add $t0, $s1, $s2</a:t>
            </a:r>
          </a:p>
          <a:p>
            <a:pPr lvl="1">
              <a:defRPr/>
            </a:pPr>
            <a:r>
              <a:rPr lang="en-US" sz="2400" kern="0" dirty="0"/>
              <a:t>registers are numbered, </a:t>
            </a:r>
            <a:r>
              <a:rPr lang="en-US" sz="2400" b="1" kern="0" dirty="0">
                <a:solidFill>
                  <a:schemeClr val="accent1">
                    <a:lumMod val="75000"/>
                  </a:schemeClr>
                </a:solidFill>
                <a:latin typeface="Courier New" pitchFamily="49" charset="0"/>
              </a:rPr>
              <a:t>$t0=8, $s1=17, $s2=18</a:t>
            </a:r>
            <a:br>
              <a:rPr lang="en-US" sz="2400" kern="0" dirty="0">
                <a:solidFill>
                  <a:schemeClr val="accent1">
                    <a:lumMod val="75000"/>
                  </a:schemeClr>
                </a:solidFill>
                <a:latin typeface="Courier New" pitchFamily="49" charset="0"/>
              </a:rPr>
            </a:br>
            <a:endParaRPr lang="en-US" sz="2400" kern="0" dirty="0">
              <a:solidFill>
                <a:schemeClr val="accent1">
                  <a:lumMod val="75000"/>
                </a:schemeClr>
              </a:solidFill>
              <a:latin typeface="Courier New" pitchFamily="49" charset="0"/>
            </a:endParaRPr>
          </a:p>
          <a:p>
            <a:pPr>
              <a:defRPr/>
            </a:pPr>
            <a:r>
              <a:rPr lang="en-US" kern="0" dirty="0"/>
              <a:t>Instruction Format:</a:t>
            </a:r>
            <a:br>
              <a:rPr lang="en-US" kern="0" dirty="0"/>
            </a:br>
            <a:br>
              <a:rPr lang="en-US" kern="0" dirty="0"/>
            </a:br>
            <a:endParaRPr lang="en-US" kern="0" dirty="0"/>
          </a:p>
          <a:p>
            <a:pPr>
              <a:defRPr/>
            </a:pPr>
            <a:r>
              <a:rPr lang="en-US" kern="0" dirty="0"/>
              <a:t>	</a:t>
            </a:r>
            <a:br>
              <a:rPr lang="en-US" b="1" kern="0" dirty="0">
                <a:solidFill>
                  <a:srgbClr val="000000"/>
                </a:solidFill>
                <a:latin typeface="Courier New" pitchFamily="49" charset="0"/>
              </a:rPr>
            </a:br>
            <a:br>
              <a:rPr lang="en-US" b="1" kern="0" dirty="0">
                <a:latin typeface="Courier New" pitchFamily="49" charset="0"/>
              </a:rPr>
            </a:br>
            <a:r>
              <a:rPr lang="en-US" b="1" kern="0" dirty="0">
                <a:latin typeface="Courier New" pitchFamily="49" charset="0"/>
              </a:rPr>
              <a:t>	opcode   </a:t>
            </a:r>
            <a:r>
              <a:rPr lang="en-US" b="1" kern="0" dirty="0" err="1">
                <a:latin typeface="Courier New" pitchFamily="49" charset="0"/>
              </a:rPr>
              <a:t>rs</a:t>
            </a:r>
            <a:r>
              <a:rPr lang="en-US" b="1" kern="0" dirty="0">
                <a:latin typeface="Courier New" pitchFamily="49" charset="0"/>
              </a:rPr>
              <a:t>    rt	</a:t>
            </a:r>
            <a:r>
              <a:rPr lang="en-US" b="1" kern="0" dirty="0" err="1">
                <a:latin typeface="Courier New" pitchFamily="49" charset="0"/>
              </a:rPr>
              <a:t>rd</a:t>
            </a:r>
            <a:r>
              <a:rPr lang="en-US" b="1" kern="0" dirty="0">
                <a:latin typeface="Courier New" pitchFamily="49" charset="0"/>
              </a:rPr>
              <a:t>	</a:t>
            </a:r>
            <a:r>
              <a:rPr lang="en-US" b="1" kern="0" dirty="0" err="1">
                <a:latin typeface="Courier New" pitchFamily="49" charset="0"/>
              </a:rPr>
              <a:t>shamt</a:t>
            </a:r>
            <a:r>
              <a:rPr lang="en-US" b="1" kern="0" dirty="0">
                <a:latin typeface="Courier New" pitchFamily="49" charset="0"/>
              </a:rPr>
              <a:t>	  </a:t>
            </a:r>
            <a:r>
              <a:rPr lang="en-US" b="1" kern="0" dirty="0" err="1">
                <a:latin typeface="Courier New" pitchFamily="49" charset="0"/>
              </a:rPr>
              <a:t>funct</a:t>
            </a:r>
            <a:br>
              <a:rPr lang="en-US" kern="0" dirty="0">
                <a:solidFill>
                  <a:srgbClr val="000000"/>
                </a:solidFill>
                <a:effectLst>
                  <a:outerShdw blurRad="38100" dist="38100" dir="2700000" algn="tl">
                    <a:srgbClr val="FFFFFF"/>
                  </a:outerShdw>
                </a:effectLst>
                <a:latin typeface="Courier New" pitchFamily="49" charset="0"/>
              </a:rPr>
            </a:br>
            <a:endParaRPr lang="en-US" kern="0" dirty="0">
              <a:solidFill>
                <a:srgbClr val="000000"/>
              </a:solidFill>
              <a:effectLst>
                <a:outerShdw blurRad="38100" dist="38100" dir="2700000" algn="tl">
                  <a:srgbClr val="FFFFFF"/>
                </a:outerShdw>
              </a:effectLst>
              <a:latin typeface="Courier New" pitchFamily="49" charset="0"/>
            </a:endParaRPr>
          </a:p>
        </p:txBody>
      </p:sp>
      <p:sp>
        <p:nvSpPr>
          <p:cNvPr id="21" name="Rectangle 27"/>
          <p:cNvSpPr>
            <a:spLocks noChangeArrowheads="1"/>
          </p:cNvSpPr>
          <p:nvPr/>
        </p:nvSpPr>
        <p:spPr bwMode="auto">
          <a:xfrm>
            <a:off x="6400800" y="5943600"/>
            <a:ext cx="22209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000"/>
              <a:t>2004 </a:t>
            </a:r>
            <a:r>
              <a:rPr lang="en-US" altLang="en-US" sz="1000" b="1"/>
              <a:t>© </a:t>
            </a:r>
            <a:r>
              <a:rPr lang="en-US" altLang="en-US" sz="1000"/>
              <a:t>Morgan Kaufman Publishers</a:t>
            </a:r>
          </a:p>
        </p:txBody>
      </p:sp>
      <p:sp>
        <p:nvSpPr>
          <p:cNvPr id="2" name="Footer Placeholder 1">
            <a:extLst>
              <a:ext uri="{FF2B5EF4-FFF2-40B4-BE49-F238E27FC236}">
                <a16:creationId xmlns:a16="http://schemas.microsoft.com/office/drawing/2014/main" id="{2E9961E9-41B5-C036-FD4D-A60A6D9D512E}"/>
              </a:ext>
            </a:extLst>
          </p:cNvPr>
          <p:cNvSpPr>
            <a:spLocks noGrp="1"/>
          </p:cNvSpPr>
          <p:nvPr>
            <p:ph type="ftr" sz="quarter" idx="10"/>
          </p:nvPr>
        </p:nvSpPr>
        <p:spPr/>
        <p:txBody>
          <a:bodyPr/>
          <a:lstStyle/>
          <a:p>
            <a:r>
              <a:rPr lang="en-US"/>
              <a:t>Dr. Shafina | University of Kotli | CS&amp;IT</a:t>
            </a:r>
            <a:endParaRPr lang="en-US" dirty="0"/>
          </a:p>
        </p:txBody>
      </p:sp>
      <p:pic>
        <p:nvPicPr>
          <p:cNvPr id="6" name="Picture 5">
            <a:extLst>
              <a:ext uri="{FF2B5EF4-FFF2-40B4-BE49-F238E27FC236}">
                <a16:creationId xmlns:a16="http://schemas.microsoft.com/office/drawing/2014/main" id="{1755A823-EB5F-9361-F0D5-ACBC196DA500}"/>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970758" y="3946521"/>
            <a:ext cx="7997032" cy="1066800"/>
          </a:xfrm>
          <a:prstGeom prst="rect">
            <a:avLst/>
          </a:prstGeom>
        </p:spPr>
      </p:pic>
    </p:spTree>
    <p:extLst>
      <p:ext uri="{BB962C8B-B14F-4D97-AF65-F5344CB8AC3E}">
        <p14:creationId xmlns:p14="http://schemas.microsoft.com/office/powerpoint/2010/main" val="157877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Instruction Format</a:t>
            </a:r>
          </a:p>
        </p:txBody>
      </p:sp>
      <p:sp>
        <p:nvSpPr>
          <p:cNvPr id="5" name="Slide Number Placeholder 4"/>
          <p:cNvSpPr>
            <a:spLocks noGrp="1"/>
          </p:cNvSpPr>
          <p:nvPr>
            <p:ph type="sldNum" sz="quarter" idx="11"/>
          </p:nvPr>
        </p:nvSpPr>
        <p:spPr/>
        <p:txBody>
          <a:bodyPr/>
          <a:lstStyle/>
          <a:p>
            <a:fld id="{3DBE5772-1556-4748-AF2C-B271715542A5}" type="slidenum">
              <a:rPr lang="en-US" smtClean="0"/>
              <a:t>44</a:t>
            </a:fld>
            <a:endParaRPr lang="en-US" dirty="0"/>
          </a:p>
        </p:txBody>
      </p:sp>
      <p:sp>
        <p:nvSpPr>
          <p:cNvPr id="27" name="Rectangle 2"/>
          <p:cNvSpPr txBox="1">
            <a:spLocks noChangeArrowheads="1"/>
          </p:cNvSpPr>
          <p:nvPr/>
        </p:nvSpPr>
        <p:spPr bwMode="auto">
          <a:xfrm>
            <a:off x="226296" y="1219200"/>
            <a:ext cx="8917704"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192881" indent="-192881" algn="l" rtl="0" eaLnBrk="1" fontAlgn="base" hangingPunct="1">
              <a:lnSpc>
                <a:spcPct val="100000"/>
              </a:lnSpc>
              <a:spcBef>
                <a:spcPct val="20000"/>
              </a:spcBef>
              <a:spcAft>
                <a:spcPts val="0"/>
              </a:spcAft>
              <a:buClr>
                <a:schemeClr val="accent1"/>
              </a:buClr>
              <a:buSzPct val="65000"/>
              <a:buFont typeface="Wingdings" panose="05000000000000000000" pitchFamily="2" charset="2"/>
              <a:buChar char="n"/>
              <a:defRPr sz="2400">
                <a:solidFill>
                  <a:schemeClr val="tx1"/>
                </a:solidFill>
                <a:latin typeface="+mn-lt"/>
                <a:ea typeface="MS PGothic" panose="020B0600070205080204" pitchFamily="34" charset="-128"/>
                <a:cs typeface="ＭＳ Ｐゴシック" charset="0"/>
              </a:defRPr>
            </a:lvl1pPr>
            <a:lvl2pPr marL="376833" indent="-183059" algn="l" rtl="0" eaLnBrk="1" fontAlgn="base" hangingPunct="1">
              <a:lnSpc>
                <a:spcPct val="100000"/>
              </a:lnSpc>
              <a:spcBef>
                <a:spcPct val="20000"/>
              </a:spcBef>
              <a:spcAft>
                <a:spcPts val="0"/>
              </a:spcAft>
              <a:buClr>
                <a:schemeClr val="accent2"/>
              </a:buClr>
              <a:buSzPct val="60000"/>
              <a:buFont typeface="Wingdings" panose="05000000000000000000" pitchFamily="2" charset="2"/>
              <a:buChar char="q"/>
              <a:defRPr sz="2000">
                <a:solidFill>
                  <a:schemeClr val="tx1"/>
                </a:solidFill>
                <a:latin typeface="+mn-lt"/>
                <a:ea typeface="MS PGothic" panose="020B0600070205080204" pitchFamily="34" charset="-128"/>
              </a:defRPr>
            </a:lvl2pPr>
            <a:lvl3pPr marL="575072" indent="-197347" algn="l" rtl="0" eaLnBrk="1" fontAlgn="base" hangingPunct="1">
              <a:lnSpc>
                <a:spcPct val="100000"/>
              </a:lnSpc>
              <a:spcBef>
                <a:spcPct val="20000"/>
              </a:spcBef>
              <a:spcAft>
                <a:spcPts val="0"/>
              </a:spcAft>
              <a:buClr>
                <a:schemeClr val="accent1"/>
              </a:buClr>
              <a:buSzPct val="65000"/>
              <a:buFont typeface="Wingdings" panose="05000000000000000000" pitchFamily="2" charset="2"/>
              <a:buChar char="n"/>
              <a:defRPr sz="1800">
                <a:solidFill>
                  <a:schemeClr val="tx1"/>
                </a:solidFill>
                <a:latin typeface="+mn-lt"/>
                <a:ea typeface="MS PGothic" panose="020B0600070205080204" pitchFamily="34" charset="-128"/>
              </a:defRPr>
            </a:lvl3pPr>
            <a:lvl4pPr marL="753666" indent="-177701" algn="l" rtl="0" eaLnBrk="1" fontAlgn="base" hangingPunct="1">
              <a:lnSpc>
                <a:spcPct val="100000"/>
              </a:lnSpc>
              <a:spcBef>
                <a:spcPct val="20000"/>
              </a:spcBef>
              <a:spcAft>
                <a:spcPts val="0"/>
              </a:spcAft>
              <a:buClr>
                <a:schemeClr val="accent2"/>
              </a:buClr>
              <a:buSzPct val="70000"/>
              <a:buFont typeface="Wingdings" panose="05000000000000000000" pitchFamily="2" charset="2"/>
              <a:buChar char="q"/>
              <a:defRPr sz="1600">
                <a:solidFill>
                  <a:schemeClr val="tx1"/>
                </a:solidFill>
                <a:latin typeface="+mn-lt"/>
                <a:ea typeface="MS PGothic" panose="020B0600070205080204" pitchFamily="34" charset="-128"/>
              </a:defRPr>
            </a:lvl4pPr>
            <a:lvl5pPr marL="945654" indent="-191096" algn="l" rtl="0" eaLnBrk="1" fontAlgn="base" hangingPunct="1">
              <a:lnSpc>
                <a:spcPct val="100000"/>
              </a:lnSpc>
              <a:spcBef>
                <a:spcPct val="20000"/>
              </a:spcBef>
              <a:spcAft>
                <a:spcPts val="0"/>
              </a:spcAft>
              <a:buClr>
                <a:schemeClr val="accent1"/>
              </a:buClr>
              <a:buSzPct val="75000"/>
              <a:buFont typeface="Wingdings" panose="05000000000000000000" pitchFamily="2" charset="2"/>
              <a:buChar char="§"/>
              <a:defRPr sz="1400">
                <a:solidFill>
                  <a:schemeClr val="tx1"/>
                </a:solidFill>
                <a:latin typeface="+mn-lt"/>
                <a:ea typeface="MS PGothic" panose="020B0600070205080204" pitchFamily="34" charset="-128"/>
              </a:defRPr>
            </a:lvl5pPr>
            <a:lvl6pPr marL="1202829"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6pPr>
            <a:lvl7pPr marL="1460004"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7pPr>
            <a:lvl8pPr marL="1717179"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8pPr>
            <a:lvl9pPr marL="1974354"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9pPr>
          </a:lstStyle>
          <a:p>
            <a:pPr>
              <a:defRPr/>
            </a:pPr>
            <a:r>
              <a:rPr lang="en-US" sz="2000" kern="0" dirty="0"/>
              <a:t>Consider the load-word and store-word instructions,</a:t>
            </a:r>
          </a:p>
          <a:p>
            <a:pPr lvl="1">
              <a:defRPr/>
            </a:pPr>
            <a:r>
              <a:rPr lang="en-US" kern="0" dirty="0"/>
              <a:t>What would the regularity principle have us do?</a:t>
            </a:r>
          </a:p>
          <a:p>
            <a:pPr lvl="1">
              <a:defRPr/>
            </a:pPr>
            <a:r>
              <a:rPr lang="en-US" kern="0" dirty="0"/>
              <a:t>New principle:  Good design demands a compromise</a:t>
            </a:r>
          </a:p>
          <a:p>
            <a:pPr>
              <a:defRPr/>
            </a:pPr>
            <a:r>
              <a:rPr lang="en-US" sz="2000" kern="0" dirty="0"/>
              <a:t>Introduce a new type of instruction format</a:t>
            </a:r>
          </a:p>
          <a:p>
            <a:pPr lvl="1">
              <a:defRPr/>
            </a:pPr>
            <a:r>
              <a:rPr lang="en-US" kern="0" dirty="0"/>
              <a:t>I-type for data transfer instructions</a:t>
            </a:r>
          </a:p>
          <a:p>
            <a:pPr lvl="1">
              <a:defRPr/>
            </a:pPr>
            <a:r>
              <a:rPr lang="en-US" kern="0" dirty="0"/>
              <a:t>other format was R-type for register</a:t>
            </a:r>
          </a:p>
          <a:p>
            <a:pPr>
              <a:lnSpc>
                <a:spcPct val="110000"/>
              </a:lnSpc>
              <a:defRPr/>
            </a:pPr>
            <a:r>
              <a:rPr lang="en-US" sz="2000" b="1" kern="0" dirty="0"/>
              <a:t>Example:  </a:t>
            </a:r>
            <a:r>
              <a:rPr lang="en-US" sz="2000" b="1" kern="0" dirty="0" err="1">
                <a:solidFill>
                  <a:schemeClr val="accent1">
                    <a:lumMod val="75000"/>
                  </a:schemeClr>
                </a:solidFill>
                <a:latin typeface="Courier New" pitchFamily="49" charset="0"/>
              </a:rPr>
              <a:t>lw</a:t>
            </a:r>
            <a:r>
              <a:rPr lang="en-US" sz="2000" b="1" kern="0" dirty="0">
                <a:solidFill>
                  <a:schemeClr val="accent1">
                    <a:lumMod val="75000"/>
                  </a:schemeClr>
                </a:solidFill>
                <a:latin typeface="Courier New" pitchFamily="49" charset="0"/>
              </a:rPr>
              <a:t> $t0, 32($s3)    #temporary reg $t0 gets A[8]</a:t>
            </a:r>
            <a:br>
              <a:rPr lang="en-US" sz="2000" b="1" kern="0" dirty="0">
                <a:solidFill>
                  <a:schemeClr val="accent1">
                    <a:lumMod val="75000"/>
                  </a:schemeClr>
                </a:solidFill>
              </a:rPr>
            </a:br>
            <a:endParaRPr lang="en-US" sz="2000" kern="0" dirty="0"/>
          </a:p>
          <a:p>
            <a:pPr>
              <a:lnSpc>
                <a:spcPct val="110000"/>
              </a:lnSpc>
              <a:defRPr/>
            </a:pPr>
            <a:endParaRPr lang="en-US" sz="2000" b="1" kern="0" dirty="0">
              <a:solidFill>
                <a:schemeClr val="bg1"/>
              </a:solidFill>
            </a:endParaRPr>
          </a:p>
          <a:p>
            <a:pPr marL="0" indent="0">
              <a:lnSpc>
                <a:spcPct val="110000"/>
              </a:lnSpc>
              <a:buNone/>
              <a:defRPr/>
            </a:pPr>
            <a:br>
              <a:rPr lang="en-US" sz="2000" b="1" kern="0" dirty="0">
                <a:solidFill>
                  <a:schemeClr val="bg1"/>
                </a:solidFill>
              </a:rPr>
            </a:br>
            <a:endParaRPr lang="en-US" sz="2000" b="1" kern="0" dirty="0">
              <a:solidFill>
                <a:schemeClr val="bg1"/>
              </a:solidFill>
            </a:endParaRPr>
          </a:p>
          <a:p>
            <a:pPr>
              <a:defRPr/>
            </a:pPr>
            <a:endParaRPr lang="en-US" sz="2000" kern="0" dirty="0"/>
          </a:p>
          <a:p>
            <a:pPr>
              <a:defRPr/>
            </a:pPr>
            <a:endParaRPr lang="en-US" sz="2000" kern="0" dirty="0"/>
          </a:p>
          <a:p>
            <a:pPr>
              <a:defRPr/>
            </a:pPr>
            <a:r>
              <a:rPr lang="en-US" sz="2000" kern="0" dirty="0"/>
              <a:t>Where's the compromise?</a:t>
            </a:r>
            <a:endParaRPr lang="en-US" kern="0" dirty="0"/>
          </a:p>
        </p:txBody>
      </p:sp>
      <p:grpSp>
        <p:nvGrpSpPr>
          <p:cNvPr id="28" name="Group 14"/>
          <p:cNvGrpSpPr>
            <a:grpSpLocks/>
          </p:cNvGrpSpPr>
          <p:nvPr/>
        </p:nvGrpSpPr>
        <p:grpSpPr bwMode="auto">
          <a:xfrm>
            <a:off x="1066800" y="4267200"/>
            <a:ext cx="6088063" cy="338138"/>
            <a:chOff x="629" y="2449"/>
            <a:chExt cx="3835" cy="213"/>
          </a:xfrm>
        </p:grpSpPr>
        <p:sp>
          <p:nvSpPr>
            <p:cNvPr id="29" name="Rectangle 15"/>
            <p:cNvSpPr>
              <a:spLocks noChangeArrowheads="1"/>
            </p:cNvSpPr>
            <p:nvPr/>
          </p:nvSpPr>
          <p:spPr bwMode="auto">
            <a:xfrm>
              <a:off x="629" y="2449"/>
              <a:ext cx="639"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0" name="Rectangle 16"/>
            <p:cNvSpPr>
              <a:spLocks noChangeArrowheads="1"/>
            </p:cNvSpPr>
            <p:nvPr/>
          </p:nvSpPr>
          <p:spPr bwMode="auto">
            <a:xfrm>
              <a:off x="1268" y="2449"/>
              <a:ext cx="639"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1" name="Rectangle 17"/>
            <p:cNvSpPr>
              <a:spLocks noChangeArrowheads="1"/>
            </p:cNvSpPr>
            <p:nvPr/>
          </p:nvSpPr>
          <p:spPr bwMode="auto">
            <a:xfrm>
              <a:off x="1908" y="2449"/>
              <a:ext cx="639"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2" name="Rectangle 18"/>
            <p:cNvSpPr>
              <a:spLocks noChangeArrowheads="1"/>
            </p:cNvSpPr>
            <p:nvPr/>
          </p:nvSpPr>
          <p:spPr bwMode="auto">
            <a:xfrm>
              <a:off x="2547" y="2449"/>
              <a:ext cx="1917"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grpSp>
      <p:grpSp>
        <p:nvGrpSpPr>
          <p:cNvPr id="33" name="Group 8"/>
          <p:cNvGrpSpPr>
            <a:grpSpLocks/>
          </p:cNvGrpSpPr>
          <p:nvPr/>
        </p:nvGrpSpPr>
        <p:grpSpPr bwMode="auto">
          <a:xfrm>
            <a:off x="1066800" y="4953000"/>
            <a:ext cx="6088063" cy="338138"/>
            <a:chOff x="629" y="2449"/>
            <a:chExt cx="3835" cy="213"/>
          </a:xfrm>
        </p:grpSpPr>
        <p:sp>
          <p:nvSpPr>
            <p:cNvPr id="34" name="Rectangle 9"/>
            <p:cNvSpPr>
              <a:spLocks noChangeArrowheads="1"/>
            </p:cNvSpPr>
            <p:nvPr/>
          </p:nvSpPr>
          <p:spPr bwMode="auto">
            <a:xfrm>
              <a:off x="629" y="2449"/>
              <a:ext cx="639"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5" name="Rectangle 10"/>
            <p:cNvSpPr>
              <a:spLocks noChangeArrowheads="1"/>
            </p:cNvSpPr>
            <p:nvPr/>
          </p:nvSpPr>
          <p:spPr bwMode="auto">
            <a:xfrm>
              <a:off x="1268" y="2449"/>
              <a:ext cx="639"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6" name="Rectangle 11"/>
            <p:cNvSpPr>
              <a:spLocks noChangeArrowheads="1"/>
            </p:cNvSpPr>
            <p:nvPr/>
          </p:nvSpPr>
          <p:spPr bwMode="auto">
            <a:xfrm>
              <a:off x="1908" y="2449"/>
              <a:ext cx="639"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7" name="Rectangle 12"/>
            <p:cNvSpPr>
              <a:spLocks noChangeArrowheads="1"/>
            </p:cNvSpPr>
            <p:nvPr/>
          </p:nvSpPr>
          <p:spPr bwMode="auto">
            <a:xfrm>
              <a:off x="2547" y="2449"/>
              <a:ext cx="1917"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grpSp>
      <p:sp>
        <p:nvSpPr>
          <p:cNvPr id="38" name="Rectangle 37"/>
          <p:cNvSpPr/>
          <p:nvPr/>
        </p:nvSpPr>
        <p:spPr>
          <a:xfrm>
            <a:off x="1318419" y="4282172"/>
            <a:ext cx="4572000" cy="646331"/>
          </a:xfrm>
          <a:prstGeom prst="rect">
            <a:avLst/>
          </a:prstGeom>
        </p:spPr>
        <p:txBody>
          <a:bodyPr>
            <a:spAutoFit/>
          </a:bodyPr>
          <a:lstStyle/>
          <a:p>
            <a:r>
              <a:rPr lang="en-US" b="1" dirty="0">
                <a:solidFill>
                  <a:srgbClr val="000000"/>
                </a:solidFill>
              </a:rPr>
              <a:t>35	  18	  9	                  32</a:t>
            </a:r>
            <a:br>
              <a:rPr lang="en-US" b="1" dirty="0">
                <a:solidFill>
                  <a:srgbClr val="000000"/>
                </a:solidFill>
              </a:rPr>
            </a:br>
            <a:endParaRPr lang="en-US" dirty="0"/>
          </a:p>
        </p:txBody>
      </p:sp>
      <p:sp>
        <p:nvSpPr>
          <p:cNvPr id="39" name="Rectangle 38"/>
          <p:cNvSpPr/>
          <p:nvPr/>
        </p:nvSpPr>
        <p:spPr>
          <a:xfrm>
            <a:off x="1077951" y="4913232"/>
            <a:ext cx="6095999" cy="646331"/>
          </a:xfrm>
          <a:prstGeom prst="rect">
            <a:avLst/>
          </a:prstGeom>
        </p:spPr>
        <p:txBody>
          <a:bodyPr wrap="square">
            <a:spAutoFit/>
          </a:bodyPr>
          <a:lstStyle/>
          <a:p>
            <a:r>
              <a:rPr lang="en-US" b="1" dirty="0">
                <a:solidFill>
                  <a:srgbClr val="000000"/>
                </a:solidFill>
              </a:rPr>
              <a:t>opcode	  </a:t>
            </a:r>
            <a:r>
              <a:rPr lang="en-US" b="1" dirty="0" err="1">
                <a:solidFill>
                  <a:srgbClr val="000000"/>
                </a:solidFill>
              </a:rPr>
              <a:t>rs</a:t>
            </a:r>
            <a:r>
              <a:rPr lang="en-US" b="1" dirty="0">
                <a:solidFill>
                  <a:srgbClr val="000000"/>
                </a:solidFill>
              </a:rPr>
              <a:t>	  rt	      constant or address</a:t>
            </a:r>
            <a:br>
              <a:rPr lang="en-US" b="1" dirty="0"/>
            </a:br>
            <a:endParaRPr lang="en-US" dirty="0"/>
          </a:p>
        </p:txBody>
      </p:sp>
      <p:sp>
        <p:nvSpPr>
          <p:cNvPr id="2" name="Footer Placeholder 1">
            <a:extLst>
              <a:ext uri="{FF2B5EF4-FFF2-40B4-BE49-F238E27FC236}">
                <a16:creationId xmlns:a16="http://schemas.microsoft.com/office/drawing/2014/main" id="{F7FB1F7D-D1C2-83EE-8C27-2E8F56208593}"/>
              </a:ext>
            </a:extLst>
          </p:cNvPr>
          <p:cNvSpPr>
            <a:spLocks noGrp="1"/>
          </p:cNvSpPr>
          <p:nvPr>
            <p:ph type="ftr" sz="quarter" idx="10"/>
          </p:nvPr>
        </p:nvSpPr>
        <p:spPr/>
        <p:txBody>
          <a:bodyPr/>
          <a:lstStyle/>
          <a:p>
            <a:r>
              <a:rPr lang="en-US" dirty="0"/>
              <a:t>Dr. Shafina | University of </a:t>
            </a:r>
            <a:r>
              <a:rPr lang="en-US" dirty="0" err="1"/>
              <a:t>Kotli</a:t>
            </a:r>
            <a:r>
              <a:rPr lang="en-US" dirty="0"/>
              <a:t> | CS&amp;IT</a:t>
            </a:r>
          </a:p>
        </p:txBody>
      </p:sp>
      <p:graphicFrame>
        <p:nvGraphicFramePr>
          <p:cNvPr id="4" name="Table 5">
            <a:extLst>
              <a:ext uri="{FF2B5EF4-FFF2-40B4-BE49-F238E27FC236}">
                <a16:creationId xmlns:a16="http://schemas.microsoft.com/office/drawing/2014/main" id="{1EFC5AD7-CC5F-3A89-5592-F3869176E7FE}"/>
              </a:ext>
            </a:extLst>
          </p:cNvPr>
          <p:cNvGraphicFramePr>
            <a:graphicFrameLocks noGrp="1"/>
          </p:cNvGraphicFramePr>
          <p:nvPr>
            <p:extLst>
              <p:ext uri="{D42A27DB-BD31-4B8C-83A1-F6EECF244321}">
                <p14:modId xmlns:p14="http://schemas.microsoft.com/office/powerpoint/2010/main" val="962711071"/>
              </p:ext>
            </p:extLst>
          </p:nvPr>
        </p:nvGraphicFramePr>
        <p:xfrm>
          <a:off x="1058863" y="5460682"/>
          <a:ext cx="6096000" cy="3708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3285050477"/>
                    </a:ext>
                  </a:extLst>
                </a:gridCol>
                <a:gridCol w="1524000">
                  <a:extLst>
                    <a:ext uri="{9D8B030D-6E8A-4147-A177-3AD203B41FA5}">
                      <a16:colId xmlns:a16="http://schemas.microsoft.com/office/drawing/2014/main" val="3089120787"/>
                    </a:ext>
                  </a:extLst>
                </a:gridCol>
                <a:gridCol w="1524000">
                  <a:extLst>
                    <a:ext uri="{9D8B030D-6E8A-4147-A177-3AD203B41FA5}">
                      <a16:colId xmlns:a16="http://schemas.microsoft.com/office/drawing/2014/main" val="953975433"/>
                    </a:ext>
                  </a:extLst>
                </a:gridCol>
                <a:gridCol w="1524000">
                  <a:extLst>
                    <a:ext uri="{9D8B030D-6E8A-4147-A177-3AD203B41FA5}">
                      <a16:colId xmlns:a16="http://schemas.microsoft.com/office/drawing/2014/main" val="3159255580"/>
                    </a:ext>
                  </a:extLst>
                </a:gridCol>
              </a:tblGrid>
              <a:tr h="370840">
                <a:tc>
                  <a:txBody>
                    <a:bodyPr/>
                    <a:lstStyle/>
                    <a:p>
                      <a:r>
                        <a:rPr lang="en-US" sz="1600" b="1" dirty="0"/>
                        <a:t>6 bits</a:t>
                      </a:r>
                    </a:p>
                  </a:txBody>
                  <a:tcPr/>
                </a:tc>
                <a:tc>
                  <a:txBody>
                    <a:bodyPr/>
                    <a:lstStyle/>
                    <a:p>
                      <a:r>
                        <a:rPr lang="en-US" sz="1600" b="1" dirty="0"/>
                        <a:t>5 bit</a:t>
                      </a:r>
                    </a:p>
                  </a:txBody>
                  <a:tcPr/>
                </a:tc>
                <a:tc>
                  <a:txBody>
                    <a:bodyPr/>
                    <a:lstStyle/>
                    <a:p>
                      <a:r>
                        <a:rPr lang="en-US" sz="1600" b="1" dirty="0"/>
                        <a:t>5bit</a:t>
                      </a:r>
                    </a:p>
                  </a:txBody>
                  <a:tcPr/>
                </a:tc>
                <a:tc>
                  <a:txBody>
                    <a:bodyPr/>
                    <a:lstStyle/>
                    <a:p>
                      <a:r>
                        <a:rPr lang="en-US" sz="1600" b="1" dirty="0"/>
                        <a:t>16bit</a:t>
                      </a:r>
                    </a:p>
                  </a:txBody>
                  <a:tcPr/>
                </a:tc>
                <a:extLst>
                  <a:ext uri="{0D108BD9-81ED-4DB2-BD59-A6C34878D82A}">
                    <a16:rowId xmlns:a16="http://schemas.microsoft.com/office/drawing/2014/main" val="3397122759"/>
                  </a:ext>
                </a:extLst>
              </a:tr>
            </a:tbl>
          </a:graphicData>
        </a:graphic>
      </p:graphicFrame>
    </p:spTree>
    <p:extLst>
      <p:ext uri="{BB962C8B-B14F-4D97-AF65-F5344CB8AC3E}">
        <p14:creationId xmlns:p14="http://schemas.microsoft.com/office/powerpoint/2010/main" val="3072659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Instruction Format</a:t>
            </a:r>
          </a:p>
        </p:txBody>
      </p:sp>
      <p:sp>
        <p:nvSpPr>
          <p:cNvPr id="5" name="Slide Number Placeholder 4"/>
          <p:cNvSpPr>
            <a:spLocks noGrp="1"/>
          </p:cNvSpPr>
          <p:nvPr>
            <p:ph type="sldNum" sz="quarter" idx="11"/>
          </p:nvPr>
        </p:nvSpPr>
        <p:spPr/>
        <p:txBody>
          <a:bodyPr/>
          <a:lstStyle/>
          <a:p>
            <a:fld id="{3DBE5772-1556-4748-AF2C-B271715542A5}" type="slidenum">
              <a:rPr lang="en-US" smtClean="0"/>
              <a:t>45</a:t>
            </a:fld>
            <a:endParaRPr lang="en-US" dirty="0"/>
          </a:p>
        </p:txBody>
      </p:sp>
      <p:sp>
        <p:nvSpPr>
          <p:cNvPr id="27" name="Rectangle 2"/>
          <p:cNvSpPr txBox="1">
            <a:spLocks noChangeArrowheads="1"/>
          </p:cNvSpPr>
          <p:nvPr/>
        </p:nvSpPr>
        <p:spPr bwMode="auto">
          <a:xfrm>
            <a:off x="288923" y="1377731"/>
            <a:ext cx="8917704"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192881" indent="-192881" algn="l" rtl="0" eaLnBrk="1" fontAlgn="base" hangingPunct="1">
              <a:lnSpc>
                <a:spcPct val="100000"/>
              </a:lnSpc>
              <a:spcBef>
                <a:spcPct val="20000"/>
              </a:spcBef>
              <a:spcAft>
                <a:spcPts val="0"/>
              </a:spcAft>
              <a:buClr>
                <a:schemeClr val="accent1"/>
              </a:buClr>
              <a:buSzPct val="65000"/>
              <a:buFont typeface="Wingdings" panose="05000000000000000000" pitchFamily="2" charset="2"/>
              <a:buChar char="n"/>
              <a:defRPr sz="2400">
                <a:solidFill>
                  <a:schemeClr val="tx1"/>
                </a:solidFill>
                <a:latin typeface="+mn-lt"/>
                <a:ea typeface="MS PGothic" panose="020B0600070205080204" pitchFamily="34" charset="-128"/>
                <a:cs typeface="ＭＳ Ｐゴシック" charset="0"/>
              </a:defRPr>
            </a:lvl1pPr>
            <a:lvl2pPr marL="376833" indent="-183059" algn="l" rtl="0" eaLnBrk="1" fontAlgn="base" hangingPunct="1">
              <a:lnSpc>
                <a:spcPct val="100000"/>
              </a:lnSpc>
              <a:spcBef>
                <a:spcPct val="20000"/>
              </a:spcBef>
              <a:spcAft>
                <a:spcPts val="0"/>
              </a:spcAft>
              <a:buClr>
                <a:schemeClr val="accent2"/>
              </a:buClr>
              <a:buSzPct val="60000"/>
              <a:buFont typeface="Wingdings" panose="05000000000000000000" pitchFamily="2" charset="2"/>
              <a:buChar char="q"/>
              <a:defRPr sz="2000">
                <a:solidFill>
                  <a:schemeClr val="tx1"/>
                </a:solidFill>
                <a:latin typeface="+mn-lt"/>
                <a:ea typeface="MS PGothic" panose="020B0600070205080204" pitchFamily="34" charset="-128"/>
              </a:defRPr>
            </a:lvl2pPr>
            <a:lvl3pPr marL="575072" indent="-197347" algn="l" rtl="0" eaLnBrk="1" fontAlgn="base" hangingPunct="1">
              <a:lnSpc>
                <a:spcPct val="100000"/>
              </a:lnSpc>
              <a:spcBef>
                <a:spcPct val="20000"/>
              </a:spcBef>
              <a:spcAft>
                <a:spcPts val="0"/>
              </a:spcAft>
              <a:buClr>
                <a:schemeClr val="accent1"/>
              </a:buClr>
              <a:buSzPct val="65000"/>
              <a:buFont typeface="Wingdings" panose="05000000000000000000" pitchFamily="2" charset="2"/>
              <a:buChar char="n"/>
              <a:defRPr sz="1800">
                <a:solidFill>
                  <a:schemeClr val="tx1"/>
                </a:solidFill>
                <a:latin typeface="+mn-lt"/>
                <a:ea typeface="MS PGothic" panose="020B0600070205080204" pitchFamily="34" charset="-128"/>
              </a:defRPr>
            </a:lvl3pPr>
            <a:lvl4pPr marL="753666" indent="-177701" algn="l" rtl="0" eaLnBrk="1" fontAlgn="base" hangingPunct="1">
              <a:lnSpc>
                <a:spcPct val="100000"/>
              </a:lnSpc>
              <a:spcBef>
                <a:spcPct val="20000"/>
              </a:spcBef>
              <a:spcAft>
                <a:spcPts val="0"/>
              </a:spcAft>
              <a:buClr>
                <a:schemeClr val="accent2"/>
              </a:buClr>
              <a:buSzPct val="70000"/>
              <a:buFont typeface="Wingdings" panose="05000000000000000000" pitchFamily="2" charset="2"/>
              <a:buChar char="q"/>
              <a:defRPr sz="1600">
                <a:solidFill>
                  <a:schemeClr val="tx1"/>
                </a:solidFill>
                <a:latin typeface="+mn-lt"/>
                <a:ea typeface="MS PGothic" panose="020B0600070205080204" pitchFamily="34" charset="-128"/>
              </a:defRPr>
            </a:lvl4pPr>
            <a:lvl5pPr marL="945654" indent="-191096" algn="l" rtl="0" eaLnBrk="1" fontAlgn="base" hangingPunct="1">
              <a:lnSpc>
                <a:spcPct val="100000"/>
              </a:lnSpc>
              <a:spcBef>
                <a:spcPct val="20000"/>
              </a:spcBef>
              <a:spcAft>
                <a:spcPts val="0"/>
              </a:spcAft>
              <a:buClr>
                <a:schemeClr val="accent1"/>
              </a:buClr>
              <a:buSzPct val="75000"/>
              <a:buFont typeface="Wingdings" panose="05000000000000000000" pitchFamily="2" charset="2"/>
              <a:buChar char="§"/>
              <a:defRPr sz="1400">
                <a:solidFill>
                  <a:schemeClr val="tx1"/>
                </a:solidFill>
                <a:latin typeface="+mn-lt"/>
                <a:ea typeface="MS PGothic" panose="020B0600070205080204" pitchFamily="34" charset="-128"/>
              </a:defRPr>
            </a:lvl5pPr>
            <a:lvl6pPr marL="1202829"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6pPr>
            <a:lvl7pPr marL="1460004"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7pPr>
            <a:lvl8pPr marL="1717179"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8pPr>
            <a:lvl9pPr marL="1974354"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9pPr>
          </a:lstStyle>
          <a:p>
            <a:pPr>
              <a:lnSpc>
                <a:spcPct val="110000"/>
              </a:lnSpc>
              <a:defRPr/>
            </a:pPr>
            <a:r>
              <a:rPr lang="en-US" sz="2000" b="1" kern="0" dirty="0"/>
              <a:t>Here, 19 (for $s3) is placed in the </a:t>
            </a:r>
            <a:r>
              <a:rPr lang="en-US" sz="2000" b="1" kern="0" dirty="0" err="1"/>
              <a:t>rs</a:t>
            </a:r>
            <a:r>
              <a:rPr lang="en-US" sz="2000" b="1" kern="0" dirty="0"/>
              <a:t> field, 8 (for $t0) is placed in the rt field and 32 is placed in address field</a:t>
            </a:r>
          </a:p>
          <a:p>
            <a:pPr marL="0" indent="0">
              <a:lnSpc>
                <a:spcPct val="110000"/>
              </a:lnSpc>
              <a:buNone/>
              <a:defRPr/>
            </a:pPr>
            <a:endParaRPr lang="en-US" sz="2000" b="1" kern="0" dirty="0"/>
          </a:p>
          <a:p>
            <a:pPr>
              <a:lnSpc>
                <a:spcPct val="110000"/>
              </a:lnSpc>
              <a:defRPr/>
            </a:pPr>
            <a:r>
              <a:rPr lang="en-US" sz="2000" b="1" kern="0" dirty="0"/>
              <a:t>Example:  </a:t>
            </a:r>
            <a:r>
              <a:rPr lang="en-US" sz="2000" b="1" kern="0" dirty="0" err="1">
                <a:solidFill>
                  <a:schemeClr val="accent1">
                    <a:lumMod val="75000"/>
                  </a:schemeClr>
                </a:solidFill>
                <a:latin typeface="Courier New" pitchFamily="49" charset="0"/>
              </a:rPr>
              <a:t>lw</a:t>
            </a:r>
            <a:r>
              <a:rPr lang="en-US" sz="2000" b="1" kern="0" dirty="0">
                <a:solidFill>
                  <a:schemeClr val="accent1">
                    <a:lumMod val="75000"/>
                  </a:schemeClr>
                </a:solidFill>
                <a:latin typeface="Courier New" pitchFamily="49" charset="0"/>
              </a:rPr>
              <a:t> $t0, 32($s3)    #temporary reg $t0 gets A[8]</a:t>
            </a:r>
            <a:br>
              <a:rPr lang="en-US" sz="2000" b="1" kern="0" dirty="0">
                <a:solidFill>
                  <a:schemeClr val="accent1">
                    <a:lumMod val="75000"/>
                  </a:schemeClr>
                </a:solidFill>
              </a:rPr>
            </a:br>
            <a:endParaRPr lang="en-US" sz="2000" kern="0" dirty="0"/>
          </a:p>
          <a:p>
            <a:pPr marL="0" indent="0">
              <a:lnSpc>
                <a:spcPct val="110000"/>
              </a:lnSpc>
              <a:buNone/>
              <a:defRPr/>
            </a:pPr>
            <a:br>
              <a:rPr lang="en-US" sz="2000" b="1" kern="0" dirty="0">
                <a:solidFill>
                  <a:schemeClr val="bg1"/>
                </a:solidFill>
              </a:rPr>
            </a:br>
            <a:endParaRPr lang="en-US" sz="2000" b="1" kern="0" dirty="0">
              <a:solidFill>
                <a:schemeClr val="bg1"/>
              </a:solidFill>
            </a:endParaRPr>
          </a:p>
          <a:p>
            <a:pPr marL="0" indent="0">
              <a:buNone/>
              <a:defRPr/>
            </a:pPr>
            <a:endParaRPr lang="en-US" sz="2000" kern="0" dirty="0"/>
          </a:p>
          <a:p>
            <a:pPr>
              <a:defRPr/>
            </a:pPr>
            <a:endParaRPr lang="en-US" sz="2000" kern="0" dirty="0"/>
          </a:p>
          <a:p>
            <a:pPr>
              <a:defRPr/>
            </a:pPr>
            <a:r>
              <a:rPr lang="en-US" sz="2000" kern="0" dirty="0"/>
              <a:t>Where's the compromise?</a:t>
            </a:r>
          </a:p>
          <a:p>
            <a:pPr lvl="1">
              <a:defRPr/>
            </a:pPr>
            <a:r>
              <a:rPr lang="en-US" kern="0" dirty="0"/>
              <a:t>Multiple formats complicate the hardware</a:t>
            </a:r>
          </a:p>
          <a:p>
            <a:pPr>
              <a:defRPr/>
            </a:pPr>
            <a:endParaRPr lang="en-US" kern="0" dirty="0"/>
          </a:p>
        </p:txBody>
      </p:sp>
      <p:grpSp>
        <p:nvGrpSpPr>
          <p:cNvPr id="28" name="Group 14"/>
          <p:cNvGrpSpPr>
            <a:grpSpLocks/>
          </p:cNvGrpSpPr>
          <p:nvPr/>
        </p:nvGrpSpPr>
        <p:grpSpPr bwMode="auto">
          <a:xfrm>
            <a:off x="1066800" y="3369469"/>
            <a:ext cx="6088063" cy="338138"/>
            <a:chOff x="629" y="2449"/>
            <a:chExt cx="3835" cy="213"/>
          </a:xfrm>
        </p:grpSpPr>
        <p:sp>
          <p:nvSpPr>
            <p:cNvPr id="29" name="Rectangle 15"/>
            <p:cNvSpPr>
              <a:spLocks noChangeArrowheads="1"/>
            </p:cNvSpPr>
            <p:nvPr/>
          </p:nvSpPr>
          <p:spPr bwMode="auto">
            <a:xfrm>
              <a:off x="629" y="2449"/>
              <a:ext cx="639"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0" name="Rectangle 16"/>
            <p:cNvSpPr>
              <a:spLocks noChangeArrowheads="1"/>
            </p:cNvSpPr>
            <p:nvPr/>
          </p:nvSpPr>
          <p:spPr bwMode="auto">
            <a:xfrm>
              <a:off x="1268" y="2449"/>
              <a:ext cx="639"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1" name="Rectangle 17"/>
            <p:cNvSpPr>
              <a:spLocks noChangeArrowheads="1"/>
            </p:cNvSpPr>
            <p:nvPr/>
          </p:nvSpPr>
          <p:spPr bwMode="auto">
            <a:xfrm>
              <a:off x="1908" y="2449"/>
              <a:ext cx="639"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2" name="Rectangle 18"/>
            <p:cNvSpPr>
              <a:spLocks noChangeArrowheads="1"/>
            </p:cNvSpPr>
            <p:nvPr/>
          </p:nvSpPr>
          <p:spPr bwMode="auto">
            <a:xfrm>
              <a:off x="2547" y="2449"/>
              <a:ext cx="1917"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grpSp>
      <p:grpSp>
        <p:nvGrpSpPr>
          <p:cNvPr id="33" name="Group 8"/>
          <p:cNvGrpSpPr>
            <a:grpSpLocks/>
          </p:cNvGrpSpPr>
          <p:nvPr/>
        </p:nvGrpSpPr>
        <p:grpSpPr bwMode="auto">
          <a:xfrm>
            <a:off x="1109664" y="4023150"/>
            <a:ext cx="6088063" cy="338138"/>
            <a:chOff x="629" y="2449"/>
            <a:chExt cx="3835" cy="213"/>
          </a:xfrm>
        </p:grpSpPr>
        <p:sp>
          <p:nvSpPr>
            <p:cNvPr id="34" name="Rectangle 9"/>
            <p:cNvSpPr>
              <a:spLocks noChangeArrowheads="1"/>
            </p:cNvSpPr>
            <p:nvPr/>
          </p:nvSpPr>
          <p:spPr bwMode="auto">
            <a:xfrm>
              <a:off x="629" y="2449"/>
              <a:ext cx="639"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5" name="Rectangle 10"/>
            <p:cNvSpPr>
              <a:spLocks noChangeArrowheads="1"/>
            </p:cNvSpPr>
            <p:nvPr/>
          </p:nvSpPr>
          <p:spPr bwMode="auto">
            <a:xfrm>
              <a:off x="1268" y="2449"/>
              <a:ext cx="639"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6" name="Rectangle 11"/>
            <p:cNvSpPr>
              <a:spLocks noChangeArrowheads="1"/>
            </p:cNvSpPr>
            <p:nvPr/>
          </p:nvSpPr>
          <p:spPr bwMode="auto">
            <a:xfrm>
              <a:off x="1908" y="2449"/>
              <a:ext cx="639"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7" name="Rectangle 12"/>
            <p:cNvSpPr>
              <a:spLocks noChangeArrowheads="1"/>
            </p:cNvSpPr>
            <p:nvPr/>
          </p:nvSpPr>
          <p:spPr bwMode="auto">
            <a:xfrm>
              <a:off x="2547" y="2449"/>
              <a:ext cx="1917" cy="213"/>
            </a:xfrm>
            <a:prstGeom prst="rect">
              <a:avLst/>
            </a:prstGeom>
            <a:solidFill>
              <a:srgbClr val="FFFFFF"/>
            </a:solidFill>
            <a:ln w="12700">
              <a:solidFill>
                <a:srgbClr val="00000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grpSp>
      <p:sp>
        <p:nvSpPr>
          <p:cNvPr id="38" name="Rectangle 37"/>
          <p:cNvSpPr/>
          <p:nvPr/>
        </p:nvSpPr>
        <p:spPr>
          <a:xfrm>
            <a:off x="1318419" y="3411377"/>
            <a:ext cx="4572000" cy="646331"/>
          </a:xfrm>
          <a:prstGeom prst="rect">
            <a:avLst/>
          </a:prstGeom>
        </p:spPr>
        <p:txBody>
          <a:bodyPr>
            <a:spAutoFit/>
          </a:bodyPr>
          <a:lstStyle/>
          <a:p>
            <a:r>
              <a:rPr lang="en-US" b="1" dirty="0">
                <a:solidFill>
                  <a:srgbClr val="000000"/>
                </a:solidFill>
              </a:rPr>
              <a:t>35	  19	  8	                  32</a:t>
            </a:r>
            <a:br>
              <a:rPr lang="en-US" b="1" dirty="0">
                <a:solidFill>
                  <a:srgbClr val="000000"/>
                </a:solidFill>
              </a:rPr>
            </a:br>
            <a:endParaRPr lang="en-US" dirty="0"/>
          </a:p>
        </p:txBody>
      </p:sp>
      <p:sp>
        <p:nvSpPr>
          <p:cNvPr id="39" name="Rectangle 38"/>
          <p:cNvSpPr/>
          <p:nvPr/>
        </p:nvSpPr>
        <p:spPr>
          <a:xfrm>
            <a:off x="1206544" y="4018538"/>
            <a:ext cx="5170448" cy="646331"/>
          </a:xfrm>
          <a:prstGeom prst="rect">
            <a:avLst/>
          </a:prstGeom>
        </p:spPr>
        <p:txBody>
          <a:bodyPr wrap="square">
            <a:spAutoFit/>
          </a:bodyPr>
          <a:lstStyle/>
          <a:p>
            <a:r>
              <a:rPr lang="en-US" b="1" dirty="0">
                <a:solidFill>
                  <a:srgbClr val="000000"/>
                </a:solidFill>
              </a:rPr>
              <a:t>opcode	  </a:t>
            </a:r>
            <a:r>
              <a:rPr lang="en-US" b="1" dirty="0" err="1">
                <a:solidFill>
                  <a:srgbClr val="000000"/>
                </a:solidFill>
              </a:rPr>
              <a:t>rs</a:t>
            </a:r>
            <a:r>
              <a:rPr lang="en-US" b="1" dirty="0">
                <a:solidFill>
                  <a:srgbClr val="000000"/>
                </a:solidFill>
              </a:rPr>
              <a:t>	  rt	      16 bit number</a:t>
            </a:r>
            <a:br>
              <a:rPr lang="en-US" b="1" dirty="0"/>
            </a:br>
            <a:endParaRPr lang="en-US" dirty="0"/>
          </a:p>
        </p:txBody>
      </p:sp>
      <p:sp>
        <p:nvSpPr>
          <p:cNvPr id="2" name="Footer Placeholder 1">
            <a:extLst>
              <a:ext uri="{FF2B5EF4-FFF2-40B4-BE49-F238E27FC236}">
                <a16:creationId xmlns:a16="http://schemas.microsoft.com/office/drawing/2014/main" id="{F7FB1F7D-D1C2-83EE-8C27-2E8F56208593}"/>
              </a:ext>
            </a:extLst>
          </p:cNvPr>
          <p:cNvSpPr>
            <a:spLocks noGrp="1"/>
          </p:cNvSpPr>
          <p:nvPr>
            <p:ph type="ftr" sz="quarter" idx="10"/>
          </p:nvPr>
        </p:nvSpPr>
        <p:spPr/>
        <p:txBody>
          <a:bodyPr/>
          <a:lstStyle/>
          <a:p>
            <a:r>
              <a:rPr lang="en-US" dirty="0"/>
              <a:t>Dr. Shafina | University of </a:t>
            </a:r>
            <a:r>
              <a:rPr lang="en-US" dirty="0" err="1"/>
              <a:t>Kotli</a:t>
            </a:r>
            <a:r>
              <a:rPr lang="en-US" dirty="0"/>
              <a:t> | CS&amp;IT</a:t>
            </a:r>
          </a:p>
        </p:txBody>
      </p:sp>
    </p:spTree>
    <p:extLst>
      <p:ext uri="{BB962C8B-B14F-4D97-AF65-F5344CB8AC3E}">
        <p14:creationId xmlns:p14="http://schemas.microsoft.com/office/powerpoint/2010/main" val="34554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4007D1-D297-0E38-59ED-E1F18871FDC4}"/>
              </a:ext>
            </a:extLst>
          </p:cNvPr>
          <p:cNvSpPr>
            <a:spLocks noGrp="1"/>
          </p:cNvSpPr>
          <p:nvPr>
            <p:ph idx="1"/>
          </p:nvPr>
        </p:nvSpPr>
        <p:spPr/>
        <p:txBody>
          <a:bodyPr/>
          <a:lstStyle/>
          <a:p>
            <a:r>
              <a:rPr lang="en-US" dirty="0"/>
              <a:t>Store word</a:t>
            </a:r>
          </a:p>
          <a:p>
            <a:endParaRPr lang="en-US" dirty="0"/>
          </a:p>
        </p:txBody>
      </p:sp>
      <p:sp>
        <p:nvSpPr>
          <p:cNvPr id="3" name="Title 2">
            <a:extLst>
              <a:ext uri="{FF2B5EF4-FFF2-40B4-BE49-F238E27FC236}">
                <a16:creationId xmlns:a16="http://schemas.microsoft.com/office/drawing/2014/main" id="{D0021CEA-55B3-829D-118D-668FC2460D0F}"/>
              </a:ext>
            </a:extLst>
          </p:cNvPr>
          <p:cNvSpPr>
            <a:spLocks noGrp="1"/>
          </p:cNvSpPr>
          <p:nvPr>
            <p:ph type="title"/>
          </p:nvPr>
        </p:nvSpPr>
        <p:spPr/>
        <p:txBody>
          <a:bodyPr/>
          <a:lstStyle/>
          <a:p>
            <a:r>
              <a:rPr lang="en-US" dirty="0"/>
              <a:t>Instruction Format</a:t>
            </a:r>
          </a:p>
        </p:txBody>
      </p:sp>
      <p:sp>
        <p:nvSpPr>
          <p:cNvPr id="4" name="Footer Placeholder 3">
            <a:extLst>
              <a:ext uri="{FF2B5EF4-FFF2-40B4-BE49-F238E27FC236}">
                <a16:creationId xmlns:a16="http://schemas.microsoft.com/office/drawing/2014/main" id="{5F67CDD0-54B3-E4B9-D9FC-4DF5579A8667}"/>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85DB3EC9-7FF4-15AC-3070-942A9982EAE1}"/>
              </a:ext>
            </a:extLst>
          </p:cNvPr>
          <p:cNvSpPr>
            <a:spLocks noGrp="1"/>
          </p:cNvSpPr>
          <p:nvPr>
            <p:ph type="sldNum" sz="quarter" idx="11"/>
          </p:nvPr>
        </p:nvSpPr>
        <p:spPr/>
        <p:txBody>
          <a:bodyPr/>
          <a:lstStyle/>
          <a:p>
            <a:fld id="{3DBE5772-1556-4748-AF2C-B271715542A5}" type="slidenum">
              <a:rPr lang="en-US" smtClean="0"/>
              <a:t>46</a:t>
            </a:fld>
            <a:endParaRPr lang="en-US" dirty="0"/>
          </a:p>
        </p:txBody>
      </p:sp>
      <p:pic>
        <p:nvPicPr>
          <p:cNvPr id="7" name="Picture 6">
            <a:extLst>
              <a:ext uri="{FF2B5EF4-FFF2-40B4-BE49-F238E27FC236}">
                <a16:creationId xmlns:a16="http://schemas.microsoft.com/office/drawing/2014/main" id="{0CC931FC-B709-44C1-DC84-367BC49AE54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85762" y="2150268"/>
            <a:ext cx="8453438" cy="2557464"/>
          </a:xfrm>
          <a:prstGeom prst="rect">
            <a:avLst/>
          </a:prstGeom>
        </p:spPr>
      </p:pic>
    </p:spTree>
    <p:extLst>
      <p:ext uri="{BB962C8B-B14F-4D97-AF65-F5344CB8AC3E}">
        <p14:creationId xmlns:p14="http://schemas.microsoft.com/office/powerpoint/2010/main" val="3527463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6D2186-7660-D192-C994-BFB09EAF5E99}"/>
              </a:ext>
            </a:extLst>
          </p:cNvPr>
          <p:cNvSpPr>
            <a:spLocks noGrp="1"/>
          </p:cNvSpPr>
          <p:nvPr>
            <p:ph idx="1"/>
          </p:nvPr>
        </p:nvSpPr>
        <p:spPr/>
        <p:txBody>
          <a:bodyPr/>
          <a:lstStyle/>
          <a:p>
            <a:pPr>
              <a:defRPr/>
            </a:pPr>
            <a:r>
              <a:rPr lang="en-US" kern="0" dirty="0"/>
              <a:t>We can reduce the complexity by keeping the formats similar</a:t>
            </a:r>
          </a:p>
          <a:p>
            <a:pPr>
              <a:defRPr/>
            </a:pPr>
            <a:r>
              <a:rPr lang="en-US" kern="0" dirty="0"/>
              <a:t>The first three fields of R-type and I-type are the same size and have the same names</a:t>
            </a:r>
          </a:p>
          <a:p>
            <a:r>
              <a:rPr lang="en-US" dirty="0"/>
              <a:t>The length of fourth field in I-type is equal to the sum of the lengths of last three fields of R-type</a:t>
            </a:r>
          </a:p>
        </p:txBody>
      </p:sp>
      <p:sp>
        <p:nvSpPr>
          <p:cNvPr id="3" name="Title 2">
            <a:extLst>
              <a:ext uri="{FF2B5EF4-FFF2-40B4-BE49-F238E27FC236}">
                <a16:creationId xmlns:a16="http://schemas.microsoft.com/office/drawing/2014/main" id="{DB3F43B0-73C3-F376-6F83-F7EE0124238A}"/>
              </a:ext>
            </a:extLst>
          </p:cNvPr>
          <p:cNvSpPr>
            <a:spLocks noGrp="1"/>
          </p:cNvSpPr>
          <p:nvPr>
            <p:ph type="title"/>
          </p:nvPr>
        </p:nvSpPr>
        <p:spPr/>
        <p:txBody>
          <a:bodyPr/>
          <a:lstStyle/>
          <a:p>
            <a:r>
              <a:rPr lang="en-US" dirty="0"/>
              <a:t>We can reduce the complexity!!!</a:t>
            </a:r>
          </a:p>
        </p:txBody>
      </p:sp>
      <p:sp>
        <p:nvSpPr>
          <p:cNvPr id="4" name="Footer Placeholder 3">
            <a:extLst>
              <a:ext uri="{FF2B5EF4-FFF2-40B4-BE49-F238E27FC236}">
                <a16:creationId xmlns:a16="http://schemas.microsoft.com/office/drawing/2014/main" id="{B01415DD-B9B5-BF03-F8FE-A5B9906F7E1D}"/>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97ABC9DD-08F2-5F6A-9A7F-3FCABD3EEEE9}"/>
              </a:ext>
            </a:extLst>
          </p:cNvPr>
          <p:cNvSpPr>
            <a:spLocks noGrp="1"/>
          </p:cNvSpPr>
          <p:nvPr>
            <p:ph type="sldNum" sz="quarter" idx="11"/>
          </p:nvPr>
        </p:nvSpPr>
        <p:spPr/>
        <p:txBody>
          <a:bodyPr/>
          <a:lstStyle/>
          <a:p>
            <a:fld id="{3DBE5772-1556-4748-AF2C-B271715542A5}" type="slidenum">
              <a:rPr lang="en-US" smtClean="0"/>
              <a:t>47</a:t>
            </a:fld>
            <a:endParaRPr lang="en-US" dirty="0"/>
          </a:p>
        </p:txBody>
      </p:sp>
    </p:spTree>
    <p:extLst>
      <p:ext uri="{BB962C8B-B14F-4D97-AF65-F5344CB8AC3E}">
        <p14:creationId xmlns:p14="http://schemas.microsoft.com/office/powerpoint/2010/main" val="33027189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578371-0A85-E542-6F6D-5FCD3923B0BB}"/>
              </a:ext>
            </a:extLst>
          </p:cNvPr>
          <p:cNvSpPr>
            <a:spLocks noGrp="1"/>
          </p:cNvSpPr>
          <p:nvPr>
            <p:ph idx="1"/>
          </p:nvPr>
        </p:nvSpPr>
        <p:spPr/>
        <p:txBody>
          <a:bodyPr/>
          <a:lstStyle/>
          <a:p>
            <a:r>
              <a:rPr lang="en-US" dirty="0"/>
              <a:t>Figure 2.5 shows the numbers used in each field for the MIPS instructions covered here</a:t>
            </a:r>
          </a:p>
        </p:txBody>
      </p:sp>
      <p:sp>
        <p:nvSpPr>
          <p:cNvPr id="3" name="Title 2">
            <a:extLst>
              <a:ext uri="{FF2B5EF4-FFF2-40B4-BE49-F238E27FC236}">
                <a16:creationId xmlns:a16="http://schemas.microsoft.com/office/drawing/2014/main" id="{7AB551F8-A329-B923-E176-AFFFB28893E3}"/>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4C4C7E61-6FBB-8016-975D-5B62F5D5B4B1}"/>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526F206F-BA21-EA3D-1843-C62A8B1918AF}"/>
              </a:ext>
            </a:extLst>
          </p:cNvPr>
          <p:cNvSpPr>
            <a:spLocks noGrp="1"/>
          </p:cNvSpPr>
          <p:nvPr>
            <p:ph type="sldNum" sz="quarter" idx="11"/>
          </p:nvPr>
        </p:nvSpPr>
        <p:spPr/>
        <p:txBody>
          <a:bodyPr/>
          <a:lstStyle/>
          <a:p>
            <a:fld id="{3DBE5772-1556-4748-AF2C-B271715542A5}" type="slidenum">
              <a:rPr lang="en-US" smtClean="0"/>
              <a:t>48</a:t>
            </a:fld>
            <a:endParaRPr lang="en-US" dirty="0"/>
          </a:p>
        </p:txBody>
      </p:sp>
      <p:pic>
        <p:nvPicPr>
          <p:cNvPr id="7" name="Picture 6">
            <a:extLst>
              <a:ext uri="{FF2B5EF4-FFF2-40B4-BE49-F238E27FC236}">
                <a16:creationId xmlns:a16="http://schemas.microsoft.com/office/drawing/2014/main" id="{C0344F31-88BC-29BD-A08E-C2939B85124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4800" y="2066529"/>
            <a:ext cx="8523234" cy="3461543"/>
          </a:xfrm>
          <a:prstGeom prst="rect">
            <a:avLst/>
          </a:prstGeom>
        </p:spPr>
      </p:pic>
    </p:spTree>
    <p:extLst>
      <p:ext uri="{BB962C8B-B14F-4D97-AF65-F5344CB8AC3E}">
        <p14:creationId xmlns:p14="http://schemas.microsoft.com/office/powerpoint/2010/main" val="2455953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756627-4ABB-BBD3-1279-B2B0119983F5}"/>
              </a:ext>
            </a:extLst>
          </p:cNvPr>
          <p:cNvSpPr>
            <a:spLocks noGrp="1"/>
          </p:cNvSpPr>
          <p:nvPr>
            <p:ph idx="1"/>
          </p:nvPr>
        </p:nvSpPr>
        <p:spPr/>
        <p:txBody>
          <a:bodyPr/>
          <a:lstStyle/>
          <a:p>
            <a:r>
              <a:rPr lang="en-US" dirty="0"/>
              <a:t>Given the high level statement, </a:t>
            </a:r>
          </a:p>
          <a:p>
            <a:pPr lvl="1"/>
            <a:r>
              <a:rPr lang="en-US" dirty="0"/>
              <a:t>A[300]=</a:t>
            </a:r>
            <a:r>
              <a:rPr lang="en-US" dirty="0" err="1"/>
              <a:t>h+A</a:t>
            </a:r>
            <a:r>
              <a:rPr lang="en-US" dirty="0"/>
              <a:t>[300], the following translation sequence holds</a:t>
            </a:r>
          </a:p>
          <a:p>
            <a:pPr lvl="1"/>
            <a:endParaRPr lang="en-US" dirty="0"/>
          </a:p>
        </p:txBody>
      </p:sp>
      <p:sp>
        <p:nvSpPr>
          <p:cNvPr id="3" name="Title 2">
            <a:extLst>
              <a:ext uri="{FF2B5EF4-FFF2-40B4-BE49-F238E27FC236}">
                <a16:creationId xmlns:a16="http://schemas.microsoft.com/office/drawing/2014/main" id="{AA66E65E-46B5-8426-608B-616371A6F8E3}"/>
              </a:ext>
            </a:extLst>
          </p:cNvPr>
          <p:cNvSpPr>
            <a:spLocks noGrp="1"/>
          </p:cNvSpPr>
          <p:nvPr>
            <p:ph type="title"/>
          </p:nvPr>
        </p:nvSpPr>
        <p:spPr/>
        <p:txBody>
          <a:bodyPr/>
          <a:lstStyle/>
          <a:p>
            <a:r>
              <a:rPr lang="en-US" dirty="0"/>
              <a:t>Another Example</a:t>
            </a:r>
          </a:p>
        </p:txBody>
      </p:sp>
      <p:sp>
        <p:nvSpPr>
          <p:cNvPr id="4" name="Footer Placeholder 3">
            <a:extLst>
              <a:ext uri="{FF2B5EF4-FFF2-40B4-BE49-F238E27FC236}">
                <a16:creationId xmlns:a16="http://schemas.microsoft.com/office/drawing/2014/main" id="{0EFC1C72-D566-C4FF-8E64-BFFA0207488F}"/>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6E6E70E1-EE02-BCE7-41F0-96F1E8826FC7}"/>
              </a:ext>
            </a:extLst>
          </p:cNvPr>
          <p:cNvSpPr>
            <a:spLocks noGrp="1"/>
          </p:cNvSpPr>
          <p:nvPr>
            <p:ph type="sldNum" sz="quarter" idx="11"/>
          </p:nvPr>
        </p:nvSpPr>
        <p:spPr/>
        <p:txBody>
          <a:bodyPr/>
          <a:lstStyle/>
          <a:p>
            <a:fld id="{3DBE5772-1556-4748-AF2C-B271715542A5}" type="slidenum">
              <a:rPr lang="en-US" smtClean="0"/>
              <a:t>49</a:t>
            </a:fld>
            <a:endParaRPr lang="en-US" dirty="0"/>
          </a:p>
        </p:txBody>
      </p:sp>
      <p:pic>
        <p:nvPicPr>
          <p:cNvPr id="7" name="Picture 6">
            <a:extLst>
              <a:ext uri="{FF2B5EF4-FFF2-40B4-BE49-F238E27FC236}">
                <a16:creationId xmlns:a16="http://schemas.microsoft.com/office/drawing/2014/main" id="{F8A076C1-3F55-874A-F618-028BCE97B46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609403" y="2143468"/>
            <a:ext cx="6334769" cy="4104932"/>
          </a:xfrm>
          <a:prstGeom prst="rect">
            <a:avLst/>
          </a:prstGeom>
        </p:spPr>
      </p:pic>
    </p:spTree>
    <p:extLst>
      <p:ext uri="{BB962C8B-B14F-4D97-AF65-F5344CB8AC3E}">
        <p14:creationId xmlns:p14="http://schemas.microsoft.com/office/powerpoint/2010/main" val="414333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Complex instruction set computer (CISC)</a:t>
            </a:r>
          </a:p>
          <a:p>
            <a:pPr lvl="1"/>
            <a:r>
              <a:rPr lang="en-US" dirty="0"/>
              <a:t>Many instructions (several hundreds)</a:t>
            </a:r>
          </a:p>
          <a:p>
            <a:pPr lvl="1"/>
            <a:r>
              <a:rPr lang="en-US" dirty="0"/>
              <a:t>An instruction takes many cycles to execute</a:t>
            </a:r>
          </a:p>
          <a:p>
            <a:pPr lvl="1"/>
            <a:r>
              <a:rPr lang="en-US" dirty="0"/>
              <a:t>Example: Intel Pentium</a:t>
            </a:r>
          </a:p>
          <a:p>
            <a:r>
              <a:rPr lang="en-US" dirty="0"/>
              <a:t>Reduced instruction set computer (RISC)</a:t>
            </a:r>
          </a:p>
          <a:p>
            <a:pPr lvl="1"/>
            <a:r>
              <a:rPr lang="en-US" dirty="0"/>
              <a:t>Small set of instructions (typically 32)</a:t>
            </a:r>
          </a:p>
          <a:p>
            <a:pPr lvl="1"/>
            <a:r>
              <a:rPr lang="en-US" dirty="0"/>
              <a:t>Simple instructions, each executes in one clock cycle – REALLY?  Well, almost.</a:t>
            </a:r>
          </a:p>
          <a:p>
            <a:pPr lvl="1"/>
            <a:r>
              <a:rPr lang="en-US" dirty="0"/>
              <a:t>Effective use of pipelining</a:t>
            </a:r>
          </a:p>
          <a:p>
            <a:pPr lvl="1"/>
            <a:r>
              <a:rPr lang="en-US" dirty="0"/>
              <a:t>Example: ARM (</a:t>
            </a:r>
            <a:r>
              <a:rPr lang="en-US" b="1" dirty="0"/>
              <a:t>Advanced RISC Machine)</a:t>
            </a:r>
            <a:endParaRPr lang="en-US" dirty="0"/>
          </a:p>
          <a:p>
            <a:endParaRPr lang="en-US" dirty="0"/>
          </a:p>
        </p:txBody>
      </p:sp>
      <p:sp>
        <p:nvSpPr>
          <p:cNvPr id="3" name="Title 2"/>
          <p:cNvSpPr>
            <a:spLocks noGrp="1"/>
          </p:cNvSpPr>
          <p:nvPr>
            <p:ph type="title"/>
          </p:nvPr>
        </p:nvSpPr>
        <p:spPr/>
        <p:txBody>
          <a:bodyPr/>
          <a:lstStyle/>
          <a:p>
            <a:r>
              <a:rPr lang="en-US" dirty="0"/>
              <a:t>Types of ISA</a:t>
            </a:r>
          </a:p>
        </p:txBody>
      </p:sp>
      <p:sp>
        <p:nvSpPr>
          <p:cNvPr id="5" name="Slide Number Placeholder 4"/>
          <p:cNvSpPr>
            <a:spLocks noGrp="1"/>
          </p:cNvSpPr>
          <p:nvPr>
            <p:ph type="sldNum" sz="quarter" idx="11"/>
          </p:nvPr>
        </p:nvSpPr>
        <p:spPr/>
        <p:txBody>
          <a:bodyPr/>
          <a:lstStyle/>
          <a:p>
            <a:fld id="{3DBE5772-1556-4748-AF2C-B271715542A5}" type="slidenum">
              <a:rPr lang="en-US" smtClean="0"/>
              <a:t>5</a:t>
            </a:fld>
            <a:endParaRPr lang="en-US" dirty="0"/>
          </a:p>
        </p:txBody>
      </p:sp>
      <p:sp>
        <p:nvSpPr>
          <p:cNvPr id="6" name="Footer Placeholder 5">
            <a:extLst>
              <a:ext uri="{FF2B5EF4-FFF2-40B4-BE49-F238E27FC236}">
                <a16:creationId xmlns:a16="http://schemas.microsoft.com/office/drawing/2014/main" id="{A3F7970B-C054-89B2-A06C-D0F6D514C66B}"/>
              </a:ext>
            </a:extLst>
          </p:cNvPr>
          <p:cNvSpPr>
            <a:spLocks noGrp="1"/>
          </p:cNvSpPr>
          <p:nvPr>
            <p:ph type="ftr" sz="quarter" idx="10"/>
          </p:nvPr>
        </p:nvSpPr>
        <p:spPr/>
        <p:txBody>
          <a:bodyPr/>
          <a:lstStyle/>
          <a:p>
            <a:r>
              <a:rPr lang="en-US"/>
              <a:t>Dr. Shafina | University of Kotli | CS&amp;IT</a:t>
            </a:r>
            <a:endParaRPr lang="en-US" dirty="0"/>
          </a:p>
        </p:txBody>
      </p:sp>
    </p:spTree>
    <p:extLst>
      <p:ext uri="{BB962C8B-B14F-4D97-AF65-F5344CB8AC3E}">
        <p14:creationId xmlns:p14="http://schemas.microsoft.com/office/powerpoint/2010/main" val="14702284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6ED9CA-8F77-5CFD-0B65-8868E6015E37}"/>
              </a:ext>
            </a:extLst>
          </p:cNvPr>
          <p:cNvSpPr>
            <a:spLocks noGrp="1"/>
          </p:cNvSpPr>
          <p:nvPr>
            <p:ph idx="1"/>
          </p:nvPr>
        </p:nvSpPr>
        <p:spPr/>
        <p:txBody>
          <a:bodyPr/>
          <a:lstStyle/>
          <a:p>
            <a:r>
              <a:rPr lang="en-US" dirty="0"/>
              <a:t>Today’s computers are built on two key principles</a:t>
            </a:r>
          </a:p>
          <a:p>
            <a:pPr lvl="1"/>
            <a:r>
              <a:rPr lang="en-US" dirty="0"/>
              <a:t>Instructions are represented as numbers</a:t>
            </a:r>
          </a:p>
          <a:p>
            <a:pPr lvl="1"/>
            <a:r>
              <a:rPr lang="en-US" dirty="0"/>
              <a:t>Programs are stored in memory to be read or written, just like numbers</a:t>
            </a:r>
          </a:p>
          <a:p>
            <a:endParaRPr lang="en-US" dirty="0"/>
          </a:p>
          <a:p>
            <a:endParaRPr lang="en-US" dirty="0"/>
          </a:p>
          <a:p>
            <a:r>
              <a:rPr lang="en-US" dirty="0"/>
              <a:t>These principles lead to the “stored program” concept</a:t>
            </a:r>
          </a:p>
        </p:txBody>
      </p:sp>
      <p:sp>
        <p:nvSpPr>
          <p:cNvPr id="3" name="Title 2">
            <a:extLst>
              <a:ext uri="{FF2B5EF4-FFF2-40B4-BE49-F238E27FC236}">
                <a16:creationId xmlns:a16="http://schemas.microsoft.com/office/drawing/2014/main" id="{B263C415-13B5-1C7F-A0C5-6993183A8FD0}"/>
              </a:ext>
            </a:extLst>
          </p:cNvPr>
          <p:cNvSpPr>
            <a:spLocks noGrp="1"/>
          </p:cNvSpPr>
          <p:nvPr>
            <p:ph type="title"/>
          </p:nvPr>
        </p:nvSpPr>
        <p:spPr/>
        <p:txBody>
          <a:bodyPr/>
          <a:lstStyle/>
          <a:p>
            <a:r>
              <a:rPr lang="en-US" dirty="0"/>
              <a:t>Stored Program Concept</a:t>
            </a:r>
          </a:p>
        </p:txBody>
      </p:sp>
      <p:sp>
        <p:nvSpPr>
          <p:cNvPr id="4" name="Footer Placeholder 3">
            <a:extLst>
              <a:ext uri="{FF2B5EF4-FFF2-40B4-BE49-F238E27FC236}">
                <a16:creationId xmlns:a16="http://schemas.microsoft.com/office/drawing/2014/main" id="{C6BDAA45-3A62-48D0-C147-01C67FFD7AB9}"/>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B444AD4D-3ACD-7F93-2158-BB41A48B19AA}"/>
              </a:ext>
            </a:extLst>
          </p:cNvPr>
          <p:cNvSpPr>
            <a:spLocks noGrp="1"/>
          </p:cNvSpPr>
          <p:nvPr>
            <p:ph type="sldNum" sz="quarter" idx="11"/>
          </p:nvPr>
        </p:nvSpPr>
        <p:spPr/>
        <p:txBody>
          <a:bodyPr/>
          <a:lstStyle/>
          <a:p>
            <a:fld id="{3DBE5772-1556-4748-AF2C-B271715542A5}" type="slidenum">
              <a:rPr lang="en-US" smtClean="0"/>
              <a:t>50</a:t>
            </a:fld>
            <a:endParaRPr lang="en-US" dirty="0"/>
          </a:p>
        </p:txBody>
      </p:sp>
    </p:spTree>
    <p:extLst>
      <p:ext uri="{BB962C8B-B14F-4D97-AF65-F5344CB8AC3E}">
        <p14:creationId xmlns:p14="http://schemas.microsoft.com/office/powerpoint/2010/main" val="1761368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Stored Program Concept</a:t>
            </a:r>
          </a:p>
        </p:txBody>
      </p:sp>
      <p:sp>
        <p:nvSpPr>
          <p:cNvPr id="5" name="Slide Number Placeholder 4"/>
          <p:cNvSpPr>
            <a:spLocks noGrp="1"/>
          </p:cNvSpPr>
          <p:nvPr>
            <p:ph type="sldNum" sz="quarter" idx="11"/>
          </p:nvPr>
        </p:nvSpPr>
        <p:spPr/>
        <p:txBody>
          <a:bodyPr/>
          <a:lstStyle/>
          <a:p>
            <a:fld id="{3DBE5772-1556-4748-AF2C-B271715542A5}" type="slidenum">
              <a:rPr lang="en-US" smtClean="0"/>
              <a:t>51</a:t>
            </a:fld>
            <a:endParaRPr lang="en-US" dirty="0"/>
          </a:p>
        </p:txBody>
      </p:sp>
      <p:sp>
        <p:nvSpPr>
          <p:cNvPr id="6" name="Rectangle 2"/>
          <p:cNvSpPr txBox="1">
            <a:spLocks noChangeArrowheads="1"/>
          </p:cNvSpPr>
          <p:nvPr/>
        </p:nvSpPr>
        <p:spPr bwMode="auto">
          <a:xfrm>
            <a:off x="419100" y="121920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192881" indent="-192881" algn="l" rtl="0" eaLnBrk="1" fontAlgn="base" hangingPunct="1">
              <a:lnSpc>
                <a:spcPct val="100000"/>
              </a:lnSpc>
              <a:spcBef>
                <a:spcPct val="20000"/>
              </a:spcBef>
              <a:spcAft>
                <a:spcPts val="0"/>
              </a:spcAft>
              <a:buClr>
                <a:schemeClr val="accent1"/>
              </a:buClr>
              <a:buSzPct val="65000"/>
              <a:buFont typeface="Wingdings" panose="05000000000000000000" pitchFamily="2" charset="2"/>
              <a:buChar char="n"/>
              <a:defRPr sz="2400">
                <a:solidFill>
                  <a:schemeClr val="tx1"/>
                </a:solidFill>
                <a:latin typeface="+mn-lt"/>
                <a:ea typeface="MS PGothic" panose="020B0600070205080204" pitchFamily="34" charset="-128"/>
                <a:cs typeface="ＭＳ Ｐゴシック" charset="0"/>
              </a:defRPr>
            </a:lvl1pPr>
            <a:lvl2pPr marL="376833" indent="-183059" algn="l" rtl="0" eaLnBrk="1" fontAlgn="base" hangingPunct="1">
              <a:lnSpc>
                <a:spcPct val="100000"/>
              </a:lnSpc>
              <a:spcBef>
                <a:spcPct val="20000"/>
              </a:spcBef>
              <a:spcAft>
                <a:spcPts val="0"/>
              </a:spcAft>
              <a:buClr>
                <a:schemeClr val="accent2"/>
              </a:buClr>
              <a:buSzPct val="60000"/>
              <a:buFont typeface="Wingdings" panose="05000000000000000000" pitchFamily="2" charset="2"/>
              <a:buChar char="q"/>
              <a:defRPr sz="2000">
                <a:solidFill>
                  <a:schemeClr val="tx1"/>
                </a:solidFill>
                <a:latin typeface="+mn-lt"/>
                <a:ea typeface="MS PGothic" panose="020B0600070205080204" pitchFamily="34" charset="-128"/>
              </a:defRPr>
            </a:lvl2pPr>
            <a:lvl3pPr marL="575072" indent="-197347" algn="l" rtl="0" eaLnBrk="1" fontAlgn="base" hangingPunct="1">
              <a:lnSpc>
                <a:spcPct val="100000"/>
              </a:lnSpc>
              <a:spcBef>
                <a:spcPct val="20000"/>
              </a:spcBef>
              <a:spcAft>
                <a:spcPts val="0"/>
              </a:spcAft>
              <a:buClr>
                <a:schemeClr val="accent1"/>
              </a:buClr>
              <a:buSzPct val="65000"/>
              <a:buFont typeface="Wingdings" panose="05000000000000000000" pitchFamily="2" charset="2"/>
              <a:buChar char="n"/>
              <a:defRPr sz="1800">
                <a:solidFill>
                  <a:schemeClr val="tx1"/>
                </a:solidFill>
                <a:latin typeface="+mn-lt"/>
                <a:ea typeface="MS PGothic" panose="020B0600070205080204" pitchFamily="34" charset="-128"/>
              </a:defRPr>
            </a:lvl3pPr>
            <a:lvl4pPr marL="753666" indent="-177701" algn="l" rtl="0" eaLnBrk="1" fontAlgn="base" hangingPunct="1">
              <a:lnSpc>
                <a:spcPct val="100000"/>
              </a:lnSpc>
              <a:spcBef>
                <a:spcPct val="20000"/>
              </a:spcBef>
              <a:spcAft>
                <a:spcPts val="0"/>
              </a:spcAft>
              <a:buClr>
                <a:schemeClr val="accent2"/>
              </a:buClr>
              <a:buSzPct val="70000"/>
              <a:buFont typeface="Wingdings" panose="05000000000000000000" pitchFamily="2" charset="2"/>
              <a:buChar char="q"/>
              <a:defRPr sz="1600">
                <a:solidFill>
                  <a:schemeClr val="tx1"/>
                </a:solidFill>
                <a:latin typeface="+mn-lt"/>
                <a:ea typeface="MS PGothic" panose="020B0600070205080204" pitchFamily="34" charset="-128"/>
              </a:defRPr>
            </a:lvl4pPr>
            <a:lvl5pPr marL="945654" indent="-191096" algn="l" rtl="0" eaLnBrk="1" fontAlgn="base" hangingPunct="1">
              <a:lnSpc>
                <a:spcPct val="100000"/>
              </a:lnSpc>
              <a:spcBef>
                <a:spcPct val="20000"/>
              </a:spcBef>
              <a:spcAft>
                <a:spcPts val="0"/>
              </a:spcAft>
              <a:buClr>
                <a:schemeClr val="accent1"/>
              </a:buClr>
              <a:buSzPct val="75000"/>
              <a:buFont typeface="Wingdings" panose="05000000000000000000" pitchFamily="2" charset="2"/>
              <a:buChar char="§"/>
              <a:defRPr sz="1400">
                <a:solidFill>
                  <a:schemeClr val="tx1"/>
                </a:solidFill>
                <a:latin typeface="+mn-lt"/>
                <a:ea typeface="MS PGothic" panose="020B0600070205080204" pitchFamily="34" charset="-128"/>
              </a:defRPr>
            </a:lvl5pPr>
            <a:lvl6pPr marL="1202829"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6pPr>
            <a:lvl7pPr marL="1460004"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7pPr>
            <a:lvl8pPr marL="1717179"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8pPr>
            <a:lvl9pPr marL="1974354" indent="-191096" algn="l" rtl="0" eaLnBrk="1" fontAlgn="base" hangingPunct="1">
              <a:spcBef>
                <a:spcPct val="20000"/>
              </a:spcBef>
              <a:spcAft>
                <a:spcPct val="0"/>
              </a:spcAft>
              <a:buClr>
                <a:schemeClr val="accent1"/>
              </a:buClr>
              <a:buSzPct val="75000"/>
              <a:buFont typeface="Wingdings" pitchFamily="2" charset="2"/>
              <a:buChar char="§"/>
              <a:defRPr sz="900">
                <a:solidFill>
                  <a:schemeClr val="tx1"/>
                </a:solidFill>
                <a:latin typeface="+mn-lt"/>
              </a:defRPr>
            </a:lvl9pPr>
          </a:lstStyle>
          <a:p>
            <a:pPr>
              <a:buFont typeface="Wingdings" panose="05000000000000000000" pitchFamily="2" charset="2"/>
              <a:buNone/>
              <a:defRPr/>
            </a:pPr>
            <a:endParaRPr lang="en-US" sz="2000" b="1" kern="0" dirty="0"/>
          </a:p>
          <a:p>
            <a:pPr>
              <a:buFont typeface="Wingdings" panose="05000000000000000000" pitchFamily="2" charset="2"/>
              <a:buNone/>
              <a:defRPr/>
            </a:pPr>
            <a:br>
              <a:rPr lang="en-US" sz="2000" b="1" kern="0" dirty="0"/>
            </a:br>
            <a:br>
              <a:rPr lang="en-US" sz="2000" b="1" kern="0" dirty="0"/>
            </a:br>
            <a:br>
              <a:rPr lang="en-US" sz="2000" b="1" kern="0" dirty="0"/>
            </a:br>
            <a:br>
              <a:rPr lang="en-US" sz="2000" b="1" kern="0" dirty="0"/>
            </a:br>
            <a:br>
              <a:rPr lang="en-US" sz="2000" b="1" kern="0" dirty="0"/>
            </a:br>
            <a:endParaRPr lang="en-US" sz="2000" b="1" kern="0" dirty="0"/>
          </a:p>
          <a:p>
            <a:pPr>
              <a:buFont typeface="Wingdings" panose="05000000000000000000" pitchFamily="2" charset="2"/>
              <a:buNone/>
              <a:defRPr/>
            </a:pPr>
            <a:endParaRPr lang="en-US" sz="2000" b="1" kern="0" dirty="0"/>
          </a:p>
          <a:p>
            <a:pPr>
              <a:buFont typeface="Wingdings" panose="05000000000000000000" pitchFamily="2" charset="2"/>
              <a:buNone/>
              <a:defRPr/>
            </a:pPr>
            <a:endParaRPr lang="en-US" sz="2000" b="1" kern="0" dirty="0"/>
          </a:p>
          <a:p>
            <a:pPr>
              <a:buFont typeface="Wingdings" panose="05000000000000000000" pitchFamily="2" charset="2"/>
              <a:buNone/>
              <a:defRPr/>
            </a:pPr>
            <a:br>
              <a:rPr lang="en-US" sz="2000" b="1" kern="0" dirty="0"/>
            </a:br>
            <a:endParaRPr lang="en-US" sz="2000" b="1" kern="0" dirty="0"/>
          </a:p>
          <a:p>
            <a:pPr>
              <a:defRPr/>
            </a:pPr>
            <a:r>
              <a:rPr lang="en-US" sz="2000" b="1" kern="0" dirty="0"/>
              <a:t>Fetch and Execute Cycles</a:t>
            </a:r>
          </a:p>
          <a:p>
            <a:pPr lvl="2">
              <a:defRPr/>
            </a:pPr>
            <a:r>
              <a:rPr lang="en-US" b="1" kern="0" dirty="0"/>
              <a:t>Instructions are fetched and put into a special register</a:t>
            </a:r>
          </a:p>
          <a:p>
            <a:pPr lvl="2">
              <a:defRPr/>
            </a:pPr>
            <a:r>
              <a:rPr lang="en-US" b="1" kern="0" dirty="0"/>
              <a:t>Opcode bits in the register "control" the subsequent actions</a:t>
            </a:r>
          </a:p>
          <a:p>
            <a:pPr lvl="2">
              <a:defRPr/>
            </a:pPr>
            <a:r>
              <a:rPr lang="en-US" b="1" kern="0" dirty="0"/>
              <a:t>Fetch the “next” instruction and continue</a:t>
            </a:r>
          </a:p>
        </p:txBody>
      </p:sp>
      <p:sp>
        <p:nvSpPr>
          <p:cNvPr id="14" name="Rectangle 11"/>
          <p:cNvSpPr>
            <a:spLocks noChangeArrowheads="1"/>
          </p:cNvSpPr>
          <p:nvPr/>
        </p:nvSpPr>
        <p:spPr bwMode="auto">
          <a:xfrm>
            <a:off x="6400800" y="6019800"/>
            <a:ext cx="22209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000"/>
              <a:t>2004 </a:t>
            </a:r>
            <a:r>
              <a:rPr lang="en-US" altLang="en-US" sz="1000" b="1"/>
              <a:t>© </a:t>
            </a:r>
            <a:r>
              <a:rPr lang="en-US" altLang="en-US" sz="1000"/>
              <a:t>Morgan Kaufman Publishers</a:t>
            </a:r>
          </a:p>
        </p:txBody>
      </p:sp>
      <p:sp>
        <p:nvSpPr>
          <p:cNvPr id="7" name="Footer Placeholder 6">
            <a:extLst>
              <a:ext uri="{FF2B5EF4-FFF2-40B4-BE49-F238E27FC236}">
                <a16:creationId xmlns:a16="http://schemas.microsoft.com/office/drawing/2014/main" id="{D6375DCB-7551-C43D-4062-FF64C1B54A3C}"/>
              </a:ext>
            </a:extLst>
          </p:cNvPr>
          <p:cNvSpPr>
            <a:spLocks noGrp="1"/>
          </p:cNvSpPr>
          <p:nvPr>
            <p:ph type="ftr" sz="quarter" idx="10"/>
          </p:nvPr>
        </p:nvSpPr>
        <p:spPr/>
        <p:txBody>
          <a:bodyPr/>
          <a:lstStyle/>
          <a:p>
            <a:r>
              <a:rPr lang="en-US"/>
              <a:t>Dr. Shafina | University of Kotli | CS&amp;IT</a:t>
            </a:r>
            <a:endParaRPr lang="en-US" dirty="0"/>
          </a:p>
        </p:txBody>
      </p:sp>
      <p:pic>
        <p:nvPicPr>
          <p:cNvPr id="8" name="Picture 7">
            <a:extLst>
              <a:ext uri="{FF2B5EF4-FFF2-40B4-BE49-F238E27FC236}">
                <a16:creationId xmlns:a16="http://schemas.microsoft.com/office/drawing/2014/main" id="{94E97791-4E15-E7E6-7E37-46406EAF80E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828800" y="1059258"/>
            <a:ext cx="4948238" cy="3692837"/>
          </a:xfrm>
          <a:prstGeom prst="rect">
            <a:avLst/>
          </a:prstGeom>
        </p:spPr>
      </p:pic>
    </p:spTree>
    <p:extLst>
      <p:ext uri="{BB962C8B-B14F-4D97-AF65-F5344CB8AC3E}">
        <p14:creationId xmlns:p14="http://schemas.microsoft.com/office/powerpoint/2010/main" val="35865421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50D4D6-A1D0-D054-FA65-3AC6BA2FE576}"/>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rPr>
              <a:t> In MIPS, a logical constant is expressed as a vector of 32 ones and zeroes, not as an integer number. </a:t>
            </a:r>
          </a:p>
          <a:p>
            <a:pPr algn="just"/>
            <a:r>
              <a:rPr lang="en-US" b="0" i="0" dirty="0">
                <a:solidFill>
                  <a:srgbClr val="000000"/>
                </a:solidFill>
                <a:effectLst/>
                <a:latin typeface="Times New Roman" panose="02020603050405020304" pitchFamily="18" charset="0"/>
              </a:rPr>
              <a:t>This leads to the practice of </a:t>
            </a:r>
            <a:r>
              <a:rPr lang="en-US" b="0" i="1" dirty="0">
                <a:solidFill>
                  <a:srgbClr val="000000"/>
                </a:solidFill>
                <a:effectLst/>
                <a:latin typeface="Times New Roman" panose="02020603050405020304" pitchFamily="18" charset="0"/>
              </a:rPr>
              <a:t>bitwise logical operations</a:t>
            </a:r>
            <a:r>
              <a:rPr lang="en-US" b="0" i="0" dirty="0">
                <a:solidFill>
                  <a:srgbClr val="000000"/>
                </a:solidFill>
                <a:effectLst/>
                <a:latin typeface="Times New Roman" panose="02020603050405020304" pitchFamily="18" charset="0"/>
              </a:rPr>
              <a:t> that operate in parallel upon a vector of Boolean numbers, for example:</a:t>
            </a:r>
          </a:p>
          <a:p>
            <a:pPr algn="just"/>
            <a:r>
              <a:rPr lang="en-US" b="0" i="0" dirty="0">
                <a:solidFill>
                  <a:srgbClr val="000000"/>
                </a:solidFill>
                <a:effectLst/>
                <a:latin typeface="Times New Roman" panose="02020603050405020304" pitchFamily="18" charset="0"/>
              </a:rPr>
              <a:t>(0010 0001 0100) = (0010 0001 0110) </a:t>
            </a:r>
            <a:r>
              <a:rPr lang="en-US" b="0" i="1" dirty="0">
                <a:solidFill>
                  <a:srgbClr val="000000"/>
                </a:solidFill>
                <a:effectLst/>
                <a:latin typeface="Times New Roman" panose="02020603050405020304" pitchFamily="18" charset="0"/>
              </a:rPr>
              <a:t>and</a:t>
            </a:r>
            <a:r>
              <a:rPr lang="en-US" b="0" i="0" dirty="0">
                <a:solidFill>
                  <a:srgbClr val="000000"/>
                </a:solidFill>
                <a:effectLst/>
                <a:latin typeface="Times New Roman" panose="02020603050405020304" pitchFamily="18" charset="0"/>
              </a:rPr>
              <a:t> (1010 0011 0101)</a:t>
            </a:r>
          </a:p>
          <a:p>
            <a:pPr algn="just"/>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MIPS instructions </a:t>
            </a:r>
            <a:r>
              <a:rPr kumimoji="0" lang="en-US" altLang="en-US" sz="2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and</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or</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operands are registers, and the R-format instruction is used (similar to the </a:t>
            </a:r>
            <a:r>
              <a:rPr kumimoji="0" lang="en-US" altLang="en-US" sz="2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instruction). </a:t>
            </a:r>
          </a:p>
          <a:p>
            <a:pPr algn="just"/>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contrast, MIPS instructions </a:t>
            </a:r>
            <a:r>
              <a:rPr kumimoji="0" lang="en-US" altLang="en-US" sz="2000" b="0" i="0" u="none" strike="noStrike" cap="none" normalizeH="0" baseline="0" dirty="0" err="1">
                <a:ln>
                  <a:noFill/>
                </a:ln>
                <a:solidFill>
                  <a:srgbClr val="000000"/>
                </a:solidFill>
                <a:effectLst/>
                <a:latin typeface="Arial Unicode MS"/>
              </a:rPr>
              <a:t>andi</a:t>
            </a:r>
            <a:r>
              <a:rPr kumimoji="0" lang="en-US" altLang="en-US"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a:t>
            </a:r>
            <a:r>
              <a:rPr kumimoji="0" lang="en-US" altLang="en-US" sz="2000" b="0" i="0" u="none" strike="noStrike" cap="none" normalizeH="0" baseline="0" dirty="0" err="1">
                <a:ln>
                  <a:noFill/>
                </a:ln>
                <a:solidFill>
                  <a:srgbClr val="000000"/>
                </a:solidFill>
                <a:effectLst/>
                <a:latin typeface="Arial Unicode MS"/>
              </a:rPr>
              <a:t>ori</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have operands that are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immediates</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the I-format instruction is used. (similar to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addi</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instruction)</a:t>
            </a:r>
          </a:p>
          <a:p>
            <a:pPr algn="just"/>
            <a:endParaRPr lang="en-US" dirty="0"/>
          </a:p>
        </p:txBody>
      </p:sp>
      <p:sp>
        <p:nvSpPr>
          <p:cNvPr id="3" name="Title 2">
            <a:extLst>
              <a:ext uri="{FF2B5EF4-FFF2-40B4-BE49-F238E27FC236}">
                <a16:creationId xmlns:a16="http://schemas.microsoft.com/office/drawing/2014/main" id="{19B8A16C-3D78-80A6-54F0-B8FD25D8C5C7}"/>
              </a:ext>
            </a:extLst>
          </p:cNvPr>
          <p:cNvSpPr>
            <a:spLocks noGrp="1"/>
          </p:cNvSpPr>
          <p:nvPr>
            <p:ph type="title"/>
          </p:nvPr>
        </p:nvSpPr>
        <p:spPr/>
        <p:txBody>
          <a:bodyPr/>
          <a:lstStyle/>
          <a:p>
            <a:r>
              <a:rPr lang="en-US" dirty="0"/>
              <a:t>Logical Operations</a:t>
            </a:r>
          </a:p>
        </p:txBody>
      </p:sp>
      <p:sp>
        <p:nvSpPr>
          <p:cNvPr id="4" name="Footer Placeholder 3">
            <a:extLst>
              <a:ext uri="{FF2B5EF4-FFF2-40B4-BE49-F238E27FC236}">
                <a16:creationId xmlns:a16="http://schemas.microsoft.com/office/drawing/2014/main" id="{44D73C43-2BAF-C357-A195-A355D8F20CB0}"/>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440FA89E-42A6-86B9-67F5-AB38D3B951CD}"/>
              </a:ext>
            </a:extLst>
          </p:cNvPr>
          <p:cNvSpPr>
            <a:spLocks noGrp="1"/>
          </p:cNvSpPr>
          <p:nvPr>
            <p:ph type="sldNum" sz="quarter" idx="11"/>
          </p:nvPr>
        </p:nvSpPr>
        <p:spPr/>
        <p:txBody>
          <a:bodyPr/>
          <a:lstStyle/>
          <a:p>
            <a:fld id="{3DBE5772-1556-4748-AF2C-B271715542A5}" type="slidenum">
              <a:rPr lang="en-US" smtClean="0"/>
              <a:t>52</a:t>
            </a:fld>
            <a:endParaRPr lang="en-US" dirty="0"/>
          </a:p>
        </p:txBody>
      </p:sp>
    </p:spTree>
    <p:extLst>
      <p:ext uri="{BB962C8B-B14F-4D97-AF65-F5344CB8AC3E}">
        <p14:creationId xmlns:p14="http://schemas.microsoft.com/office/powerpoint/2010/main" val="35981463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F453BF2-807F-0B9B-106B-8F416439DB66}"/>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228599" y="1485900"/>
            <a:ext cx="8861383" cy="3479006"/>
          </a:xfrm>
        </p:spPr>
      </p:pic>
      <p:sp>
        <p:nvSpPr>
          <p:cNvPr id="3" name="Title 2">
            <a:extLst>
              <a:ext uri="{FF2B5EF4-FFF2-40B4-BE49-F238E27FC236}">
                <a16:creationId xmlns:a16="http://schemas.microsoft.com/office/drawing/2014/main" id="{8056E399-0554-D226-341E-B03F9638B05C}"/>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C04E60F1-D4D1-0238-D1AC-A609673EF29D}"/>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D662A2A6-4F35-2D7D-16DF-3B3E42E72C07}"/>
              </a:ext>
            </a:extLst>
          </p:cNvPr>
          <p:cNvSpPr>
            <a:spLocks noGrp="1"/>
          </p:cNvSpPr>
          <p:nvPr>
            <p:ph type="sldNum" sz="quarter" idx="11"/>
          </p:nvPr>
        </p:nvSpPr>
        <p:spPr/>
        <p:txBody>
          <a:bodyPr/>
          <a:lstStyle/>
          <a:p>
            <a:fld id="{3DBE5772-1556-4748-AF2C-B271715542A5}" type="slidenum">
              <a:rPr lang="en-US" smtClean="0"/>
              <a:t>53</a:t>
            </a:fld>
            <a:endParaRPr lang="en-US" dirty="0"/>
          </a:p>
        </p:txBody>
      </p:sp>
    </p:spTree>
    <p:extLst>
      <p:ext uri="{BB962C8B-B14F-4D97-AF65-F5344CB8AC3E}">
        <p14:creationId xmlns:p14="http://schemas.microsoft.com/office/powerpoint/2010/main" val="3511006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78862B-DCFD-3489-6E41-82E06929C1A8}"/>
              </a:ext>
            </a:extLst>
          </p:cNvPr>
          <p:cNvSpPr>
            <a:spLocks noGrp="1"/>
          </p:cNvSpPr>
          <p:nvPr>
            <p:ph idx="1"/>
          </p:nvPr>
        </p:nvSpPr>
        <p:spPr/>
        <p:txBody>
          <a:bodyPr/>
          <a:lstStyle/>
          <a:p>
            <a:r>
              <a:rPr lang="en-US" dirty="0"/>
              <a:t>AND is a bit by bit operation that leaves a 1 in the result only of both bits of the operands are 1.</a:t>
            </a:r>
          </a:p>
          <a:p>
            <a:r>
              <a:rPr lang="en-US" dirty="0"/>
              <a:t>For example if register $t2 contains</a:t>
            </a:r>
          </a:p>
          <a:p>
            <a:r>
              <a:rPr lang="en-US" dirty="0"/>
              <a:t>(0000 0000 0000 0000 0000 1101 1100 0000)</a:t>
            </a:r>
            <a:r>
              <a:rPr lang="en-US" baseline="-25000" dirty="0"/>
              <a:t>two</a:t>
            </a:r>
          </a:p>
          <a:p>
            <a:endParaRPr lang="en-US" baseline="-25000" dirty="0"/>
          </a:p>
          <a:p>
            <a:r>
              <a:rPr lang="en-US" dirty="0"/>
              <a:t>And register $t1 contains</a:t>
            </a:r>
          </a:p>
          <a:p>
            <a:r>
              <a:rPr lang="en-US" dirty="0"/>
              <a:t>(0000 0000 0000 0000 0011 1100 0000 0000)</a:t>
            </a:r>
            <a:r>
              <a:rPr lang="en-US" baseline="-25000" dirty="0"/>
              <a:t>two</a:t>
            </a:r>
          </a:p>
          <a:p>
            <a:endParaRPr lang="en-US" baseline="-25000" dirty="0"/>
          </a:p>
          <a:p>
            <a:r>
              <a:rPr lang="en-US" dirty="0"/>
              <a:t>Then after executing the MIPS instruction</a:t>
            </a:r>
          </a:p>
          <a:p>
            <a:r>
              <a:rPr lang="en-US" dirty="0"/>
              <a:t> and $t0,$t1,$t2     #$t0=$t1+$t2 and the value of $t0 would be:</a:t>
            </a:r>
          </a:p>
          <a:p>
            <a:r>
              <a:rPr lang="en-US" dirty="0"/>
              <a:t>(0000 0000 0000 0000 0000 1100 0000 0000)</a:t>
            </a:r>
            <a:r>
              <a:rPr lang="en-US" baseline="-25000" dirty="0"/>
              <a:t>two</a:t>
            </a:r>
          </a:p>
          <a:p>
            <a:endParaRPr lang="en-US" dirty="0"/>
          </a:p>
          <a:p>
            <a:endParaRPr lang="en-US" dirty="0"/>
          </a:p>
        </p:txBody>
      </p:sp>
      <p:sp>
        <p:nvSpPr>
          <p:cNvPr id="3" name="Title 2">
            <a:extLst>
              <a:ext uri="{FF2B5EF4-FFF2-40B4-BE49-F238E27FC236}">
                <a16:creationId xmlns:a16="http://schemas.microsoft.com/office/drawing/2014/main" id="{D445C15B-E620-0357-B6D6-0593BB1BF3D1}"/>
              </a:ext>
            </a:extLst>
          </p:cNvPr>
          <p:cNvSpPr>
            <a:spLocks noGrp="1"/>
          </p:cNvSpPr>
          <p:nvPr>
            <p:ph type="title"/>
          </p:nvPr>
        </p:nvSpPr>
        <p:spPr/>
        <p:txBody>
          <a:bodyPr/>
          <a:lstStyle/>
          <a:p>
            <a:r>
              <a:rPr lang="en-US" dirty="0"/>
              <a:t>AND Operation</a:t>
            </a:r>
          </a:p>
        </p:txBody>
      </p:sp>
      <p:sp>
        <p:nvSpPr>
          <p:cNvPr id="4" name="Footer Placeholder 3">
            <a:extLst>
              <a:ext uri="{FF2B5EF4-FFF2-40B4-BE49-F238E27FC236}">
                <a16:creationId xmlns:a16="http://schemas.microsoft.com/office/drawing/2014/main" id="{25491942-09AB-9F2F-BDD3-6FE3EC302EA1}"/>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08D2D43F-F12C-D5CD-527F-8BB7BD0F2F39}"/>
              </a:ext>
            </a:extLst>
          </p:cNvPr>
          <p:cNvSpPr>
            <a:spLocks noGrp="1"/>
          </p:cNvSpPr>
          <p:nvPr>
            <p:ph type="sldNum" sz="quarter" idx="11"/>
          </p:nvPr>
        </p:nvSpPr>
        <p:spPr/>
        <p:txBody>
          <a:bodyPr/>
          <a:lstStyle/>
          <a:p>
            <a:fld id="{3DBE5772-1556-4748-AF2C-B271715542A5}" type="slidenum">
              <a:rPr lang="en-US" smtClean="0"/>
              <a:t>54</a:t>
            </a:fld>
            <a:endParaRPr lang="en-US" dirty="0"/>
          </a:p>
        </p:txBody>
      </p:sp>
    </p:spTree>
    <p:extLst>
      <p:ext uri="{BB962C8B-B14F-4D97-AF65-F5344CB8AC3E}">
        <p14:creationId xmlns:p14="http://schemas.microsoft.com/office/powerpoint/2010/main" val="1797374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6346E8-C743-A6D0-96AA-5B6A87460E8A}"/>
              </a:ext>
            </a:extLst>
          </p:cNvPr>
          <p:cNvSpPr>
            <a:spLocks noGrp="1"/>
          </p:cNvSpPr>
          <p:nvPr>
            <p:ph idx="1"/>
          </p:nvPr>
        </p:nvSpPr>
        <p:spPr/>
        <p:txBody>
          <a:bodyPr/>
          <a:lstStyle/>
          <a:p>
            <a:r>
              <a:rPr lang="en-US" dirty="0"/>
              <a:t>A logical bit-by-bit operation with two operands that results a 1 if any of the operand is 1.</a:t>
            </a:r>
          </a:p>
          <a:p>
            <a:r>
              <a:rPr lang="en-US" dirty="0"/>
              <a:t> or $t0,$t1,$t2	# reg $t0=reg $t1 | reg $t2</a:t>
            </a:r>
          </a:p>
          <a:p>
            <a:endParaRPr lang="en-US" dirty="0"/>
          </a:p>
          <a:p>
            <a:r>
              <a:rPr lang="en-US" dirty="0"/>
              <a:t>??? What is the answer of OR operation performed on previous values??</a:t>
            </a:r>
          </a:p>
        </p:txBody>
      </p:sp>
      <p:sp>
        <p:nvSpPr>
          <p:cNvPr id="3" name="Title 2">
            <a:extLst>
              <a:ext uri="{FF2B5EF4-FFF2-40B4-BE49-F238E27FC236}">
                <a16:creationId xmlns:a16="http://schemas.microsoft.com/office/drawing/2014/main" id="{293A6E71-6CAD-D757-DA08-319F34985B69}"/>
              </a:ext>
            </a:extLst>
          </p:cNvPr>
          <p:cNvSpPr>
            <a:spLocks noGrp="1"/>
          </p:cNvSpPr>
          <p:nvPr>
            <p:ph type="title"/>
          </p:nvPr>
        </p:nvSpPr>
        <p:spPr/>
        <p:txBody>
          <a:bodyPr/>
          <a:lstStyle/>
          <a:p>
            <a:r>
              <a:rPr lang="en-US" dirty="0"/>
              <a:t>OR Operation</a:t>
            </a:r>
          </a:p>
        </p:txBody>
      </p:sp>
      <p:sp>
        <p:nvSpPr>
          <p:cNvPr id="4" name="Footer Placeholder 3">
            <a:extLst>
              <a:ext uri="{FF2B5EF4-FFF2-40B4-BE49-F238E27FC236}">
                <a16:creationId xmlns:a16="http://schemas.microsoft.com/office/drawing/2014/main" id="{834C293A-4A62-89D5-F68B-E88001935ACD}"/>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C99DD746-FFA5-A64D-2E31-1C762E30D12D}"/>
              </a:ext>
            </a:extLst>
          </p:cNvPr>
          <p:cNvSpPr>
            <a:spLocks noGrp="1"/>
          </p:cNvSpPr>
          <p:nvPr>
            <p:ph type="sldNum" sz="quarter" idx="11"/>
          </p:nvPr>
        </p:nvSpPr>
        <p:spPr/>
        <p:txBody>
          <a:bodyPr/>
          <a:lstStyle/>
          <a:p>
            <a:fld id="{3DBE5772-1556-4748-AF2C-B271715542A5}" type="slidenum">
              <a:rPr lang="en-US" smtClean="0"/>
              <a:t>55</a:t>
            </a:fld>
            <a:endParaRPr lang="en-US" dirty="0"/>
          </a:p>
        </p:txBody>
      </p:sp>
    </p:spTree>
    <p:extLst>
      <p:ext uri="{BB962C8B-B14F-4D97-AF65-F5344CB8AC3E}">
        <p14:creationId xmlns:p14="http://schemas.microsoft.com/office/powerpoint/2010/main" val="3350497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3C515A-2FC1-E37C-8141-0BE1CF8A6755}"/>
              </a:ext>
            </a:extLst>
          </p:cNvPr>
          <p:cNvSpPr>
            <a:spLocks noGrp="1"/>
          </p:cNvSpPr>
          <p:nvPr>
            <p:ph idx="1"/>
          </p:nvPr>
        </p:nvSpPr>
        <p:spPr/>
        <p:txBody>
          <a:bodyPr/>
          <a:lstStyle/>
          <a:p>
            <a:r>
              <a:rPr lang="en-US" dirty="0"/>
              <a:t>A logical bit-by-bit operations with one operand that inverts the </a:t>
            </a:r>
            <a:r>
              <a:rPr lang="en-US" dirty="0" err="1"/>
              <a:t>bits;that</a:t>
            </a:r>
            <a:r>
              <a:rPr lang="en-US" dirty="0"/>
              <a:t> is, it replaces every 1 with a 0 and every 0 with a 1.</a:t>
            </a:r>
          </a:p>
          <a:p>
            <a:r>
              <a:rPr lang="en-US" dirty="0"/>
              <a:t> NOT takes one operand and places a 1 in the result if one operand bit is a 0 and vice versa.</a:t>
            </a:r>
          </a:p>
          <a:p>
            <a:r>
              <a:rPr lang="en-US" dirty="0"/>
              <a:t>In keeping with the three address format, the designers of MIPS decided to include the instruction NOR (not OR) instead of NOT,	</a:t>
            </a:r>
          </a:p>
          <a:p>
            <a:pPr marL="0" indent="0">
              <a:buNone/>
            </a:pPr>
            <a:r>
              <a:rPr lang="en-US" dirty="0"/>
              <a:t>			nor $t0,$t1,$t2	</a:t>
            </a:r>
          </a:p>
        </p:txBody>
      </p:sp>
      <p:sp>
        <p:nvSpPr>
          <p:cNvPr id="3" name="Title 2">
            <a:extLst>
              <a:ext uri="{FF2B5EF4-FFF2-40B4-BE49-F238E27FC236}">
                <a16:creationId xmlns:a16="http://schemas.microsoft.com/office/drawing/2014/main" id="{D74F187E-4537-E8C7-5FC0-2C2A2CA26448}"/>
              </a:ext>
            </a:extLst>
          </p:cNvPr>
          <p:cNvSpPr>
            <a:spLocks noGrp="1"/>
          </p:cNvSpPr>
          <p:nvPr>
            <p:ph type="title"/>
          </p:nvPr>
        </p:nvSpPr>
        <p:spPr/>
        <p:txBody>
          <a:bodyPr/>
          <a:lstStyle/>
          <a:p>
            <a:r>
              <a:rPr lang="en-US" dirty="0"/>
              <a:t>NOT and NOR</a:t>
            </a:r>
          </a:p>
        </p:txBody>
      </p:sp>
      <p:sp>
        <p:nvSpPr>
          <p:cNvPr id="4" name="Footer Placeholder 3">
            <a:extLst>
              <a:ext uri="{FF2B5EF4-FFF2-40B4-BE49-F238E27FC236}">
                <a16:creationId xmlns:a16="http://schemas.microsoft.com/office/drawing/2014/main" id="{8138D681-9DBD-C35F-8520-0D67E2BCFE98}"/>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65881B17-2057-E97B-AA32-76BA6CD8820C}"/>
              </a:ext>
            </a:extLst>
          </p:cNvPr>
          <p:cNvSpPr>
            <a:spLocks noGrp="1"/>
          </p:cNvSpPr>
          <p:nvPr>
            <p:ph type="sldNum" sz="quarter" idx="11"/>
          </p:nvPr>
        </p:nvSpPr>
        <p:spPr/>
        <p:txBody>
          <a:bodyPr/>
          <a:lstStyle/>
          <a:p>
            <a:fld id="{3DBE5772-1556-4748-AF2C-B271715542A5}" type="slidenum">
              <a:rPr lang="en-US" smtClean="0"/>
              <a:t>56</a:t>
            </a:fld>
            <a:endParaRPr lang="en-US" dirty="0"/>
          </a:p>
        </p:txBody>
      </p:sp>
    </p:spTree>
    <p:extLst>
      <p:ext uri="{BB962C8B-B14F-4D97-AF65-F5344CB8AC3E}">
        <p14:creationId xmlns:p14="http://schemas.microsoft.com/office/powerpoint/2010/main" val="8732236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Policy of Register Usage (Conventions)</a:t>
            </a:r>
          </a:p>
        </p:txBody>
      </p:sp>
      <p:sp>
        <p:nvSpPr>
          <p:cNvPr id="5" name="Slide Number Placeholder 4"/>
          <p:cNvSpPr>
            <a:spLocks noGrp="1"/>
          </p:cNvSpPr>
          <p:nvPr>
            <p:ph type="sldNum" sz="quarter" idx="11"/>
          </p:nvPr>
        </p:nvSpPr>
        <p:spPr/>
        <p:txBody>
          <a:bodyPr/>
          <a:lstStyle/>
          <a:p>
            <a:fld id="{3DBE5772-1556-4748-AF2C-B271715542A5}" type="slidenum">
              <a:rPr lang="en-US" smtClean="0"/>
              <a:t>57</a:t>
            </a:fld>
            <a:endParaRPr lang="en-US" dirty="0"/>
          </a:p>
        </p:txBody>
      </p:sp>
      <p:graphicFrame>
        <p:nvGraphicFramePr>
          <p:cNvPr id="6" name="Object 3">
            <a:hlinkClick r:id="" action="ppaction://ole?verb=0"/>
          </p:cNvPr>
          <p:cNvGraphicFramePr>
            <a:graphicFrameLocks/>
          </p:cNvGraphicFramePr>
          <p:nvPr>
            <p:extLst>
              <p:ext uri="{D42A27DB-BD31-4B8C-83A1-F6EECF244321}">
                <p14:modId xmlns:p14="http://schemas.microsoft.com/office/powerpoint/2010/main" val="1219472534"/>
              </p:ext>
            </p:extLst>
          </p:nvPr>
        </p:nvGraphicFramePr>
        <p:xfrm>
          <a:off x="228600" y="1219200"/>
          <a:ext cx="8682038" cy="4403725"/>
        </p:xfrm>
        <a:graphic>
          <a:graphicData uri="http://schemas.openxmlformats.org/presentationml/2006/ole">
            <mc:AlternateContent xmlns:mc="http://schemas.openxmlformats.org/markup-compatibility/2006">
              <mc:Choice xmlns:v="urn:schemas-microsoft-com:vml" Requires="v">
                <p:oleObj name="Worksheet" r:id="rId2" imgW="6743861" imgH="3343388" progId="Excel.Sheet.8">
                  <p:embed/>
                </p:oleObj>
              </mc:Choice>
              <mc:Fallback>
                <p:oleObj name="Worksheet" r:id="rId2" imgW="6743861" imgH="3343388" progId="Excel.Sheet.8">
                  <p:embed/>
                  <p:pic>
                    <p:nvPicPr>
                      <p:cNvPr id="52230" name="Object 3">
                        <a:hlinkClick r:id="" action="ppaction://ole?verb=0"/>
                      </p:cNvPr>
                      <p:cNvPicPr>
                        <a:picLocks noChangeArrowheads="1"/>
                      </p:cNvPicPr>
                      <p:nvPr/>
                    </p:nvPicPr>
                    <p:blipFill>
                      <a:blip r:embed="rId3"/>
                      <a:srcRect/>
                      <a:stretch>
                        <a:fillRect/>
                      </a:stretch>
                    </p:blipFill>
                    <p:spPr bwMode="auto">
                      <a:xfrm>
                        <a:off x="228600" y="1219200"/>
                        <a:ext cx="8682038" cy="4403725"/>
                      </a:xfrm>
                      <a:prstGeom prst="rect">
                        <a:avLst/>
                      </a:prstGeom>
                      <a:noFill/>
                      <a:ln>
                        <a:noFill/>
                      </a:ln>
                      <a:effectLst/>
                    </p:spPr>
                  </p:pic>
                </p:oleObj>
              </mc:Fallback>
            </mc:AlternateContent>
          </a:graphicData>
        </a:graphic>
      </p:graphicFrame>
      <p:sp>
        <p:nvSpPr>
          <p:cNvPr id="7" name="Text Box 4"/>
          <p:cNvSpPr txBox="1">
            <a:spLocks noChangeArrowheads="1"/>
          </p:cNvSpPr>
          <p:nvPr/>
        </p:nvSpPr>
        <p:spPr bwMode="auto">
          <a:xfrm>
            <a:off x="141514" y="5690961"/>
            <a:ext cx="751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4"/>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5"/>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dirty="0">
                <a:solidFill>
                  <a:schemeClr val="accent1"/>
                </a:solidFill>
              </a:rPr>
              <a:t>Register 1 ($at) reserved for assembler,  26-27 for operating system</a:t>
            </a:r>
          </a:p>
        </p:txBody>
      </p:sp>
      <p:sp>
        <p:nvSpPr>
          <p:cNvPr id="8" name="Footer Placeholder 7">
            <a:extLst>
              <a:ext uri="{FF2B5EF4-FFF2-40B4-BE49-F238E27FC236}">
                <a16:creationId xmlns:a16="http://schemas.microsoft.com/office/drawing/2014/main" id="{F9A8DA1B-B29A-7738-98E4-C14BC918A38C}"/>
              </a:ext>
            </a:extLst>
          </p:cNvPr>
          <p:cNvSpPr>
            <a:spLocks noGrp="1"/>
          </p:cNvSpPr>
          <p:nvPr>
            <p:ph type="ftr" sz="quarter" idx="10"/>
          </p:nvPr>
        </p:nvSpPr>
        <p:spPr/>
        <p:txBody>
          <a:bodyPr/>
          <a:lstStyle/>
          <a:p>
            <a:r>
              <a:rPr lang="en-US"/>
              <a:t>Dr. Shafina | University of Kotli | CS&amp;IT</a:t>
            </a:r>
            <a:endParaRPr lang="en-US" dirty="0"/>
          </a:p>
        </p:txBody>
      </p:sp>
    </p:spTree>
    <p:extLst>
      <p:ext uri="{BB962C8B-B14F-4D97-AF65-F5344CB8AC3E}">
        <p14:creationId xmlns:p14="http://schemas.microsoft.com/office/powerpoint/2010/main" val="96818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7853C6-18E5-7D1A-FC75-D679856D02BC}"/>
              </a:ext>
            </a:extLst>
          </p:cNvPr>
          <p:cNvSpPr>
            <a:spLocks noGrp="1"/>
          </p:cNvSpPr>
          <p:nvPr>
            <p:ph idx="1"/>
          </p:nvPr>
        </p:nvSpPr>
        <p:spPr/>
        <p:txBody>
          <a:bodyPr/>
          <a:lstStyle/>
          <a:p>
            <a:r>
              <a:rPr lang="en-US" b="0" i="0" dirty="0">
                <a:solidFill>
                  <a:srgbClr val="333333"/>
                </a:solidFill>
                <a:effectLst/>
                <a:latin typeface="Roboto" panose="02000000000000000000" pitchFamily="2" charset="0"/>
              </a:rPr>
              <a:t>An instruction pipeline receives sequential instructions from memory while prior instructions are implemented in other portions. </a:t>
            </a:r>
          </a:p>
          <a:p>
            <a:r>
              <a:rPr lang="en-US" b="0" i="0" dirty="0">
                <a:solidFill>
                  <a:srgbClr val="333333"/>
                </a:solidFill>
                <a:effectLst/>
                <a:latin typeface="Roboto" panose="02000000000000000000" pitchFamily="2" charset="0"/>
              </a:rPr>
              <a:t>Pipeline processing can be seen in both the data and instruction streams.</a:t>
            </a:r>
          </a:p>
          <a:p>
            <a:r>
              <a:rPr lang="en-US" b="0" i="0" dirty="0">
                <a:solidFill>
                  <a:srgbClr val="333333"/>
                </a:solidFill>
                <a:effectLst/>
                <a:latin typeface="Roboto" panose="02000000000000000000" pitchFamily="2" charset="0"/>
              </a:rPr>
              <a:t> To perform tasks such as fetching, decoding and execution of instructions, most digital computers with complicated instructions would require an instruction pipeline.</a:t>
            </a:r>
            <a:endParaRPr lang="en-US" dirty="0"/>
          </a:p>
        </p:txBody>
      </p:sp>
      <p:sp>
        <p:nvSpPr>
          <p:cNvPr id="3" name="Title 2">
            <a:extLst>
              <a:ext uri="{FF2B5EF4-FFF2-40B4-BE49-F238E27FC236}">
                <a16:creationId xmlns:a16="http://schemas.microsoft.com/office/drawing/2014/main" id="{A71EAC19-9F6E-6694-8D54-5375F995D95D}"/>
              </a:ext>
            </a:extLst>
          </p:cNvPr>
          <p:cNvSpPr>
            <a:spLocks noGrp="1"/>
          </p:cNvSpPr>
          <p:nvPr>
            <p:ph type="title"/>
          </p:nvPr>
        </p:nvSpPr>
        <p:spPr/>
        <p:txBody>
          <a:bodyPr/>
          <a:lstStyle/>
          <a:p>
            <a:r>
              <a:rPr lang="en-US" dirty="0"/>
              <a:t>Instruction Pipelining</a:t>
            </a:r>
          </a:p>
        </p:txBody>
      </p:sp>
      <p:sp>
        <p:nvSpPr>
          <p:cNvPr id="4" name="Footer Placeholder 3">
            <a:extLst>
              <a:ext uri="{FF2B5EF4-FFF2-40B4-BE49-F238E27FC236}">
                <a16:creationId xmlns:a16="http://schemas.microsoft.com/office/drawing/2014/main" id="{B6058DD4-08CC-2B39-312F-706E477A861B}"/>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AB6F221C-0776-B481-D076-8086025FB081}"/>
              </a:ext>
            </a:extLst>
          </p:cNvPr>
          <p:cNvSpPr>
            <a:spLocks noGrp="1"/>
          </p:cNvSpPr>
          <p:nvPr>
            <p:ph type="sldNum" sz="quarter" idx="11"/>
          </p:nvPr>
        </p:nvSpPr>
        <p:spPr/>
        <p:txBody>
          <a:bodyPr/>
          <a:lstStyle/>
          <a:p>
            <a:fld id="{3DBE5772-1556-4748-AF2C-B271715542A5}" type="slidenum">
              <a:rPr lang="en-US" smtClean="0"/>
              <a:t>6</a:t>
            </a:fld>
            <a:endParaRPr lang="en-US" dirty="0"/>
          </a:p>
        </p:txBody>
      </p:sp>
    </p:spTree>
    <p:extLst>
      <p:ext uri="{BB962C8B-B14F-4D97-AF65-F5344CB8AC3E}">
        <p14:creationId xmlns:p14="http://schemas.microsoft.com/office/powerpoint/2010/main" val="386604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0927DE-CD23-5A08-2F4C-D8B022C5E7C9}"/>
              </a:ext>
            </a:extLst>
          </p:cNvPr>
          <p:cNvSpPr>
            <a:spLocks noGrp="1"/>
          </p:cNvSpPr>
          <p:nvPr>
            <p:ph idx="1"/>
          </p:nvPr>
        </p:nvSpPr>
        <p:spPr/>
        <p:txBody>
          <a:bodyPr/>
          <a:lstStyle/>
          <a:p>
            <a:pPr algn="l"/>
            <a:r>
              <a:rPr lang="en-US" b="0" i="0" dirty="0">
                <a:solidFill>
                  <a:srgbClr val="333333"/>
                </a:solidFill>
                <a:effectLst/>
                <a:latin typeface="Roboto" panose="02000000000000000000" pitchFamily="2" charset="0"/>
              </a:rPr>
              <a:t>In general, each and every instruction must be processed by the computer in the following order:</a:t>
            </a:r>
          </a:p>
          <a:p>
            <a:pPr algn="l"/>
            <a:r>
              <a:rPr lang="en-US" b="0" i="0" dirty="0">
                <a:solidFill>
                  <a:srgbClr val="333333"/>
                </a:solidFill>
                <a:effectLst/>
                <a:latin typeface="Roboto" panose="02000000000000000000" pitchFamily="2" charset="0"/>
              </a:rPr>
              <a:t>1. Fetching the instruction from memory</a:t>
            </a:r>
          </a:p>
          <a:p>
            <a:pPr algn="l"/>
            <a:r>
              <a:rPr lang="en-US" b="0" i="0" dirty="0">
                <a:solidFill>
                  <a:srgbClr val="333333"/>
                </a:solidFill>
                <a:effectLst/>
                <a:latin typeface="Roboto" panose="02000000000000000000" pitchFamily="2" charset="0"/>
              </a:rPr>
              <a:t>2. Decoding the obtained instruction</a:t>
            </a:r>
          </a:p>
          <a:p>
            <a:pPr algn="l"/>
            <a:r>
              <a:rPr lang="en-US" b="0" i="0" dirty="0">
                <a:solidFill>
                  <a:srgbClr val="333333"/>
                </a:solidFill>
                <a:effectLst/>
                <a:latin typeface="Roboto" panose="02000000000000000000" pitchFamily="2" charset="0"/>
              </a:rPr>
              <a:t>3. Calculating the effective address</a:t>
            </a:r>
          </a:p>
          <a:p>
            <a:pPr algn="l"/>
            <a:r>
              <a:rPr lang="en-US" b="0" i="0" dirty="0">
                <a:solidFill>
                  <a:srgbClr val="333333"/>
                </a:solidFill>
                <a:effectLst/>
                <a:latin typeface="Roboto" panose="02000000000000000000" pitchFamily="2" charset="0"/>
              </a:rPr>
              <a:t>4. Fetching the operands from the given memory</a:t>
            </a:r>
          </a:p>
          <a:p>
            <a:pPr algn="l"/>
            <a:r>
              <a:rPr lang="en-US" b="0" i="0" dirty="0">
                <a:solidFill>
                  <a:srgbClr val="333333"/>
                </a:solidFill>
                <a:effectLst/>
                <a:latin typeface="Roboto" panose="02000000000000000000" pitchFamily="2" charset="0"/>
              </a:rPr>
              <a:t>5. Execution of the instruction</a:t>
            </a:r>
          </a:p>
          <a:p>
            <a:pPr algn="l"/>
            <a:r>
              <a:rPr lang="en-US" b="0" i="0" dirty="0">
                <a:solidFill>
                  <a:srgbClr val="333333"/>
                </a:solidFill>
                <a:effectLst/>
                <a:latin typeface="Roboto" panose="02000000000000000000" pitchFamily="2" charset="0"/>
              </a:rPr>
              <a:t>6. Storing the result in a proper place</a:t>
            </a:r>
          </a:p>
          <a:p>
            <a:endParaRPr lang="en-US" dirty="0"/>
          </a:p>
        </p:txBody>
      </p:sp>
      <p:sp>
        <p:nvSpPr>
          <p:cNvPr id="3" name="Title 2">
            <a:extLst>
              <a:ext uri="{FF2B5EF4-FFF2-40B4-BE49-F238E27FC236}">
                <a16:creationId xmlns:a16="http://schemas.microsoft.com/office/drawing/2014/main" id="{7C9FAB70-6CDA-4C2A-AF01-320DE716B557}"/>
              </a:ext>
            </a:extLst>
          </p:cNvPr>
          <p:cNvSpPr>
            <a:spLocks noGrp="1"/>
          </p:cNvSpPr>
          <p:nvPr>
            <p:ph type="title"/>
          </p:nvPr>
        </p:nvSpPr>
        <p:spPr/>
        <p:txBody>
          <a:bodyPr/>
          <a:lstStyle/>
          <a:p>
            <a:r>
              <a:rPr lang="en-US" dirty="0"/>
              <a:t>Instruction Pipelining</a:t>
            </a:r>
          </a:p>
        </p:txBody>
      </p:sp>
      <p:sp>
        <p:nvSpPr>
          <p:cNvPr id="4" name="Footer Placeholder 3">
            <a:extLst>
              <a:ext uri="{FF2B5EF4-FFF2-40B4-BE49-F238E27FC236}">
                <a16:creationId xmlns:a16="http://schemas.microsoft.com/office/drawing/2014/main" id="{181CD62F-992F-DBD3-75E5-FCCA8FE9A9A3}"/>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1A124F8B-1B2B-C809-2930-AB4CEC9FF695}"/>
              </a:ext>
            </a:extLst>
          </p:cNvPr>
          <p:cNvSpPr>
            <a:spLocks noGrp="1"/>
          </p:cNvSpPr>
          <p:nvPr>
            <p:ph type="sldNum" sz="quarter" idx="11"/>
          </p:nvPr>
        </p:nvSpPr>
        <p:spPr/>
        <p:txBody>
          <a:bodyPr/>
          <a:lstStyle/>
          <a:p>
            <a:fld id="{3DBE5772-1556-4748-AF2C-B271715542A5}" type="slidenum">
              <a:rPr lang="en-US" smtClean="0"/>
              <a:t>7</a:t>
            </a:fld>
            <a:endParaRPr lang="en-US" dirty="0"/>
          </a:p>
        </p:txBody>
      </p:sp>
    </p:spTree>
    <p:extLst>
      <p:ext uri="{BB962C8B-B14F-4D97-AF65-F5344CB8AC3E}">
        <p14:creationId xmlns:p14="http://schemas.microsoft.com/office/powerpoint/2010/main" val="55556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C1343D-A6A3-C7B6-4CAF-BB9C3AC35665}"/>
              </a:ext>
            </a:extLst>
          </p:cNvPr>
          <p:cNvSpPr>
            <a:spLocks noGrp="1"/>
          </p:cNvSpPr>
          <p:nvPr>
            <p:ph idx="1"/>
          </p:nvPr>
        </p:nvSpPr>
        <p:spPr/>
        <p:txBody>
          <a:bodyPr/>
          <a:lstStyle/>
          <a:p>
            <a:pPr algn="just"/>
            <a:r>
              <a:rPr lang="en-US" b="0" i="0" dirty="0">
                <a:solidFill>
                  <a:srgbClr val="333333"/>
                </a:solidFill>
                <a:effectLst/>
                <a:latin typeface="Roboto" panose="02000000000000000000" pitchFamily="2" charset="0"/>
              </a:rPr>
              <a:t>Each step is carried out in its own segment, and various segments may take different amounts of time to process the incoming data. </a:t>
            </a:r>
          </a:p>
          <a:p>
            <a:pPr algn="just"/>
            <a:r>
              <a:rPr lang="en-US" b="0" i="0" dirty="0">
                <a:solidFill>
                  <a:srgbClr val="333333"/>
                </a:solidFill>
                <a:effectLst/>
                <a:latin typeface="Roboto" panose="02000000000000000000" pitchFamily="2" charset="0"/>
              </a:rPr>
              <a:t>Furthermore, there are occasions when multiple segments request memory access at the very same time, requiring one segment to wait unless and until the memory access of another is completed.</a:t>
            </a:r>
          </a:p>
          <a:p>
            <a:pPr algn="just"/>
            <a:r>
              <a:rPr lang="en-US" b="0" i="0" dirty="0">
                <a:solidFill>
                  <a:srgbClr val="333333"/>
                </a:solidFill>
                <a:effectLst/>
                <a:latin typeface="Roboto" panose="02000000000000000000" pitchFamily="2" charset="0"/>
              </a:rPr>
              <a:t>If the instruction cycle is separated into equal-length segments, the organization of an instruction pipeline will become much more efficient.</a:t>
            </a:r>
          </a:p>
          <a:p>
            <a:pPr algn="just"/>
            <a:r>
              <a:rPr lang="en-US" b="0" i="0" dirty="0">
                <a:solidFill>
                  <a:srgbClr val="333333"/>
                </a:solidFill>
                <a:effectLst/>
                <a:latin typeface="Roboto" panose="02000000000000000000" pitchFamily="2" charset="0"/>
              </a:rPr>
              <a:t> </a:t>
            </a:r>
            <a:endParaRPr lang="en-US" dirty="0"/>
          </a:p>
        </p:txBody>
      </p:sp>
      <p:sp>
        <p:nvSpPr>
          <p:cNvPr id="3" name="Title 2">
            <a:extLst>
              <a:ext uri="{FF2B5EF4-FFF2-40B4-BE49-F238E27FC236}">
                <a16:creationId xmlns:a16="http://schemas.microsoft.com/office/drawing/2014/main" id="{AB85D6E0-5FC7-BEEE-BA60-6FF3F4E36681}"/>
              </a:ext>
            </a:extLst>
          </p:cNvPr>
          <p:cNvSpPr>
            <a:spLocks noGrp="1"/>
          </p:cNvSpPr>
          <p:nvPr>
            <p:ph type="title"/>
          </p:nvPr>
        </p:nvSpPr>
        <p:spPr/>
        <p:txBody>
          <a:bodyPr/>
          <a:lstStyle/>
          <a:p>
            <a:r>
              <a:rPr lang="en-US" dirty="0"/>
              <a:t>Instruction Pipelining</a:t>
            </a:r>
          </a:p>
        </p:txBody>
      </p:sp>
      <p:sp>
        <p:nvSpPr>
          <p:cNvPr id="4" name="Footer Placeholder 3">
            <a:extLst>
              <a:ext uri="{FF2B5EF4-FFF2-40B4-BE49-F238E27FC236}">
                <a16:creationId xmlns:a16="http://schemas.microsoft.com/office/drawing/2014/main" id="{8DF180FE-E209-FBFE-97E2-9EAA1C659E39}"/>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2ABDE922-B4ED-05BD-7EC8-C7778AD1E0CB}"/>
              </a:ext>
            </a:extLst>
          </p:cNvPr>
          <p:cNvSpPr>
            <a:spLocks noGrp="1"/>
          </p:cNvSpPr>
          <p:nvPr>
            <p:ph type="sldNum" sz="quarter" idx="11"/>
          </p:nvPr>
        </p:nvSpPr>
        <p:spPr/>
        <p:txBody>
          <a:bodyPr/>
          <a:lstStyle/>
          <a:p>
            <a:fld id="{3DBE5772-1556-4748-AF2C-B271715542A5}" type="slidenum">
              <a:rPr lang="en-US" smtClean="0"/>
              <a:t>8</a:t>
            </a:fld>
            <a:endParaRPr lang="en-US" dirty="0"/>
          </a:p>
        </p:txBody>
      </p:sp>
    </p:spTree>
    <p:extLst>
      <p:ext uri="{BB962C8B-B14F-4D97-AF65-F5344CB8AC3E}">
        <p14:creationId xmlns:p14="http://schemas.microsoft.com/office/powerpoint/2010/main" val="156402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C78A2B-0731-9F12-18A5-B985EA92306B}"/>
              </a:ext>
            </a:extLst>
          </p:cNvPr>
          <p:cNvSpPr>
            <a:spLocks noGrp="1"/>
          </p:cNvSpPr>
          <p:nvPr>
            <p:ph idx="1"/>
          </p:nvPr>
        </p:nvSpPr>
        <p:spPr/>
        <p:txBody>
          <a:bodyPr/>
          <a:lstStyle/>
          <a:p>
            <a:pPr algn="just"/>
            <a:r>
              <a:rPr lang="en-US" b="0" i="0" dirty="0">
                <a:solidFill>
                  <a:srgbClr val="333333"/>
                </a:solidFill>
                <a:effectLst/>
                <a:latin typeface="Roboto" panose="02000000000000000000" pitchFamily="2" charset="0"/>
              </a:rPr>
              <a:t>A four-segment instruction pipeline unifies two or more distinct segments into a single unit. For example, the decoding of the instruction and the calculation of the effective address can be merged into a single segment</a:t>
            </a:r>
          </a:p>
          <a:p>
            <a:pPr algn="just"/>
            <a:r>
              <a:rPr lang="en-US" dirty="0">
                <a:solidFill>
                  <a:srgbClr val="333333"/>
                </a:solidFill>
                <a:latin typeface="Roboto" panose="02000000000000000000" pitchFamily="2" charset="0"/>
              </a:rPr>
              <a:t>Segment 1:</a:t>
            </a:r>
          </a:p>
          <a:p>
            <a:pPr lvl="1" algn="just"/>
            <a:r>
              <a:rPr lang="en-US" dirty="0">
                <a:solidFill>
                  <a:srgbClr val="333333"/>
                </a:solidFill>
                <a:latin typeface="Roboto" panose="02000000000000000000" pitchFamily="2" charset="0"/>
              </a:rPr>
              <a:t>Instruction Fetch using FIFO</a:t>
            </a:r>
          </a:p>
          <a:p>
            <a:pPr algn="just"/>
            <a:r>
              <a:rPr lang="en-US" dirty="0">
                <a:solidFill>
                  <a:srgbClr val="333333"/>
                </a:solidFill>
                <a:latin typeface="Roboto" panose="02000000000000000000" pitchFamily="2" charset="0"/>
              </a:rPr>
              <a:t>Segment 2:</a:t>
            </a:r>
          </a:p>
          <a:p>
            <a:pPr lvl="1" algn="just"/>
            <a:r>
              <a:rPr lang="en-US" dirty="0">
                <a:solidFill>
                  <a:srgbClr val="333333"/>
                </a:solidFill>
                <a:latin typeface="Roboto" panose="02000000000000000000" pitchFamily="2" charset="0"/>
              </a:rPr>
              <a:t>Decode instruction and effective address calculation</a:t>
            </a:r>
          </a:p>
          <a:p>
            <a:pPr algn="just"/>
            <a:r>
              <a:rPr lang="en-US" dirty="0">
                <a:solidFill>
                  <a:srgbClr val="333333"/>
                </a:solidFill>
                <a:latin typeface="Roboto" panose="02000000000000000000" pitchFamily="2" charset="0"/>
              </a:rPr>
              <a:t>Segment 3:	</a:t>
            </a:r>
          </a:p>
          <a:p>
            <a:pPr lvl="1" algn="just"/>
            <a:r>
              <a:rPr lang="en-US" dirty="0">
                <a:solidFill>
                  <a:srgbClr val="333333"/>
                </a:solidFill>
                <a:latin typeface="Roboto" panose="02000000000000000000" pitchFamily="2" charset="0"/>
              </a:rPr>
              <a:t>Fetch operands</a:t>
            </a:r>
          </a:p>
          <a:p>
            <a:pPr algn="just"/>
            <a:r>
              <a:rPr lang="en-US" dirty="0">
                <a:solidFill>
                  <a:srgbClr val="333333"/>
                </a:solidFill>
                <a:latin typeface="Roboto" panose="02000000000000000000" pitchFamily="2" charset="0"/>
              </a:rPr>
              <a:t>Segment 4</a:t>
            </a:r>
          </a:p>
          <a:p>
            <a:pPr lvl="1" algn="just"/>
            <a:r>
              <a:rPr lang="en-US" dirty="0">
                <a:solidFill>
                  <a:srgbClr val="333333"/>
                </a:solidFill>
                <a:latin typeface="Roboto" panose="02000000000000000000" pitchFamily="2" charset="0"/>
              </a:rPr>
              <a:t>Instruction execution</a:t>
            </a:r>
            <a:endParaRPr lang="en-US" dirty="0"/>
          </a:p>
        </p:txBody>
      </p:sp>
      <p:sp>
        <p:nvSpPr>
          <p:cNvPr id="3" name="Title 2">
            <a:extLst>
              <a:ext uri="{FF2B5EF4-FFF2-40B4-BE49-F238E27FC236}">
                <a16:creationId xmlns:a16="http://schemas.microsoft.com/office/drawing/2014/main" id="{9BFC439C-3CA3-385C-2264-5B7D2143D524}"/>
              </a:ext>
            </a:extLst>
          </p:cNvPr>
          <p:cNvSpPr>
            <a:spLocks noGrp="1"/>
          </p:cNvSpPr>
          <p:nvPr>
            <p:ph type="title"/>
          </p:nvPr>
        </p:nvSpPr>
        <p:spPr/>
        <p:txBody>
          <a:bodyPr/>
          <a:lstStyle/>
          <a:p>
            <a:r>
              <a:rPr lang="en-US" dirty="0"/>
              <a:t>Instruction Pipelining</a:t>
            </a:r>
          </a:p>
        </p:txBody>
      </p:sp>
      <p:sp>
        <p:nvSpPr>
          <p:cNvPr id="4" name="Footer Placeholder 3">
            <a:extLst>
              <a:ext uri="{FF2B5EF4-FFF2-40B4-BE49-F238E27FC236}">
                <a16:creationId xmlns:a16="http://schemas.microsoft.com/office/drawing/2014/main" id="{68122B85-2529-905E-ACD3-BC2F970249DC}"/>
              </a:ext>
            </a:extLst>
          </p:cNvPr>
          <p:cNvSpPr>
            <a:spLocks noGrp="1"/>
          </p:cNvSpPr>
          <p:nvPr>
            <p:ph type="ftr" sz="quarter" idx="10"/>
          </p:nvPr>
        </p:nvSpPr>
        <p:spPr/>
        <p:txBody>
          <a:bodyPr/>
          <a:lstStyle/>
          <a:p>
            <a:r>
              <a:rPr lang="en-US"/>
              <a:t>Dr. Shafina | University of Kotli | CS&amp;IT</a:t>
            </a:r>
            <a:endParaRPr lang="en-US" dirty="0"/>
          </a:p>
        </p:txBody>
      </p:sp>
      <p:sp>
        <p:nvSpPr>
          <p:cNvPr id="5" name="Slide Number Placeholder 4">
            <a:extLst>
              <a:ext uri="{FF2B5EF4-FFF2-40B4-BE49-F238E27FC236}">
                <a16:creationId xmlns:a16="http://schemas.microsoft.com/office/drawing/2014/main" id="{05550FF2-D7D4-BDB1-B243-DBFCD61AB4D8}"/>
              </a:ext>
            </a:extLst>
          </p:cNvPr>
          <p:cNvSpPr>
            <a:spLocks noGrp="1"/>
          </p:cNvSpPr>
          <p:nvPr>
            <p:ph type="sldNum" sz="quarter" idx="11"/>
          </p:nvPr>
        </p:nvSpPr>
        <p:spPr/>
        <p:txBody>
          <a:bodyPr/>
          <a:lstStyle/>
          <a:p>
            <a:fld id="{3DBE5772-1556-4748-AF2C-B271715542A5}" type="slidenum">
              <a:rPr lang="en-US" smtClean="0"/>
              <a:t>9</a:t>
            </a:fld>
            <a:endParaRPr lang="en-US" dirty="0"/>
          </a:p>
        </p:txBody>
      </p:sp>
    </p:spTree>
    <p:extLst>
      <p:ext uri="{BB962C8B-B14F-4D97-AF65-F5344CB8AC3E}">
        <p14:creationId xmlns:p14="http://schemas.microsoft.com/office/powerpoint/2010/main" val="622118451"/>
      </p:ext>
    </p:extLst>
  </p:cSld>
  <p:clrMapOvr>
    <a:masterClrMapping/>
  </p:clrMapOvr>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848A6D44-812E-4AA2-A4A8-B8E904EB650C}" vid="{F54E7315-AAB1-4403-B47B-F0A6E12D92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4602</TotalTime>
  <Words>3454</Words>
  <Application>Microsoft Office PowerPoint</Application>
  <PresentationFormat>On-screen Show (4:3)</PresentationFormat>
  <Paragraphs>414</Paragraphs>
  <Slides>57</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9" baseType="lpstr">
      <vt:lpstr>Arial</vt:lpstr>
      <vt:lpstr>Arial Unicode MS</vt:lpstr>
      <vt:lpstr>Calibri</vt:lpstr>
      <vt:lpstr>Courier New</vt:lpstr>
      <vt:lpstr>Garamond</vt:lpstr>
      <vt:lpstr>Roboto</vt:lpstr>
      <vt:lpstr>Tahoma</vt:lpstr>
      <vt:lpstr>Times New Roman</vt:lpstr>
      <vt:lpstr>Verdana</vt:lpstr>
      <vt:lpstr>Wingdings</vt:lpstr>
      <vt:lpstr>Theme1</vt:lpstr>
      <vt:lpstr>Worksheet</vt:lpstr>
      <vt:lpstr>Computer Organization and Assembly Language Lecture 6 </vt:lpstr>
      <vt:lpstr>Agenda</vt:lpstr>
      <vt:lpstr>Designing a Computer</vt:lpstr>
      <vt:lpstr>Defining ISA</vt:lpstr>
      <vt:lpstr>Types of ISA</vt:lpstr>
      <vt:lpstr>Instruction Pipelining</vt:lpstr>
      <vt:lpstr>Instruction Pipelining</vt:lpstr>
      <vt:lpstr>Instruction Pipelining</vt:lpstr>
      <vt:lpstr>Instruction Pipelining</vt:lpstr>
      <vt:lpstr>PowerPoint Presentation</vt:lpstr>
      <vt:lpstr>PowerPoint Presentation</vt:lpstr>
      <vt:lpstr>Pipelining of RISC Instructions</vt:lpstr>
      <vt:lpstr>Growth of Processors</vt:lpstr>
      <vt:lpstr>MIPS Instruction Set (RISC)</vt:lpstr>
      <vt:lpstr>MIPS Arithmetic Instructions</vt:lpstr>
      <vt:lpstr>MIPS Arithmetic Instructions</vt:lpstr>
      <vt:lpstr>Arithmetic Instr. (Continued)</vt:lpstr>
      <vt:lpstr>Operands of the Computer Hardware</vt:lpstr>
      <vt:lpstr>Registers vs. Memory</vt:lpstr>
      <vt:lpstr>Registers vs Memory</vt:lpstr>
      <vt:lpstr>Design Principle 2</vt:lpstr>
      <vt:lpstr>MIPS Memory Organization </vt:lpstr>
      <vt:lpstr>Memory and Register File</vt:lpstr>
      <vt:lpstr>Memory and Register File</vt:lpstr>
      <vt:lpstr>Memory and Register File</vt:lpstr>
      <vt:lpstr>Memory Organization</vt:lpstr>
      <vt:lpstr>PowerPoint Presentation</vt:lpstr>
      <vt:lpstr>MIPS Memory Organization</vt:lpstr>
      <vt:lpstr>Big Endian and Little Endian</vt:lpstr>
      <vt:lpstr>PowerPoint Presentation</vt:lpstr>
      <vt:lpstr>Example</vt:lpstr>
      <vt:lpstr>PowerPoint Presentation</vt:lpstr>
      <vt:lpstr>PowerPoint Presentation</vt:lpstr>
      <vt:lpstr>PowerPoint Presentation</vt:lpstr>
      <vt:lpstr>PowerPoint Presentation</vt:lpstr>
      <vt:lpstr>Instructions</vt:lpstr>
      <vt:lpstr>PowerPoint Presentation</vt:lpstr>
      <vt:lpstr>Constants or Immediate Operands</vt:lpstr>
      <vt:lpstr>PowerPoint Presentation</vt:lpstr>
      <vt:lpstr>MIPS Instruction format</vt:lpstr>
      <vt:lpstr>So Far We’ve Learned</vt:lpstr>
      <vt:lpstr>Design principle 4</vt:lpstr>
      <vt:lpstr>Instruction Format</vt:lpstr>
      <vt:lpstr>Instruction Format</vt:lpstr>
      <vt:lpstr>Instruction Format</vt:lpstr>
      <vt:lpstr>Instruction Format</vt:lpstr>
      <vt:lpstr>We can reduce the complexity!!!</vt:lpstr>
      <vt:lpstr>PowerPoint Presentation</vt:lpstr>
      <vt:lpstr>Another Example</vt:lpstr>
      <vt:lpstr>Stored Program Concept</vt:lpstr>
      <vt:lpstr>Stored Program Concept</vt:lpstr>
      <vt:lpstr>Logical Operations</vt:lpstr>
      <vt:lpstr>PowerPoint Presentation</vt:lpstr>
      <vt:lpstr>AND Operation</vt:lpstr>
      <vt:lpstr>OR Operation</vt:lpstr>
      <vt:lpstr>NOT and NOR</vt:lpstr>
      <vt:lpstr>Policy of Register Usage (Conventions)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Assembly Language Lecture 1</dc:title>
  <dc:creator>NJ</dc:creator>
  <cp:lastModifiedBy>Shafina</cp:lastModifiedBy>
  <cp:revision>104</cp:revision>
  <dcterms:created xsi:type="dcterms:W3CDTF">2021-12-07T20:15:23Z</dcterms:created>
  <dcterms:modified xsi:type="dcterms:W3CDTF">2023-03-15T06:50:40Z</dcterms:modified>
</cp:coreProperties>
</file>