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335" r:id="rId4"/>
    <p:sldId id="336" r:id="rId5"/>
    <p:sldId id="280" r:id="rId6"/>
    <p:sldId id="327" r:id="rId7"/>
    <p:sldId id="261" r:id="rId8"/>
    <p:sldId id="281" r:id="rId9"/>
    <p:sldId id="282" r:id="rId10"/>
    <p:sldId id="339" r:id="rId11"/>
    <p:sldId id="283" r:id="rId12"/>
    <p:sldId id="337" r:id="rId13"/>
    <p:sldId id="284" r:id="rId14"/>
    <p:sldId id="328" r:id="rId15"/>
    <p:sldId id="262" r:id="rId16"/>
    <p:sldId id="263" r:id="rId17"/>
    <p:sldId id="264" r:id="rId18"/>
    <p:sldId id="265" r:id="rId19"/>
    <p:sldId id="338" r:id="rId20"/>
    <p:sldId id="267" r:id="rId21"/>
    <p:sldId id="268" r:id="rId22"/>
    <p:sldId id="269" r:id="rId23"/>
    <p:sldId id="270" r:id="rId24"/>
    <p:sldId id="271" r:id="rId25"/>
    <p:sldId id="272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8" autoAdjust="0"/>
  </p:normalViewPr>
  <p:slideViewPr>
    <p:cSldViewPr snapToGrid="0">
      <p:cViewPr varScale="1">
        <p:scale>
          <a:sx n="67" d="100"/>
          <a:sy n="67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72847-A548-4933-9233-C1E436E60694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6EED-694B-4ADA-8181-A92C575E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6EED-694B-4ADA-8181-A92C575E01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159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219200"/>
            <a:ext cx="8610600" cy="4914902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E5772-1556-4748-AF2C-B27171554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10600" cy="491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 Third level</a:t>
            </a:r>
          </a:p>
          <a:p>
            <a:pPr lvl="3"/>
            <a:r>
              <a:rPr lang="en-US" altLang="en-US" dirty="0"/>
              <a:t> 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3DBE5772-1556-4748-AF2C-B271715542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1694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  <a:ea typeface="MS PGothic" panose="020B0600070205080204" pitchFamily="34" charset="-128"/>
          <a:cs typeface="ＭＳ Ｐゴシック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Garamond" pitchFamily="18" charset="0"/>
        </a:defRPr>
      </a:lvl9pPr>
    </p:titleStyle>
    <p:bodyStyle>
      <a:lvl1pPr marL="192881" indent="-19288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76833" indent="-183059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75072" indent="-197347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53666" indent="-177701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45654" indent="-191096" algn="l" rtl="0" eaLnBrk="1" fontAlgn="base" hangingPunct="1">
        <a:lnSpc>
          <a:spcPct val="150000"/>
        </a:lnSpc>
        <a:spcBef>
          <a:spcPct val="20000"/>
        </a:spcBef>
        <a:spcAft>
          <a:spcPts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20282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6pPr>
      <a:lvl7pPr marL="146000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7pPr>
      <a:lvl8pPr marL="1717179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8pPr>
      <a:lvl9pPr marL="1974354" indent="-19109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chines.it/doc/arm_inst.pdf" TargetMode="External"/><Relationship Id="rId2" Type="http://schemas.openxmlformats.org/officeDocument/2006/relationships/hyperlink" Target="http://www.d.umn.edu/~gshute/mips/MI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nm.edu/~maccabe/classes/341/labman/node9" TargetMode="External"/><Relationship Id="rId5" Type="http://schemas.openxmlformats.org/officeDocument/2006/relationships/hyperlink" Target="http://pds.twi.tudelft.nl/vakken/in101/labcourse/instruction-set/" TargetMode="External"/><Relationship Id="rId4" Type="http://schemas.openxmlformats.org/officeDocument/2006/relationships/hyperlink" Target="http://brokenthorn.com/Resources/OSDevX86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 and Assembly Language</a:t>
            </a:r>
            <a:br>
              <a:rPr lang="en-US" dirty="0"/>
            </a:br>
            <a:r>
              <a:rPr lang="en-US" dirty="0"/>
              <a:t>Lecture 7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20A073-F66D-EE9D-537F-42FA52A8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F51CE4-E128-5180-853D-4700F2F55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59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982D4-1F5E-FE22-BB17-23D58985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550" y="1219200"/>
            <a:ext cx="8820150" cy="23002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157296-11F9-3911-7475-5E451990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Calling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0F42C-5871-E27C-5B8E-2FFB738341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60B1-0CBA-AC09-E650-2CC3A20A0B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3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	</a:t>
            </a:r>
            <a:r>
              <a:rPr lang="en-US" i="1" dirty="0" err="1"/>
              <a:t>instr</a:t>
            </a:r>
            <a:r>
              <a:rPr lang="en-US" dirty="0"/>
              <a:t>		# jump to machine instruction </a:t>
            </a:r>
            <a:r>
              <a:rPr lang="en-US" i="1" dirty="0" err="1"/>
              <a:t>instr</a:t>
            </a:r>
            <a:endParaRPr lang="en-US" i="1" dirty="0"/>
          </a:p>
          <a:p>
            <a:pPr>
              <a:buNone/>
              <a:defRPr/>
            </a:pPr>
            <a:r>
              <a:rPr lang="en-US" i="1" dirty="0"/>
              <a:t>				  </a:t>
            </a:r>
            <a:r>
              <a:rPr lang="en-US" dirty="0"/>
              <a:t>(unconditional jump)</a:t>
            </a:r>
          </a:p>
          <a:p>
            <a:pPr>
              <a:defRPr/>
            </a:pPr>
            <a:r>
              <a:rPr lang="en-US" dirty="0" err="1"/>
              <a:t>jr</a:t>
            </a:r>
            <a:r>
              <a:rPr lang="en-US" dirty="0"/>
              <a:t>	$</a:t>
            </a:r>
            <a:r>
              <a:rPr lang="en-US" dirty="0" err="1"/>
              <a:t>ra</a:t>
            </a:r>
            <a:r>
              <a:rPr lang="en-US" dirty="0"/>
              <a:t>		# jump to address in register </a:t>
            </a:r>
            <a:r>
              <a:rPr lang="en-US" dirty="0" err="1"/>
              <a:t>ra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				  (used by </a:t>
            </a:r>
            <a:r>
              <a:rPr lang="en-US" dirty="0" err="1"/>
              <a:t>calee</a:t>
            </a:r>
            <a:r>
              <a:rPr lang="en-US" dirty="0"/>
              <a:t> to go back to caller)</a:t>
            </a:r>
          </a:p>
          <a:p>
            <a:pPr>
              <a:defRPr/>
            </a:pPr>
            <a:r>
              <a:rPr lang="en-US" dirty="0" err="1"/>
              <a:t>jal</a:t>
            </a:r>
            <a:r>
              <a:rPr lang="en-US" dirty="0"/>
              <a:t>	</a:t>
            </a:r>
            <a:r>
              <a:rPr lang="en-US" i="1" dirty="0" err="1"/>
              <a:t>addr</a:t>
            </a:r>
            <a:r>
              <a:rPr lang="en-US" dirty="0"/>
              <a:t>		# set $</a:t>
            </a:r>
            <a:r>
              <a:rPr lang="en-US" dirty="0" err="1"/>
              <a:t>ra</a:t>
            </a:r>
            <a:r>
              <a:rPr lang="en-US" dirty="0"/>
              <a:t> = PC+4 and go to </a:t>
            </a:r>
            <a:r>
              <a:rPr lang="en-US" i="1" dirty="0" err="1"/>
              <a:t>addr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				   (jump and link; used to jump to a 			    	    procedure)</a:t>
            </a:r>
          </a:p>
          <a:p>
            <a:r>
              <a:rPr lang="en-US" dirty="0"/>
              <a:t>Jal is used to call subroutine, it is “jump and link”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Jump: j, </a:t>
            </a:r>
            <a:r>
              <a:rPr lang="en-US" dirty="0" err="1"/>
              <a:t>jr</a:t>
            </a:r>
            <a:r>
              <a:rPr lang="en-US" dirty="0"/>
              <a:t>, </a:t>
            </a:r>
            <a:r>
              <a:rPr lang="en-US" dirty="0" err="1"/>
              <a:t>jal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4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17E0F-3B70-316D-2C60-93CBB40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F78FC1-8B0F-FCE2-452E-423A70A2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24D3-39A2-BF7E-875B-3222971C4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F8C20-F4A5-1F2D-0FD5-D5EC65CAA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EABF1-6EA6-D795-D153-B8E772F20B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56" y="1405136"/>
            <a:ext cx="4738694" cy="3743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77B8E-9574-6766-9247-32A65CE8FA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5378" y="2672772"/>
            <a:ext cx="4057650" cy="206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4554A2EE-F1A9-041D-C86A-79D3D48D0FEA}"/>
              </a:ext>
            </a:extLst>
          </p:cNvPr>
          <p:cNvSpPr/>
          <p:nvPr/>
        </p:nvSpPr>
        <p:spPr bwMode="auto">
          <a:xfrm rot="20804001">
            <a:off x="2538311" y="5107478"/>
            <a:ext cx="4803871" cy="1699185"/>
          </a:xfrm>
          <a:prstGeom prst="curvedUpArrow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This code can be made more efficient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	</a:t>
            </a:r>
            <a:r>
              <a:rPr kumimoji="0" 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by using </a:t>
            </a:r>
            <a:r>
              <a:rPr kumimoji="0" lang="en-US" sz="1800" i="0" u="none" strike="noStrike" normalizeH="0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jal</a:t>
            </a:r>
            <a:r>
              <a:rPr kumimoji="0" 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 instruction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16FD798F-7E61-7F20-963D-B0326ED90908}"/>
              </a:ext>
            </a:extLst>
          </p:cNvPr>
          <p:cNvSpPr/>
          <p:nvPr/>
        </p:nvSpPr>
        <p:spPr bwMode="auto">
          <a:xfrm>
            <a:off x="4876570" y="106362"/>
            <a:ext cx="4019544" cy="2534660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Q: Why two add instructions are used instead of </a:t>
            </a: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using li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to load value in register?</a:t>
            </a: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Ans: these instructions are used to put the arguments of sum into argument registers $a0 and $a1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4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1241424"/>
            <a:ext cx="8610600" cy="4914902"/>
          </a:xfrm>
        </p:spPr>
        <p:txBody>
          <a:bodyPr/>
          <a:lstStyle/>
          <a:p>
            <a:pPr>
              <a:defRPr/>
            </a:pPr>
            <a:r>
              <a:rPr lang="en-US" dirty="0"/>
              <a:t>We have:  </a:t>
            </a:r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, what about Branch-if-less-than?</a:t>
            </a:r>
          </a:p>
          <a:p>
            <a:pPr>
              <a:defRPr/>
            </a:pPr>
            <a:r>
              <a:rPr lang="en-US" dirty="0"/>
              <a:t>New instructions: </a:t>
            </a:r>
            <a:r>
              <a:rPr lang="en-US" dirty="0" err="1"/>
              <a:t>slt</a:t>
            </a:r>
            <a:r>
              <a:rPr lang="en-US" dirty="0"/>
              <a:t> and </a:t>
            </a:r>
            <a:r>
              <a:rPr lang="en-US" dirty="0" err="1"/>
              <a:t>slti</a:t>
            </a:r>
            <a:endParaRPr lang="en-US" dirty="0"/>
          </a:p>
          <a:p>
            <a:pPr>
              <a:defRPr/>
            </a:pPr>
            <a:r>
              <a:rPr lang="en-US" dirty="0" err="1"/>
              <a:t>Slt</a:t>
            </a:r>
            <a:r>
              <a:rPr lang="en-US" dirty="0"/>
              <a:t>: set if less then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				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if 	$s1 &lt; $s2 then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				 	  	$t0 = 1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slt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$t0, $s1, $s2 		else 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				  	     $t0 = 0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slti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				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if 	$s2 &lt; 10 then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				 	  	$t0 = 1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slti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$t0, $s2, 10 		else </a:t>
            </a:r>
            <a:br>
              <a:rPr lang="en-US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				  	     $t0 = 0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Assembly provides convenient symbolic representation</a:t>
            </a:r>
          </a:p>
          <a:p>
            <a:pPr lvl="3">
              <a:defRPr/>
            </a:pPr>
            <a:r>
              <a:rPr lang="en-US" sz="1800" dirty="0"/>
              <a:t>much easier than writing down numbers</a:t>
            </a:r>
          </a:p>
          <a:p>
            <a:pPr lvl="3">
              <a:defRPr/>
            </a:pPr>
            <a:r>
              <a:rPr lang="en-US" sz="1800" dirty="0"/>
              <a:t>e.g., destination first</a:t>
            </a:r>
          </a:p>
          <a:p>
            <a:pPr>
              <a:defRPr/>
            </a:pPr>
            <a:r>
              <a:rPr lang="en-US" dirty="0"/>
              <a:t>Machine language is the underlying reality</a:t>
            </a:r>
          </a:p>
          <a:p>
            <a:pPr lvl="3">
              <a:defRPr/>
            </a:pPr>
            <a:r>
              <a:rPr lang="en-US" sz="1800" dirty="0"/>
              <a:t>e.g., destination is no longer first</a:t>
            </a:r>
          </a:p>
          <a:p>
            <a:pPr>
              <a:defRPr/>
            </a:pPr>
            <a:r>
              <a:rPr lang="en-US" dirty="0"/>
              <a:t>Assembly can provide '</a:t>
            </a:r>
            <a:r>
              <a:rPr lang="en-US" dirty="0" err="1"/>
              <a:t>pseudoinstructions</a:t>
            </a:r>
            <a:r>
              <a:rPr lang="en-US" dirty="0"/>
              <a:t>'</a:t>
            </a:r>
          </a:p>
          <a:p>
            <a:pPr lvl="3">
              <a:defRPr/>
            </a:pPr>
            <a:r>
              <a:rPr lang="en-US" sz="1800" dirty="0"/>
              <a:t>e.g., “move $t0, $t1” exists only in Assembly </a:t>
            </a:r>
          </a:p>
          <a:p>
            <a:pPr lvl="3">
              <a:defRPr/>
            </a:pPr>
            <a:r>
              <a:rPr lang="en-US" sz="1800" dirty="0"/>
              <a:t>implemented using “add $t0, $t1, $zero” </a:t>
            </a:r>
          </a:p>
          <a:p>
            <a:pPr>
              <a:defRPr/>
            </a:pPr>
            <a:r>
              <a:rPr lang="en-US" dirty="0"/>
              <a:t>When considering performance you should count real instructions and clock cycles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vs. Machine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7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instructions, all 32 bits wide</a:t>
            </a:r>
          </a:p>
          <a:p>
            <a:pPr>
              <a:defRPr/>
            </a:pPr>
            <a:r>
              <a:rPr lang="en-US" dirty="0"/>
              <a:t>very structured, no unnecessary baggage</a:t>
            </a:r>
          </a:p>
          <a:p>
            <a:pPr>
              <a:defRPr/>
            </a:pPr>
            <a:r>
              <a:rPr lang="en-US" dirty="0"/>
              <a:t>only three instruction formats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rely on compiler to achieve performance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92525" y="3197226"/>
            <a:ext cx="6088063" cy="338137"/>
            <a:chOff x="848" y="1875"/>
            <a:chExt cx="3835" cy="21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48" y="1875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87" y="1875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27" y="1875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66" y="1875"/>
              <a:ext cx="1917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292525" y="2795588"/>
            <a:ext cx="6088063" cy="339725"/>
            <a:chOff x="848" y="1622"/>
            <a:chExt cx="3835" cy="214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48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487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127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766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405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044" y="1622"/>
              <a:ext cx="639" cy="2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960738" y="2752726"/>
            <a:ext cx="63881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marL="112713"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op	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rs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rd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shamt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funct</a:t>
            </a: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35338" y="3116263"/>
            <a:ext cx="58753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marL="112713"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op	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rs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rt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16 bit address</a:t>
            </a:r>
            <a:b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endParaRPr lang="en-US" altLang="en-US" sz="1800" b="1" dirty="0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292525" y="3598863"/>
            <a:ext cx="6088063" cy="338138"/>
            <a:chOff x="848" y="2128"/>
            <a:chExt cx="3835" cy="213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48" y="212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87" y="2128"/>
              <a:ext cx="3196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935338" y="3517901"/>
            <a:ext cx="48609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marL="112713"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  op	  	  26 bit address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60725" y="2803526"/>
            <a:ext cx="4000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</a:p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</a:p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08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Instructions:</a:t>
            </a:r>
          </a:p>
          <a:p>
            <a:pPr>
              <a:buNone/>
              <a:defRPr/>
            </a:pPr>
            <a:r>
              <a:rPr lang="en-US" b="1" dirty="0" err="1"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$t4, $t5, Label</a:t>
            </a:r>
            <a:r>
              <a:rPr lang="en-US" dirty="0"/>
              <a:t>		Next instruction is at Label 					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$t4 </a:t>
            </a:r>
            <a:r>
              <a:rPr lang="en-US" b="1" dirty="0">
                <a:cs typeface="Times New Roman" pitchFamily="18" charset="0"/>
              </a:rPr>
              <a:t>≠</a:t>
            </a:r>
            <a:r>
              <a:rPr lang="en-US" b="1" dirty="0">
                <a:latin typeface="Courier New" pitchFamily="49" charset="0"/>
              </a:rPr>
              <a:t> $t5</a:t>
            </a:r>
          </a:p>
          <a:p>
            <a:pPr>
              <a:buNone/>
              <a:defRPr/>
            </a:pPr>
            <a:r>
              <a:rPr lang="en-US" b="1" dirty="0" err="1"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$t4, $t5, Label</a:t>
            </a:r>
            <a:r>
              <a:rPr lang="en-US" dirty="0"/>
              <a:t>		Next instruction is at Label 					if  </a:t>
            </a:r>
            <a:r>
              <a:rPr lang="en-US" b="1" dirty="0">
                <a:latin typeface="Courier New" pitchFamily="49" charset="0"/>
              </a:rPr>
              <a:t>$t4 = $t5</a:t>
            </a:r>
          </a:p>
          <a:p>
            <a:pPr>
              <a:buNone/>
              <a:defRPr/>
            </a:pPr>
            <a:r>
              <a:rPr lang="en-US" b="1" dirty="0">
                <a:latin typeface="Courier New" pitchFamily="49" charset="0"/>
              </a:rPr>
              <a:t>j Label</a:t>
            </a:r>
            <a:r>
              <a:rPr lang="en-US" dirty="0"/>
              <a:t>				Next instruction is at Label </a:t>
            </a:r>
          </a:p>
          <a:p>
            <a:pPr>
              <a:defRPr/>
            </a:pPr>
            <a:r>
              <a:rPr lang="en-US" sz="2800" dirty="0"/>
              <a:t>Formats: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in Branches and Jumps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512498" y="4645819"/>
            <a:ext cx="6543675" cy="871538"/>
            <a:chOff x="1344" y="3264"/>
            <a:chExt cx="4122" cy="549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632" y="3312"/>
              <a:ext cx="3834" cy="213"/>
              <a:chOff x="817" y="2183"/>
              <a:chExt cx="3834" cy="213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817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1456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095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2734" y="2183"/>
                <a:ext cx="1917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344" y="3264"/>
              <a:ext cx="37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	  </a:t>
              </a:r>
              <a:r>
                <a:rPr lang="en-US" altLang="en-US" sz="1800" b="1">
                  <a:latin typeface="Courier New" panose="02070309020205020404" pitchFamily="49" charset="0"/>
                </a:rPr>
                <a:t>op	  rs	  rt	 16 bit rel. address</a:t>
              </a:r>
              <a:br>
                <a:rPr lang="en-US" altLang="en-US" sz="1800" b="1">
                  <a:latin typeface="Courier New" panose="02070309020205020404" pitchFamily="49" charset="0"/>
                </a:rPr>
              </a:br>
              <a:endParaRPr lang="en-US" altLang="en-US" sz="1800" b="1">
                <a:latin typeface="Courier New" panose="02070309020205020404" pitchFamily="49" charset="0"/>
              </a:endParaRP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632" y="3600"/>
              <a:ext cx="3834" cy="213"/>
              <a:chOff x="817" y="2436"/>
              <a:chExt cx="3834" cy="213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17" y="2436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456" y="2436"/>
                <a:ext cx="3195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344" y="3552"/>
              <a:ext cx="30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op	  	26 bit absolute address</a:t>
              </a: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88698" y="4722019"/>
            <a:ext cx="4016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</a:t>
            </a: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21756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Instructions: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 err="1"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$t4,$t5,Label</a:t>
            </a:r>
            <a:r>
              <a:rPr lang="en-US" dirty="0"/>
              <a:t>	Next instruction is at Label if $t4 </a:t>
            </a:r>
            <a:r>
              <a:rPr lang="en-US" dirty="0">
                <a:cs typeface="Times New Roman" pitchFamily="18" charset="0"/>
              </a:rPr>
              <a:t>≠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/>
              <a:t>$t5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Tx/>
              <a:buNone/>
              <a:defRPr/>
            </a:pPr>
            <a:r>
              <a:rPr lang="en-US" b="1" dirty="0" err="1"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$t4,$t5,Label</a:t>
            </a:r>
            <a:r>
              <a:rPr lang="en-US" dirty="0"/>
              <a:t>	Next instruction is at Label if $t4 = $t5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defRPr/>
            </a:pPr>
            <a:r>
              <a:rPr lang="en-US" sz="2000" dirty="0"/>
              <a:t>Formats:			  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defRPr/>
            </a:pPr>
            <a:endParaRPr lang="en-US" sz="2000" dirty="0"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None/>
              <a:defRPr/>
            </a:pPr>
            <a:r>
              <a:rPr lang="en-US" sz="2000" dirty="0"/>
              <a:t>		</a:t>
            </a:r>
            <a:br>
              <a:rPr lang="en-US" sz="2000" dirty="0">
                <a:solidFill>
                  <a:schemeClr val="accent1"/>
                </a:solidFill>
              </a:rPr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Relative addressing				</a:t>
            </a:r>
            <a:endParaRPr lang="en-US" sz="2000" dirty="0">
              <a:cs typeface="Aria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with respect to PC (program counter)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most branches are local (principle of locality)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in Branches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8600" y="3009106"/>
            <a:ext cx="4016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09600" y="2704306"/>
            <a:ext cx="6543675" cy="871538"/>
            <a:chOff x="1344" y="3264"/>
            <a:chExt cx="4122" cy="549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32" y="3312"/>
              <a:ext cx="3834" cy="213"/>
              <a:chOff x="817" y="2183"/>
              <a:chExt cx="3834" cy="213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817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456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095" y="2183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2734" y="2183"/>
                <a:ext cx="1917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344" y="3264"/>
              <a:ext cx="37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  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op	 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rs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	 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rt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	  16 bit address</a:t>
              </a:r>
              <a:br>
                <a:rPr lang="en-US" altLang="en-US" sz="1800" b="1" dirty="0">
                  <a:latin typeface="Courier New" panose="02070309020205020404" pitchFamily="49" charset="0"/>
                </a:rPr>
              </a:br>
              <a:endParaRPr lang="en-US" altLang="en-US" sz="1800" b="1" dirty="0">
                <a:latin typeface="Courier New" panose="02070309020205020404" pitchFamily="49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632" y="3600"/>
              <a:ext cx="3834" cy="213"/>
              <a:chOff x="817" y="2436"/>
              <a:chExt cx="3834" cy="213"/>
            </a:xfrm>
          </p:grpSpPr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817" y="2436"/>
                <a:ext cx="639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1456" y="2436"/>
                <a:ext cx="3195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1344" y="3552"/>
              <a:ext cx="30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	  </a:t>
              </a:r>
              <a:r>
                <a:rPr lang="en-US" altLang="en-US" sz="1800" b="1">
                  <a:latin typeface="Courier New" panose="02070309020205020404" pitchFamily="49" charset="0"/>
                </a:rPr>
                <a:t>op	  	  26 bit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04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5A067-BA47-D67C-5714-B19AFBBE7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2" y="1371600"/>
            <a:ext cx="8950495" cy="37576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Loop in </a:t>
            </a:r>
            <a:r>
              <a:rPr lang="en-US"/>
              <a:t>C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2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A3FD87-E467-6D58-FB1A-2352758CB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505" y="114299"/>
            <a:ext cx="8514445" cy="64008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F2DE0-143E-5E06-F814-7D57325B0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98F7-20A6-11FF-0E54-E73C83513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Today’s topics: </a:t>
            </a:r>
          </a:p>
          <a:p>
            <a:pPr lvl="1"/>
            <a:r>
              <a:rPr lang="en-US" dirty="0"/>
              <a:t>Shift Instructions </a:t>
            </a:r>
          </a:p>
          <a:p>
            <a:pPr lvl="1"/>
            <a:r>
              <a:rPr lang="en-US" dirty="0"/>
              <a:t> Decision making instructions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BE5772-1556-4748-AF2C-B271715542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D5F79-D982-F140-3CB6-3DFE76B0AB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and Mem. Addresses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Group 95"/>
          <p:cNvGraphicFramePr>
            <a:graphicFrameLocks/>
          </p:cNvGraphicFramePr>
          <p:nvPr/>
        </p:nvGraphicFramePr>
        <p:xfrm>
          <a:off x="1752600" y="2286000"/>
          <a:ext cx="6324600" cy="3200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32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Exit = +2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Loop = 20000 (memory word address)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. . . 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92"/>
          <p:cNvSpPr txBox="1">
            <a:spLocks noChangeArrowheads="1"/>
          </p:cNvSpPr>
          <p:nvPr/>
        </p:nvSpPr>
        <p:spPr bwMode="auto">
          <a:xfrm>
            <a:off x="8153400" y="2209800"/>
            <a:ext cx="735013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sll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add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lw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bne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addi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 j</a:t>
            </a: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609600" y="2209800"/>
            <a:ext cx="898003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80000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80004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80008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80012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80016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80020</a:t>
            </a:r>
          </a:p>
          <a:p>
            <a:pPr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80024</a:t>
            </a:r>
          </a:p>
        </p:txBody>
      </p:sp>
      <p:sp>
        <p:nvSpPr>
          <p:cNvPr id="9" name="Text Box 94"/>
          <p:cNvSpPr txBox="1">
            <a:spLocks noChangeArrowheads="1"/>
          </p:cNvSpPr>
          <p:nvPr/>
        </p:nvSpPr>
        <p:spPr bwMode="auto">
          <a:xfrm>
            <a:off x="304800" y="1524000"/>
            <a:ext cx="7937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chemeClr val="accent1">
                    <a:lumMod val="75000"/>
                  </a:schemeClr>
                </a:solidFill>
              </a:rPr>
              <a:t>Memory			Machine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en-US" altLang="en-US" sz="2000" i="1" dirty="0" err="1">
                <a:solidFill>
                  <a:schemeClr val="accent1">
                    <a:lumMod val="75000"/>
                  </a:schemeClr>
                </a:solidFill>
              </a:rPr>
              <a:t>addr</a:t>
            </a:r>
            <a:r>
              <a:rPr lang="en-US" altLang="en-US" sz="2000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Bits 31-26|   25-21   |   20-16   |   15-11   |   10 – 6   |    5 – 0    |</a:t>
            </a:r>
          </a:p>
        </p:txBody>
      </p:sp>
      <p:sp>
        <p:nvSpPr>
          <p:cNvPr id="10" name="Text Box 96"/>
          <p:cNvSpPr txBox="1">
            <a:spLocks noChangeArrowheads="1"/>
          </p:cNvSpPr>
          <p:nvPr/>
        </p:nvSpPr>
        <p:spPr bwMode="auto">
          <a:xfrm>
            <a:off x="304800" y="5638800"/>
            <a:ext cx="8602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Note: $t0 ≡ </a:t>
            </a:r>
            <a:r>
              <a:rPr lang="en-US" altLang="en-US" sz="2000" dirty="0" err="1">
                <a:solidFill>
                  <a:srgbClr val="000000"/>
                </a:solidFill>
              </a:rPr>
              <a:t>Reg</a:t>
            </a:r>
            <a:r>
              <a:rPr lang="en-US" altLang="en-US" sz="2000" dirty="0">
                <a:solidFill>
                  <a:srgbClr val="000000"/>
                </a:solidFill>
              </a:rPr>
              <a:t> 8,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$t1 ≡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 9</a:t>
            </a:r>
            <a:r>
              <a:rPr lang="en-US" altLang="en-US" sz="2000" dirty="0">
                <a:solidFill>
                  <a:srgbClr val="000000"/>
                </a:solidFill>
              </a:rPr>
              <a:t>, $s3 ≡ </a:t>
            </a:r>
            <a:r>
              <a:rPr lang="en-US" altLang="en-US" sz="2000" dirty="0" err="1">
                <a:solidFill>
                  <a:srgbClr val="000000"/>
                </a:solidFill>
              </a:rPr>
              <a:t>Reg</a:t>
            </a:r>
            <a:r>
              <a:rPr lang="en-US" altLang="en-US" sz="2000" dirty="0">
                <a:solidFill>
                  <a:srgbClr val="000000"/>
                </a:solidFill>
              </a:rPr>
              <a:t> 19,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$s5 ≡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 21</a:t>
            </a:r>
            <a:r>
              <a:rPr lang="en-US" altLang="en-US" sz="2000" dirty="0">
                <a:solidFill>
                  <a:srgbClr val="000000"/>
                </a:solidFill>
              </a:rPr>
              <a:t>, $s6 ≡ </a:t>
            </a:r>
            <a:r>
              <a:rPr lang="en-US" altLang="en-US" sz="2000" dirty="0" err="1">
                <a:solidFill>
                  <a:srgbClr val="000000"/>
                </a:solidFill>
              </a:rPr>
              <a:t>Reg</a:t>
            </a:r>
            <a:r>
              <a:rPr lang="en-US" altLang="en-US" sz="2000" dirty="0">
                <a:solidFill>
                  <a:srgbClr val="000000"/>
                </a:solidFill>
              </a:rPr>
              <a:t> 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temp</a:t>
            </a: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temp</a:t>
            </a: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i</a:t>
            </a:r>
            <a:r>
              <a:rPr lang="en-US" altLang="en-US" sz="2000" dirty="0"/>
              <a:t> 	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        k</a:t>
            </a:r>
            <a:r>
              <a:rPr lang="en-US" altLang="en-US" sz="2000" dirty="0"/>
              <a:t> 		</a:t>
            </a:r>
            <a:r>
              <a:rPr lang="en-US" altLang="en-US" sz="2000" dirty="0">
                <a:solidFill>
                  <a:srgbClr val="000000"/>
                </a:solidFill>
              </a:rPr>
              <a:t> save</a:t>
            </a:r>
          </a:p>
        </p:txBody>
      </p:sp>
    </p:spTree>
    <p:extLst>
      <p:ext uri="{BB962C8B-B14F-4D97-AF65-F5344CB8AC3E}">
        <p14:creationId xmlns:p14="http://schemas.microsoft.com/office/powerpoint/2010/main" val="401311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Exit = +2 </a:t>
            </a:r>
            <a:r>
              <a:rPr lang="en-US" dirty="0"/>
              <a:t>is a 16 bit integer in </a:t>
            </a:r>
            <a:r>
              <a:rPr lang="en-US" dirty="0" err="1"/>
              <a:t>bne</a:t>
            </a:r>
            <a:r>
              <a:rPr lang="en-US" dirty="0"/>
              <a:t> instruction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 000101 01000 10101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0000000000000010 	= 2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$PC = 80016 is the byte address of the next instruction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 00000000000000010011100010010000 	= 80016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Multiply </a:t>
            </a:r>
            <a:r>
              <a:rPr lang="en-US" dirty="0" err="1"/>
              <a:t>bne</a:t>
            </a:r>
            <a:r>
              <a:rPr lang="en-US" dirty="0"/>
              <a:t> argument by 4 (convert to byte address)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                                     0000000000001000 	= 8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$PC </a:t>
            </a:r>
            <a:r>
              <a:rPr lang="en-US" dirty="0">
                <a:cs typeface="Arial" charset="0"/>
              </a:rPr>
              <a:t>← </a:t>
            </a:r>
            <a:r>
              <a:rPr lang="en-US" dirty="0"/>
              <a:t>$PC + 8</a:t>
            </a: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00000000000000010011100010011000 	= 80024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/>
              <a:t>	Thus, </a:t>
            </a:r>
            <a:r>
              <a:rPr lang="en-US" i="1" dirty="0"/>
              <a:t>Exit</a:t>
            </a:r>
            <a:r>
              <a:rPr lang="en-US" dirty="0"/>
              <a:t> is memory byte address 80024.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Branch Address 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20000</a:t>
            </a:r>
          </a:p>
          <a:p>
            <a:pPr>
              <a:buNone/>
              <a:defRPr/>
            </a:pPr>
            <a:r>
              <a:rPr lang="en-US" dirty="0"/>
              <a:t>	000010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00000000000100111000100000 = 20000</a:t>
            </a:r>
          </a:p>
          <a:p>
            <a:pPr>
              <a:defRPr/>
            </a:pPr>
            <a:r>
              <a:rPr lang="en-US" dirty="0"/>
              <a:t>$PC = 80024, when jump is being executed</a:t>
            </a:r>
          </a:p>
          <a:p>
            <a:pPr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B684F"/>
                </a:solidFill>
              </a:rPr>
              <a:t>0000</a:t>
            </a:r>
            <a:r>
              <a:rPr lang="en-US" dirty="0"/>
              <a:t>0000000000010011100010011000 = 80024</a:t>
            </a:r>
          </a:p>
          <a:p>
            <a:pPr>
              <a:defRPr/>
            </a:pPr>
            <a:r>
              <a:rPr lang="en-US" dirty="0"/>
              <a:t>Multiply J argument by 4 (convert to byte address)</a:t>
            </a:r>
          </a:p>
          <a:p>
            <a:pPr>
              <a:buNone/>
              <a:defRPr/>
            </a:pPr>
            <a:r>
              <a:rPr lang="en-US" dirty="0"/>
              <a:t>	        0000000000010011100010000000 = 80000</a:t>
            </a:r>
          </a:p>
          <a:p>
            <a:pPr>
              <a:defRPr/>
            </a:pPr>
            <a:r>
              <a:rPr lang="en-US" dirty="0"/>
              <a:t>Insert four leading bits from $PC</a:t>
            </a:r>
          </a:p>
          <a:p>
            <a:pPr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B684F"/>
                </a:solidFill>
              </a:rPr>
              <a:t>0000</a:t>
            </a:r>
            <a:r>
              <a:rPr lang="en-US" dirty="0"/>
              <a:t>0000000000010011100010000000 = 80000</a:t>
            </a:r>
          </a:p>
          <a:p>
            <a:pPr>
              <a:buNone/>
              <a:defRPr/>
            </a:pPr>
            <a:r>
              <a:rPr lang="en-US" dirty="0"/>
              <a:t>	Thus, </a:t>
            </a:r>
            <a:r>
              <a:rPr lang="en-US" i="1" dirty="0"/>
              <a:t>Loop</a:t>
            </a:r>
            <a:r>
              <a:rPr lang="en-US" dirty="0"/>
              <a:t> is memory byte address 80000.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Jump Address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MIPS Registers and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300" y="2667000"/>
          <a:ext cx="88773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48316" imgH="1304844" progId="Excel.Sheet.8">
                  <p:embed/>
                </p:oleObj>
              </mc:Choice>
              <mc:Fallback>
                <p:oleObj name="Worksheet" r:id="rId2" imgW="6048316" imgH="1304844" progId="Excel.Sheet.8">
                  <p:embed/>
                  <p:pic>
                    <p:nvPicPr>
                      <p:cNvPr id="8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667000"/>
                        <a:ext cx="8877300" cy="1943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7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MIPS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1009651"/>
          <a:ext cx="83058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67583" imgH="3952861" progId="Excel.Sheet.8">
                  <p:embed/>
                </p:oleObj>
              </mc:Choice>
              <mc:Fallback>
                <p:oleObj name="Worksheet" r:id="rId2" imgW="6067583" imgH="3952861" progId="Excel.Sheet.8">
                  <p:embed/>
                  <p:pic>
                    <p:nvPicPr>
                      <p:cNvPr id="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09651"/>
                        <a:ext cx="8305800" cy="533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231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7391400" cy="5160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457200"/>
            <a:ext cx="124142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FFFF"/>
                </a:solidFill>
                <a:cs typeface="Arial" panose="020B0604020202020204" pitchFamily="34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addi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add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lw</a:t>
            </a:r>
            <a:r>
              <a:rPr lang="en-US" altLang="en-US" sz="2000" dirty="0"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cs typeface="Arial" panose="020B0604020202020204" pitchFamily="34" charset="0"/>
              </a:rPr>
              <a:t>sw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beq</a:t>
            </a:r>
            <a:r>
              <a:rPr lang="en-US" altLang="en-US" sz="2000" dirty="0"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cs typeface="Arial" panose="020B0604020202020204" pitchFamily="34" charset="0"/>
              </a:rPr>
              <a:t>bne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88828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Instruction complexity is only one variable</a:t>
            </a:r>
          </a:p>
          <a:p>
            <a:pPr lvl="1">
              <a:defRPr/>
            </a:pPr>
            <a:r>
              <a:rPr lang="en-US" sz="2400" dirty="0"/>
              <a:t>lower instruction count vs. higher CPI / lower clock rate – </a:t>
            </a:r>
            <a:r>
              <a:rPr lang="en-US" sz="2400" i="1" dirty="0"/>
              <a:t>we will see performance measures later</a:t>
            </a:r>
          </a:p>
          <a:p>
            <a:pPr>
              <a:defRPr/>
            </a:pPr>
            <a:r>
              <a:rPr lang="en-US" sz="2800" dirty="0"/>
              <a:t>Design Principles:</a:t>
            </a:r>
          </a:p>
          <a:p>
            <a:pPr lvl="1">
              <a:defRPr/>
            </a:pPr>
            <a:r>
              <a:rPr lang="en-US" sz="2400" dirty="0"/>
              <a:t>simplicity favors regularity</a:t>
            </a:r>
          </a:p>
          <a:p>
            <a:pPr lvl="1">
              <a:defRPr/>
            </a:pPr>
            <a:r>
              <a:rPr lang="en-US" sz="2400" dirty="0"/>
              <a:t>smaller is faster</a:t>
            </a:r>
          </a:p>
          <a:p>
            <a:pPr lvl="1">
              <a:defRPr/>
            </a:pPr>
            <a:r>
              <a:rPr lang="en-US" sz="2400" dirty="0"/>
              <a:t>good design demands compromise</a:t>
            </a:r>
          </a:p>
          <a:p>
            <a:pPr lvl="1">
              <a:defRPr/>
            </a:pPr>
            <a:r>
              <a:rPr lang="en-US" sz="2400" dirty="0"/>
              <a:t>make the common case fast</a:t>
            </a:r>
          </a:p>
          <a:p>
            <a:pPr>
              <a:defRPr/>
            </a:pPr>
            <a:r>
              <a:rPr lang="en-US" sz="2800" dirty="0"/>
              <a:t>Instruction set architecture</a:t>
            </a:r>
          </a:p>
          <a:p>
            <a:pPr lvl="1">
              <a:defRPr/>
            </a:pPr>
            <a:r>
              <a:rPr lang="en-US" sz="2400" dirty="0"/>
              <a:t>a very important abstraction indeed!</a:t>
            </a:r>
          </a:p>
          <a:p>
            <a:pPr>
              <a:defRPr/>
            </a:pPr>
            <a:r>
              <a:rPr lang="en-US" sz="2800" dirty="0"/>
              <a:t>Links to some instruction sets – next slide.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MIPS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hlinkClick r:id="rId2"/>
              </a:rPr>
              <a:t>http://www.d.umn.edu/~gshute/mips/MIPS.html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ARM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hlinkClick r:id="rId3"/>
              </a:rPr>
              <a:t>http://simplemachines.it/doc/arm_inst.pdf</a:t>
            </a:r>
            <a:endParaRPr lang="en-US" dirty="0"/>
          </a:p>
          <a:p>
            <a:pPr>
              <a:defRPr/>
            </a:pPr>
            <a:r>
              <a:rPr lang="en-US" dirty="0"/>
              <a:t>IA32/64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hlinkClick r:id="rId4"/>
              </a:rPr>
              <a:t>http://brokenthorn.com/Resources/OSDevX86.html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PowerPC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hlinkClick r:id="rId5"/>
              </a:rPr>
              <a:t>http://pds.twi.tudelft.nl/vakken/in101/labcourse/instruction-set/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SPARC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hlinkClick r:id="rId6"/>
              </a:rPr>
              <a:t>http://www.cs.unm.edu/~maccabe/classes/341/labman/node9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Instruction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8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B922B-CADB-6107-AFB3-606ED240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instructions move all the bits in a word to the left or right, filling the emptied bits with 0s</a:t>
            </a:r>
          </a:p>
          <a:p>
            <a:r>
              <a:rPr lang="en-US" dirty="0"/>
              <a:t>The actual name of two MIPS shift instructions are called </a:t>
            </a:r>
          </a:p>
          <a:p>
            <a:pPr lvl="1"/>
            <a:r>
              <a:rPr lang="en-US" dirty="0"/>
              <a:t>Shift left logical (</a:t>
            </a:r>
            <a:r>
              <a:rPr lang="en-US" dirty="0" err="1"/>
              <a:t>sll</a:t>
            </a:r>
            <a:r>
              <a:rPr lang="en-US" dirty="0"/>
              <a:t>) 		(in c &lt;&lt;)</a:t>
            </a:r>
          </a:p>
          <a:p>
            <a:pPr lvl="1"/>
            <a:r>
              <a:rPr lang="en-US" dirty="0"/>
              <a:t>Shift right logical (</a:t>
            </a:r>
            <a:r>
              <a:rPr lang="en-US" dirty="0" err="1"/>
              <a:t>srl</a:t>
            </a:r>
            <a:r>
              <a:rPr lang="en-US" dirty="0"/>
              <a:t>) 	(in c &gt;&gt;)</a:t>
            </a:r>
          </a:p>
          <a:p>
            <a:r>
              <a:rPr lang="en-US" dirty="0"/>
              <a:t>For example, if the $s0 contains </a:t>
            </a:r>
          </a:p>
          <a:p>
            <a:pPr marL="0" indent="0">
              <a:buNone/>
            </a:pPr>
            <a:r>
              <a:rPr lang="en-US" dirty="0"/>
              <a:t> (0000 0000 0000 0000 0000 0000 0000 1001)</a:t>
            </a:r>
            <a:r>
              <a:rPr lang="en-US" baseline="-25000" dirty="0"/>
              <a:t>two</a:t>
            </a:r>
            <a:r>
              <a:rPr lang="en-US" baseline="30000" dirty="0"/>
              <a:t>=</a:t>
            </a:r>
            <a:r>
              <a:rPr lang="en-US" dirty="0"/>
              <a:t>9</a:t>
            </a:r>
            <a:r>
              <a:rPr lang="en-US" baseline="-25000" dirty="0"/>
              <a:t>10 </a:t>
            </a:r>
          </a:p>
          <a:p>
            <a:r>
              <a:rPr lang="en-US" dirty="0"/>
              <a:t> The instruction to shift left by 4 was executed and the new value would be:</a:t>
            </a:r>
          </a:p>
          <a:p>
            <a:pPr marL="0" indent="0">
              <a:buNone/>
            </a:pPr>
            <a:r>
              <a:rPr lang="en-US" dirty="0"/>
              <a:t>(0000 0000 0000 0000 0000 0000 1001 0000)</a:t>
            </a:r>
            <a:r>
              <a:rPr lang="en-US" baseline="-25000" dirty="0"/>
              <a:t>two</a:t>
            </a:r>
            <a:r>
              <a:rPr lang="en-US" dirty="0"/>
              <a:t>=144</a:t>
            </a:r>
            <a:r>
              <a:rPr lang="en-US" baseline="-25000" dirty="0"/>
              <a:t>10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39CB4-BE9B-EF84-73B2-CA1B0F9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29932-6F42-F79C-D909-DEA5A8BBE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Dr. Shafina | University of </a:t>
            </a:r>
            <a:r>
              <a:rPr lang="en-US" dirty="0" err="1"/>
              <a:t>Kotli</a:t>
            </a:r>
            <a:r>
              <a:rPr lang="en-US" dirty="0"/>
              <a:t> | CS&amp;IT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A283-4800-53B1-4665-25ABCDE59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150-C2C3-2011-1DF8-02C4631D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instruction performs shift operation, assuming that the original value was in register $s0 and the result should go in register $t2.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sll</a:t>
            </a:r>
            <a:r>
              <a:rPr lang="en-US" dirty="0"/>
              <a:t> $t2,$s0,4			#reg $t2=reg $s0 &lt;&lt; 4 bits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D7353-B7D9-7D89-872B-5DD04A33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E7A0-085A-20B2-0E4B-726970E38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FFC7-B64D-6F2B-8E69-3CA2F21C4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A7D09-E883-A702-FD71-1C1AE6B041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3270254"/>
            <a:ext cx="8534400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distinguishes a computer from a simple calculator is its ability to make decisions</a:t>
            </a:r>
          </a:p>
          <a:p>
            <a:pPr>
              <a:defRPr/>
            </a:pPr>
            <a:r>
              <a:rPr lang="en-US" dirty="0"/>
              <a:t>Based on the input data and the values created during computation, different instructions execute. </a:t>
            </a:r>
          </a:p>
          <a:p>
            <a:pPr>
              <a:defRPr/>
            </a:pPr>
            <a:r>
              <a:rPr lang="en-US" dirty="0"/>
              <a:t>Decision making is commonly represented in computer using </a:t>
            </a:r>
            <a:r>
              <a:rPr lang="en-US" i="1" dirty="0"/>
              <a:t>if statement, </a:t>
            </a:r>
            <a:r>
              <a:rPr lang="en-US" dirty="0"/>
              <a:t>sometimes combined with </a:t>
            </a:r>
            <a:r>
              <a:rPr lang="en-US" i="1" dirty="0" err="1"/>
              <a:t>goto</a:t>
            </a:r>
            <a:r>
              <a:rPr lang="en-US" i="1" dirty="0"/>
              <a:t> statement </a:t>
            </a:r>
            <a:r>
              <a:rPr lang="en-US" dirty="0"/>
              <a:t>and </a:t>
            </a:r>
            <a:r>
              <a:rPr lang="en-US" i="1" dirty="0"/>
              <a:t>Labels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3425"/>
          </a:xfrm>
        </p:spPr>
        <p:txBody>
          <a:bodyPr/>
          <a:lstStyle/>
          <a:p>
            <a:r>
              <a:rPr lang="en-US" dirty="0"/>
              <a:t>Control: </a:t>
            </a:r>
            <a:r>
              <a:rPr lang="en-US" sz="3600" dirty="0"/>
              <a:t>Decision making instructions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2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F6056-DBFA-E8AD-F907-BF198236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EBE2-0416-176F-BF8D-09944D30A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411E2-5366-29F8-0C8D-F44296F653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49438-1DC2-D94A-F64D-42768B451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888" y="1700213"/>
            <a:ext cx="8610600" cy="46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Example: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if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==j) h =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+ j;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bne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$s0, $s1, Label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	add $s3, $s0, $s1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Label:	....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Control: Conditional Branch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7970B-C054-89B2-A06C-D0F6D514C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MIPS unconditional branch instructions: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j  label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!=j) 		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beq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$s4, $s5, Lab1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    h=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i+j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;		add $s3, $s4, $s5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else 			j Lab2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    h=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-j;		Lab1:	sub $s3, $s4, $s5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				Lab2:	...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Instruction</a:t>
            </a:r>
            <a:r>
              <a:rPr lang="en-US" dirty="0"/>
              <a:t>			</a:t>
            </a:r>
            <a:r>
              <a:rPr lang="en-US" u="sng" dirty="0"/>
              <a:t>Meaning</a:t>
            </a:r>
            <a:br>
              <a:rPr lang="en-US" u="sng" dirty="0"/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add $s1,$s2,$s3		$s1 = $s2 + $s3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sub $s1,$s2,$s3		$s1 = $s2 – $s3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$s1,100($s2)		$s1 = Memory[$s2+100]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$s1,100($s2)		Memory[$s2+100] = $s1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bne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$s4,$s5,Label	Next instr. is at Label if 					$s4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$s5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$s4,$s5,Label	Next instr. is at Label if 					$s4 = $s5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j Label			Next instr. is at Label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dirty="0"/>
              <a:t>Formats: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We’ve Learned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Dr. Shafina | University of Kotli | CS&amp;IT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E5772-1556-4748-AF2C-B271715542A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436958" y="5299075"/>
            <a:ext cx="6088062" cy="338138"/>
            <a:chOff x="645" y="3171"/>
            <a:chExt cx="3835" cy="213"/>
          </a:xfrm>
        </p:grpSpPr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645" y="3171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284" y="3171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923" y="3171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2562" y="3171"/>
              <a:ext cx="1918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1436958" y="4897438"/>
            <a:ext cx="6088062" cy="338137"/>
            <a:chOff x="645" y="2918"/>
            <a:chExt cx="3835" cy="213"/>
          </a:xfrm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645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284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1923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562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202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841" y="2918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1436958" y="5700713"/>
            <a:ext cx="6088062" cy="338137"/>
            <a:chOff x="645" y="3424"/>
            <a:chExt cx="3835" cy="213"/>
          </a:xfrm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45" y="3424"/>
              <a:ext cx="639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1284" y="3424"/>
              <a:ext cx="3196" cy="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20"/>
          <p:cNvGrpSpPr>
            <a:grpSpLocks/>
          </p:cNvGrpSpPr>
          <p:nvPr/>
        </p:nvGrpSpPr>
        <p:grpSpPr bwMode="auto">
          <a:xfrm>
            <a:off x="1079770" y="4854575"/>
            <a:ext cx="6413500" cy="1379538"/>
            <a:chOff x="420" y="2891"/>
            <a:chExt cx="4040" cy="869"/>
          </a:xfrm>
        </p:grpSpPr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436" y="2891"/>
              <a:ext cx="402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  op	  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rs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  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rt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  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rd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shamt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funct</a:t>
              </a:r>
              <a:endPara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420" y="3120"/>
              <a:ext cx="3701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  op	  rs	  rt	  16 bit address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420" y="3373"/>
              <a:ext cx="3062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marL="112713" defTabSz="904875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487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4875">
                <a:spcBef>
                  <a:spcPct val="20000"/>
                </a:spcBef>
                <a:buChar char="–"/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4875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tabLst>
                  <a:tab pos="452438" algn="l"/>
                  <a:tab pos="1520825" algn="l"/>
                  <a:tab pos="2540000" algn="l"/>
                  <a:tab pos="3557588" algn="l"/>
                  <a:tab pos="4638675" algn="l"/>
                  <a:tab pos="559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	  op	  	  26 bit address</a:t>
              </a:r>
            </a:p>
          </p:txBody>
        </p:sp>
      </p:grp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1079770" y="4854575"/>
            <a:ext cx="40005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tabLst>
                <a:tab pos="452438" algn="l"/>
                <a:tab pos="904875" algn="l"/>
                <a:tab pos="13573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487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tabLst>
                <a:tab pos="452438" algn="l"/>
                <a:tab pos="904875" algn="l"/>
                <a:tab pos="13573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4875">
              <a:spcBef>
                <a:spcPct val="20000"/>
              </a:spcBef>
              <a:buChar char="–"/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4875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48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tabLst>
                <a:tab pos="452438" algn="l"/>
                <a:tab pos="904875" algn="l"/>
                <a:tab pos="13573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</a:t>
            </a:r>
          </a:p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</a:p>
          <a:p>
            <a:pPr eaLnBrk="0" fontAlgn="base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235097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48A6D44-812E-4AA2-A4A8-B8E904EB650C}" vid="{F54E7315-AAB1-4403-B47B-F0A6E12D9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1999</Words>
  <Application>Microsoft Office PowerPoint</Application>
  <PresentationFormat>On-screen Show (4:3)</PresentationFormat>
  <Paragraphs>261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Tahoma</vt:lpstr>
      <vt:lpstr>Wingdings</vt:lpstr>
      <vt:lpstr>Theme1</vt:lpstr>
      <vt:lpstr>Worksheet</vt:lpstr>
      <vt:lpstr>Computer Organization and Assembly Language Lecture 7 </vt:lpstr>
      <vt:lpstr>Agenda</vt:lpstr>
      <vt:lpstr>Shift Instructions</vt:lpstr>
      <vt:lpstr>Shift Instructions</vt:lpstr>
      <vt:lpstr>Control: Decision making instructions </vt:lpstr>
      <vt:lpstr>Control</vt:lpstr>
      <vt:lpstr>Control: Conditional Branch</vt:lpstr>
      <vt:lpstr>Control</vt:lpstr>
      <vt:lpstr>So Far We’ve Learned</vt:lpstr>
      <vt:lpstr>Procedure Calling</vt:lpstr>
      <vt:lpstr>Three Ways to Jump: j, jr, jal</vt:lpstr>
      <vt:lpstr>PowerPoint Presentation</vt:lpstr>
      <vt:lpstr>Control Flow</vt:lpstr>
      <vt:lpstr>Assembly Language vs. Machine Language</vt:lpstr>
      <vt:lpstr>Overview of MIPS</vt:lpstr>
      <vt:lpstr>Addresses in Branches and Jumps</vt:lpstr>
      <vt:lpstr>Addresses in Branches</vt:lpstr>
      <vt:lpstr>Example: Loop in C </vt:lpstr>
      <vt:lpstr>PowerPoint Presentation</vt:lpstr>
      <vt:lpstr>Machine Code and Mem. Addresses</vt:lpstr>
      <vt:lpstr>Finding Branch Address Exit</vt:lpstr>
      <vt:lpstr>Finding Jump Address Loop</vt:lpstr>
      <vt:lpstr>Summary: MIPS Registers and Memory</vt:lpstr>
      <vt:lpstr>Summary: MIPS Instructions</vt:lpstr>
      <vt:lpstr>Addressing Modes </vt:lpstr>
      <vt:lpstr>Summary</vt:lpstr>
      <vt:lpstr>Some Instruction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Lecture 1</dc:title>
  <dc:creator>NJ</dc:creator>
  <cp:lastModifiedBy>Shafina</cp:lastModifiedBy>
  <cp:revision>123</cp:revision>
  <dcterms:created xsi:type="dcterms:W3CDTF">2021-12-07T20:15:23Z</dcterms:created>
  <dcterms:modified xsi:type="dcterms:W3CDTF">2023-04-05T07:18:25Z</dcterms:modified>
</cp:coreProperties>
</file>