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5"/>
  </p:notesMasterIdLst>
  <p:sldIdLst>
    <p:sldId id="257" r:id="rId3"/>
    <p:sldId id="258" r:id="rId4"/>
    <p:sldId id="259" r:id="rId5"/>
    <p:sldId id="260" r:id="rId6"/>
    <p:sldId id="29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3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8" autoAdjust="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2847-A548-4933-9233-C1E436E60694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6EED-694B-4ADA-8181-A92C575E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36EED-694B-4ADA-8181-A92C575E01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52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6EED-694B-4ADA-8181-A92C575E01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159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19200"/>
            <a:ext cx="8610600" cy="491490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E5772-1556-4748-AF2C-B27171554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Engr. Nabeel Ali | University of Kotli | CS-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7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19200"/>
            <a:ext cx="8610600" cy="491490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Engr. Nabeel Ali | University of Kotli | CS-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E5772-1556-4748-AF2C-B27171554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49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Edit Master text styles</a:t>
            </a:r>
          </a:p>
          <a:p>
            <a:pPr lvl="1"/>
            <a:r>
              <a:rPr lang="en-US" altLang="en-US" dirty="0"/>
              <a:t> Second level</a:t>
            </a:r>
          </a:p>
          <a:p>
            <a:pPr lvl="2"/>
            <a:r>
              <a:rPr lang="en-US" altLang="en-US" dirty="0"/>
              <a:t> Third level</a:t>
            </a:r>
          </a:p>
          <a:p>
            <a:pPr lvl="3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1694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9pPr>
    </p:titleStyle>
    <p:bodyStyle>
      <a:lvl1pPr marL="192881" indent="-19288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76833" indent="-183059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75072" indent="-197347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53666" indent="-17770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45654" indent="-191096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20282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6pPr>
      <a:lvl7pPr marL="146000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7pPr>
      <a:lvl8pPr marL="171717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8pPr>
      <a:lvl9pPr marL="197435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49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Edit Master text styles</a:t>
            </a:r>
          </a:p>
          <a:p>
            <a:pPr lvl="1"/>
            <a:r>
              <a:rPr lang="en-US" altLang="en-US" dirty="0"/>
              <a:t> Second level</a:t>
            </a:r>
          </a:p>
          <a:p>
            <a:pPr lvl="2"/>
            <a:r>
              <a:rPr lang="en-US" altLang="en-US" dirty="0"/>
              <a:t> Third level</a:t>
            </a:r>
          </a:p>
          <a:p>
            <a:pPr lvl="3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Engr. Nabeel Ali | University of Kotli | CS-</a:t>
            </a:r>
            <a:endParaRPr 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40513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9pPr>
    </p:titleStyle>
    <p:bodyStyle>
      <a:lvl1pPr marL="192881" indent="-19288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76833" indent="-183059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75072" indent="-197347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53666" indent="-17770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45654" indent="-191096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20282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6pPr>
      <a:lvl7pPr marL="146000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7pPr>
      <a:lvl8pPr marL="171717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8pPr>
      <a:lvl9pPr marL="197435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Organization and Assembly Language</a:t>
            </a:r>
            <a:br>
              <a:rPr lang="en-US" dirty="0"/>
            </a:br>
            <a:r>
              <a:rPr lang="en-US"/>
              <a:t>Lecture 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Dr. Shafina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Garamond"/>
              </a:rPr>
              <a:t>Dr. Shafina | University of Kotli | CS&amp;IT</a:t>
            </a:r>
            <a:endParaRPr lang="en-US" sz="900" dirty="0">
              <a:latin typeface="Garamon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E5772-1556-4748-AF2C-B271715542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59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is a Multi-Pass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1219200"/>
            <a:ext cx="4114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Programming language specific,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machine-independent processing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2590800"/>
            <a:ext cx="4114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High-level optimization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(loop transformation, procedure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integration)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90800" y="3962400"/>
            <a:ext cx="4114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Global optimization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(register allocation,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optimization)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90800" y="5334000"/>
            <a:ext cx="4114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Code generator</a:t>
            </a:r>
          </a:p>
        </p:txBody>
      </p:sp>
      <p:cxnSp>
        <p:nvCxnSpPr>
          <p:cNvPr id="10" name="AutoShape 11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4648200" y="2133600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648200" y="3505200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4648200" y="4876800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04800" y="1143000"/>
            <a:ext cx="1524000" cy="1066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 or Java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Code</a:t>
            </a:r>
          </a:p>
        </p:txBody>
      </p:sp>
      <p:cxnSp>
        <p:nvCxnSpPr>
          <p:cNvPr id="14" name="AutoShape 17"/>
          <p:cNvCxnSpPr>
            <a:cxnSpLocks noChangeShapeType="1"/>
            <a:stCxn id="13" idx="3"/>
            <a:endCxn id="6" idx="1"/>
          </p:cNvCxnSpPr>
          <p:nvPr/>
        </p:nvCxnSpPr>
        <p:spPr bwMode="auto">
          <a:xfrm>
            <a:off x="1828800" y="1676400"/>
            <a:ext cx="762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7391400" y="5257800"/>
            <a:ext cx="1524000" cy="1066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MIPS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Code</a:t>
            </a:r>
          </a:p>
        </p:txBody>
      </p:sp>
      <p:cxnSp>
        <p:nvCxnSpPr>
          <p:cNvPr id="16" name="AutoShape 19"/>
          <p:cNvCxnSpPr>
            <a:cxnSpLocks noChangeShapeType="1"/>
            <a:stCxn id="9" idx="3"/>
            <a:endCxn id="15" idx="1"/>
          </p:cNvCxnSpPr>
          <p:nvPr/>
        </p:nvCxnSpPr>
        <p:spPr bwMode="auto">
          <a:xfrm>
            <a:off x="6705600" y="5791200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24"/>
          <p:cNvSpPr txBox="1">
            <a:spLocks noChangeArrowheads="1"/>
          </p:cNvSpPr>
          <p:nvPr/>
        </p:nvSpPr>
        <p:spPr bwMode="auto">
          <a:xfrm rot="16200000">
            <a:off x="-610394" y="4039394"/>
            <a:ext cx="420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Decreasing program dependence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 rot="16200000">
            <a:off x="5840413" y="3074987"/>
            <a:ext cx="410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Increasing machine dependence</a:t>
            </a: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1905000" y="25146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467600" y="21336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2971800" y="2133600"/>
            <a:ext cx="359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Intermediate 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77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Minimize number of machine instructions</a:t>
            </a:r>
          </a:p>
          <a:p>
            <a:pPr lvl="2">
              <a:defRPr/>
            </a:pPr>
            <a:r>
              <a:rPr lang="en-US" sz="2000" b="1" dirty="0"/>
              <a:t>Example: x[</a:t>
            </a:r>
            <a:r>
              <a:rPr lang="en-US" sz="2000" b="1" dirty="0" err="1"/>
              <a:t>i</a:t>
            </a:r>
            <a:r>
              <a:rPr lang="en-US" sz="2000" b="1" dirty="0"/>
              <a:t>] = x[</a:t>
            </a:r>
            <a:r>
              <a:rPr lang="en-US" sz="2000" b="1" dirty="0" err="1"/>
              <a:t>i</a:t>
            </a:r>
            <a:r>
              <a:rPr lang="en-US" sz="2000" b="1" dirty="0"/>
              <a:t>] + 4, memory address for x[</a:t>
            </a:r>
            <a:r>
              <a:rPr lang="en-US" sz="2000" b="1" dirty="0" err="1"/>
              <a:t>i</a:t>
            </a:r>
            <a:r>
              <a:rPr lang="en-US" sz="2000" b="1" dirty="0"/>
              <a:t>] is generated only once, saved in a register, and used by </a:t>
            </a:r>
            <a:r>
              <a:rPr lang="en-US" sz="2000" b="1" dirty="0" err="1"/>
              <a:t>lw</a:t>
            </a:r>
            <a:r>
              <a:rPr lang="en-US" sz="2000" b="1" dirty="0"/>
              <a:t> and </a:t>
            </a:r>
            <a:r>
              <a:rPr lang="en-US" sz="2000" b="1" dirty="0" err="1"/>
              <a:t>sw</a:t>
            </a:r>
            <a:r>
              <a:rPr lang="en-US" sz="2000" b="1" dirty="0"/>
              <a:t> – </a:t>
            </a:r>
            <a:r>
              <a:rPr lang="en-US" sz="2000" b="1" i="1" dirty="0">
                <a:solidFill>
                  <a:schemeClr val="accent1"/>
                </a:solidFill>
              </a:rPr>
              <a:t>Common subexpression elimination</a:t>
            </a:r>
            <a:r>
              <a:rPr lang="en-US" sz="2000" b="1" dirty="0">
                <a:solidFill>
                  <a:schemeClr val="accent1"/>
                </a:solidFill>
              </a:rPr>
              <a:t>.</a:t>
            </a:r>
          </a:p>
          <a:p>
            <a:pPr lvl="2">
              <a:defRPr/>
            </a:pPr>
            <a:r>
              <a:rPr lang="en-US" sz="2000" b="1" dirty="0"/>
              <a:t>Local optimization within a block of code.</a:t>
            </a:r>
          </a:p>
          <a:p>
            <a:pPr lvl="2">
              <a:defRPr/>
            </a:pPr>
            <a:r>
              <a:rPr lang="en-US" sz="2000" b="1" dirty="0"/>
              <a:t>Global optimization across blocks.</a:t>
            </a:r>
          </a:p>
          <a:p>
            <a:pPr lvl="2">
              <a:defRPr/>
            </a:pPr>
            <a:r>
              <a:rPr lang="en-US" sz="2000" b="1" dirty="0"/>
              <a:t>Global register allocation.</a:t>
            </a:r>
          </a:p>
          <a:p>
            <a:pPr>
              <a:defRPr/>
            </a:pPr>
            <a:r>
              <a:rPr lang="en-US" sz="2800" dirty="0"/>
              <a:t>Strength reduction. Example: replace integer multiply by 2</a:t>
            </a:r>
            <a:r>
              <a:rPr lang="en-US" sz="2800" baseline="30000" dirty="0"/>
              <a:t>k</a:t>
            </a:r>
            <a:r>
              <a:rPr lang="en-US" sz="2800" dirty="0"/>
              <a:t> with shift left.</a:t>
            </a:r>
          </a:p>
          <a:p>
            <a:pPr>
              <a:defRPr/>
            </a:pPr>
            <a:r>
              <a:rPr lang="en-US" sz="2800" dirty="0"/>
              <a:t>Unnecessary instructions. A value not used in the later part of program may not be stored in memory (eliminate </a:t>
            </a:r>
            <a:r>
              <a:rPr lang="en-US" sz="2800" dirty="0" err="1"/>
              <a:t>sw</a:t>
            </a:r>
            <a:r>
              <a:rPr lang="en-US" sz="2800" dirty="0"/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Optimizes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1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 code: f = (</a:t>
            </a:r>
            <a:r>
              <a:rPr lang="en-US" dirty="0" err="1"/>
              <a:t>g+h</a:t>
            </a:r>
            <a:r>
              <a:rPr lang="en-US" dirty="0"/>
              <a:t>) – (</a:t>
            </a:r>
            <a:r>
              <a:rPr lang="en-US" dirty="0" err="1"/>
              <a:t>i+j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Compiler assigns variables f, g, h, </a:t>
            </a:r>
            <a:r>
              <a:rPr lang="en-US" dirty="0" err="1"/>
              <a:t>i</a:t>
            </a:r>
            <a:r>
              <a:rPr lang="en-US" dirty="0"/>
              <a:t> and j to registers $s0, $s1, $s2, $s3 and $s4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Uses two temporary registers, $t0 and $t1, to produce the following MIPS assembly code: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sz="1800" dirty="0"/>
              <a:t>add $t0, $s1, $s2		</a:t>
            </a:r>
            <a:r>
              <a:rPr lang="en-US" sz="1800" dirty="0">
                <a:solidFill>
                  <a:schemeClr val="accent1"/>
                </a:solidFill>
              </a:rPr>
              <a:t># </a:t>
            </a:r>
            <a:r>
              <a:rPr lang="en-US" sz="1800" dirty="0" err="1">
                <a:solidFill>
                  <a:schemeClr val="accent1"/>
                </a:solidFill>
              </a:rPr>
              <a:t>reg</a:t>
            </a:r>
            <a:r>
              <a:rPr lang="en-US" sz="1800" dirty="0">
                <a:solidFill>
                  <a:schemeClr val="accent1"/>
                </a:solidFill>
              </a:rPr>
              <a:t> $t0 contains </a:t>
            </a:r>
            <a:r>
              <a:rPr lang="en-US" sz="1800" dirty="0" err="1">
                <a:solidFill>
                  <a:schemeClr val="accent1"/>
                </a:solidFill>
              </a:rPr>
              <a:t>g+h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/>
              <a:t>	add $t1, $s3, $s4		</a:t>
            </a:r>
            <a:r>
              <a:rPr lang="en-US" sz="1800" dirty="0">
                <a:solidFill>
                  <a:schemeClr val="accent1"/>
                </a:solidFill>
              </a:rPr>
              <a:t># </a:t>
            </a:r>
            <a:r>
              <a:rPr lang="en-US" sz="1800" dirty="0" err="1">
                <a:solidFill>
                  <a:schemeClr val="accent1"/>
                </a:solidFill>
              </a:rPr>
              <a:t>reg</a:t>
            </a:r>
            <a:r>
              <a:rPr lang="en-US" sz="1800" dirty="0">
                <a:solidFill>
                  <a:schemeClr val="accent1"/>
                </a:solidFill>
              </a:rPr>
              <a:t> $t1 contains </a:t>
            </a:r>
            <a:r>
              <a:rPr lang="en-US" sz="1800" dirty="0" err="1">
                <a:solidFill>
                  <a:schemeClr val="accent1"/>
                </a:solidFill>
              </a:rPr>
              <a:t>i+j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/>
              <a:t>	sub $s0, $t0, $t1		</a:t>
            </a:r>
            <a:r>
              <a:rPr lang="en-US" sz="1800" dirty="0">
                <a:solidFill>
                  <a:schemeClr val="accent1"/>
                </a:solidFill>
              </a:rPr>
              <a:t># </a:t>
            </a:r>
            <a:r>
              <a:rPr lang="en-US" sz="1800" dirty="0" err="1">
                <a:solidFill>
                  <a:schemeClr val="accent1"/>
                </a:solidFill>
              </a:rPr>
              <a:t>reg</a:t>
            </a:r>
            <a:r>
              <a:rPr lang="en-US" sz="1800" dirty="0">
                <a:solidFill>
                  <a:schemeClr val="accent1"/>
                </a:solidFill>
              </a:rPr>
              <a:t> $s0 	= $t0 – $t1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dirty="0">
                <a:solidFill>
                  <a:schemeClr val="accent1"/>
                </a:solidFill>
              </a:rPr>
              <a:t>							= (</a:t>
            </a:r>
            <a:r>
              <a:rPr lang="en-US" sz="1800" dirty="0" err="1">
                <a:solidFill>
                  <a:schemeClr val="accent1"/>
                </a:solidFill>
              </a:rPr>
              <a:t>g+h</a:t>
            </a:r>
            <a:r>
              <a:rPr lang="en-US" sz="1800" dirty="0">
                <a:solidFill>
                  <a:schemeClr val="accent1"/>
                </a:solidFill>
              </a:rPr>
              <a:t>) – (</a:t>
            </a:r>
            <a:r>
              <a:rPr lang="en-US" sz="1800" dirty="0" err="1">
                <a:solidFill>
                  <a:schemeClr val="accent1"/>
                </a:solidFill>
              </a:rPr>
              <a:t>i+j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Compiler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1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$</a:t>
            </a:r>
            <a:r>
              <a:rPr lang="en-US" dirty="0" err="1"/>
              <a:t>sp</a:t>
            </a:r>
            <a:r>
              <a:rPr lang="en-US" dirty="0"/>
              <a:t> and $</a:t>
            </a:r>
            <a:r>
              <a:rPr lang="en-US" dirty="0" err="1"/>
              <a:t>gp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0" y="1905000"/>
            <a:ext cx="2895600" cy="434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86000" y="5638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286000" y="4419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860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81200" y="6019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1000" y="541020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pc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04800" y="44958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$gp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28600" y="16764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$sp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200400" y="1905000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38400" y="3962400"/>
            <a:ext cx="2522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Dynamic data heap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971800" y="4495800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Static data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438400" y="5105400"/>
            <a:ext cx="255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Machine code (text)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048000" y="5715000"/>
            <a:ext cx="132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Reserved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14400" y="1905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90600" y="563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990600" y="4724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576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3657600" y="3581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257800" y="1447800"/>
            <a:ext cx="33178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Temp. registers saved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before procedure call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$s0-$s7 saved in stack by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procedure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57800" y="4267200"/>
            <a:ext cx="2395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Global variables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 program</a:t>
            </a:r>
          </a:p>
        </p:txBody>
      </p:sp>
    </p:spTree>
    <p:extLst>
      <p:ext uri="{BB962C8B-B14F-4D97-AF65-F5344CB8AC3E}">
        <p14:creationId xmlns:p14="http://schemas.microsoft.com/office/powerpoint/2010/main" val="179806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$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00200" y="1600200"/>
            <a:ext cx="2895600" cy="434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00200" y="5334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00200" y="4114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600200" y="472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95400" y="5715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510540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pc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04800" y="41910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$gp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4800" y="15240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$fp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752600" y="3657600"/>
            <a:ext cx="2522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Dynamic data heap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86000" y="4191000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Static data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52600" y="4800600"/>
            <a:ext cx="255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Machine code (text)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62200" y="5410200"/>
            <a:ext cx="132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Reserved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838200" y="1676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9144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914400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9718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838200" y="2133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28600" y="19050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$sp</a:t>
            </a:r>
          </a:p>
        </p:txBody>
      </p:sp>
      <p:cxnSp>
        <p:nvCxnSpPr>
          <p:cNvPr id="24" name="Straight Connector 28"/>
          <p:cNvCxnSpPr>
            <a:cxnSpLocks noChangeShapeType="1"/>
          </p:cNvCxnSpPr>
          <p:nvPr/>
        </p:nvCxnSpPr>
        <p:spPr bwMode="auto">
          <a:xfrm>
            <a:off x="1600200" y="2209800"/>
            <a:ext cx="2895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1828800" y="1676400"/>
            <a:ext cx="2478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Procedure frame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6019800" y="1600200"/>
            <a:ext cx="2895600" cy="434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6019800" y="5334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6019800" y="4114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6019800" y="472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715000" y="5715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0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876800" y="510540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pc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724400" y="41910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$gp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648200" y="20574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$fp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172200" y="3657600"/>
            <a:ext cx="2522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Dynamic data heap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705600" y="4191000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Static data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6172200" y="4800600"/>
            <a:ext cx="255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Machine code (text)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781800" y="5410200"/>
            <a:ext cx="132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Reserved</a:t>
            </a: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5257800" y="2286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53340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5334000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 flipV="1">
            <a:off x="7391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5257800" y="2971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4572000" y="2743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$sp</a:t>
            </a:r>
          </a:p>
        </p:txBody>
      </p:sp>
      <p:cxnSp>
        <p:nvCxnSpPr>
          <p:cNvPr id="44" name="Straight Connector 48"/>
          <p:cNvCxnSpPr>
            <a:cxnSpLocks noChangeShapeType="1"/>
          </p:cNvCxnSpPr>
          <p:nvPr/>
        </p:nvCxnSpPr>
        <p:spPr bwMode="auto">
          <a:xfrm>
            <a:off x="6019800" y="2209800"/>
            <a:ext cx="2895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9"/>
          <p:cNvSpPr txBox="1">
            <a:spLocks noChangeArrowheads="1"/>
          </p:cNvSpPr>
          <p:nvPr/>
        </p:nvSpPr>
        <p:spPr bwMode="auto">
          <a:xfrm>
            <a:off x="6019800" y="1676400"/>
            <a:ext cx="300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Old procedure frame</a:t>
            </a:r>
          </a:p>
        </p:txBody>
      </p:sp>
      <p:cxnSp>
        <p:nvCxnSpPr>
          <p:cNvPr id="46" name="Straight Connector 50"/>
          <p:cNvCxnSpPr>
            <a:cxnSpLocks noChangeShapeType="1"/>
          </p:cNvCxnSpPr>
          <p:nvPr/>
        </p:nvCxnSpPr>
        <p:spPr bwMode="auto">
          <a:xfrm>
            <a:off x="6019800" y="3048000"/>
            <a:ext cx="2895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172200" y="2362200"/>
            <a:ext cx="2478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Procedure frame</a:t>
            </a:r>
          </a:p>
        </p:txBody>
      </p:sp>
    </p:spTree>
    <p:extLst>
      <p:ext uri="{BB962C8B-B14F-4D97-AF65-F5344CB8AC3E}">
        <p14:creationId xmlns:p14="http://schemas.microsoft.com/office/powerpoint/2010/main" val="250030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80501-049E-A04D-2F8A-F6DF1212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execution of procedure, the program must follow these six steps:</a:t>
            </a:r>
          </a:p>
          <a:p>
            <a:pPr lvl="1"/>
            <a:r>
              <a:rPr lang="en-US" dirty="0"/>
              <a:t>Put parameters in place where the procedure can access them</a:t>
            </a:r>
          </a:p>
          <a:p>
            <a:pPr lvl="1"/>
            <a:r>
              <a:rPr lang="en-US" dirty="0"/>
              <a:t>Transfer control to the procedure</a:t>
            </a:r>
          </a:p>
          <a:p>
            <a:pPr lvl="1"/>
            <a:r>
              <a:rPr lang="en-US" dirty="0"/>
              <a:t>Acquire the storage resources needed for the procedure</a:t>
            </a:r>
          </a:p>
          <a:p>
            <a:pPr lvl="1"/>
            <a:r>
              <a:rPr lang="en-US" dirty="0"/>
              <a:t>Perform the desired task</a:t>
            </a:r>
          </a:p>
          <a:p>
            <a:pPr lvl="1"/>
            <a:r>
              <a:rPr lang="en-US" dirty="0"/>
              <a:t>Put the result value in a place where the calling program can access them</a:t>
            </a:r>
          </a:p>
          <a:p>
            <a:pPr lvl="1"/>
            <a:r>
              <a:rPr lang="en-US" dirty="0"/>
              <a:t>Return control to the point of origin, since a procedure can be called from several points in the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05BB1-8C16-142C-C963-A0524B8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procedures in computer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7E234-2269-56AF-8A93-2ED63DD08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6919-88CA-35A9-1BF6-37F218E59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7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Consider a program that uses register $t0 and calls a procedure </a:t>
            </a:r>
            <a:r>
              <a:rPr lang="en-US" i="1" dirty="0" err="1"/>
              <a:t>proc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Assembly code of program with procedure call: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i="1" dirty="0"/>
              <a:t>				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i="1" dirty="0"/>
              <a:t>					.</a:t>
            </a:r>
            <a:endParaRPr lang="en-US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	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- 4 		</a:t>
            </a:r>
            <a:r>
              <a:rPr lang="en-US" dirty="0">
                <a:solidFill>
                  <a:schemeClr val="accent1"/>
                </a:solidFill>
              </a:rPr>
              <a:t># adjust stack pointer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sw</a:t>
            </a:r>
            <a:r>
              <a:rPr lang="en-US" dirty="0"/>
              <a:t>		$t0, 0($</a:t>
            </a:r>
            <a:r>
              <a:rPr lang="en-US" dirty="0" err="1"/>
              <a:t>sp</a:t>
            </a:r>
            <a:r>
              <a:rPr lang="en-US" dirty="0"/>
              <a:t>)		</a:t>
            </a:r>
            <a:r>
              <a:rPr lang="en-US" dirty="0">
                <a:solidFill>
                  <a:schemeClr val="accent1"/>
                </a:solidFill>
              </a:rPr>
              <a:t># save $t0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jal</a:t>
            </a:r>
            <a:r>
              <a:rPr lang="en-US" dirty="0"/>
              <a:t>		</a:t>
            </a:r>
            <a:r>
              <a:rPr lang="en-US" i="1" dirty="0" err="1"/>
              <a:t>proc</a:t>
            </a:r>
            <a:r>
              <a:rPr lang="en-US" i="1" dirty="0"/>
              <a:t>			</a:t>
            </a:r>
            <a:r>
              <a:rPr lang="en-US" dirty="0">
                <a:solidFill>
                  <a:schemeClr val="accent1"/>
                </a:solidFill>
              </a:rPr>
              <a:t># call </a:t>
            </a:r>
            <a:r>
              <a:rPr lang="en-US" dirty="0" err="1">
                <a:solidFill>
                  <a:schemeClr val="accent1"/>
                </a:solidFill>
              </a:rPr>
              <a:t>proc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lw</a:t>
            </a:r>
            <a:r>
              <a:rPr lang="en-US" dirty="0"/>
              <a:t>		$t0, 0($</a:t>
            </a:r>
            <a:r>
              <a:rPr lang="en-US" dirty="0" err="1"/>
              <a:t>sp</a:t>
            </a:r>
            <a:r>
              <a:rPr lang="en-US" dirty="0"/>
              <a:t>)		</a:t>
            </a:r>
            <a:r>
              <a:rPr lang="en-US" dirty="0">
                <a:solidFill>
                  <a:schemeClr val="accent1"/>
                </a:solidFill>
              </a:rPr>
              <a:t># restore $t0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addi</a:t>
            </a:r>
            <a:r>
              <a:rPr lang="en-US" dirty="0"/>
              <a:t>	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4		</a:t>
            </a:r>
            <a:r>
              <a:rPr lang="en-US" dirty="0">
                <a:solidFill>
                  <a:schemeClr val="accent1"/>
                </a:solidFill>
              </a:rPr>
              <a:t># pop 1 word off stack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				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EAF006"/>
                </a:solidFill>
              </a:rPr>
              <a:t>					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Procedure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4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System program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Input: Assembly language code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Output: Machine language code (</a:t>
            </a:r>
            <a:r>
              <a:rPr lang="en-US" sz="2800" i="1" dirty="0"/>
              <a:t>binary</a:t>
            </a:r>
            <a:r>
              <a:rPr lang="en-US" sz="2800" dirty="0"/>
              <a:t> or </a:t>
            </a:r>
            <a:r>
              <a:rPr lang="en-US" sz="2800" i="1" dirty="0"/>
              <a:t>object code</a:t>
            </a:r>
            <a:r>
              <a:rPr lang="en-US" sz="2800" dirty="0"/>
              <a:t>) contains: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Machine instructions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Data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Symbol table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Converts </a:t>
            </a:r>
            <a:r>
              <a:rPr lang="en-US" sz="2800" dirty="0" err="1"/>
              <a:t>pseudoinstructions</a:t>
            </a:r>
            <a:r>
              <a:rPr lang="en-US" sz="2800" dirty="0"/>
              <a:t> into core instructions using register $at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Converts assembly code into machine code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Creates a symbol table – labels and locations in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5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Use register convention: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Registers 16-23 are $s0 through $s7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Registers 8-15 are $t0 through $t7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Machine code: three 32-bit words from assembly code of slide 10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solidFill>
                  <a:schemeClr val="accent1"/>
                </a:solidFill>
              </a:rPr>
              <a:t>add</a:t>
            </a:r>
            <a:r>
              <a:rPr lang="en-US" dirty="0"/>
              <a:t>	000000 10001 10010 01000 00000 100000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solidFill>
                  <a:schemeClr val="accent1"/>
                </a:solidFill>
              </a:rPr>
              <a:t>add</a:t>
            </a:r>
            <a:r>
              <a:rPr lang="en-US" dirty="0"/>
              <a:t>	000000 10011 10100 01001 00000 100000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solidFill>
                  <a:schemeClr val="accent1"/>
                </a:solidFill>
              </a:rPr>
              <a:t>sub</a:t>
            </a:r>
            <a:r>
              <a:rPr lang="en-US" dirty="0"/>
              <a:t>	000000 01000 01001 10000 00000 100010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Assembler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0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and Linker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76400" y="2133600"/>
            <a:ext cx="1625600" cy="457200"/>
          </a:xfrm>
          <a:prstGeom prst="rect">
            <a:avLst/>
          </a:prstGeom>
          <a:solidFill>
            <a:srgbClr val="FB6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Assembler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3200400"/>
            <a:ext cx="1625600" cy="457200"/>
          </a:xfrm>
          <a:prstGeom prst="rect">
            <a:avLst/>
          </a:prstGeom>
          <a:solidFill>
            <a:srgbClr val="FB6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Assembler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4267200"/>
            <a:ext cx="1625600" cy="457200"/>
          </a:xfrm>
          <a:prstGeom prst="rect">
            <a:avLst/>
          </a:prstGeom>
          <a:solidFill>
            <a:srgbClr val="FB6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Assembler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2133600"/>
            <a:ext cx="846138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4800" y="3200400"/>
            <a:ext cx="109855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Proc A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4800" y="4267200"/>
            <a:ext cx="109855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Proc B</a:t>
            </a:r>
          </a:p>
        </p:txBody>
      </p:sp>
      <p:cxnSp>
        <p:nvCxnSpPr>
          <p:cNvPr id="12" name="AutoShape 11"/>
          <p:cNvCxnSpPr>
            <a:cxnSpLocks noChangeShapeType="1"/>
            <a:stCxn id="9" idx="3"/>
            <a:endCxn id="6" idx="1"/>
          </p:cNvCxnSpPr>
          <p:nvPr/>
        </p:nvCxnSpPr>
        <p:spPr bwMode="auto">
          <a:xfrm>
            <a:off x="1303338" y="2362200"/>
            <a:ext cx="3730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  <a:stCxn id="10" idx="3"/>
            <a:endCxn id="7" idx="1"/>
          </p:cNvCxnSpPr>
          <p:nvPr/>
        </p:nvCxnSpPr>
        <p:spPr bwMode="auto">
          <a:xfrm>
            <a:off x="1403350" y="3429000"/>
            <a:ext cx="2730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11" idx="3"/>
            <a:endCxn id="8" idx="1"/>
          </p:cNvCxnSpPr>
          <p:nvPr/>
        </p:nvCxnSpPr>
        <p:spPr bwMode="auto">
          <a:xfrm>
            <a:off x="1403350" y="4495800"/>
            <a:ext cx="2730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33800" y="2133600"/>
            <a:ext cx="1676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Object file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733800" y="32004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Object file 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7338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Object file</a:t>
            </a:r>
          </a:p>
        </p:txBody>
      </p:sp>
      <p:cxnSp>
        <p:nvCxnSpPr>
          <p:cNvPr id="18" name="AutoShape 20"/>
          <p:cNvCxnSpPr>
            <a:cxnSpLocks noChangeShapeType="1"/>
            <a:stCxn id="6" idx="3"/>
            <a:endCxn id="15" idx="1"/>
          </p:cNvCxnSpPr>
          <p:nvPr/>
        </p:nvCxnSpPr>
        <p:spPr bwMode="auto">
          <a:xfrm>
            <a:off x="3302000" y="2362200"/>
            <a:ext cx="431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7" idx="3"/>
            <a:endCxn id="16" idx="1"/>
          </p:cNvCxnSpPr>
          <p:nvPr/>
        </p:nvCxnSpPr>
        <p:spPr bwMode="auto">
          <a:xfrm>
            <a:off x="3302000" y="3429000"/>
            <a:ext cx="431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  <a:stCxn id="8" idx="3"/>
            <a:endCxn id="17" idx="1"/>
          </p:cNvCxnSpPr>
          <p:nvPr/>
        </p:nvCxnSpPr>
        <p:spPr bwMode="auto">
          <a:xfrm>
            <a:off x="3302000" y="4495800"/>
            <a:ext cx="431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943600" y="3200400"/>
            <a:ext cx="1016000" cy="457200"/>
          </a:xfrm>
          <a:prstGeom prst="rect">
            <a:avLst/>
          </a:prstGeom>
          <a:solidFill>
            <a:srgbClr val="FB6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Linker</a:t>
            </a:r>
          </a:p>
        </p:txBody>
      </p:sp>
      <p:cxnSp>
        <p:nvCxnSpPr>
          <p:cNvPr id="22" name="AutoShape 24"/>
          <p:cNvCxnSpPr>
            <a:cxnSpLocks noChangeShapeType="1"/>
            <a:stCxn id="16" idx="3"/>
            <a:endCxn id="21" idx="1"/>
          </p:cNvCxnSpPr>
          <p:nvPr/>
        </p:nvCxnSpPr>
        <p:spPr bwMode="auto">
          <a:xfrm>
            <a:off x="5334000" y="3429000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5"/>
          <p:cNvCxnSpPr>
            <a:cxnSpLocks noChangeShapeType="1"/>
            <a:stCxn id="15" idx="3"/>
            <a:endCxn id="21" idx="1"/>
          </p:cNvCxnSpPr>
          <p:nvPr/>
        </p:nvCxnSpPr>
        <p:spPr bwMode="auto">
          <a:xfrm>
            <a:off x="5410200" y="2362200"/>
            <a:ext cx="5334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6"/>
          <p:cNvCxnSpPr>
            <a:cxnSpLocks noChangeShapeType="1"/>
            <a:stCxn id="17" idx="3"/>
            <a:endCxn id="21" idx="1"/>
          </p:cNvCxnSpPr>
          <p:nvPr/>
        </p:nvCxnSpPr>
        <p:spPr bwMode="auto">
          <a:xfrm flipV="1">
            <a:off x="5334000" y="3429000"/>
            <a:ext cx="6096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5638800" y="4876800"/>
            <a:ext cx="16002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Program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Library</a:t>
            </a:r>
          </a:p>
        </p:txBody>
      </p:sp>
      <p:cxnSp>
        <p:nvCxnSpPr>
          <p:cNvPr id="26" name="AutoShape 29"/>
          <p:cNvCxnSpPr>
            <a:cxnSpLocks noChangeShapeType="1"/>
            <a:stCxn id="25" idx="0"/>
            <a:endCxn id="21" idx="2"/>
          </p:cNvCxnSpPr>
          <p:nvPr/>
        </p:nvCxnSpPr>
        <p:spPr bwMode="auto">
          <a:xfrm flipV="1">
            <a:off x="6438900" y="3657600"/>
            <a:ext cx="127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7239000" y="2971800"/>
            <a:ext cx="1693863" cy="822325"/>
          </a:xfrm>
          <a:prstGeom prst="rect">
            <a:avLst/>
          </a:prstGeom>
          <a:solidFill>
            <a:srgbClr val="66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Executable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File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6934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228600" y="1219200"/>
            <a:ext cx="1506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Assembly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code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3505200" y="1219200"/>
            <a:ext cx="2084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Machine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(binary)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5851525" y="57546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(binary)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7467600" y="3886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23417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Today’s topics: 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Translating a Program 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Assembler</a:t>
            </a:r>
          </a:p>
          <a:p>
            <a:pPr lvl="1"/>
            <a:r>
              <a:rPr lang="en-US" dirty="0"/>
              <a:t>Linker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Garamond"/>
              </a:rPr>
              <a:t>Dr. Shafina | University of Kotli | CS&amp;IT</a:t>
            </a:r>
            <a:endParaRPr lang="en-US" dirty="0">
              <a:latin typeface="Garamon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E5772-1556-4748-AF2C-B271715542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System program.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Inputs: Program and procedure libraries, all in machine code.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Output: Executable machine code.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Linker functions: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Links the machine code of procedures from a library.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Sets memory addresses of data variables for procedures.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Sets procedure addresses in the calling program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1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System program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Inputs: Machine code and data from disc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Output: Set up program and data in memory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Loader functions: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Read executable code and data from disc to computer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Initialize registers and set stack pointer to first free location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Transfer control to a </a:t>
            </a:r>
            <a:r>
              <a:rPr lang="en-US" i="1" dirty="0"/>
              <a:t>start-up</a:t>
            </a:r>
            <a:r>
              <a:rPr lang="en-US" dirty="0"/>
              <a:t> routine that calls the main routine of the program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5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and Nested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/>
              <a:t>The following convention is understood and used by all calling (caller) and called (</a:t>
            </a:r>
            <a:r>
              <a:rPr lang="en-US" altLang="en-US" sz="2400" b="1" i="1" dirty="0" err="1"/>
              <a:t>callee</a:t>
            </a:r>
            <a:r>
              <a:rPr lang="en-US" altLang="en-US" sz="2400" b="1" i="1" dirty="0"/>
              <a:t>) programs.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2268" y="3676651"/>
            <a:ext cx="8323263" cy="1920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00"/>
                </a:solidFill>
              </a:rPr>
              <a:t>Preserved				Not preserved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Saved reg. $s0 - $s7			Temp. reg. $t0 - $t9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Stack pointer reg. $</a:t>
            </a:r>
            <a:r>
              <a:rPr lang="en-US" altLang="en-US" sz="2000" b="1" dirty="0" err="1"/>
              <a:t>sp</a:t>
            </a:r>
            <a:r>
              <a:rPr lang="en-US" altLang="en-US" sz="2000" b="1" dirty="0"/>
              <a:t>			Argument reg. $a0 - $a3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Return </a:t>
            </a:r>
            <a:r>
              <a:rPr lang="en-US" altLang="en-US" sz="2000" b="1" dirty="0" err="1"/>
              <a:t>addr</a:t>
            </a:r>
            <a:r>
              <a:rPr lang="en-US" altLang="en-US" sz="2000" b="1" dirty="0"/>
              <a:t>. Reg. $</a:t>
            </a:r>
            <a:r>
              <a:rPr lang="en-US" altLang="en-US" sz="2000" b="1" dirty="0" err="1"/>
              <a:t>ra</a:t>
            </a:r>
            <a:r>
              <a:rPr lang="en-US" altLang="en-US" sz="2000" b="1" dirty="0"/>
              <a:t>			Return value reg. $v0 - $v1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Stack above the stack pointer		Stack below the stack pointer</a:t>
            </a:r>
          </a:p>
        </p:txBody>
      </p:sp>
    </p:spTree>
    <p:extLst>
      <p:ext uri="{BB962C8B-B14F-4D97-AF65-F5344CB8AC3E}">
        <p14:creationId xmlns:p14="http://schemas.microsoft.com/office/powerpoint/2010/main" val="359776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Saving and restoring of saved and temporary registers is done same as described before.</a:t>
            </a:r>
          </a:p>
          <a:p>
            <a:pPr>
              <a:defRPr/>
            </a:pPr>
            <a:r>
              <a:rPr lang="en-US" dirty="0"/>
              <a:t>May reuse argument registers ($a0 - $a3); they are saved and restored as necessary.</a:t>
            </a:r>
          </a:p>
          <a:p>
            <a:pPr>
              <a:defRPr/>
            </a:pPr>
            <a:r>
              <a:rPr lang="en-US" dirty="0"/>
              <a:t>Must reuse $</a:t>
            </a:r>
            <a:r>
              <a:rPr lang="en-US" dirty="0" err="1"/>
              <a:t>ra</a:t>
            </a:r>
            <a:r>
              <a:rPr lang="en-US" dirty="0"/>
              <a:t>; its content is saved in memory and restored on return.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Calee</a:t>
            </a:r>
            <a:r>
              <a:rPr lang="en-US" dirty="0"/>
              <a:t> becomes a Caller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Program→Callee</a:t>
            </a:r>
            <a:r>
              <a:rPr lang="en-US" dirty="0"/>
              <a:t> </a:t>
            </a:r>
            <a:r>
              <a:rPr lang="en-US" dirty="0" err="1"/>
              <a:t>A→Calee</a:t>
            </a:r>
            <a:r>
              <a:rPr lang="en-US" dirty="0"/>
              <a:t>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6134100" y="1371600"/>
            <a:ext cx="2438400" cy="457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3390900" y="1371600"/>
            <a:ext cx="2362200" cy="457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495300" y="1371600"/>
            <a:ext cx="2324100" cy="457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09600" y="1371600"/>
            <a:ext cx="732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Main program		Procedure A		 Procedure B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95300" y="1981200"/>
            <a:ext cx="23542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addi</a:t>
            </a:r>
            <a:r>
              <a:rPr lang="en-US" altLang="en-US" sz="2000" b="1" dirty="0">
                <a:solidFill>
                  <a:schemeClr val="bg1"/>
                </a:solidFill>
              </a:rPr>
              <a:t>  $a0, $zero,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jal</a:t>
            </a:r>
            <a:r>
              <a:rPr lang="en-US" altLang="en-US" sz="2000" b="1" dirty="0">
                <a:solidFill>
                  <a:schemeClr val="bg1"/>
                </a:solidFill>
              </a:rPr>
              <a:t>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390900" y="1905000"/>
            <a:ext cx="2354263" cy="40544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addi</a:t>
            </a:r>
            <a:r>
              <a:rPr lang="en-US" altLang="en-US" sz="2000" b="1" dirty="0">
                <a:solidFill>
                  <a:schemeClr val="bg1"/>
                </a:solidFill>
              </a:rPr>
              <a:t>  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, 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, -8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sw</a:t>
            </a:r>
            <a:r>
              <a:rPr lang="en-US" altLang="en-US" sz="2000" b="1" dirty="0">
                <a:solidFill>
                  <a:schemeClr val="bg1"/>
                </a:solidFill>
              </a:rPr>
              <a:t>  $</a:t>
            </a:r>
            <a:r>
              <a:rPr lang="en-US" altLang="en-US" sz="2000" b="1" dirty="0" err="1">
                <a:solidFill>
                  <a:schemeClr val="bg1"/>
                </a:solidFill>
              </a:rPr>
              <a:t>ra</a:t>
            </a:r>
            <a:r>
              <a:rPr lang="en-US" altLang="en-US" sz="2000" b="1" dirty="0">
                <a:solidFill>
                  <a:schemeClr val="bg1"/>
                </a:solidFill>
              </a:rPr>
              <a:t>, 4($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sw</a:t>
            </a:r>
            <a:r>
              <a:rPr lang="en-US" altLang="en-US" sz="2000" b="1" dirty="0">
                <a:solidFill>
                  <a:schemeClr val="bg1"/>
                </a:solidFill>
              </a:rPr>
              <a:t>  $a0, 0($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addi</a:t>
            </a:r>
            <a:r>
              <a:rPr lang="en-US" altLang="en-US" sz="2000" b="1" dirty="0">
                <a:solidFill>
                  <a:schemeClr val="bg1"/>
                </a:solidFill>
              </a:rPr>
              <a:t>  $a0, $zero,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jal</a:t>
            </a:r>
            <a:r>
              <a:rPr lang="en-US" altLang="en-US" sz="2000" b="1" dirty="0">
                <a:solidFill>
                  <a:schemeClr val="bg1"/>
                </a:solidFill>
              </a:rPr>
              <a:t>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lw</a:t>
            </a:r>
            <a:r>
              <a:rPr lang="en-US" altLang="en-US" sz="2000" b="1" dirty="0">
                <a:solidFill>
                  <a:schemeClr val="bg1"/>
                </a:solidFill>
              </a:rPr>
              <a:t>  $a0, 0($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lw</a:t>
            </a:r>
            <a:r>
              <a:rPr lang="en-US" altLang="en-US" sz="2000" b="1" dirty="0">
                <a:solidFill>
                  <a:schemeClr val="bg1"/>
                </a:solidFill>
              </a:rPr>
              <a:t>  $</a:t>
            </a:r>
            <a:r>
              <a:rPr lang="en-US" altLang="en-US" sz="2000" b="1" dirty="0" err="1">
                <a:solidFill>
                  <a:schemeClr val="bg1"/>
                </a:solidFill>
              </a:rPr>
              <a:t>ra</a:t>
            </a:r>
            <a:r>
              <a:rPr lang="en-US" altLang="en-US" sz="2000" b="1" dirty="0">
                <a:solidFill>
                  <a:schemeClr val="bg1"/>
                </a:solidFill>
              </a:rPr>
              <a:t>, 4($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addi</a:t>
            </a:r>
            <a:r>
              <a:rPr lang="en-US" altLang="en-US" sz="2000" b="1" dirty="0">
                <a:solidFill>
                  <a:schemeClr val="bg1"/>
                </a:solidFill>
              </a:rPr>
              <a:t> 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, $</a:t>
            </a:r>
            <a:r>
              <a:rPr lang="en-US" altLang="en-US" sz="2000" b="1" dirty="0" err="1">
                <a:solidFill>
                  <a:schemeClr val="bg1"/>
                </a:solidFill>
              </a:rPr>
              <a:t>sp</a:t>
            </a:r>
            <a:r>
              <a:rPr lang="en-US" altLang="en-US" sz="2000" b="1" dirty="0">
                <a:solidFill>
                  <a:schemeClr val="bg1"/>
                </a:solidFill>
              </a:rPr>
              <a:t>,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      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jr</a:t>
            </a:r>
            <a:r>
              <a:rPr lang="en-US" altLang="en-US" sz="2000" b="1" dirty="0">
                <a:solidFill>
                  <a:schemeClr val="bg1"/>
                </a:solidFill>
              </a:rPr>
              <a:t>  $</a:t>
            </a:r>
            <a:r>
              <a:rPr lang="en-US" altLang="en-US" sz="2000" b="1" dirty="0" err="1">
                <a:solidFill>
                  <a:schemeClr val="bg1"/>
                </a:solidFill>
              </a:rPr>
              <a:t>ra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931025" y="2057400"/>
            <a:ext cx="873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bg1"/>
                </a:solidFill>
              </a:rPr>
              <a:t>jr</a:t>
            </a:r>
            <a:r>
              <a:rPr lang="en-US" altLang="en-US" sz="2000" b="1" dirty="0">
                <a:solidFill>
                  <a:schemeClr val="bg1"/>
                </a:solidFill>
              </a:rPr>
              <a:t>  $</a:t>
            </a:r>
            <a:r>
              <a:rPr lang="en-US" altLang="en-US" sz="2000" b="1" dirty="0" err="1">
                <a:solidFill>
                  <a:schemeClr val="bg1"/>
                </a:solidFill>
              </a:rPr>
              <a:t>ra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333500" y="3124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3009900" y="1600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0099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>
            <a:off x="29337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2933700" y="3429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18669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229100" y="3886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5829300" y="1600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8293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64389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6438900" y="3200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5448300" y="4191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b="1" dirty="0" err="1"/>
              <a:t>Int</a:t>
            </a:r>
            <a:r>
              <a:rPr lang="en-US" altLang="en-US" b="1" dirty="0"/>
              <a:t>	fact (n)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	if (n &lt; 1) 	return (1);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		else	return (n * fact (n-1));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}</a:t>
            </a:r>
          </a:p>
          <a:p>
            <a:endParaRPr lang="en-US" dirty="0"/>
          </a:p>
          <a:p>
            <a:endParaRPr lang="en-US" dirty="0"/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This procedure returns factorial of integer n, i.e.,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b="1" dirty="0"/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n! = n × (n-1) × (n-2) × . . . × 2 × 1 = n × (n-1)!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b="1" dirty="0"/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/>
              <a:t>Boundary case, 0! = 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Recursive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8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fact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09800" y="2590800"/>
            <a:ext cx="2133600" cy="12192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 n &lt;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91200" y="2971800"/>
            <a:ext cx="1425575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 v(n) = 1</a:t>
            </a:r>
          </a:p>
        </p:txBody>
      </p:sp>
      <p:cxnSp>
        <p:nvCxnSpPr>
          <p:cNvPr id="8" name="AutoShape 8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343400" y="3200400"/>
            <a:ext cx="1447800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05000" y="1600200"/>
            <a:ext cx="2743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 n ≥ 0</a:t>
            </a:r>
          </a:p>
        </p:txBody>
      </p:sp>
      <p:cxnSp>
        <p:nvCxnSpPr>
          <p:cNvPr id="10" name="AutoShape 11"/>
          <p:cNvCxnSpPr>
            <a:cxnSpLocks noChangeShapeType="1"/>
            <a:stCxn id="9" idx="2"/>
            <a:endCxn id="6" idx="0"/>
          </p:cNvCxnSpPr>
          <p:nvPr/>
        </p:nvCxnSpPr>
        <p:spPr bwMode="auto">
          <a:xfrm>
            <a:off x="3276600" y="2066925"/>
            <a:ext cx="0" cy="523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81200" y="4343400"/>
            <a:ext cx="2635658" cy="4616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 v(n) = n * v(n-1)</a:t>
            </a:r>
          </a:p>
        </p:txBody>
      </p:sp>
      <p:cxnSp>
        <p:nvCxnSpPr>
          <p:cNvPr id="12" name="AutoShape 13"/>
          <p:cNvCxnSpPr>
            <a:cxnSpLocks noChangeShapeType="1"/>
            <a:stCxn id="6" idx="2"/>
            <a:endCxn id="11" idx="0"/>
          </p:cNvCxnSpPr>
          <p:nvPr/>
        </p:nvCxnSpPr>
        <p:spPr bwMode="auto">
          <a:xfrm>
            <a:off x="3276600" y="3810000"/>
            <a:ext cx="22429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648200" y="2667000"/>
            <a:ext cx="6572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352800" y="3810000"/>
            <a:ext cx="5524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362200" y="5562600"/>
            <a:ext cx="1828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 Return v(n) </a:t>
            </a:r>
          </a:p>
        </p:txBody>
      </p:sp>
      <p:cxnSp>
        <p:nvCxnSpPr>
          <p:cNvPr id="16" name="AutoShape 17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3276600" y="4805065"/>
            <a:ext cx="22429" cy="757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"/>
          <p:cNvCxnSpPr>
            <a:cxnSpLocks noChangeShapeType="1"/>
            <a:stCxn id="7" idx="2"/>
            <a:endCxn id="15" idx="3"/>
          </p:cNvCxnSpPr>
          <p:nvPr/>
        </p:nvCxnSpPr>
        <p:spPr bwMode="auto">
          <a:xfrm rot="5400000">
            <a:off x="4168775" y="3460750"/>
            <a:ext cx="2357438" cy="231298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7862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4!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2800" y="1219200"/>
            <a:ext cx="102870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n = 4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0" y="2133600"/>
            <a:ext cx="241935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v(4) = 4 * v(3)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67000" y="2971800"/>
            <a:ext cx="241935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v(3) = 3 * v(2)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7000" y="3810000"/>
            <a:ext cx="241935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v(2) = 2 * v(1)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667000" y="4648200"/>
            <a:ext cx="2419350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v(1) = 1 * v(0)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24200" y="5410200"/>
            <a:ext cx="1508125" cy="4572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v(0) = 1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5600" y="1752600"/>
            <a:ext cx="3509963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Main program calls fact, $a0 = 4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fact calls fact, $a0 = 3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fact calls fact, $a0 = 2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fact calls fact, $a0 = 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fact calls fact, $a0 = 0</a:t>
            </a:r>
          </a:p>
        </p:txBody>
      </p:sp>
      <p:cxnSp>
        <p:nvCxnSpPr>
          <p:cNvPr id="13" name="AutoShape 12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867150" y="1676400"/>
            <a:ext cx="9525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3876675" y="2590800"/>
            <a:ext cx="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3876675" y="3429000"/>
            <a:ext cx="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3876675" y="4267200"/>
            <a:ext cx="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3876675" y="5105400"/>
            <a:ext cx="1588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486400" y="1752600"/>
            <a:ext cx="327183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Returns $v0 = $v0 * $a0 = 24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Returns $v0 = $v0 * $a0 =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Returns $v0 = $v0 * $a0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Returns $v0 = $v0 * $a0 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Returns $v0 = 1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5334000" y="5105400"/>
            <a:ext cx="0" cy="304800"/>
          </a:xfrm>
          <a:prstGeom prst="line">
            <a:avLst/>
          </a:prstGeom>
          <a:noFill/>
          <a:ln w="38100">
            <a:solidFill>
              <a:srgbClr val="E9F45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5334000" y="4267200"/>
            <a:ext cx="0" cy="304800"/>
          </a:xfrm>
          <a:prstGeom prst="line">
            <a:avLst/>
          </a:prstGeom>
          <a:noFill/>
          <a:ln w="38100">
            <a:solidFill>
              <a:srgbClr val="E9F45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5334000" y="3429000"/>
            <a:ext cx="0" cy="304800"/>
          </a:xfrm>
          <a:prstGeom prst="line">
            <a:avLst/>
          </a:prstGeom>
          <a:noFill/>
          <a:ln w="38100">
            <a:solidFill>
              <a:srgbClr val="E9F45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5334000" y="2590800"/>
            <a:ext cx="0" cy="304800"/>
          </a:xfrm>
          <a:prstGeom prst="line">
            <a:avLst/>
          </a:prstGeom>
          <a:noFill/>
          <a:ln w="38100">
            <a:solidFill>
              <a:srgbClr val="E9F45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5334000" y="1752600"/>
            <a:ext cx="0" cy="304800"/>
          </a:xfrm>
          <a:prstGeom prst="line">
            <a:avLst/>
          </a:prstGeom>
          <a:noFill/>
          <a:ln w="38100">
            <a:solidFill>
              <a:srgbClr val="E9F45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78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procedure will call itself. So,</a:t>
            </a:r>
          </a:p>
          <a:p>
            <a:pPr lvl="1">
              <a:defRPr/>
            </a:pPr>
            <a:r>
              <a:rPr lang="en-US" dirty="0"/>
              <a:t>will reuse return address register $</a:t>
            </a:r>
            <a:r>
              <a:rPr lang="en-US" dirty="0" err="1"/>
              <a:t>ra</a:t>
            </a:r>
            <a:endParaRPr lang="en-US" dirty="0"/>
          </a:p>
          <a:p>
            <a:pPr lvl="1">
              <a:defRPr/>
            </a:pPr>
            <a:r>
              <a:rPr lang="en-US" dirty="0"/>
              <a:t>will change argument register $a0</a:t>
            </a:r>
          </a:p>
          <a:p>
            <a:pPr>
              <a:defRPr/>
            </a:pPr>
            <a:r>
              <a:rPr lang="en-US" dirty="0"/>
              <a:t>These two registers must be saved.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Save?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10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Registers for 4!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600200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Initial $sp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6002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2400" y="41148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 $sp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600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438900" y="2133600"/>
            <a:ext cx="27114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000" dirty="0"/>
              <a:t>fact calls fact, $a0 =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000" dirty="0"/>
              <a:t>fact calls fact, $a0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fact calls fact, $a0 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000" dirty="0"/>
              <a:t>fact calls fact, $a0 = 0</a:t>
            </a:r>
            <a:endParaRPr lang="en-US" altLang="en-US" sz="2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28800" y="1524000"/>
            <a:ext cx="4495800" cy="45720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28800" y="1981200"/>
            <a:ext cx="4419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Return address within main program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Argument register, $a0 =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Return address within fact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Argument register, $a0 =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Return address within fact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Argument register, $a0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Return address within fact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Argument register, $a0 = 1</a:t>
            </a:r>
            <a:endParaRPr lang="en-US" altLang="en-US" sz="20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828800" y="2057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28800" y="2667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828800" y="2971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828800" y="2362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828800" y="3276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828800" y="3581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828800" y="3886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828800" y="4191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828800" y="4495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24600" y="2057400"/>
            <a:ext cx="32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}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324600" y="2667000"/>
            <a:ext cx="32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}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324600" y="3276600"/>
            <a:ext cx="32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}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324600" y="3886200"/>
            <a:ext cx="32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}</a:t>
            </a: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304800" y="2133600"/>
            <a:ext cx="1219200" cy="1993900"/>
          </a:xfrm>
          <a:custGeom>
            <a:avLst/>
            <a:gdLst>
              <a:gd name="T0" fmla="*/ 2147483646 w 464"/>
              <a:gd name="T1" fmla="*/ 0 h 1256"/>
              <a:gd name="T2" fmla="*/ 2147483646 w 464"/>
              <a:gd name="T3" fmla="*/ 2147483646 h 1256"/>
              <a:gd name="T4" fmla="*/ 2147483646 w 464"/>
              <a:gd name="T5" fmla="*/ 2147483646 h 1256"/>
              <a:gd name="T6" fmla="*/ 2147483646 w 464"/>
              <a:gd name="T7" fmla="*/ 2147483646 h 1256"/>
              <a:gd name="T8" fmla="*/ 2147483646 w 464"/>
              <a:gd name="T9" fmla="*/ 0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6"/>
              <a:gd name="T17" fmla="*/ 464 w 464"/>
              <a:gd name="T18" fmla="*/ 1256 h 1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6">
                <a:moveTo>
                  <a:pt x="152" y="0"/>
                </a:moveTo>
                <a:cubicBezTo>
                  <a:pt x="76" y="184"/>
                  <a:pt x="0" y="368"/>
                  <a:pt x="8" y="576"/>
                </a:cubicBezTo>
                <a:cubicBezTo>
                  <a:pt x="16" y="784"/>
                  <a:pt x="128" y="1240"/>
                  <a:pt x="200" y="1248"/>
                </a:cubicBezTo>
                <a:cubicBezTo>
                  <a:pt x="272" y="1256"/>
                  <a:pt x="416" y="832"/>
                  <a:pt x="440" y="624"/>
                </a:cubicBezTo>
                <a:cubicBezTo>
                  <a:pt x="464" y="416"/>
                  <a:pt x="404" y="208"/>
                  <a:pt x="34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a Computer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03525" y="5753100"/>
            <a:ext cx="2606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8400" y="1524000"/>
            <a:ext cx="4495800" cy="441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00400" y="2286000"/>
            <a:ext cx="2895600" cy="2895600"/>
          </a:xfrm>
          <a:prstGeom prst="ellipse">
            <a:avLst/>
          </a:prstGeom>
          <a:solidFill>
            <a:srgbClr val="FB68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038600" y="30480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2800" y="19050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Application software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57600" y="5181600"/>
            <a:ext cx="2078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/>
              <a:t>Programs 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/>
              <a:t>writes and runs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38600" y="3505200"/>
            <a:ext cx="134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/>
              <a:t>Hardware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05200" y="2667000"/>
            <a:ext cx="234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Systems software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29000" y="4267200"/>
            <a:ext cx="2633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Operating system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Compiler assembler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19200" y="35052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130760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fact: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addi</a:t>
            </a:r>
            <a:r>
              <a:rPr lang="en-US" sz="2000" dirty="0"/>
              <a:t>	$</a:t>
            </a:r>
            <a:r>
              <a:rPr lang="en-US" sz="2000" dirty="0" err="1"/>
              <a:t>sp</a:t>
            </a:r>
            <a:r>
              <a:rPr lang="en-US" sz="2000" dirty="0"/>
              <a:t>, $</a:t>
            </a:r>
            <a:r>
              <a:rPr lang="en-US" sz="2000" dirty="0" err="1"/>
              <a:t>sp</a:t>
            </a:r>
            <a:r>
              <a:rPr lang="en-US" sz="2000" dirty="0"/>
              <a:t>, -8	# adjust stack for two items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</a:t>
            </a:r>
            <a:r>
              <a:rPr lang="en-US" sz="2000" dirty="0"/>
              <a:t>	$</a:t>
            </a:r>
            <a:r>
              <a:rPr lang="en-US" sz="2000" dirty="0" err="1"/>
              <a:t>ra</a:t>
            </a:r>
            <a:r>
              <a:rPr lang="en-US" sz="2000" dirty="0"/>
              <a:t>, 4($</a:t>
            </a:r>
            <a:r>
              <a:rPr lang="en-US" sz="2000" dirty="0" err="1"/>
              <a:t>sp</a:t>
            </a:r>
            <a:r>
              <a:rPr lang="en-US" sz="2000" dirty="0"/>
              <a:t>)	# save return address of caller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</a:t>
            </a:r>
            <a:r>
              <a:rPr lang="en-US" sz="2000" dirty="0"/>
              <a:t>	$a0, 0($</a:t>
            </a:r>
            <a:r>
              <a:rPr lang="en-US" sz="2000" dirty="0" err="1"/>
              <a:t>sp</a:t>
            </a:r>
            <a:r>
              <a:rPr lang="en-US" sz="2000" dirty="0"/>
              <a:t>)	# save caller supplied argument 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slti</a:t>
            </a:r>
            <a:r>
              <a:rPr lang="en-US" sz="2000" dirty="0"/>
              <a:t>	$t0, $a0, 1	# $t0 = 1, if n ≤ 1, i.e., n = 0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beq</a:t>
            </a:r>
            <a:r>
              <a:rPr lang="en-US" sz="2000" dirty="0"/>
              <a:t>	$t0, $zero, L1	# go to L1, if n ≥ 1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addi</a:t>
            </a:r>
            <a:r>
              <a:rPr lang="en-US" sz="2000" dirty="0"/>
              <a:t>	$v0, $zero, 1	#  return $v0 = 1 to caller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addi</a:t>
            </a:r>
            <a:r>
              <a:rPr lang="en-US" sz="2000" dirty="0"/>
              <a:t>	$</a:t>
            </a:r>
            <a:r>
              <a:rPr lang="en-US" sz="2000" dirty="0" err="1"/>
              <a:t>sp</a:t>
            </a:r>
            <a:r>
              <a:rPr lang="en-US" sz="2000" dirty="0"/>
              <a:t>, $</a:t>
            </a:r>
            <a:r>
              <a:rPr lang="en-US" sz="2000" dirty="0" err="1"/>
              <a:t>sp</a:t>
            </a:r>
            <a:r>
              <a:rPr lang="en-US" sz="2000" dirty="0"/>
              <a:t>, 8	# no need to restore registers, since</a:t>
            </a:r>
          </a:p>
          <a:p>
            <a:r>
              <a:rPr lang="en-US" sz="2000" dirty="0"/>
              <a:t>					none was changed, but must</a:t>
            </a:r>
          </a:p>
          <a:p>
            <a:r>
              <a:rPr lang="en-US" sz="2000" dirty="0"/>
              <a:t>					restore stack pointer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jr</a:t>
            </a:r>
            <a:r>
              <a:rPr lang="en-US" sz="2000" dirty="0"/>
              <a:t>	$</a:t>
            </a:r>
            <a:r>
              <a:rPr lang="en-US" sz="2000" dirty="0" err="1"/>
              <a:t>ra</a:t>
            </a:r>
            <a:r>
              <a:rPr lang="en-US" sz="2000" dirty="0"/>
              <a:t>		# return to caller instruction after </a:t>
            </a:r>
            <a:r>
              <a:rPr lang="en-US" sz="2000" dirty="0" err="1"/>
              <a:t>jal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fact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49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L1:	</a:t>
            </a:r>
            <a:r>
              <a:rPr lang="en-US" sz="2000" dirty="0" err="1"/>
              <a:t>addi</a:t>
            </a:r>
            <a:r>
              <a:rPr lang="en-US" sz="2000" dirty="0"/>
              <a:t> $a0, $a0, -1	# set $a0 to n-1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jal</a:t>
            </a:r>
            <a:r>
              <a:rPr lang="en-US" sz="2000" dirty="0"/>
              <a:t>  fact			# call fact with argument n-1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lw</a:t>
            </a:r>
            <a:r>
              <a:rPr lang="en-US" sz="2000" dirty="0"/>
              <a:t>  $a0, 0($</a:t>
            </a:r>
            <a:r>
              <a:rPr lang="en-US" sz="2000" dirty="0" err="1"/>
              <a:t>sp</a:t>
            </a:r>
            <a:r>
              <a:rPr lang="en-US" sz="2000" dirty="0"/>
              <a:t>)		# on return from fact, restore 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lw</a:t>
            </a:r>
            <a:r>
              <a:rPr lang="en-US" sz="2000" dirty="0"/>
              <a:t>  $</a:t>
            </a:r>
            <a:r>
              <a:rPr lang="en-US" sz="2000" dirty="0" err="1"/>
              <a:t>ra</a:t>
            </a:r>
            <a:r>
              <a:rPr lang="en-US" sz="2000" dirty="0"/>
              <a:t>, 4($</a:t>
            </a:r>
            <a:r>
              <a:rPr lang="en-US" sz="2000" dirty="0" err="1"/>
              <a:t>sp</a:t>
            </a:r>
            <a:r>
              <a:rPr lang="en-US" sz="2000" dirty="0"/>
              <a:t>)		# restore return address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addi</a:t>
            </a:r>
            <a:r>
              <a:rPr lang="en-US" sz="2000" dirty="0"/>
              <a:t>  $</a:t>
            </a:r>
            <a:r>
              <a:rPr lang="en-US" sz="2000" dirty="0" err="1"/>
              <a:t>sp</a:t>
            </a:r>
            <a:r>
              <a:rPr lang="en-US" sz="2000" dirty="0"/>
              <a:t>, $</a:t>
            </a:r>
            <a:r>
              <a:rPr lang="en-US" sz="2000" dirty="0" err="1"/>
              <a:t>sp</a:t>
            </a:r>
            <a:r>
              <a:rPr lang="en-US" sz="2000" dirty="0"/>
              <a:t>, 8	# adjust stack pointer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mul</a:t>
            </a:r>
            <a:r>
              <a:rPr lang="en-US" sz="2000" dirty="0"/>
              <a:t>  $v0, $a0, $v0	# n! = n × (n-1)!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jr</a:t>
            </a:r>
            <a:r>
              <a:rPr lang="en-US" sz="2000" dirty="0"/>
              <a:t>  $</a:t>
            </a:r>
            <a:r>
              <a:rPr lang="en-US" sz="2000" dirty="0" err="1"/>
              <a:t>ra</a:t>
            </a:r>
            <a:r>
              <a:rPr lang="en-US" sz="2000" dirty="0"/>
              <a:t>			# return to caller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Continued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59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 user’s program is processed by several system programs: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Compiler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Assembler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Linker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Loader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Start-up routine: begins program execution and at the end of the program issues an </a:t>
            </a:r>
            <a:r>
              <a:rPr lang="en-US" i="1" dirty="0">
                <a:solidFill>
                  <a:schemeClr val="accent1"/>
                </a:solidFill>
              </a:rPr>
              <a:t>exit</a:t>
            </a:r>
            <a:r>
              <a:rPr lang="en-US" dirty="0">
                <a:solidFill>
                  <a:srgbClr val="EAF006"/>
                </a:solidFill>
              </a:rPr>
              <a:t> </a:t>
            </a:r>
            <a:r>
              <a:rPr lang="en-US" dirty="0"/>
              <a:t>system call.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2362200"/>
            <a:ext cx="2479675" cy="2292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Application software,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a program in 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swap (int  v[ ], int  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{int 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temp = v[k];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v[k] = v[k+1];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v[k+1] =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72200" y="2362200"/>
            <a:ext cx="2892425" cy="1816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/>
              <a:t>MIPS binary machine code: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00000000101000010000000000011000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00000000000110000001100000100001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10001100011000100000000000000000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10001100111100100000000000000100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10101100111100100000000000000000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10101100011000100000000000000100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00000011111000000000000000001000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24000" y="1371600"/>
            <a:ext cx="1981200" cy="9144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FB6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Compiler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257800" y="1371600"/>
            <a:ext cx="1981200" cy="9144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Assembler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81000" y="4800600"/>
            <a:ext cx="14478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27063" y="5049838"/>
            <a:ext cx="931862" cy="949325"/>
          </a:xfrm>
          <a:prstGeom prst="ellipse">
            <a:avLst/>
          </a:prstGeom>
          <a:solidFill>
            <a:srgbClr val="FB68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896938" y="5299075"/>
            <a:ext cx="415925" cy="425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42938" y="4800600"/>
            <a:ext cx="957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</a:rPr>
              <a:t>Application software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795338" y="5410200"/>
            <a:ext cx="660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b="1"/>
              <a:t>Hardware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66738" y="5105400"/>
            <a:ext cx="10525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</a:rPr>
              <a:t>Systems software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352800" y="5257800"/>
            <a:ext cx="287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See pages 149-150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667000" y="2362200"/>
            <a:ext cx="3573463" cy="2781300"/>
          </a:xfrm>
          <a:prstGeom prst="rect">
            <a:avLst/>
          </a:prstGeom>
          <a:solidFill>
            <a:srgbClr val="FB6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MIPS compiler output,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</a:rPr>
              <a:t>assembly language program: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i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swap;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muli	$2,	$5,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add	$2,	$4, $2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lw	$15,	  0 ($2)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lw	$16,	  4 ($2)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sw	$16,	  0 ($2)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sw	$15,	  4 ($2)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	jr	$31</a:t>
            </a:r>
          </a:p>
        </p:txBody>
      </p:sp>
    </p:spTree>
    <p:extLst>
      <p:ext uri="{BB962C8B-B14F-4D97-AF65-F5344CB8AC3E}">
        <p14:creationId xmlns:p14="http://schemas.microsoft.com/office/powerpoint/2010/main" val="30344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Dr. Shafina| University of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Kotli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 | CS&amp;IT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BE5772-1556-4748-AF2C-B271715542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76833" indent="-183059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575072" indent="-197347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753666" indent="-177701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945654" indent="-191096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1202829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6pPr>
            <a:lvl7pPr marL="1460004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7pPr>
            <a:lvl8pPr marL="1717179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8pPr>
            <a:lvl9pPr marL="1974354" indent="-19109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192881" marR="0" lvl="0" indent="-19288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MS PGothic" panose="020B0600070205080204" pitchFamily="34" charset="-128"/>
              </a:rPr>
              <a:t>Now figure out the code: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MS PGothic" panose="020B0600070205080204" pitchFamily="34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971800"/>
            <a:ext cx="388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swap(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v[],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k);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temp;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temp = v[k]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v[k] = v[k+1];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v[k+1] = temp;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86400" y="23622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swap: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sll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$2, $5, 2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add $2, $4, $2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$15, 0($2)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$16, 4($2)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$16, 0($2)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sw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$15, 4($2)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$31</a:t>
            </a:r>
          </a:p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2438" algn="l"/>
                <a:tab pos="904875" algn="l"/>
                <a:tab pos="1357313" algn="l"/>
              </a:tabLst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95800" y="37338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3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09800" y="1447800"/>
            <a:ext cx="2133600" cy="4495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209800" y="1828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209800" y="3124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209800" y="3581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2098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209800" y="4419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098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209800" y="5181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209800" y="5562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209800" y="220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2098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43200" y="14478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Word 0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743200" y="18288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Word 1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743200" y="22098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Word 2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667000" y="358140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Word n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216025" y="1295400"/>
            <a:ext cx="60007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12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4n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 .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514600" y="4038600"/>
            <a:ext cx="134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Word n+1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18125" y="1458913"/>
            <a:ext cx="2149475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0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34000" y="1981200"/>
            <a:ext cx="21336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1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334000" y="2514600"/>
            <a:ext cx="21336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2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334000" y="3048000"/>
            <a:ext cx="21336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3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334000" y="3581400"/>
            <a:ext cx="21336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4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334000" y="5562600"/>
            <a:ext cx="21336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31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334000" y="4191000"/>
            <a:ext cx="21336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Register 5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651125" y="1001713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Memory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0" y="13716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/>
              <a:t>byte addr.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591425" y="5562600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/>
              <a:t>jump addr.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7848600" y="144780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zero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248400" y="4495800"/>
            <a:ext cx="268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84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of Register Usage (Conventions)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842387"/>
              </p:ext>
            </p:extLst>
          </p:nvPr>
        </p:nvGraphicFramePr>
        <p:xfrm>
          <a:off x="872706" y="1627188"/>
          <a:ext cx="747077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57975" imgH="3228975" progId="Excel.Sheet.8">
                  <p:embed/>
                </p:oleObj>
              </mc:Choice>
              <mc:Fallback>
                <p:oleObj name="Worksheet" r:id="rId2" imgW="6657975" imgH="3228975" progId="Excel.Sheet.8">
                  <p:embed/>
                  <p:pic>
                    <p:nvPicPr>
                      <p:cNvPr id="9222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06" y="1627188"/>
                        <a:ext cx="7470775" cy="3649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6506" y="5360988"/>
            <a:ext cx="751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Register 1 ($at) reserved for assembler,  26-27 for operating system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35306" y="5665788"/>
            <a:ext cx="2220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2004 </a:t>
            </a:r>
            <a:r>
              <a:rPr lang="en-US" altLang="en-US" sz="1000" b="1"/>
              <a:t>© </a:t>
            </a:r>
            <a:r>
              <a:rPr lang="en-US" altLang="en-US" sz="1000"/>
              <a:t>Morgan Kaufman Publishers</a:t>
            </a:r>
          </a:p>
        </p:txBody>
      </p:sp>
    </p:spTree>
    <p:extLst>
      <p:ext uri="{BB962C8B-B14F-4D97-AF65-F5344CB8AC3E}">
        <p14:creationId xmlns:p14="http://schemas.microsoft.com/office/powerpoint/2010/main" val="35580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a Program to Executable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1482725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</a:rPr>
              <a:t>C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</a:rPr>
              <a:t>(Data)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05200" y="1752600"/>
            <a:ext cx="1593850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Compiler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(Sys. </a:t>
            </a:r>
            <a:r>
              <a:rPr lang="en-US" altLang="en-US" sz="2000" b="1" dirty="0" err="1"/>
              <a:t>Prog</a:t>
            </a:r>
            <a:r>
              <a:rPr lang="en-US" altLang="en-US" sz="2000" b="1" dirty="0"/>
              <a:t>.)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2655888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3"/>
                </a:solidFill>
              </a:rPr>
              <a:t>Assembly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3"/>
                </a:solidFill>
              </a:rPr>
              <a:t>Code (Data)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5200" y="2895600"/>
            <a:ext cx="1593850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Assembler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(Sys. Prog.)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2471738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</a:rPr>
              <a:t>Machine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chemeClr val="accent3"/>
                </a:solidFill>
              </a:rPr>
              <a:t>Object</a:t>
            </a:r>
            <a:r>
              <a:rPr lang="en-US" altLang="en-US" sz="2000" b="1" dirty="0">
                <a:solidFill>
                  <a:schemeClr val="accent3"/>
                </a:solidFill>
              </a:rPr>
              <a:t> Code (Data)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19800" y="4038600"/>
            <a:ext cx="2471738" cy="1006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3"/>
                </a:solidFill>
              </a:rPr>
              <a:t>Subroutine Library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3"/>
                </a:solidFill>
              </a:rPr>
              <a:t>Machine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accent3"/>
                </a:solidFill>
              </a:rPr>
              <a:t>Object </a:t>
            </a:r>
            <a:r>
              <a:rPr lang="en-US" altLang="en-US" sz="2000" b="1">
                <a:solidFill>
                  <a:schemeClr val="accent3"/>
                </a:solidFill>
              </a:rPr>
              <a:t>Code (Data)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05200" y="4191000"/>
            <a:ext cx="1593850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Linker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(Sys. Prog.)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28600" y="4191000"/>
            <a:ext cx="3021013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3"/>
                </a:solidFill>
              </a:rPr>
              <a:t>Machine Language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3"/>
                </a:solidFill>
              </a:rPr>
              <a:t>Executable Code (Data)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05200" y="5410200"/>
            <a:ext cx="1593850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Loader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(Sys. Prog.)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400800" y="5257800"/>
            <a:ext cx="1752600" cy="1006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</a:rPr>
              <a:t>Program 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</a:rPr>
              <a:t>Computer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3"/>
                </a:solidFill>
              </a:rPr>
              <a:t>Memory</a:t>
            </a:r>
          </a:p>
        </p:txBody>
      </p:sp>
      <p:cxnSp>
        <p:nvCxnSpPr>
          <p:cNvPr id="16" name="AutoShape 13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473325" y="2103438"/>
            <a:ext cx="1031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099050" y="2103438"/>
            <a:ext cx="844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8" idx="2"/>
            <a:endCxn id="9" idx="3"/>
          </p:cNvCxnSpPr>
          <p:nvPr/>
        </p:nvCxnSpPr>
        <p:spPr bwMode="auto">
          <a:xfrm rot="5400000">
            <a:off x="5789612" y="1763713"/>
            <a:ext cx="792163" cy="217328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9" idx="1"/>
            <a:endCxn id="10" idx="3"/>
          </p:cNvCxnSpPr>
          <p:nvPr/>
        </p:nvCxnSpPr>
        <p:spPr bwMode="auto">
          <a:xfrm flipH="1">
            <a:off x="3005138" y="3246438"/>
            <a:ext cx="5000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2739231" y="2628107"/>
            <a:ext cx="593725" cy="2532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11" idx="1"/>
            <a:endCxn id="12" idx="3"/>
          </p:cNvCxnSpPr>
          <p:nvPr/>
        </p:nvCxnSpPr>
        <p:spPr bwMode="auto">
          <a:xfrm flipH="1">
            <a:off x="5099050" y="4541838"/>
            <a:ext cx="9207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12" idx="1"/>
            <a:endCxn id="13" idx="3"/>
          </p:cNvCxnSpPr>
          <p:nvPr/>
        </p:nvCxnSpPr>
        <p:spPr bwMode="auto">
          <a:xfrm flipH="1">
            <a:off x="3249613" y="4541838"/>
            <a:ext cx="2555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3" idx="2"/>
            <a:endCxn id="14" idx="1"/>
          </p:cNvCxnSpPr>
          <p:nvPr/>
        </p:nvCxnSpPr>
        <p:spPr bwMode="auto">
          <a:xfrm rot="16200000" flipH="1">
            <a:off x="2188368" y="4444207"/>
            <a:ext cx="868363" cy="17653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5099050" y="5761038"/>
            <a:ext cx="13017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39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program</a:t>
            </a:r>
          </a:p>
          <a:p>
            <a:pPr>
              <a:defRPr/>
            </a:pPr>
            <a:r>
              <a:rPr lang="en-US" dirty="0"/>
              <a:t>Inputs:</a:t>
            </a:r>
          </a:p>
          <a:p>
            <a:pPr lvl="2">
              <a:defRPr/>
            </a:pPr>
            <a:r>
              <a:rPr lang="en-US" dirty="0"/>
              <a:t>Programming language code, e.g., a C program</a:t>
            </a:r>
          </a:p>
          <a:p>
            <a:pPr lvl="2">
              <a:defRPr/>
            </a:pPr>
            <a:r>
              <a:rPr lang="en-US" dirty="0"/>
              <a:t>Instruction set (including </a:t>
            </a:r>
            <a:r>
              <a:rPr lang="en-US" dirty="0" err="1"/>
              <a:t>pseudoinstructions</a:t>
            </a:r>
            <a:r>
              <a:rPr lang="en-US" dirty="0"/>
              <a:t>)</a:t>
            </a:r>
          </a:p>
          <a:p>
            <a:pPr lvl="2">
              <a:defRPr/>
            </a:pPr>
            <a:r>
              <a:rPr lang="en-US" dirty="0"/>
              <a:t>Memory and register organization</a:t>
            </a:r>
          </a:p>
          <a:p>
            <a:pPr>
              <a:defRPr/>
            </a:pPr>
            <a:r>
              <a:rPr lang="en-US" dirty="0"/>
              <a:t>Output: Assembly language code</a:t>
            </a:r>
          </a:p>
          <a:p>
            <a:pPr>
              <a:defRPr/>
            </a:pPr>
            <a:r>
              <a:rPr lang="en-US" dirty="0"/>
              <a:t>Compiler’s function</a:t>
            </a:r>
          </a:p>
          <a:p>
            <a:pPr lvl="2">
              <a:defRPr/>
            </a:pPr>
            <a:r>
              <a:rPr lang="en-US" sz="2000" dirty="0"/>
              <a:t>Specific to ISA and machine organization</a:t>
            </a:r>
          </a:p>
          <a:p>
            <a:pPr lvl="2">
              <a:defRPr/>
            </a:pPr>
            <a:r>
              <a:rPr lang="en-US" sz="2000" dirty="0"/>
              <a:t>Assigns variables to registers</a:t>
            </a:r>
          </a:p>
          <a:p>
            <a:pPr lvl="2">
              <a:defRPr/>
            </a:pPr>
            <a:r>
              <a:rPr lang="en-US" sz="2000" dirty="0"/>
              <a:t>Translates C into assembly language</a:t>
            </a:r>
          </a:p>
          <a:p>
            <a:pPr lvl="2">
              <a:defRPr/>
            </a:pPr>
            <a:r>
              <a:rPr lang="en-US" sz="2000" dirty="0"/>
              <a:t>Saves and restores registers $s0 through $s7 when compiling a subroutine (or procedure) that uses them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48A6D44-812E-4AA2-A4A8-B8E904EB650C}" vid="{F54E7315-AAB1-4403-B47B-F0A6E12D92B4}"/>
    </a:ext>
  </a:extLst>
</a:theme>
</file>

<file path=ppt/theme/theme2.xml><?xml version="1.0" encoding="utf-8"?>
<a:theme xmlns:a="http://schemas.openxmlformats.org/drawingml/2006/main" name="1_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48A6D44-812E-4AA2-A4A8-B8E904EB650C}" vid="{F54E7315-AAB1-4403-B47B-F0A6E12D92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2776</Words>
  <Application>Microsoft Office PowerPoint</Application>
  <PresentationFormat>On-screen Show (4:3)</PresentationFormat>
  <Paragraphs>505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Garamond</vt:lpstr>
      <vt:lpstr>Tahoma</vt:lpstr>
      <vt:lpstr>Times New Roman</vt:lpstr>
      <vt:lpstr>Wingdings</vt:lpstr>
      <vt:lpstr>Theme1</vt:lpstr>
      <vt:lpstr>1_Theme1</vt:lpstr>
      <vt:lpstr>Worksheet</vt:lpstr>
      <vt:lpstr>Computer Organization and Assembly Language Lecture 8 </vt:lpstr>
      <vt:lpstr>Agenda</vt:lpstr>
      <vt:lpstr>Software in a Computer</vt:lpstr>
      <vt:lpstr>Software</vt:lpstr>
      <vt:lpstr>Our First Example</vt:lpstr>
      <vt:lpstr>Memory and Registers</vt:lpstr>
      <vt:lpstr>Policy of Register Usage (Conventions)</vt:lpstr>
      <vt:lpstr>Translating a Program to Executable Code</vt:lpstr>
      <vt:lpstr>Compiler</vt:lpstr>
      <vt:lpstr>Compiler is a Multi-Pass Program</vt:lpstr>
      <vt:lpstr>Compiler Optimizes Code</vt:lpstr>
      <vt:lpstr>MIPS Compiler Example</vt:lpstr>
      <vt:lpstr>Registers $sp and $gp</vt:lpstr>
      <vt:lpstr>Register $fp (Frame Pointer)</vt:lpstr>
      <vt:lpstr>Supporting procedures in computer hardware</vt:lpstr>
      <vt:lpstr>Compiling a Procedure Call</vt:lpstr>
      <vt:lpstr>Assembler</vt:lpstr>
      <vt:lpstr>MIPS Assembler Example</vt:lpstr>
      <vt:lpstr>Assembler and Linker</vt:lpstr>
      <vt:lpstr>Linker</vt:lpstr>
      <vt:lpstr>Loader</vt:lpstr>
      <vt:lpstr>Recursive and Nested Programs</vt:lpstr>
      <vt:lpstr>When Calee becomes a Caller</vt:lpstr>
      <vt:lpstr>Example: Program→Callee A→Calee B</vt:lpstr>
      <vt:lpstr>Example: A Recursive Procedure</vt:lpstr>
      <vt:lpstr>Flowchart of fact</vt:lpstr>
      <vt:lpstr>Example: Compute 4!</vt:lpstr>
      <vt:lpstr>What to Save?</vt:lpstr>
      <vt:lpstr>Saved Registers for 4! Example</vt:lpstr>
      <vt:lpstr>Assembly Code for fact</vt:lpstr>
      <vt:lpstr>Assembly Code Continued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Lecture 1</dc:title>
  <dc:creator>NJ</dc:creator>
  <cp:lastModifiedBy>Shafina</cp:lastModifiedBy>
  <cp:revision>59</cp:revision>
  <dcterms:created xsi:type="dcterms:W3CDTF">2021-12-07T20:15:23Z</dcterms:created>
  <dcterms:modified xsi:type="dcterms:W3CDTF">2023-04-13T05:01:05Z</dcterms:modified>
</cp:coreProperties>
</file>