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48" autoAdjust="0"/>
  </p:normalViewPr>
  <p:slideViewPr>
    <p:cSldViewPr snapToGrid="0">
      <p:cViewPr varScale="1">
        <p:scale>
          <a:sx n="67" d="100"/>
          <a:sy n="67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72847-A548-4933-9233-C1E436E60694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6EED-694B-4ADA-8181-A92C575E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9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6EED-694B-4ADA-8181-A92C575E01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0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fld id="{3DBE5772-1556-4748-AF2C-B271715542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159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219200"/>
            <a:ext cx="8610600" cy="4914902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100"/>
            </a:lvl1pPr>
          </a:lstStyle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E5772-1556-4748-AF2C-B271715542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9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10600" cy="491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 Edit Master text styles</a:t>
            </a:r>
          </a:p>
          <a:p>
            <a:pPr lvl="1"/>
            <a:r>
              <a:rPr lang="en-US" altLang="en-US" dirty="0"/>
              <a:t> Second level</a:t>
            </a:r>
          </a:p>
          <a:p>
            <a:pPr lvl="2"/>
            <a:r>
              <a:rPr lang="en-US" altLang="en-US" dirty="0"/>
              <a:t> Third level</a:t>
            </a:r>
          </a:p>
          <a:p>
            <a:pPr lvl="3"/>
            <a:r>
              <a:rPr lang="en-US" altLang="en-US" dirty="0"/>
              <a:t> 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fld id="{3DBE5772-1556-4748-AF2C-B271715542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  <p:sp>
        <p:nvSpPr>
          <p:cNvPr id="1031" name="Line 1033"/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16949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</a:defRPr>
      </a:lvl9pPr>
    </p:titleStyle>
    <p:bodyStyle>
      <a:lvl1pPr marL="192881" indent="-192881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76833" indent="-183059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75072" indent="-197347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53666" indent="-177701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945654" indent="-191096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202829" indent="-19109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6pPr>
      <a:lvl7pPr marL="1460004" indent="-19109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7pPr>
      <a:lvl8pPr marL="1717179" indent="-19109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8pPr>
      <a:lvl9pPr marL="1974354" indent="-19109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wmf"/><Relationship Id="rId18" Type="http://schemas.openxmlformats.org/officeDocument/2006/relationships/image" Target="../media/image17.wmf"/><Relationship Id="rId3" Type="http://schemas.openxmlformats.org/officeDocument/2006/relationships/image" Target="../media/image2.png"/><Relationship Id="rId21" Type="http://schemas.openxmlformats.org/officeDocument/2006/relationships/image" Target="../media/image20.wmf"/><Relationship Id="rId7" Type="http://schemas.openxmlformats.org/officeDocument/2006/relationships/image" Target="../media/image6.wmf"/><Relationship Id="rId12" Type="http://schemas.openxmlformats.org/officeDocument/2006/relationships/image" Target="../media/image11.wmf"/><Relationship Id="rId17" Type="http://schemas.openxmlformats.org/officeDocument/2006/relationships/image" Target="../media/image16.wmf"/><Relationship Id="rId2" Type="http://schemas.openxmlformats.org/officeDocument/2006/relationships/image" Target="../media/image1.png"/><Relationship Id="rId16" Type="http://schemas.openxmlformats.org/officeDocument/2006/relationships/image" Target="../media/image15.wmf"/><Relationship Id="rId20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5" Type="http://schemas.openxmlformats.org/officeDocument/2006/relationships/image" Target="../media/image14.png"/><Relationship Id="rId10" Type="http://schemas.openxmlformats.org/officeDocument/2006/relationships/image" Target="../media/image9.wmf"/><Relationship Id="rId19" Type="http://schemas.openxmlformats.org/officeDocument/2006/relationships/image" Target="../media/image18.wmf"/><Relationship Id="rId4" Type="http://schemas.openxmlformats.org/officeDocument/2006/relationships/image" Target="../media/image3.png"/><Relationship Id="rId9" Type="http://schemas.openxmlformats.org/officeDocument/2006/relationships/image" Target="../media/image8.wmf"/><Relationship Id="rId1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Organization and Assembly Language</a:t>
            </a:r>
            <a:br>
              <a:rPr lang="en-US" dirty="0"/>
            </a:br>
            <a:r>
              <a:rPr lang="en-US" dirty="0"/>
              <a:t>Lecture 7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800" dirty="0">
              <a:solidFill>
                <a:srgbClr val="002060"/>
              </a:solidFill>
            </a:endParaRPr>
          </a:p>
          <a:p>
            <a:r>
              <a:rPr lang="en-US" sz="1800" dirty="0">
                <a:solidFill>
                  <a:srgbClr val="002060"/>
                </a:solidFill>
              </a:rPr>
              <a:t>Dr. Shafina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Garamond"/>
              </a:rPr>
              <a:t>Dr. Shafina| University of Kotli | CS&amp;IT</a:t>
            </a:r>
            <a:endParaRPr lang="en-US" sz="900" dirty="0">
              <a:latin typeface="Garamon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BE5772-1556-4748-AF2C-B271715542A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59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Multi-Operation ALU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973763" y="2660651"/>
            <a:ext cx="762000" cy="622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973763" y="2659063"/>
            <a:ext cx="0" cy="7778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973763" y="3427413"/>
            <a:ext cx="228600" cy="1555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5973763" y="3879851"/>
            <a:ext cx="762000" cy="622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5973763" y="3725863"/>
            <a:ext cx="0" cy="7778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5973763" y="3579813"/>
            <a:ext cx="228600" cy="1555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735763" y="3273425"/>
            <a:ext cx="0" cy="311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735763" y="3578225"/>
            <a:ext cx="0" cy="311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049964" y="3196267"/>
            <a:ext cx="708024" cy="4051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ALU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735763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735763" y="3810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6735763" y="3503613"/>
            <a:ext cx="838200" cy="155574"/>
            <a:chOff x="3120" y="2256"/>
            <a:chExt cx="528" cy="96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120" y="2304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312" y="225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135563" y="4037013"/>
            <a:ext cx="838200" cy="155574"/>
            <a:chOff x="3120" y="2256"/>
            <a:chExt cx="528" cy="96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120" y="2304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312" y="225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5135563" y="2970213"/>
            <a:ext cx="838200" cy="155574"/>
            <a:chOff x="3120" y="2256"/>
            <a:chExt cx="528" cy="96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120" y="2304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312" y="225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430963" y="2432051"/>
            <a:ext cx="0" cy="622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354763" y="2665413"/>
            <a:ext cx="152400" cy="1555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507164" y="2586667"/>
            <a:ext cx="325436" cy="4051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948489" y="2902580"/>
            <a:ext cx="706436" cy="4051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zero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497763" y="3352800"/>
            <a:ext cx="944562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result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6735764" y="3805867"/>
            <a:ext cx="1296986" cy="4051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overflow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562600" y="1447800"/>
            <a:ext cx="1747838" cy="1006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Operation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 select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 from control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831854" y="1880132"/>
            <a:ext cx="3571874" cy="184096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Operation select</a:t>
            </a:r>
            <a:r>
              <a:rPr lang="en-US" altLang="en-US" sz="1600" b="1" dirty="0"/>
              <a:t>	ALU function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22EC4D"/>
                </a:solidFill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</a:rPr>
              <a:t>000</a:t>
            </a:r>
            <a:r>
              <a:rPr lang="en-US" altLang="en-US" sz="1600" b="1" dirty="0"/>
              <a:t>		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 </a:t>
            </a:r>
            <a:r>
              <a:rPr lang="en-US" altLang="en-US" sz="1600" b="1" dirty="0">
                <a:solidFill>
                  <a:srgbClr val="FF0000"/>
                </a:solidFill>
              </a:rPr>
              <a:t>001</a:t>
            </a:r>
            <a:r>
              <a:rPr lang="en-US" altLang="en-US" sz="1600" b="1" dirty="0"/>
              <a:t>		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 010</a:t>
            </a:r>
            <a:r>
              <a:rPr lang="en-US" altLang="en-US" sz="1600" b="1" dirty="0"/>
              <a:t>		Add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 </a:t>
            </a:r>
            <a:r>
              <a:rPr lang="en-US" altLang="en-US" sz="1600" b="1" dirty="0">
                <a:solidFill>
                  <a:srgbClr val="FF0000"/>
                </a:solidFill>
              </a:rPr>
              <a:t>110	</a:t>
            </a:r>
            <a:r>
              <a:rPr lang="en-US" altLang="en-US" sz="1600" b="1" dirty="0"/>
              <a:t>	Subtract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 </a:t>
            </a:r>
            <a:r>
              <a:rPr lang="en-US" altLang="en-US" sz="1600" b="1" dirty="0">
                <a:solidFill>
                  <a:srgbClr val="FF0000"/>
                </a:solidFill>
              </a:rPr>
              <a:t>111</a:t>
            </a:r>
            <a:r>
              <a:rPr lang="en-US" altLang="en-US" sz="1600" b="1" dirty="0"/>
              <a:t>		Set on less than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362201" y="4720167"/>
            <a:ext cx="4594224" cy="4148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 </a:t>
            </a:r>
            <a:r>
              <a:rPr lang="en-US" altLang="en-US" sz="2000" b="1"/>
              <a:t>zero = 1, when all bits of result are 0</a:t>
            </a:r>
            <a:endParaRPr lang="en-US" altLang="en-US" sz="1600" b="1"/>
          </a:p>
        </p:txBody>
      </p:sp>
    </p:spTree>
    <p:extLst>
      <p:ext uri="{BB962C8B-B14F-4D97-AF65-F5344CB8AC3E}">
        <p14:creationId xmlns:p14="http://schemas.microsoft.com/office/powerpoint/2010/main" val="249420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Also known as arithmetic-logical instructions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 add, sub, </a:t>
            </a:r>
            <a:r>
              <a:rPr lang="en-US" dirty="0" err="1"/>
              <a:t>slt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Example: add	$t0, $s1, $s2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Machine instruction word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22EC4D"/>
                </a:solidFill>
              </a:rPr>
              <a:t>000000</a:t>
            </a:r>
            <a:r>
              <a:rPr lang="en-US" dirty="0"/>
              <a:t> 10001 10010 01000 00000 </a:t>
            </a:r>
            <a:r>
              <a:rPr lang="en-US" dirty="0">
                <a:solidFill>
                  <a:srgbClr val="22EC4D"/>
                </a:solidFill>
              </a:rPr>
              <a:t>100000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22EC4D"/>
                </a:solidFill>
              </a:rPr>
              <a:t>opcode</a:t>
            </a:r>
            <a:r>
              <a:rPr lang="en-US" dirty="0">
                <a:solidFill>
                  <a:schemeClr val="folHlink"/>
                </a:solidFill>
              </a:rPr>
              <a:t>    </a:t>
            </a:r>
            <a:r>
              <a:rPr lang="en-US" dirty="0"/>
              <a:t>$s1     $s2     $t0	         </a:t>
            </a:r>
            <a:r>
              <a:rPr lang="en-US" dirty="0">
                <a:solidFill>
                  <a:srgbClr val="22EC4D"/>
                </a:solidFill>
              </a:rPr>
              <a:t>function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Read two registers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Write one register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Opcode and function code go to control unit that generates </a:t>
            </a:r>
            <a:r>
              <a:rPr lang="en-US" dirty="0" err="1"/>
              <a:t>RegWrite</a:t>
            </a:r>
            <a:r>
              <a:rPr lang="en-US" dirty="0"/>
              <a:t> and ALU operation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R-Type Instructions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5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for R-Type Instruction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362200" y="1905000"/>
            <a:ext cx="3276600" cy="2895600"/>
          </a:xfrm>
          <a:prstGeom prst="flowChartProcess">
            <a:avLst/>
          </a:pr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32 Registers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(reg. file)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3657600"/>
            <a:ext cx="1352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Write reg.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number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610600" y="36576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752600" y="2209800"/>
            <a:ext cx="609600" cy="152400"/>
            <a:chOff x="1440" y="1440"/>
            <a:chExt cx="384" cy="96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440" y="148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536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1676400" y="4419600"/>
            <a:ext cx="685800" cy="304800"/>
            <a:chOff x="1392" y="2832"/>
            <a:chExt cx="432" cy="192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392" y="2928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488" y="2832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1752600" y="3048000"/>
            <a:ext cx="609600" cy="152400"/>
            <a:chOff x="1440" y="1440"/>
            <a:chExt cx="384" cy="96"/>
          </a:xfrm>
        </p:grpSpPr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1440" y="148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1536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1752600" y="3962400"/>
            <a:ext cx="609600" cy="152400"/>
            <a:chOff x="1440" y="1440"/>
            <a:chExt cx="384" cy="96"/>
          </a:xfrm>
        </p:grpSpPr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1440" y="148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1536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1828800" y="1905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5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1828800" y="2743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5</a:t>
            </a:r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1828800" y="36576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5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1752600" y="47244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32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5715000" y="23622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32</a:t>
            </a: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2362200" y="2057400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$s1</a:t>
            </a: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2362200" y="2895600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$s2</a:t>
            </a: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0" y="2133600"/>
            <a:ext cx="1327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Read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register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numbers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228600" y="4495800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Write data</a:t>
            </a:r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>
            <a:off x="6477000" y="2438400"/>
            <a:ext cx="762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>
            <a:off x="6477000" y="2438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6477000" y="32004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V="1">
            <a:off x="6477000" y="3657600"/>
            <a:ext cx="762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flipV="1">
            <a:off x="6477000" y="3505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 flipV="1">
            <a:off x="6477000" y="33528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7239000" y="3048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7239000" y="3352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6553200" y="2971800"/>
            <a:ext cx="70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ALU</a:t>
            </a:r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>
            <a:off x="7239000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>
            <a:off x="72390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>
            <a:off x="7239000" y="3352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" name="Group 49"/>
          <p:cNvGrpSpPr>
            <a:grpSpLocks/>
          </p:cNvGrpSpPr>
          <p:nvPr/>
        </p:nvGrpSpPr>
        <p:grpSpPr bwMode="auto">
          <a:xfrm>
            <a:off x="5638800" y="3810000"/>
            <a:ext cx="838200" cy="152400"/>
            <a:chOff x="3120" y="2256"/>
            <a:chExt cx="528" cy="96"/>
          </a:xfrm>
        </p:grpSpPr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3120" y="2304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>
              <a:off x="3312" y="225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52"/>
          <p:cNvGrpSpPr>
            <a:grpSpLocks/>
          </p:cNvGrpSpPr>
          <p:nvPr/>
        </p:nvGrpSpPr>
        <p:grpSpPr bwMode="auto">
          <a:xfrm>
            <a:off x="5638800" y="2743200"/>
            <a:ext cx="838200" cy="152400"/>
            <a:chOff x="3120" y="2256"/>
            <a:chExt cx="528" cy="96"/>
          </a:xfrm>
        </p:grpSpPr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3120" y="2304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3312" y="225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Line 55"/>
          <p:cNvSpPr>
            <a:spLocks noChangeShapeType="1"/>
          </p:cNvSpPr>
          <p:nvPr/>
        </p:nvSpPr>
        <p:spPr bwMode="auto">
          <a:xfrm>
            <a:off x="6934200" y="2209800"/>
            <a:ext cx="0" cy="609600"/>
          </a:xfrm>
          <a:prstGeom prst="line">
            <a:avLst/>
          </a:prstGeom>
          <a:noFill/>
          <a:ln w="28575">
            <a:solidFill>
              <a:srgbClr val="22EC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6"/>
          <p:cNvSpPr>
            <a:spLocks noChangeShapeType="1"/>
          </p:cNvSpPr>
          <p:nvPr/>
        </p:nvSpPr>
        <p:spPr bwMode="auto">
          <a:xfrm>
            <a:off x="6858000" y="2362200"/>
            <a:ext cx="152400" cy="152400"/>
          </a:xfrm>
          <a:prstGeom prst="line">
            <a:avLst/>
          </a:prstGeom>
          <a:noFill/>
          <a:ln w="28575">
            <a:solidFill>
              <a:srgbClr val="22EC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7010400" y="2286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22EC4D"/>
                </a:solidFill>
              </a:rPr>
              <a:t>3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7451725" y="2678113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zero</a:t>
            </a:r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8199438" y="2971800"/>
            <a:ext cx="94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result</a:t>
            </a:r>
          </a:p>
        </p:txBody>
      </p: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7086600" y="3581400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overflow</a:t>
            </a:r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5600700" y="1143000"/>
            <a:ext cx="2438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22EC4D"/>
                </a:solidFill>
              </a:rPr>
              <a:t>Operation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22EC4D"/>
                </a:solidFill>
              </a:rPr>
              <a:t> select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22EC4D"/>
                </a:solidFill>
              </a:rPr>
              <a:t> from control</a:t>
            </a:r>
            <a:r>
              <a:rPr lang="en-US" altLang="en-US" sz="2000" b="1">
                <a:solidFill>
                  <a:schemeClr val="folHlink"/>
                </a:solidFill>
              </a:rPr>
              <a:t> </a:t>
            </a:r>
            <a:r>
              <a:rPr lang="en-US" altLang="en-US" sz="2000" b="1">
                <a:solidFill>
                  <a:srgbClr val="22EC4D"/>
                </a:solidFill>
              </a:rPr>
              <a:t>(add)</a:t>
            </a:r>
          </a:p>
        </p:txBody>
      </p:sp>
      <p:sp>
        <p:nvSpPr>
          <p:cNvPr id="55" name="Line 62"/>
          <p:cNvSpPr>
            <a:spLocks noChangeShapeType="1"/>
          </p:cNvSpPr>
          <p:nvPr/>
        </p:nvSpPr>
        <p:spPr bwMode="auto">
          <a:xfrm>
            <a:off x="1676400" y="4572000"/>
            <a:ext cx="0" cy="152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63"/>
          <p:cNvSpPr>
            <a:spLocks noChangeShapeType="1"/>
          </p:cNvSpPr>
          <p:nvPr/>
        </p:nvSpPr>
        <p:spPr bwMode="auto">
          <a:xfrm>
            <a:off x="1676400" y="6096000"/>
            <a:ext cx="7010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64"/>
          <p:cNvSpPr>
            <a:spLocks noChangeShapeType="1"/>
          </p:cNvSpPr>
          <p:nvPr/>
        </p:nvSpPr>
        <p:spPr bwMode="auto">
          <a:xfrm>
            <a:off x="8686800" y="3352800"/>
            <a:ext cx="0" cy="274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 rot="16200000">
            <a:off x="1124744" y="1999456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10001</a:t>
            </a: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 rot="16200000">
            <a:off x="1124744" y="2913856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10010</a:t>
            </a:r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 rot="16200000">
            <a:off x="1124744" y="3828256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01000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3124200" y="5029200"/>
            <a:ext cx="17478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</a:rPr>
              <a:t> </a:t>
            </a:r>
            <a:r>
              <a:rPr lang="en-US" altLang="en-US" sz="2000" b="1">
                <a:solidFill>
                  <a:srgbClr val="22EC4D"/>
                </a:solidFill>
              </a:rPr>
              <a:t>RegWrite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22EC4D"/>
                </a:solidFill>
              </a:rPr>
              <a:t> from control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22EC4D"/>
                </a:solidFill>
              </a:rPr>
              <a:t>activated</a:t>
            </a:r>
          </a:p>
        </p:txBody>
      </p:sp>
      <p:sp>
        <p:nvSpPr>
          <p:cNvPr id="62" name="Rectangle 71"/>
          <p:cNvSpPr>
            <a:spLocks noChangeArrowheads="1"/>
          </p:cNvSpPr>
          <p:nvPr/>
        </p:nvSpPr>
        <p:spPr bwMode="auto">
          <a:xfrm>
            <a:off x="5791200" y="34290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32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438400" y="3810000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$t0</a:t>
            </a:r>
          </a:p>
        </p:txBody>
      </p:sp>
      <p:sp>
        <p:nvSpPr>
          <p:cNvPr id="64" name="Rectangle 73"/>
          <p:cNvSpPr>
            <a:spLocks noChangeArrowheads="1"/>
          </p:cNvSpPr>
          <p:nvPr/>
        </p:nvSpPr>
        <p:spPr bwMode="auto">
          <a:xfrm>
            <a:off x="190500" y="1119188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000000 10001 10010 01000 00000 100000 opcode    s1     $s2     $t0      function (add)</a:t>
            </a:r>
          </a:p>
        </p:txBody>
      </p:sp>
      <p:sp>
        <p:nvSpPr>
          <p:cNvPr id="65" name="Line 74"/>
          <p:cNvSpPr>
            <a:spLocks noChangeShapeType="1"/>
          </p:cNvSpPr>
          <p:nvPr/>
        </p:nvSpPr>
        <p:spPr bwMode="auto">
          <a:xfrm>
            <a:off x="2971800" y="2286000"/>
            <a:ext cx="2667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75"/>
          <p:cNvSpPr>
            <a:spLocks noChangeShapeType="1"/>
          </p:cNvSpPr>
          <p:nvPr/>
        </p:nvSpPr>
        <p:spPr bwMode="auto">
          <a:xfrm>
            <a:off x="2971800" y="3124200"/>
            <a:ext cx="2667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7" name="AutoShape 76"/>
          <p:cNvCxnSpPr>
            <a:cxnSpLocks noChangeShapeType="1"/>
            <a:stCxn id="61" idx="0"/>
            <a:endCxn id="6" idx="2"/>
          </p:cNvCxnSpPr>
          <p:nvPr/>
        </p:nvCxnSpPr>
        <p:spPr bwMode="auto">
          <a:xfrm flipV="1">
            <a:off x="3998913" y="4800600"/>
            <a:ext cx="1587" cy="228600"/>
          </a:xfrm>
          <a:prstGeom prst="straightConnector1">
            <a:avLst/>
          </a:prstGeom>
          <a:noFill/>
          <a:ln w="28575">
            <a:solidFill>
              <a:srgbClr val="22EC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8901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I-type instructions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 </a:t>
            </a:r>
            <a:r>
              <a:rPr lang="en-US" dirty="0" err="1"/>
              <a:t>lw</a:t>
            </a:r>
            <a:r>
              <a:rPr lang="en-US" dirty="0"/>
              <a:t>		$t0, 1200 ($t1)		# incr. in bytes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sz="2000" dirty="0">
                <a:solidFill>
                  <a:srgbClr val="22EC4D"/>
                </a:solidFill>
              </a:rPr>
              <a:t>100011</a:t>
            </a:r>
            <a:r>
              <a:rPr lang="en-US" sz="2000" dirty="0"/>
              <a:t>  01001  01000  </a:t>
            </a:r>
            <a:r>
              <a:rPr lang="en-US" sz="2000" dirty="0">
                <a:solidFill>
                  <a:schemeClr val="accent1"/>
                </a:solidFill>
              </a:rPr>
              <a:t>0000 0100 1011 0000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22EC4D"/>
                </a:solidFill>
              </a:rPr>
              <a:t>opcode  </a:t>
            </a:r>
            <a:r>
              <a:rPr lang="en-US" dirty="0"/>
              <a:t>$t1	   $t0			</a:t>
            </a:r>
            <a:r>
              <a:rPr lang="en-US" sz="2000" dirty="0">
                <a:solidFill>
                  <a:schemeClr val="accent1"/>
                </a:solidFill>
              </a:rPr>
              <a:t>1200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/>
              <a:t> </a:t>
            </a:r>
            <a:r>
              <a:rPr lang="en-US" dirty="0" err="1"/>
              <a:t>sw</a:t>
            </a:r>
            <a:r>
              <a:rPr lang="en-US" dirty="0"/>
              <a:t>	$t0, 1200 ($t1)		# incr. in bytes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sz="2000" dirty="0">
                <a:solidFill>
                  <a:srgbClr val="22EC4D"/>
                </a:solidFill>
              </a:rPr>
              <a:t>101011</a:t>
            </a:r>
            <a:r>
              <a:rPr lang="en-US" sz="2000" dirty="0"/>
              <a:t>  01001  01000  </a:t>
            </a:r>
            <a:r>
              <a:rPr lang="en-US" sz="2000" dirty="0">
                <a:solidFill>
                  <a:schemeClr val="accent1"/>
                </a:solidFill>
              </a:rPr>
              <a:t>0000 0100 1011 0000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22EC4D"/>
                </a:solidFill>
              </a:rPr>
              <a:t>opcode  </a:t>
            </a:r>
            <a:r>
              <a:rPr lang="en-US" dirty="0"/>
              <a:t>$t1	   $t0			</a:t>
            </a:r>
            <a:r>
              <a:rPr lang="en-US" sz="2000" dirty="0">
                <a:solidFill>
                  <a:schemeClr val="accent1"/>
                </a:solidFill>
              </a:rPr>
              <a:t>1200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2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for </a:t>
            </a:r>
            <a:r>
              <a:rPr lang="en-US" dirty="0" err="1"/>
              <a:t>lw</a:t>
            </a:r>
            <a:r>
              <a:rPr lang="en-US" dirty="0"/>
              <a:t> Instruction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5105400" y="1600200"/>
            <a:ext cx="1277938" cy="94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22EC4D"/>
                </a:solidFill>
              </a:rPr>
              <a:t>Operation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22EC4D"/>
                </a:solidFill>
              </a:rPr>
              <a:t> select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22EC4D"/>
                </a:solidFill>
              </a:rPr>
              <a:t> from control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22EC4D"/>
                </a:solidFill>
              </a:rPr>
              <a:t>(add)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638300" y="1893888"/>
            <a:ext cx="2211388" cy="2641600"/>
          </a:xfrm>
          <a:prstGeom prst="flowChartProcess">
            <a:avLst/>
          </a:pr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/>
              <a:t>32 Registers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/>
              <a:t>(reg. file)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3568700"/>
            <a:ext cx="1003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Write reg.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 number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849938" y="1963738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849938" y="34925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1227138" y="2171700"/>
            <a:ext cx="411162" cy="139700"/>
            <a:chOff x="1440" y="1440"/>
            <a:chExt cx="384" cy="96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440" y="148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536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176338" y="4187825"/>
            <a:ext cx="461962" cy="277813"/>
            <a:chOff x="1392" y="2832"/>
            <a:chExt cx="432" cy="192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392" y="2928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488" y="2832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1227138" y="2936875"/>
            <a:ext cx="411162" cy="138113"/>
            <a:chOff x="1440" y="1440"/>
            <a:chExt cx="384" cy="96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440" y="148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536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1227138" y="3770313"/>
            <a:ext cx="411162" cy="139700"/>
            <a:chOff x="1440" y="1440"/>
            <a:chExt cx="384" cy="96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440" y="148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536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277938" y="19700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277938" y="27336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277938" y="35687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219200" y="4495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32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902075" y="2387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32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638300" y="2108200"/>
            <a:ext cx="439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$t1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0" y="2178050"/>
            <a:ext cx="98266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Read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 register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 numbers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152400" y="4191000"/>
            <a:ext cx="104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Write data</a:t>
            </a: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416425" y="2379663"/>
            <a:ext cx="514350" cy="557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6425" y="2379663"/>
            <a:ext cx="0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416425" y="3074988"/>
            <a:ext cx="153988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4416425" y="3492500"/>
            <a:ext cx="514350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V="1">
            <a:off x="4416425" y="3352800"/>
            <a:ext cx="0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V="1">
            <a:off x="4416425" y="3214688"/>
            <a:ext cx="153988" cy="138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4930775" y="2936875"/>
            <a:ext cx="0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4930775" y="3214688"/>
            <a:ext cx="0" cy="277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4467225" y="2943225"/>
            <a:ext cx="54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ALU</a:t>
            </a: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4930775" y="3005138"/>
            <a:ext cx="56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4930775" y="3422650"/>
            <a:ext cx="56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V="1">
            <a:off x="4930775" y="3200400"/>
            <a:ext cx="1774825" cy="14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4191000" y="3657600"/>
            <a:ext cx="2619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4114800" y="4572000"/>
            <a:ext cx="153988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3849688" y="2657475"/>
            <a:ext cx="566737" cy="139700"/>
            <a:chOff x="3120" y="2256"/>
            <a:chExt cx="528" cy="96"/>
          </a:xfrm>
        </p:grpSpPr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3120" y="2304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312" y="225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4724400" y="1905000"/>
            <a:ext cx="0" cy="822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4673600" y="2311400"/>
            <a:ext cx="103188" cy="13811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4827588" y="23177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5073650" y="2674938"/>
            <a:ext cx="54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zero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5562600" y="28194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</a:t>
            </a:r>
            <a:r>
              <a:rPr lang="en-US" altLang="en-US" sz="1400" b="1"/>
              <a:t>result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4827588" y="3422650"/>
            <a:ext cx="98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</a:t>
            </a:r>
            <a:r>
              <a:rPr lang="en-US" altLang="en-US" sz="1400" b="1"/>
              <a:t>overflow</a:t>
            </a: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1143000" y="4325938"/>
            <a:ext cx="33338" cy="1846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1143000" y="6172200"/>
            <a:ext cx="7620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8763000" y="2667000"/>
            <a:ext cx="0" cy="3505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 rot="16200000">
            <a:off x="728662" y="2089151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01001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 rot="16200000">
            <a:off x="804862" y="3690938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01000</a:t>
            </a:r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 flipV="1">
            <a:off x="2667000" y="4535488"/>
            <a:ext cx="4763" cy="1889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61"/>
          <p:cNvSpPr txBox="1">
            <a:spLocks noChangeArrowheads="1"/>
          </p:cNvSpPr>
          <p:nvPr/>
        </p:nvSpPr>
        <p:spPr bwMode="auto">
          <a:xfrm>
            <a:off x="1981200" y="4648200"/>
            <a:ext cx="1277938" cy="822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folHlink"/>
                </a:solidFill>
              </a:rPr>
              <a:t> </a:t>
            </a:r>
            <a:r>
              <a:rPr lang="en-US" altLang="en-US" sz="1400" b="1" dirty="0" err="1">
                <a:solidFill>
                  <a:srgbClr val="22EC4D"/>
                </a:solidFill>
              </a:rPr>
              <a:t>RegWrite</a:t>
            </a:r>
            <a:endParaRPr lang="en-US" altLang="en-US" sz="1400" b="1" dirty="0">
              <a:solidFill>
                <a:srgbClr val="22EC4D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22EC4D"/>
                </a:solidFill>
              </a:rPr>
              <a:t> from control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22EC4D"/>
                </a:solidFill>
              </a:rPr>
              <a:t> activated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4267200" y="4495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32</a:t>
            </a:r>
          </a:p>
        </p:txBody>
      </p:sp>
      <p:sp>
        <p:nvSpPr>
          <p:cNvPr id="62" name="Rectangle 64"/>
          <p:cNvSpPr>
            <a:spLocks noChangeArrowheads="1"/>
          </p:cNvSpPr>
          <p:nvPr/>
        </p:nvSpPr>
        <p:spPr bwMode="auto">
          <a:xfrm>
            <a:off x="6705600" y="2057400"/>
            <a:ext cx="1676400" cy="2514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</p:txBody>
      </p:sp>
      <p:sp>
        <p:nvSpPr>
          <p:cNvPr id="63" name="Line 67"/>
          <p:cNvSpPr>
            <a:spLocks noChangeShapeType="1"/>
          </p:cNvSpPr>
          <p:nvPr/>
        </p:nvSpPr>
        <p:spPr bwMode="auto">
          <a:xfrm>
            <a:off x="4191000" y="3657600"/>
            <a:ext cx="0" cy="1828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68"/>
          <p:cNvSpPr>
            <a:spLocks noChangeShapeType="1"/>
          </p:cNvSpPr>
          <p:nvPr/>
        </p:nvSpPr>
        <p:spPr bwMode="auto">
          <a:xfrm flipH="1">
            <a:off x="457200" y="54864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Oval 65"/>
          <p:cNvSpPr>
            <a:spLocks noChangeArrowheads="1"/>
          </p:cNvSpPr>
          <p:nvPr/>
        </p:nvSpPr>
        <p:spPr bwMode="auto">
          <a:xfrm>
            <a:off x="3276600" y="4800600"/>
            <a:ext cx="838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 extend</a:t>
            </a:r>
          </a:p>
        </p:txBody>
      </p:sp>
      <p:sp>
        <p:nvSpPr>
          <p:cNvPr id="66" name="Line 69"/>
          <p:cNvSpPr>
            <a:spLocks noChangeShapeType="1"/>
          </p:cNvSpPr>
          <p:nvPr/>
        </p:nvSpPr>
        <p:spPr bwMode="auto">
          <a:xfrm>
            <a:off x="1676400" y="54102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Text Box 70"/>
          <p:cNvSpPr txBox="1">
            <a:spLocks noChangeArrowheads="1"/>
          </p:cNvSpPr>
          <p:nvPr/>
        </p:nvSpPr>
        <p:spPr bwMode="auto">
          <a:xfrm>
            <a:off x="1600200" y="5562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16</a:t>
            </a:r>
          </a:p>
        </p:txBody>
      </p:sp>
      <p:sp>
        <p:nvSpPr>
          <p:cNvPr id="68" name="Text Box 71"/>
          <p:cNvSpPr txBox="1">
            <a:spLocks noChangeArrowheads="1"/>
          </p:cNvSpPr>
          <p:nvPr/>
        </p:nvSpPr>
        <p:spPr bwMode="auto">
          <a:xfrm rot="16200000">
            <a:off x="-648494" y="5372894"/>
            <a:ext cx="1906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0000 0100 1011 0000</a:t>
            </a:r>
          </a:p>
        </p:txBody>
      </p:sp>
      <p:sp>
        <p:nvSpPr>
          <p:cNvPr id="69" name="Text Box 73"/>
          <p:cNvSpPr txBox="1">
            <a:spLocks noChangeArrowheads="1"/>
          </p:cNvSpPr>
          <p:nvPr/>
        </p:nvSpPr>
        <p:spPr bwMode="auto">
          <a:xfrm>
            <a:off x="7315200" y="3276600"/>
            <a:ext cx="1031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/>
              <a:t> memory</a:t>
            </a:r>
          </a:p>
        </p:txBody>
      </p:sp>
      <p:sp>
        <p:nvSpPr>
          <p:cNvPr id="70" name="Line 74"/>
          <p:cNvSpPr>
            <a:spLocks noChangeShapeType="1"/>
          </p:cNvSpPr>
          <p:nvPr/>
        </p:nvSpPr>
        <p:spPr bwMode="auto">
          <a:xfrm>
            <a:off x="7543800" y="1676400"/>
            <a:ext cx="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 flipV="1">
            <a:off x="7543800" y="4572000"/>
            <a:ext cx="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Text Box 76"/>
          <p:cNvSpPr txBox="1">
            <a:spLocks noChangeArrowheads="1"/>
          </p:cNvSpPr>
          <p:nvPr/>
        </p:nvSpPr>
        <p:spPr bwMode="auto">
          <a:xfrm>
            <a:off x="6629400" y="3048000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Addr.</a:t>
            </a:r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7642225" y="5326063"/>
            <a:ext cx="358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 b="1"/>
          </a:p>
        </p:txBody>
      </p:sp>
      <p:sp>
        <p:nvSpPr>
          <p:cNvPr id="74" name="Text Box 79"/>
          <p:cNvSpPr txBox="1">
            <a:spLocks noChangeArrowheads="1"/>
          </p:cNvSpPr>
          <p:nvPr/>
        </p:nvSpPr>
        <p:spPr bwMode="auto">
          <a:xfrm>
            <a:off x="7696200" y="2362200"/>
            <a:ext cx="777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Read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 data</a:t>
            </a:r>
          </a:p>
        </p:txBody>
      </p:sp>
      <p:sp>
        <p:nvSpPr>
          <p:cNvPr id="75" name="Line 82"/>
          <p:cNvSpPr>
            <a:spLocks noChangeShapeType="1"/>
          </p:cNvSpPr>
          <p:nvPr/>
        </p:nvSpPr>
        <p:spPr bwMode="auto">
          <a:xfrm flipH="1">
            <a:off x="8382000" y="2667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Text Box 84"/>
          <p:cNvSpPr txBox="1">
            <a:spLocks noChangeArrowheads="1"/>
          </p:cNvSpPr>
          <p:nvPr/>
        </p:nvSpPr>
        <p:spPr bwMode="auto">
          <a:xfrm>
            <a:off x="7010400" y="1371600"/>
            <a:ext cx="1157288" cy="336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solidFill>
                  <a:srgbClr val="22EC4D"/>
                </a:solidFill>
              </a:rPr>
              <a:t>MemWrite</a:t>
            </a:r>
            <a:endParaRPr lang="en-US" altLang="en-US" sz="1600" b="1" dirty="0">
              <a:solidFill>
                <a:srgbClr val="22EC4D"/>
              </a:solidFill>
            </a:endParaRPr>
          </a:p>
        </p:txBody>
      </p:sp>
      <p:sp>
        <p:nvSpPr>
          <p:cNvPr id="77" name="Text Box 85"/>
          <p:cNvSpPr txBox="1">
            <a:spLocks noChangeArrowheads="1"/>
          </p:cNvSpPr>
          <p:nvPr/>
        </p:nvSpPr>
        <p:spPr bwMode="auto">
          <a:xfrm>
            <a:off x="6934200" y="4953000"/>
            <a:ext cx="1143000" cy="581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solidFill>
                  <a:srgbClr val="22EC4D"/>
                </a:solidFill>
              </a:rPr>
              <a:t>MemRead</a:t>
            </a:r>
            <a:endParaRPr lang="en-US" altLang="en-US" sz="1600" b="1" dirty="0">
              <a:solidFill>
                <a:srgbClr val="22EC4D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</a:rPr>
              <a:t> </a:t>
            </a:r>
            <a:r>
              <a:rPr lang="en-US" altLang="en-US" sz="1600" b="1" dirty="0"/>
              <a:t>activated</a:t>
            </a:r>
          </a:p>
        </p:txBody>
      </p:sp>
      <p:sp>
        <p:nvSpPr>
          <p:cNvPr id="78" name="Text Box 86"/>
          <p:cNvSpPr txBox="1">
            <a:spLocks noChangeArrowheads="1"/>
          </p:cNvSpPr>
          <p:nvPr/>
        </p:nvSpPr>
        <p:spPr bwMode="auto">
          <a:xfrm>
            <a:off x="1600200" y="3657600"/>
            <a:ext cx="439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$t0</a:t>
            </a:r>
          </a:p>
        </p:txBody>
      </p:sp>
      <p:sp>
        <p:nvSpPr>
          <p:cNvPr id="79" name="Text Box 87"/>
          <p:cNvSpPr txBox="1">
            <a:spLocks noChangeArrowheads="1"/>
          </p:cNvSpPr>
          <p:nvPr/>
        </p:nvSpPr>
        <p:spPr bwMode="auto">
          <a:xfrm>
            <a:off x="6705600" y="3886200"/>
            <a:ext cx="6937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Write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 data</a:t>
            </a:r>
          </a:p>
        </p:txBody>
      </p:sp>
      <p:sp>
        <p:nvSpPr>
          <p:cNvPr id="80" name="Rectangle 88"/>
          <p:cNvSpPr>
            <a:spLocks noChangeArrowheads="1"/>
          </p:cNvSpPr>
          <p:nvPr/>
        </p:nvSpPr>
        <p:spPr bwMode="auto">
          <a:xfrm>
            <a:off x="381000" y="990600"/>
            <a:ext cx="5486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22EC4D"/>
                </a:solidFill>
                <a:latin typeface="Arial" charset="0"/>
                <a:cs typeface="Arial" charset="0"/>
              </a:rPr>
              <a:t>100011 </a:t>
            </a:r>
            <a:r>
              <a:rPr lang="en-US" dirty="0">
                <a:latin typeface="Arial" charset="0"/>
                <a:cs typeface="Arial" charset="0"/>
              </a:rPr>
              <a:t> 01001  01000 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0000 0100 1011 0000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22EC4D"/>
                </a:solidFill>
                <a:latin typeface="Arial" charset="0"/>
                <a:cs typeface="Arial" charset="0"/>
              </a:rPr>
              <a:t>opcode</a:t>
            </a:r>
            <a:r>
              <a:rPr lang="en-US" dirty="0">
                <a:latin typeface="Arial" charset="0"/>
                <a:cs typeface="Arial" charset="0"/>
              </a:rPr>
              <a:t>    $t1       $t0	          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1200</a:t>
            </a:r>
          </a:p>
        </p:txBody>
      </p:sp>
      <p:sp>
        <p:nvSpPr>
          <p:cNvPr id="81" name="Line 90"/>
          <p:cNvSpPr>
            <a:spLocks noChangeShapeType="1"/>
          </p:cNvSpPr>
          <p:nvPr/>
        </p:nvSpPr>
        <p:spPr bwMode="auto">
          <a:xfrm>
            <a:off x="2057400" y="22860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Text Box 91"/>
          <p:cNvSpPr txBox="1">
            <a:spLocks noChangeArrowheads="1"/>
          </p:cNvSpPr>
          <p:nvPr/>
        </p:nvSpPr>
        <p:spPr bwMode="auto">
          <a:xfrm>
            <a:off x="4648200" y="5715000"/>
            <a:ext cx="2254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mem. data to $t0</a:t>
            </a:r>
          </a:p>
        </p:txBody>
      </p:sp>
      <p:sp>
        <p:nvSpPr>
          <p:cNvPr id="83" name="Line 92"/>
          <p:cNvSpPr>
            <a:spLocks noChangeShapeType="1"/>
          </p:cNvSpPr>
          <p:nvPr/>
        </p:nvSpPr>
        <p:spPr bwMode="auto">
          <a:xfrm>
            <a:off x="4724400" y="1905000"/>
            <a:ext cx="457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3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for </a:t>
            </a:r>
            <a:r>
              <a:rPr lang="en-US" dirty="0" err="1"/>
              <a:t>sw</a:t>
            </a:r>
            <a:r>
              <a:rPr lang="en-US" dirty="0"/>
              <a:t> Instruction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Line 73"/>
          <p:cNvSpPr>
            <a:spLocks noChangeShapeType="1"/>
          </p:cNvSpPr>
          <p:nvPr/>
        </p:nvSpPr>
        <p:spPr bwMode="auto">
          <a:xfrm>
            <a:off x="3810000" y="4191000"/>
            <a:ext cx="289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05400" y="1676400"/>
            <a:ext cx="1277938" cy="94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22EC4D"/>
                </a:solidFill>
              </a:rPr>
              <a:t>Operation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22EC4D"/>
                </a:solidFill>
              </a:rPr>
              <a:t> select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22EC4D"/>
                </a:solidFill>
              </a:rPr>
              <a:t> from control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22EC4D"/>
                </a:solidFill>
              </a:rPr>
              <a:t>(add)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638300" y="1893888"/>
            <a:ext cx="2211388" cy="2641600"/>
          </a:xfrm>
          <a:prstGeom prst="flowChartProcess">
            <a:avLst/>
          </a:pr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32 Registers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(reg. file)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3568700"/>
            <a:ext cx="1003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Write reg.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 number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849938" y="1963738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849938" y="34925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</a:t>
            </a:r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1227138" y="2171700"/>
            <a:ext cx="411162" cy="139700"/>
            <a:chOff x="1440" y="1440"/>
            <a:chExt cx="384" cy="96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440" y="148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536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1176338" y="4187825"/>
            <a:ext cx="461962" cy="277813"/>
            <a:chOff x="1392" y="2832"/>
            <a:chExt cx="432" cy="192"/>
          </a:xfrm>
        </p:grpSpPr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392" y="2928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488" y="2832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1227138" y="2936875"/>
            <a:ext cx="411162" cy="138113"/>
            <a:chOff x="1440" y="1440"/>
            <a:chExt cx="384" cy="96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440" y="148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1536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1227138" y="3770313"/>
            <a:ext cx="411162" cy="139700"/>
            <a:chOff x="1440" y="1440"/>
            <a:chExt cx="384" cy="96"/>
          </a:xfrm>
        </p:grpSpPr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440" y="148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1536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277938" y="19700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277938" y="27336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277938" y="35687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219200" y="4495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32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3902075" y="2387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32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638300" y="2108200"/>
            <a:ext cx="439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$t1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600200" y="2819400"/>
            <a:ext cx="439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$t0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0" y="2178050"/>
            <a:ext cx="98266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Read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 register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 numbers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52400" y="4191000"/>
            <a:ext cx="104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Write data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4416425" y="2379663"/>
            <a:ext cx="514350" cy="557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4416425" y="2379663"/>
            <a:ext cx="0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4416425" y="3074988"/>
            <a:ext cx="153988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V="1">
            <a:off x="4416425" y="3492500"/>
            <a:ext cx="514350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V="1">
            <a:off x="4416425" y="3352800"/>
            <a:ext cx="0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V="1">
            <a:off x="4416425" y="3214688"/>
            <a:ext cx="153988" cy="138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4930775" y="2936875"/>
            <a:ext cx="0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4930775" y="3214688"/>
            <a:ext cx="0" cy="277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4467225" y="2943225"/>
            <a:ext cx="54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ALU</a:t>
            </a:r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4930775" y="3005138"/>
            <a:ext cx="56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4930775" y="3422650"/>
            <a:ext cx="56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4930775" y="3200400"/>
            <a:ext cx="1774825" cy="14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4191000" y="3657600"/>
            <a:ext cx="2619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4114800" y="4572000"/>
            <a:ext cx="153988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" name="Group 43"/>
          <p:cNvGrpSpPr>
            <a:grpSpLocks/>
          </p:cNvGrpSpPr>
          <p:nvPr/>
        </p:nvGrpSpPr>
        <p:grpSpPr bwMode="auto">
          <a:xfrm>
            <a:off x="3849688" y="2657475"/>
            <a:ext cx="566737" cy="139700"/>
            <a:chOff x="3120" y="2256"/>
            <a:chExt cx="528" cy="96"/>
          </a:xfrm>
        </p:grpSpPr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3120" y="2304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312" y="2256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4724400" y="2057400"/>
            <a:ext cx="0" cy="6699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>
            <a:off x="4673600" y="2311400"/>
            <a:ext cx="103188" cy="13811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4827588" y="23177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22EC4D"/>
                </a:solidFill>
              </a:rPr>
              <a:t>3</a:t>
            </a: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5073650" y="2674938"/>
            <a:ext cx="54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zero</a:t>
            </a: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5562600" y="28194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</a:t>
            </a:r>
            <a:r>
              <a:rPr lang="en-US" altLang="en-US" sz="1400" b="1"/>
              <a:t>result</a:t>
            </a: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4827588" y="3422650"/>
            <a:ext cx="98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</a:t>
            </a:r>
            <a:r>
              <a:rPr lang="en-US" altLang="en-US" sz="1400" b="1"/>
              <a:t>overflow</a:t>
            </a:r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 flipH="1">
            <a:off x="1143000" y="4325938"/>
            <a:ext cx="33338" cy="1846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1143000" y="6172200"/>
            <a:ext cx="7620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>
            <a:off x="8763000" y="2667000"/>
            <a:ext cx="0" cy="3505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 rot="16200000">
            <a:off x="728662" y="2089151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01001</a:t>
            </a:r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flipV="1">
            <a:off x="2671763" y="4535488"/>
            <a:ext cx="0" cy="4175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1905000" y="4876800"/>
            <a:ext cx="1277938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folHlink"/>
                </a:solidFill>
              </a:rPr>
              <a:t> </a:t>
            </a:r>
            <a:r>
              <a:rPr lang="en-US" altLang="en-US" sz="1400" b="1" dirty="0" err="1">
                <a:solidFill>
                  <a:srgbClr val="22EC4D"/>
                </a:solidFill>
              </a:rPr>
              <a:t>RegWrite</a:t>
            </a:r>
            <a:endParaRPr lang="en-US" altLang="en-US" sz="1400" b="1" dirty="0">
              <a:solidFill>
                <a:srgbClr val="22EC4D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22EC4D"/>
                </a:solidFill>
              </a:rPr>
              <a:t> from control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4267200" y="4495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32</a:t>
            </a:r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6705600" y="2057400"/>
            <a:ext cx="1676400" cy="2514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4191000" y="3657600"/>
            <a:ext cx="0" cy="1828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 flipH="1">
            <a:off x="457200" y="54864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Oval 63"/>
          <p:cNvSpPr>
            <a:spLocks noChangeArrowheads="1"/>
          </p:cNvSpPr>
          <p:nvPr/>
        </p:nvSpPr>
        <p:spPr bwMode="auto">
          <a:xfrm>
            <a:off x="3276600" y="4800600"/>
            <a:ext cx="838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 extend</a:t>
            </a:r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1676400" y="54102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1600200" y="5562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16</a:t>
            </a: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 rot="16200000">
            <a:off x="-648494" y="5372894"/>
            <a:ext cx="1906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0000 0100 1011 0000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7315200" y="3276600"/>
            <a:ext cx="1031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/>
              <a:t> memory</a:t>
            </a:r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7543800" y="1676400"/>
            <a:ext cx="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 flipV="1">
            <a:off x="7543800" y="4572000"/>
            <a:ext cx="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6629400" y="3048000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Addr.</a:t>
            </a:r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7642225" y="5326063"/>
            <a:ext cx="358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 b="1"/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7696200" y="2362200"/>
            <a:ext cx="777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Read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 data</a:t>
            </a: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4495800" y="419100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$t0</a:t>
            </a:r>
            <a:r>
              <a:rPr lang="en-US" altLang="en-US" sz="2000" b="1">
                <a:solidFill>
                  <a:srgbClr val="FF3300"/>
                </a:solidFill>
              </a:rPr>
              <a:t> </a:t>
            </a:r>
            <a:r>
              <a:rPr lang="en-US" altLang="en-US" sz="2000" b="1"/>
              <a:t>data to mem.</a:t>
            </a:r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 flipH="1">
            <a:off x="8382000" y="2667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76"/>
          <p:cNvSpPr>
            <a:spLocks noChangeArrowheads="1"/>
          </p:cNvSpPr>
          <p:nvPr/>
        </p:nvSpPr>
        <p:spPr bwMode="auto">
          <a:xfrm rot="16200000">
            <a:off x="728662" y="2852738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01000</a:t>
            </a:r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7010400" y="1143000"/>
            <a:ext cx="1157288" cy="581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22EC4D"/>
                </a:solidFill>
              </a:rPr>
              <a:t>MemWrite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22EC4D"/>
                </a:solidFill>
              </a:rPr>
              <a:t> activated</a:t>
            </a:r>
          </a:p>
        </p:txBody>
      </p:sp>
      <p:sp>
        <p:nvSpPr>
          <p:cNvPr id="80" name="Text Box 78"/>
          <p:cNvSpPr txBox="1">
            <a:spLocks noChangeArrowheads="1"/>
          </p:cNvSpPr>
          <p:nvPr/>
        </p:nvSpPr>
        <p:spPr bwMode="auto">
          <a:xfrm>
            <a:off x="6934200" y="4953000"/>
            <a:ext cx="1143000" cy="336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solidFill>
                  <a:srgbClr val="22EC4D"/>
                </a:solidFill>
              </a:rPr>
              <a:t>MemRead</a:t>
            </a:r>
            <a:endParaRPr lang="en-US" altLang="en-US" sz="1600" b="1" dirty="0">
              <a:solidFill>
                <a:srgbClr val="22EC4D"/>
              </a:solidFill>
            </a:endParaRPr>
          </a:p>
        </p:txBody>
      </p:sp>
      <p:sp>
        <p:nvSpPr>
          <p:cNvPr id="81" name="Text Box 80"/>
          <p:cNvSpPr txBox="1">
            <a:spLocks noChangeArrowheads="1"/>
          </p:cNvSpPr>
          <p:nvPr/>
        </p:nvSpPr>
        <p:spPr bwMode="auto">
          <a:xfrm>
            <a:off x="6705600" y="3886200"/>
            <a:ext cx="6937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Write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 data</a:t>
            </a: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228600" y="1066800"/>
            <a:ext cx="5486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22EC4D"/>
                </a:solidFill>
                <a:latin typeface="Arial" charset="0"/>
                <a:cs typeface="Arial" charset="0"/>
              </a:rPr>
              <a:t>101011 </a:t>
            </a:r>
            <a:r>
              <a:rPr lang="en-US" dirty="0">
                <a:latin typeface="Arial" charset="0"/>
                <a:cs typeface="Arial" charset="0"/>
              </a:rPr>
              <a:t> 01001  01000 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0000 0100 1011 0000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22EC4D"/>
                </a:solidFill>
                <a:latin typeface="Arial" charset="0"/>
                <a:cs typeface="Arial" charset="0"/>
              </a:rPr>
              <a:t>opcode</a:t>
            </a:r>
            <a:r>
              <a:rPr lang="en-US" dirty="0">
                <a:latin typeface="Arial" charset="0"/>
                <a:cs typeface="Arial" charset="0"/>
              </a:rPr>
              <a:t>    $t1       $t0	        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1200</a:t>
            </a:r>
          </a:p>
        </p:txBody>
      </p:sp>
      <p:sp>
        <p:nvSpPr>
          <p:cNvPr id="83" name="Line 83"/>
          <p:cNvSpPr>
            <a:spLocks noChangeShapeType="1"/>
          </p:cNvSpPr>
          <p:nvPr/>
        </p:nvSpPr>
        <p:spPr bwMode="auto">
          <a:xfrm>
            <a:off x="2057400" y="22860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4"/>
          <p:cNvSpPr>
            <a:spLocks noChangeShapeType="1"/>
          </p:cNvSpPr>
          <p:nvPr/>
        </p:nvSpPr>
        <p:spPr bwMode="auto">
          <a:xfrm>
            <a:off x="2057400" y="29718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85"/>
          <p:cNvSpPr>
            <a:spLocks noChangeShapeType="1"/>
          </p:cNvSpPr>
          <p:nvPr/>
        </p:nvSpPr>
        <p:spPr bwMode="auto">
          <a:xfrm>
            <a:off x="5410200" y="41148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5334000" y="38100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32</a:t>
            </a: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4724400" y="2057400"/>
            <a:ext cx="533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5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Instruction (I-Type)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095379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76833" indent="-183059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575072" indent="-197347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753666" indent="-177701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945654" indent="-191096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1202829" indent="-19109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6pPr>
            <a:lvl7pPr marL="1460004" indent="-19109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7pPr>
            <a:lvl8pPr marL="1717179" indent="-19109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8pPr>
            <a:lvl9pPr marL="1974354" indent="-19109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 </a:t>
            </a:r>
            <a:r>
              <a:rPr lang="en-US" kern="0" dirty="0" err="1"/>
              <a:t>beq</a:t>
            </a:r>
            <a:r>
              <a:rPr lang="en-US" kern="0" dirty="0"/>
              <a:t>	$s1, $s2, 25	# if $s1 = $s2, 						   	advance PC through 					   	25 instructions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kern="0" dirty="0"/>
              <a:t>					    </a:t>
            </a:r>
            <a:r>
              <a:rPr lang="en-US" sz="1800" kern="0" dirty="0">
                <a:solidFill>
                  <a:srgbClr val="FF0000"/>
                </a:solidFill>
              </a:rPr>
              <a:t>16-bits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kern="0" dirty="0"/>
              <a:t>	</a:t>
            </a:r>
            <a:r>
              <a:rPr lang="en-US" kern="0" dirty="0">
                <a:solidFill>
                  <a:srgbClr val="22EC4D"/>
                </a:solidFill>
              </a:rPr>
              <a:t>000100</a:t>
            </a:r>
            <a:r>
              <a:rPr lang="en-US" kern="0" dirty="0"/>
              <a:t> 10001 10010 </a:t>
            </a:r>
            <a:r>
              <a:rPr lang="en-US" kern="0" dirty="0">
                <a:solidFill>
                  <a:srgbClr val="FF0000"/>
                </a:solidFill>
              </a:rPr>
              <a:t>0000 0000 0001 1001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kern="0" dirty="0"/>
              <a:t>	</a:t>
            </a:r>
            <a:r>
              <a:rPr lang="en-US" kern="0" dirty="0">
                <a:solidFill>
                  <a:srgbClr val="22EC4D"/>
                </a:solidFill>
              </a:rPr>
              <a:t>opcode</a:t>
            </a:r>
            <a:r>
              <a:rPr lang="en-US" kern="0" dirty="0"/>
              <a:t>	  $s1	    $s2	</a:t>
            </a:r>
            <a:r>
              <a:rPr lang="en-US" kern="0" dirty="0">
                <a:solidFill>
                  <a:srgbClr val="FF0000"/>
                </a:solidFill>
              </a:rPr>
              <a:t>	    25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28106" y="2829464"/>
            <a:ext cx="304170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36323" y="5198794"/>
            <a:ext cx="8393327" cy="707886"/>
          </a:xfrm>
          <a:prstGeom prst="rect">
            <a:avLst/>
          </a:prstGeom>
          <a:solidFill>
            <a:srgbClr val="66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Note: 	Can branch within ± 2</a:t>
            </a:r>
            <a:r>
              <a:rPr lang="en-US" altLang="en-US" sz="2400" b="1" baseline="30000"/>
              <a:t>15</a:t>
            </a:r>
            <a:r>
              <a:rPr lang="en-US" altLang="en-US" sz="2000" b="1"/>
              <a:t> words from the current instruction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	address in PC.</a:t>
            </a:r>
          </a:p>
        </p:txBody>
      </p:sp>
    </p:spTree>
    <p:extLst>
      <p:ext uri="{BB962C8B-B14F-4D97-AF65-F5344CB8AC3E}">
        <p14:creationId xmlns:p14="http://schemas.microsoft.com/office/powerpoint/2010/main" val="413080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for </a:t>
            </a:r>
            <a:r>
              <a:rPr lang="en-US" dirty="0" err="1"/>
              <a:t>beq</a:t>
            </a:r>
            <a:r>
              <a:rPr lang="en-US" dirty="0"/>
              <a:t> Instruction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>
            <a:off x="4000500" y="39624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>
            <a:off x="4000500" y="3048000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62475" y="1905000"/>
            <a:ext cx="21431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22EC4D"/>
                </a:solidFill>
              </a:rPr>
              <a:t>Operation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22EC4D"/>
                </a:solidFill>
              </a:rPr>
              <a:t> select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22EC4D"/>
                </a:solidFill>
              </a:rPr>
              <a:t> from control (subtract)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828800" y="1981200"/>
            <a:ext cx="2211388" cy="2362200"/>
          </a:xfrm>
          <a:prstGeom prst="flowChartProcess">
            <a:avLst/>
          </a:pr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32 Registers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(reg. file)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3581400"/>
            <a:ext cx="1003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Write reg.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 number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831013" y="2297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</a:t>
            </a:r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1417638" y="2259013"/>
            <a:ext cx="411162" cy="139700"/>
            <a:chOff x="1440" y="1440"/>
            <a:chExt cx="384" cy="96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440" y="148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536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1371600" y="4114800"/>
            <a:ext cx="461963" cy="277813"/>
            <a:chOff x="1392" y="2832"/>
            <a:chExt cx="432" cy="192"/>
          </a:xfrm>
        </p:grpSpPr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392" y="2928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488" y="2832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1417638" y="3024188"/>
            <a:ext cx="411162" cy="138112"/>
            <a:chOff x="1440" y="1440"/>
            <a:chExt cx="384" cy="96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440" y="148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1536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1447800" y="3733800"/>
            <a:ext cx="411163" cy="139700"/>
            <a:chOff x="1440" y="1440"/>
            <a:chExt cx="384" cy="96"/>
          </a:xfrm>
        </p:grpSpPr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440" y="148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1536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468438" y="2057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468438" y="28209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47800" y="3429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295400" y="4495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32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343400" y="2667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32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828800" y="2195513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$s1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90500" y="2265363"/>
            <a:ext cx="98266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Read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 register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 numbers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81000" y="4114800"/>
            <a:ext cx="104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Write data</a:t>
            </a:r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5943600" y="3352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5911850" y="3756025"/>
            <a:ext cx="56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flipV="1">
            <a:off x="5905500" y="35052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>
            <a:off x="2705100" y="5410200"/>
            <a:ext cx="153988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4495800" y="2971800"/>
            <a:ext cx="153988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5676900" y="2590800"/>
            <a:ext cx="28575" cy="469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" name="Group 83"/>
          <p:cNvGrpSpPr>
            <a:grpSpLocks/>
          </p:cNvGrpSpPr>
          <p:nvPr/>
        </p:nvGrpSpPr>
        <p:grpSpPr bwMode="auto">
          <a:xfrm>
            <a:off x="5397500" y="2667000"/>
            <a:ext cx="638175" cy="1714500"/>
            <a:chOff x="3280" y="1824"/>
            <a:chExt cx="402" cy="1080"/>
          </a:xfrm>
        </p:grpSpPr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3280" y="1853"/>
              <a:ext cx="324" cy="3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>
              <a:off x="3280" y="1853"/>
              <a:ext cx="0" cy="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3280" y="2291"/>
              <a:ext cx="97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 flipV="1">
              <a:off x="3280" y="2554"/>
              <a:ext cx="324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 flipV="1">
              <a:off x="3280" y="2466"/>
              <a:ext cx="0" cy="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 flipV="1">
              <a:off x="3280" y="2379"/>
              <a:ext cx="97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>
              <a:off x="3604" y="2204"/>
              <a:ext cx="0" cy="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>
              <a:off x="3604" y="2379"/>
              <a:ext cx="0" cy="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36"/>
            <p:cNvSpPr txBox="1">
              <a:spLocks noChangeArrowheads="1"/>
            </p:cNvSpPr>
            <p:nvPr/>
          </p:nvSpPr>
          <p:spPr bwMode="auto">
            <a:xfrm>
              <a:off x="3312" y="2208"/>
              <a:ext cx="3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ALU</a:t>
              </a: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3408" y="1872"/>
              <a:ext cx="96" cy="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3504" y="182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22EC4D"/>
                  </a:solidFill>
                </a:rPr>
                <a:t>3</a:t>
              </a:r>
            </a:p>
          </p:txBody>
        </p:sp>
      </p:grp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6057900" y="3048000"/>
            <a:ext cx="54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zero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6362700" y="32766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</a:t>
            </a:r>
            <a:r>
              <a:rPr lang="en-US" altLang="en-US" sz="1400" b="1"/>
              <a:t>result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5808663" y="3756025"/>
            <a:ext cx="98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</a:t>
            </a:r>
            <a:r>
              <a:rPr lang="en-US" altLang="en-US" sz="1400" b="1"/>
              <a:t>overflow</a:t>
            </a: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 rot="16200000">
            <a:off x="919162" y="2174876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10001</a:t>
            </a:r>
          </a:p>
        </p:txBody>
      </p:sp>
      <p:sp>
        <p:nvSpPr>
          <p:cNvPr id="54" name="Text Box 55"/>
          <p:cNvSpPr txBox="1">
            <a:spLocks noChangeArrowheads="1"/>
          </p:cNvSpPr>
          <p:nvPr/>
        </p:nvSpPr>
        <p:spPr bwMode="auto">
          <a:xfrm rot="16200000">
            <a:off x="957262" y="2928938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10010</a:t>
            </a:r>
          </a:p>
        </p:txBody>
      </p:sp>
      <p:sp>
        <p:nvSpPr>
          <p:cNvPr id="55" name="Text Box 57"/>
          <p:cNvSpPr txBox="1">
            <a:spLocks noChangeArrowheads="1"/>
          </p:cNvSpPr>
          <p:nvPr/>
        </p:nvSpPr>
        <p:spPr bwMode="auto">
          <a:xfrm>
            <a:off x="2286000" y="4495800"/>
            <a:ext cx="1277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</a:rPr>
              <a:t> </a:t>
            </a:r>
            <a:r>
              <a:rPr lang="en-US" altLang="en-US" sz="1400" b="1">
                <a:solidFill>
                  <a:srgbClr val="22EC4D"/>
                </a:solidFill>
              </a:rPr>
              <a:t>RegWrite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22EC4D"/>
                </a:solidFill>
              </a:rPr>
              <a:t> from control</a:t>
            </a:r>
          </a:p>
        </p:txBody>
      </p:sp>
      <p:sp>
        <p:nvSpPr>
          <p:cNvPr id="56" name="Rectangle 58"/>
          <p:cNvSpPr>
            <a:spLocks noChangeArrowheads="1"/>
          </p:cNvSpPr>
          <p:nvPr/>
        </p:nvSpPr>
        <p:spPr bwMode="auto">
          <a:xfrm>
            <a:off x="2552700" y="5486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32</a:t>
            </a: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 flipH="1" flipV="1">
            <a:off x="723900" y="5486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62"/>
          <p:cNvSpPr>
            <a:spLocks noChangeArrowheads="1"/>
          </p:cNvSpPr>
          <p:nvPr/>
        </p:nvSpPr>
        <p:spPr bwMode="auto">
          <a:xfrm>
            <a:off x="1409700" y="4876800"/>
            <a:ext cx="838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 extend</a:t>
            </a: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>
            <a:off x="952500" y="54102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64"/>
          <p:cNvSpPr txBox="1">
            <a:spLocks noChangeArrowheads="1"/>
          </p:cNvSpPr>
          <p:nvPr/>
        </p:nvSpPr>
        <p:spPr bwMode="auto">
          <a:xfrm>
            <a:off x="876300" y="5105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16</a:t>
            </a:r>
          </a:p>
        </p:txBody>
      </p:sp>
      <p:sp>
        <p:nvSpPr>
          <p:cNvPr id="61" name="Text Box 65"/>
          <p:cNvSpPr txBox="1">
            <a:spLocks noChangeArrowheads="1"/>
          </p:cNvSpPr>
          <p:nvPr/>
        </p:nvSpPr>
        <p:spPr bwMode="auto">
          <a:xfrm rot="16200000">
            <a:off x="-419894" y="5144294"/>
            <a:ext cx="1906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0000 0000 0001 1001</a:t>
            </a:r>
          </a:p>
        </p:txBody>
      </p:sp>
      <p:sp>
        <p:nvSpPr>
          <p:cNvPr id="62" name="Line 78"/>
          <p:cNvSpPr>
            <a:spLocks noChangeShapeType="1"/>
          </p:cNvSpPr>
          <p:nvPr/>
        </p:nvSpPr>
        <p:spPr bwMode="auto">
          <a:xfrm>
            <a:off x="2247900" y="2373313"/>
            <a:ext cx="1752600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 Box 79"/>
          <p:cNvSpPr txBox="1">
            <a:spLocks noChangeArrowheads="1"/>
          </p:cNvSpPr>
          <p:nvPr/>
        </p:nvSpPr>
        <p:spPr bwMode="auto">
          <a:xfrm>
            <a:off x="4838700" y="54864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</a:t>
            </a:r>
          </a:p>
        </p:txBody>
      </p:sp>
      <p:sp>
        <p:nvSpPr>
          <p:cNvPr id="64" name="Line 80"/>
          <p:cNvSpPr>
            <a:spLocks noChangeShapeType="1"/>
          </p:cNvSpPr>
          <p:nvPr/>
        </p:nvSpPr>
        <p:spPr bwMode="auto">
          <a:xfrm>
            <a:off x="2362200" y="3124200"/>
            <a:ext cx="16383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Oval 81"/>
          <p:cNvSpPr>
            <a:spLocks noChangeArrowheads="1"/>
          </p:cNvSpPr>
          <p:nvPr/>
        </p:nvSpPr>
        <p:spPr bwMode="auto">
          <a:xfrm>
            <a:off x="3543300" y="4953000"/>
            <a:ext cx="838200" cy="1066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 left 2</a:t>
            </a:r>
          </a:p>
        </p:txBody>
      </p:sp>
      <p:sp>
        <p:nvSpPr>
          <p:cNvPr id="66" name="Line 82"/>
          <p:cNvSpPr>
            <a:spLocks noChangeShapeType="1"/>
          </p:cNvSpPr>
          <p:nvPr/>
        </p:nvSpPr>
        <p:spPr bwMode="auto">
          <a:xfrm>
            <a:off x="2247900" y="5486400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7" name="Group 98"/>
          <p:cNvGrpSpPr>
            <a:grpSpLocks/>
          </p:cNvGrpSpPr>
          <p:nvPr/>
        </p:nvGrpSpPr>
        <p:grpSpPr bwMode="auto">
          <a:xfrm>
            <a:off x="7429500" y="4191000"/>
            <a:ext cx="762000" cy="1714500"/>
            <a:chOff x="4560" y="2880"/>
            <a:chExt cx="480" cy="1080"/>
          </a:xfrm>
        </p:grpSpPr>
        <p:sp>
          <p:nvSpPr>
            <p:cNvPr id="68" name="Text Box 70"/>
            <p:cNvSpPr txBox="1">
              <a:spLocks noChangeArrowheads="1"/>
            </p:cNvSpPr>
            <p:nvPr/>
          </p:nvSpPr>
          <p:spPr bwMode="auto">
            <a:xfrm>
              <a:off x="4814" y="3355"/>
              <a:ext cx="2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600" b="1"/>
            </a:p>
          </p:txBody>
        </p:sp>
        <p:sp>
          <p:nvSpPr>
            <p:cNvPr id="69" name="Line 85"/>
            <p:cNvSpPr>
              <a:spLocks noChangeShapeType="1"/>
            </p:cNvSpPr>
            <p:nvPr/>
          </p:nvSpPr>
          <p:spPr bwMode="auto">
            <a:xfrm>
              <a:off x="4560" y="2909"/>
              <a:ext cx="324" cy="3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86"/>
            <p:cNvSpPr>
              <a:spLocks noChangeShapeType="1"/>
            </p:cNvSpPr>
            <p:nvPr/>
          </p:nvSpPr>
          <p:spPr bwMode="auto">
            <a:xfrm>
              <a:off x="4560" y="2909"/>
              <a:ext cx="0" cy="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87"/>
            <p:cNvSpPr>
              <a:spLocks noChangeShapeType="1"/>
            </p:cNvSpPr>
            <p:nvPr/>
          </p:nvSpPr>
          <p:spPr bwMode="auto">
            <a:xfrm>
              <a:off x="4560" y="3347"/>
              <a:ext cx="97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88"/>
            <p:cNvSpPr>
              <a:spLocks noChangeShapeType="1"/>
            </p:cNvSpPr>
            <p:nvPr/>
          </p:nvSpPr>
          <p:spPr bwMode="auto">
            <a:xfrm flipV="1">
              <a:off x="4560" y="3610"/>
              <a:ext cx="324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89"/>
            <p:cNvSpPr>
              <a:spLocks noChangeShapeType="1"/>
            </p:cNvSpPr>
            <p:nvPr/>
          </p:nvSpPr>
          <p:spPr bwMode="auto">
            <a:xfrm flipV="1">
              <a:off x="4560" y="3522"/>
              <a:ext cx="0" cy="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90"/>
            <p:cNvSpPr>
              <a:spLocks noChangeShapeType="1"/>
            </p:cNvSpPr>
            <p:nvPr/>
          </p:nvSpPr>
          <p:spPr bwMode="auto">
            <a:xfrm flipV="1">
              <a:off x="4560" y="3435"/>
              <a:ext cx="97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1"/>
            <p:cNvSpPr>
              <a:spLocks noChangeShapeType="1"/>
            </p:cNvSpPr>
            <p:nvPr/>
          </p:nvSpPr>
          <p:spPr bwMode="auto">
            <a:xfrm>
              <a:off x="4884" y="3260"/>
              <a:ext cx="0" cy="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2"/>
            <p:cNvSpPr>
              <a:spLocks noChangeShapeType="1"/>
            </p:cNvSpPr>
            <p:nvPr/>
          </p:nvSpPr>
          <p:spPr bwMode="auto">
            <a:xfrm>
              <a:off x="4884" y="3435"/>
              <a:ext cx="0" cy="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93"/>
            <p:cNvSpPr txBox="1">
              <a:spLocks noChangeArrowheads="1"/>
            </p:cNvSpPr>
            <p:nvPr/>
          </p:nvSpPr>
          <p:spPr bwMode="auto">
            <a:xfrm>
              <a:off x="4592" y="3264"/>
              <a:ext cx="3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Add</a:t>
              </a:r>
            </a:p>
          </p:txBody>
        </p:sp>
        <p:sp>
          <p:nvSpPr>
            <p:cNvPr id="78" name="Text Box 95"/>
            <p:cNvSpPr txBox="1">
              <a:spLocks noChangeArrowheads="1"/>
            </p:cNvSpPr>
            <p:nvPr/>
          </p:nvSpPr>
          <p:spPr bwMode="auto">
            <a:xfrm>
              <a:off x="4784" y="2880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>
                <a:solidFill>
                  <a:schemeClr val="folHlink"/>
                </a:solidFill>
              </a:endParaRPr>
            </a:p>
          </p:txBody>
        </p:sp>
      </p:grpSp>
      <p:sp>
        <p:nvSpPr>
          <p:cNvPr id="79" name="Line 96"/>
          <p:cNvSpPr>
            <a:spLocks noChangeShapeType="1"/>
          </p:cNvSpPr>
          <p:nvPr/>
        </p:nvSpPr>
        <p:spPr bwMode="auto">
          <a:xfrm>
            <a:off x="4381500" y="5486400"/>
            <a:ext cx="3048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99"/>
          <p:cNvSpPr>
            <a:spLocks noChangeShapeType="1"/>
          </p:cNvSpPr>
          <p:nvPr/>
        </p:nvSpPr>
        <p:spPr bwMode="auto">
          <a:xfrm>
            <a:off x="6743700" y="46482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100"/>
          <p:cNvSpPr>
            <a:spLocks noChangeShapeType="1"/>
          </p:cNvSpPr>
          <p:nvPr/>
        </p:nvSpPr>
        <p:spPr bwMode="auto">
          <a:xfrm>
            <a:off x="7962900" y="5105400"/>
            <a:ext cx="4953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101"/>
          <p:cNvSpPr>
            <a:spLocks noChangeArrowheads="1"/>
          </p:cNvSpPr>
          <p:nvPr/>
        </p:nvSpPr>
        <p:spPr bwMode="auto">
          <a:xfrm>
            <a:off x="3581400" y="914400"/>
            <a:ext cx="5486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			       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16-bits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22EC4D"/>
                </a:solidFill>
                <a:latin typeface="Arial" charset="0"/>
                <a:cs typeface="Arial" charset="0"/>
              </a:rPr>
              <a:t>000100</a:t>
            </a:r>
            <a:r>
              <a:rPr lang="en-US" dirty="0">
                <a:latin typeface="Arial" charset="0"/>
                <a:cs typeface="Arial" charset="0"/>
              </a:rPr>
              <a:t> 10001 10010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0000 0000 0001 1001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22EC4D"/>
                </a:solidFill>
                <a:latin typeface="Arial" charset="0"/>
                <a:cs typeface="Arial" charset="0"/>
              </a:rPr>
              <a:t>opcode </a:t>
            </a:r>
            <a:r>
              <a:rPr lang="en-US" dirty="0">
                <a:latin typeface="Arial" charset="0"/>
                <a:cs typeface="Arial" charset="0"/>
              </a:rPr>
              <a:t> $s1      $s2		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25</a:t>
            </a:r>
          </a:p>
        </p:txBody>
      </p:sp>
      <p:sp>
        <p:nvSpPr>
          <p:cNvPr id="83" name="Text Box 102"/>
          <p:cNvSpPr txBox="1">
            <a:spLocks noChangeArrowheads="1"/>
          </p:cNvSpPr>
          <p:nvPr/>
        </p:nvSpPr>
        <p:spPr bwMode="auto">
          <a:xfrm>
            <a:off x="1828800" y="2895600"/>
            <a:ext cx="522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$s2</a:t>
            </a:r>
          </a:p>
        </p:txBody>
      </p:sp>
      <p:sp>
        <p:nvSpPr>
          <p:cNvPr id="84" name="Rectangle 103"/>
          <p:cNvSpPr>
            <a:spLocks noChangeArrowheads="1"/>
          </p:cNvSpPr>
          <p:nvPr/>
        </p:nvSpPr>
        <p:spPr bwMode="auto">
          <a:xfrm>
            <a:off x="4419600" y="3505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32</a:t>
            </a:r>
          </a:p>
        </p:txBody>
      </p:sp>
      <p:sp>
        <p:nvSpPr>
          <p:cNvPr id="85" name="Rectangle 104"/>
          <p:cNvSpPr>
            <a:spLocks noChangeArrowheads="1"/>
          </p:cNvSpPr>
          <p:nvPr/>
        </p:nvSpPr>
        <p:spPr bwMode="auto">
          <a:xfrm>
            <a:off x="5486400" y="5562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32</a:t>
            </a:r>
          </a:p>
        </p:txBody>
      </p:sp>
      <p:sp>
        <p:nvSpPr>
          <p:cNvPr id="86" name="Rectangle 105"/>
          <p:cNvSpPr>
            <a:spLocks noChangeArrowheads="1"/>
          </p:cNvSpPr>
          <p:nvPr/>
        </p:nvSpPr>
        <p:spPr bwMode="auto">
          <a:xfrm>
            <a:off x="6781800" y="4724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32</a:t>
            </a:r>
          </a:p>
        </p:txBody>
      </p:sp>
      <p:sp>
        <p:nvSpPr>
          <p:cNvPr id="87" name="Line 106"/>
          <p:cNvSpPr>
            <a:spLocks noChangeShapeType="1"/>
          </p:cNvSpPr>
          <p:nvPr/>
        </p:nvSpPr>
        <p:spPr bwMode="auto">
          <a:xfrm>
            <a:off x="8077200" y="5029200"/>
            <a:ext cx="153988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107"/>
          <p:cNvSpPr>
            <a:spLocks noChangeShapeType="1"/>
          </p:cNvSpPr>
          <p:nvPr/>
        </p:nvSpPr>
        <p:spPr bwMode="auto">
          <a:xfrm>
            <a:off x="4495800" y="3886200"/>
            <a:ext cx="153988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108"/>
          <p:cNvSpPr>
            <a:spLocks noChangeShapeType="1"/>
          </p:cNvSpPr>
          <p:nvPr/>
        </p:nvSpPr>
        <p:spPr bwMode="auto">
          <a:xfrm>
            <a:off x="6934200" y="4572000"/>
            <a:ext cx="153988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109"/>
          <p:cNvSpPr>
            <a:spLocks noChangeShapeType="1"/>
          </p:cNvSpPr>
          <p:nvPr/>
        </p:nvSpPr>
        <p:spPr bwMode="auto">
          <a:xfrm>
            <a:off x="5562600" y="5410200"/>
            <a:ext cx="153988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Text Box 110"/>
          <p:cNvSpPr txBox="1">
            <a:spLocks noChangeArrowheads="1"/>
          </p:cNvSpPr>
          <p:nvPr/>
        </p:nvSpPr>
        <p:spPr bwMode="auto">
          <a:xfrm>
            <a:off x="7162800" y="2895600"/>
            <a:ext cx="11652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/>
              <a:t>To branch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/>
              <a:t> control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/>
              <a:t> logic</a:t>
            </a:r>
          </a:p>
        </p:txBody>
      </p:sp>
      <p:sp>
        <p:nvSpPr>
          <p:cNvPr id="92" name="Text Box 111"/>
          <p:cNvSpPr txBox="1">
            <a:spLocks noChangeArrowheads="1"/>
          </p:cNvSpPr>
          <p:nvPr/>
        </p:nvSpPr>
        <p:spPr bwMode="auto">
          <a:xfrm>
            <a:off x="6096000" y="4343400"/>
            <a:ext cx="696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PC+4</a:t>
            </a:r>
          </a:p>
        </p:txBody>
      </p:sp>
      <p:sp>
        <p:nvSpPr>
          <p:cNvPr id="93" name="Text Box 112"/>
          <p:cNvSpPr txBox="1">
            <a:spLocks noChangeArrowheads="1"/>
          </p:cNvSpPr>
          <p:nvPr/>
        </p:nvSpPr>
        <p:spPr bwMode="auto">
          <a:xfrm>
            <a:off x="4953000" y="4572000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/>
              <a:t>From instruction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/>
              <a:t> fetch datapath</a:t>
            </a:r>
          </a:p>
        </p:txBody>
      </p:sp>
      <p:sp>
        <p:nvSpPr>
          <p:cNvPr id="94" name="Text Box 113"/>
          <p:cNvSpPr txBox="1">
            <a:spLocks noChangeArrowheads="1"/>
          </p:cNvSpPr>
          <p:nvPr/>
        </p:nvSpPr>
        <p:spPr bwMode="auto">
          <a:xfrm>
            <a:off x="8001000" y="4419600"/>
            <a:ext cx="8826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/>
              <a:t>Branch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/>
              <a:t> target</a:t>
            </a:r>
          </a:p>
        </p:txBody>
      </p:sp>
      <p:sp>
        <p:nvSpPr>
          <p:cNvPr id="95" name="Rectangle 114"/>
          <p:cNvSpPr>
            <a:spLocks noChangeArrowheads="1"/>
          </p:cNvSpPr>
          <p:nvPr/>
        </p:nvSpPr>
        <p:spPr bwMode="auto">
          <a:xfrm>
            <a:off x="8001000" y="5181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32</a:t>
            </a:r>
          </a:p>
        </p:txBody>
      </p:sp>
      <p:cxnSp>
        <p:nvCxnSpPr>
          <p:cNvPr id="96" name="AutoShape 115"/>
          <p:cNvCxnSpPr>
            <a:cxnSpLocks noChangeShapeType="1"/>
            <a:stCxn id="55" idx="0"/>
            <a:endCxn id="9" idx="2"/>
          </p:cNvCxnSpPr>
          <p:nvPr/>
        </p:nvCxnSpPr>
        <p:spPr bwMode="auto">
          <a:xfrm flipV="1">
            <a:off x="2925763" y="4343400"/>
            <a:ext cx="9525" cy="1524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2333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4E147C-8CC9-7274-1344-6F9B4103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Data paths for R-type, I-type and Branch Instructions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7E892B-0C83-A918-5AA9-0EFA89BD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ADD7B-2D4B-60E5-F6DC-E29B1F1F7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6F000-094B-FE4F-F92E-D4843BBF61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1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Today’s topics: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Datapath</a:t>
            </a:r>
            <a:r>
              <a:rPr lang="en-US" dirty="0"/>
              <a:t> and Control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Garamond"/>
              </a:rPr>
              <a:t>Dr. Shafina| University of Kotli | CS&amp;IT</a:t>
            </a:r>
            <a:endParaRPr lang="en-US" dirty="0">
              <a:latin typeface="Garamon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BE5772-1556-4748-AF2C-B271715542A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Kitchen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5943600" y="3962400"/>
            <a:ext cx="2971800" cy="1752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1447800" y="3962400"/>
            <a:ext cx="419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457200" y="1066800"/>
            <a:ext cx="8305800" cy="2514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</p:txBody>
      </p:sp>
      <p:pic>
        <p:nvPicPr>
          <p:cNvPr id="9" name="Picture 4" descr="j01993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91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PH03456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14478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j023949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8302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HH01561_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11430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 descr="HH01784_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8600"/>
            <a:ext cx="12223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 descr="HH01579_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4478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 descr="j023763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133600"/>
            <a:ext cx="1550988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 descr="HH01006_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67200"/>
            <a:ext cx="14303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 descr="j029898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800"/>
            <a:ext cx="9144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3" descr="j0299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09800"/>
            <a:ext cx="836613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4" descr="HH01552A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600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5" descr="HH01846_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16002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6" descr="j018574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57400"/>
            <a:ext cx="9239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7" descr="j031270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191000"/>
            <a:ext cx="127635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8" descr="BD08764_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038600"/>
            <a:ext cx="17272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685800" y="3200400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Registers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6858000" y="1143000"/>
            <a:ext cx="70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ALU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332162" y="2735802"/>
            <a:ext cx="1087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Control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3124200" y="5715000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Memory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6934200" y="5715000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Output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4343400" y="4572000"/>
            <a:ext cx="1019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1828800" y="5334000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Data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3733800" y="3048000"/>
            <a:ext cx="1411288" cy="396875"/>
          </a:xfrm>
          <a:prstGeom prst="rect">
            <a:avLst/>
          </a:pr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My choice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2362200" y="3124200"/>
            <a:ext cx="53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PC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3810000" y="1295400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Start</a:t>
            </a: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4419600" y="3429000"/>
            <a:ext cx="0" cy="1066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" name="Picture 31" descr="j019928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62200"/>
            <a:ext cx="9525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Line 30"/>
          <p:cNvSpPr>
            <a:spLocks noChangeShapeType="1"/>
          </p:cNvSpPr>
          <p:nvPr/>
        </p:nvSpPr>
        <p:spPr bwMode="auto">
          <a:xfrm flipH="1" flipV="1">
            <a:off x="2667000" y="2743200"/>
            <a:ext cx="1676400" cy="17526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H="1" flipV="1">
            <a:off x="2057400" y="3048000"/>
            <a:ext cx="381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" name="AutoShape 33"/>
          <p:cNvCxnSpPr>
            <a:cxnSpLocks noChangeShapeType="1"/>
            <a:stCxn id="33" idx="2"/>
          </p:cNvCxnSpPr>
          <p:nvPr/>
        </p:nvCxnSpPr>
        <p:spPr bwMode="auto">
          <a:xfrm flipH="1">
            <a:off x="4195763" y="1692275"/>
            <a:ext cx="3175" cy="365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3200400" y="1905000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 flipV="1">
            <a:off x="4114800" y="5410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7239000" y="3505200"/>
            <a:ext cx="1427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Processor</a:t>
            </a:r>
          </a:p>
        </p:txBody>
      </p:sp>
      <p:pic>
        <p:nvPicPr>
          <p:cNvPr id="42" name="Picture 42" descr="j0250886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24400"/>
            <a:ext cx="1582738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1524000" y="571500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56667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a register called </a:t>
            </a:r>
            <a:r>
              <a:rPr lang="en-US" i="1" dirty="0">
                <a:solidFill>
                  <a:schemeClr val="accent1"/>
                </a:solidFill>
              </a:rPr>
              <a:t>program counter (PC)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>
              <a:defRPr/>
            </a:pPr>
            <a:r>
              <a:rPr lang="en-US" dirty="0"/>
              <a:t>PC contains the memory address of the next instruction to be executed.</a:t>
            </a:r>
          </a:p>
          <a:p>
            <a:pPr>
              <a:defRPr/>
            </a:pPr>
            <a:r>
              <a:rPr lang="en-US" dirty="0"/>
              <a:t>In the beginning, PC contains the address of the memory location where the program begins.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It All Begin?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1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Program?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457200" y="2057400"/>
            <a:ext cx="2743200" cy="3657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81600" y="2057400"/>
            <a:ext cx="1219200" cy="3733800"/>
          </a:xfrm>
          <a:prstGeom prst="rect">
            <a:avLst/>
          </a:prstGeom>
          <a:solidFill>
            <a:srgbClr val="66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5181600" y="48006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5181600" y="45720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5181600" y="43434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181600" y="41148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181600" y="38862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181600" y="36576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6294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781800" y="3886200"/>
            <a:ext cx="1863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Machine code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of program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181600" y="1600200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Memory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733800" y="4343400"/>
            <a:ext cx="1228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Start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address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4800600" y="4724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09600" y="2819400"/>
            <a:ext cx="2230438" cy="701675"/>
          </a:xfrm>
          <a:prstGeom prst="rect">
            <a:avLst/>
          </a:pr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Program counter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(register)</a:t>
            </a: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895600" y="2971800"/>
            <a:ext cx="914400" cy="1828800"/>
          </a:xfrm>
          <a:custGeom>
            <a:avLst/>
            <a:gdLst>
              <a:gd name="T0" fmla="*/ 2147483646 w 576"/>
              <a:gd name="T1" fmla="*/ 2147483646 h 1056"/>
              <a:gd name="T2" fmla="*/ 2147483646 w 576"/>
              <a:gd name="T3" fmla="*/ 2147483646 h 1056"/>
              <a:gd name="T4" fmla="*/ 2147483646 w 576"/>
              <a:gd name="T5" fmla="*/ 2147483646 h 1056"/>
              <a:gd name="T6" fmla="*/ 0 w 576"/>
              <a:gd name="T7" fmla="*/ 2147483646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056"/>
              <a:gd name="T14" fmla="*/ 576 w 576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056">
                <a:moveTo>
                  <a:pt x="576" y="1008"/>
                </a:moveTo>
                <a:cubicBezTo>
                  <a:pt x="512" y="1032"/>
                  <a:pt x="448" y="1056"/>
                  <a:pt x="384" y="912"/>
                </a:cubicBezTo>
                <a:cubicBezTo>
                  <a:pt x="320" y="768"/>
                  <a:pt x="256" y="288"/>
                  <a:pt x="192" y="144"/>
                </a:cubicBezTo>
                <a:cubicBezTo>
                  <a:pt x="128" y="0"/>
                  <a:pt x="64" y="24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1066800" y="1600200"/>
            <a:ext cx="1427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415128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Run?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76400" y="1143000"/>
            <a:ext cx="5940425" cy="701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Start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PC has memory address where program begins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2209800"/>
            <a:ext cx="7008813" cy="708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Fetch instruction word from memory address in PC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 and increment PC ← PC + 4 to point to next instruction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76600" y="3276600"/>
            <a:ext cx="2719388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 Decode instruction </a:t>
            </a:r>
          </a:p>
        </p:txBody>
      </p:sp>
      <p:cxnSp>
        <p:nvCxnSpPr>
          <p:cNvPr id="9" name="AutoShape 6"/>
          <p:cNvCxnSpPr>
            <a:cxnSpLocks noChangeShapeType="1"/>
            <a:stCxn id="6" idx="2"/>
            <a:endCxn id="7" idx="0"/>
          </p:cNvCxnSpPr>
          <p:nvPr/>
        </p:nvCxnSpPr>
        <p:spPr bwMode="auto">
          <a:xfrm rot="16200000" flipH="1">
            <a:off x="4464050" y="2027238"/>
            <a:ext cx="3651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7"/>
          <p:cNvCxnSpPr>
            <a:cxnSpLocks noChangeShapeType="1"/>
            <a:stCxn id="7" idx="2"/>
            <a:endCxn id="8" idx="0"/>
          </p:cNvCxnSpPr>
          <p:nvPr/>
        </p:nvCxnSpPr>
        <p:spPr bwMode="auto">
          <a:xfrm rot="5400000">
            <a:off x="4462463" y="3092450"/>
            <a:ext cx="358775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352800" y="5334000"/>
            <a:ext cx="2590800" cy="1066800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Program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complete?</a:t>
            </a:r>
          </a:p>
        </p:txBody>
      </p:sp>
      <p:cxnSp>
        <p:nvCxnSpPr>
          <p:cNvPr id="12" name="AutoShape 13"/>
          <p:cNvCxnSpPr>
            <a:cxnSpLocks noChangeShapeType="1"/>
            <a:stCxn id="11" idx="3"/>
          </p:cNvCxnSpPr>
          <p:nvPr/>
        </p:nvCxnSpPr>
        <p:spPr bwMode="auto">
          <a:xfrm>
            <a:off x="5943600" y="5867400"/>
            <a:ext cx="8382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4"/>
          <p:cNvCxnSpPr>
            <a:cxnSpLocks noChangeShapeType="1"/>
            <a:stCxn id="8" idx="2"/>
            <a:endCxn id="18" idx="0"/>
          </p:cNvCxnSpPr>
          <p:nvPr/>
        </p:nvCxnSpPr>
        <p:spPr bwMode="auto">
          <a:xfrm rot="5400000">
            <a:off x="4492626" y="3817937"/>
            <a:ext cx="28575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5"/>
          <p:cNvCxnSpPr>
            <a:cxnSpLocks noChangeShapeType="1"/>
            <a:stCxn id="11" idx="1"/>
            <a:endCxn id="7" idx="1"/>
          </p:cNvCxnSpPr>
          <p:nvPr/>
        </p:nvCxnSpPr>
        <p:spPr bwMode="auto">
          <a:xfrm rot="10800000">
            <a:off x="1143000" y="2563813"/>
            <a:ext cx="2209800" cy="3303587"/>
          </a:xfrm>
          <a:prstGeom prst="bentConnector3">
            <a:avLst>
              <a:gd name="adj1" fmla="val 11034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943600" y="5334000"/>
            <a:ext cx="636588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Yes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2819400" y="5334000"/>
            <a:ext cx="52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No</a:t>
            </a: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6781800" y="5410200"/>
            <a:ext cx="914400" cy="838200"/>
          </a:xfrm>
          <a:prstGeom prst="octagon">
            <a:avLst>
              <a:gd name="adj" fmla="val 29287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STOP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352800" y="3962400"/>
            <a:ext cx="2563813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Execute instruction</a:t>
            </a:r>
          </a:p>
        </p:txBody>
      </p:sp>
      <p:cxnSp>
        <p:nvCxnSpPr>
          <p:cNvPr id="19" name="Straight Arrow Connector 33"/>
          <p:cNvCxnSpPr>
            <a:cxnSpLocks noChangeShapeType="1"/>
            <a:stCxn id="18" idx="2"/>
            <a:endCxn id="20" idx="0"/>
          </p:cNvCxnSpPr>
          <p:nvPr/>
        </p:nvCxnSpPr>
        <p:spPr bwMode="auto">
          <a:xfrm rot="16200000" flipH="1">
            <a:off x="4495007" y="4501356"/>
            <a:ext cx="285750" cy="79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2514600" y="4648200"/>
            <a:ext cx="4254500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Save result in register or memory</a:t>
            </a:r>
          </a:p>
        </p:txBody>
      </p:sp>
      <p:cxnSp>
        <p:nvCxnSpPr>
          <p:cNvPr id="21" name="Straight Arrow Connector 33"/>
          <p:cNvCxnSpPr>
            <a:cxnSpLocks noChangeShapeType="1"/>
            <a:stCxn id="20" idx="2"/>
            <a:endCxn id="11" idx="0"/>
          </p:cNvCxnSpPr>
          <p:nvPr/>
        </p:nvCxnSpPr>
        <p:spPr bwMode="auto">
          <a:xfrm rot="16200000" flipH="1">
            <a:off x="4502150" y="5187950"/>
            <a:ext cx="285750" cy="63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7799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dirty="0" err="1"/>
              <a:t>Datapath</a:t>
            </a:r>
            <a:r>
              <a:rPr lang="en-US" dirty="0"/>
              <a:t>: Memory, registers, adders, ALU, and communication buses. Each step (fetch, decode, execute, save result) requires communication (data transfer) paths between memory, registers and ALU.</a:t>
            </a:r>
          </a:p>
          <a:p>
            <a:pPr>
              <a:lnSpc>
                <a:spcPct val="140000"/>
              </a:lnSpc>
              <a:defRPr/>
            </a:pPr>
            <a:r>
              <a:rPr lang="en-US" dirty="0"/>
              <a:t>Control: </a:t>
            </a:r>
            <a:r>
              <a:rPr lang="en-US" dirty="0" err="1"/>
              <a:t>Datapath</a:t>
            </a:r>
            <a:r>
              <a:rPr lang="en-US" dirty="0"/>
              <a:t> for each step is set up by control signals that set up dataflow directions on communication buses and select ALU and memory functions. Control signals are generated by a control unit consisting of one or more finite-state machines.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8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for Instruction Fetch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600200" y="4267200"/>
            <a:ext cx="685800" cy="1371600"/>
          </a:xfrm>
          <a:prstGeom prst="flowChartProcess">
            <a:avLst/>
          </a:prstGeom>
          <a:solidFill>
            <a:srgbClr val="66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PC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4038600" y="3886200"/>
            <a:ext cx="1752600" cy="2133600"/>
          </a:xfrm>
          <a:prstGeom prst="flowChartProcess">
            <a:avLst/>
          </a:prstGeom>
          <a:solidFill>
            <a:srgbClr val="66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Instruction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Memory</a:t>
            </a:r>
          </a:p>
        </p:txBody>
      </p:sp>
      <p:cxnSp>
        <p:nvCxnSpPr>
          <p:cNvPr id="8" name="AutoShape 12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2286000" y="4953000"/>
            <a:ext cx="1752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Line 32"/>
          <p:cNvSpPr>
            <a:spLocks noChangeShapeType="1"/>
          </p:cNvSpPr>
          <p:nvPr/>
        </p:nvSpPr>
        <p:spPr bwMode="auto">
          <a:xfrm>
            <a:off x="7391400" y="3124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6172200" y="3657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34"/>
          <p:cNvSpPr txBox="1">
            <a:spLocks noChangeArrowheads="1"/>
          </p:cNvSpPr>
          <p:nvPr/>
        </p:nvSpPr>
        <p:spPr bwMode="auto">
          <a:xfrm>
            <a:off x="5791200" y="3429000"/>
            <a:ext cx="325438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4</a:t>
            </a:r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 flipV="1">
            <a:off x="3124200" y="25908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6"/>
          <p:cNvSpPr>
            <a:spLocks noChangeShapeType="1"/>
          </p:cNvSpPr>
          <p:nvPr/>
        </p:nvSpPr>
        <p:spPr bwMode="auto">
          <a:xfrm>
            <a:off x="3124200" y="2590800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7"/>
          <p:cNvSpPr>
            <a:spLocks noChangeShapeType="1"/>
          </p:cNvSpPr>
          <p:nvPr/>
        </p:nvSpPr>
        <p:spPr bwMode="auto">
          <a:xfrm flipV="1">
            <a:off x="7848600" y="12954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 flipH="1">
            <a:off x="914400" y="1295400"/>
            <a:ext cx="693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6" name="AutoShape 39"/>
          <p:cNvCxnSpPr>
            <a:cxnSpLocks noChangeShapeType="1"/>
            <a:stCxn id="15" idx="1"/>
            <a:endCxn id="6" idx="1"/>
          </p:cNvCxnSpPr>
          <p:nvPr/>
        </p:nvCxnSpPr>
        <p:spPr bwMode="auto">
          <a:xfrm rot="16200000" flipH="1">
            <a:off x="-564356" y="2788444"/>
            <a:ext cx="3643312" cy="6858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Line 40"/>
          <p:cNvSpPr>
            <a:spLocks noChangeShapeType="1"/>
          </p:cNvSpPr>
          <p:nvPr/>
        </p:nvSpPr>
        <p:spPr bwMode="auto">
          <a:xfrm>
            <a:off x="5791200" y="48768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2836862" y="5089524"/>
            <a:ext cx="1201738" cy="396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Address</a:t>
            </a:r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6600825" y="4267200"/>
            <a:ext cx="1847850" cy="131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Instruction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word to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control unit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and registers</a:t>
            </a:r>
          </a:p>
        </p:txBody>
      </p:sp>
      <p:grpSp>
        <p:nvGrpSpPr>
          <p:cNvPr id="20" name="Group 45"/>
          <p:cNvGrpSpPr>
            <a:grpSpLocks/>
          </p:cNvGrpSpPr>
          <p:nvPr/>
        </p:nvGrpSpPr>
        <p:grpSpPr bwMode="auto">
          <a:xfrm>
            <a:off x="6629400" y="2209800"/>
            <a:ext cx="762000" cy="1828800"/>
            <a:chOff x="4176" y="1392"/>
            <a:chExt cx="480" cy="1152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4176" y="1392"/>
              <a:ext cx="48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4176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4176" y="1872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4176" y="2160"/>
              <a:ext cx="48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4176" y="206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V="1">
              <a:off x="4176" y="196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4656" y="177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656" y="19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43"/>
            <p:cNvSpPr txBox="1">
              <a:spLocks noChangeArrowheads="1"/>
            </p:cNvSpPr>
            <p:nvPr/>
          </p:nvSpPr>
          <p:spPr bwMode="auto">
            <a:xfrm>
              <a:off x="4224" y="1728"/>
              <a:ext cx="428" cy="2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Add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5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File: A </a:t>
            </a:r>
            <a:r>
              <a:rPr lang="en-US" dirty="0" err="1"/>
              <a:t>Datapath</a:t>
            </a:r>
            <a:r>
              <a:rPr lang="en-US" dirty="0"/>
              <a:t> Component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895600" y="2057400"/>
            <a:ext cx="3276600" cy="2895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32 Registers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(reg. file)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90600" y="3657600"/>
            <a:ext cx="1184275" cy="701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Write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register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8000" y="2514600"/>
            <a:ext cx="1452563" cy="396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reg 1 data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58000" y="4191000"/>
            <a:ext cx="1452563" cy="396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reg 2 data</a:t>
            </a:r>
          </a:p>
        </p:txBody>
      </p: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2286000" y="2286000"/>
            <a:ext cx="609600" cy="152400"/>
            <a:chOff x="1440" y="1440"/>
            <a:chExt cx="384" cy="9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440" y="1488"/>
              <a:ext cx="38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536" y="1440"/>
              <a:ext cx="96" cy="9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209800" y="4495800"/>
            <a:ext cx="685800" cy="304800"/>
            <a:chOff x="1392" y="2832"/>
            <a:chExt cx="432" cy="19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92" y="2928"/>
              <a:ext cx="432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488" y="2832"/>
              <a:ext cx="144" cy="19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172200" y="4191000"/>
            <a:ext cx="685800" cy="304800"/>
            <a:chOff x="1392" y="2832"/>
            <a:chExt cx="432" cy="19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392" y="2928"/>
              <a:ext cx="432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488" y="2832"/>
              <a:ext cx="144" cy="19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6172200" y="2590800"/>
            <a:ext cx="685800" cy="304800"/>
            <a:chOff x="1392" y="2832"/>
            <a:chExt cx="432" cy="19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392" y="2928"/>
              <a:ext cx="432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488" y="2832"/>
              <a:ext cx="144" cy="19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2286000" y="3124200"/>
            <a:ext cx="609600" cy="152400"/>
            <a:chOff x="1440" y="1440"/>
            <a:chExt cx="384" cy="9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440" y="1488"/>
              <a:ext cx="38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536" y="1440"/>
              <a:ext cx="96" cy="9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2286000" y="4038600"/>
            <a:ext cx="609600" cy="152400"/>
            <a:chOff x="1440" y="1440"/>
            <a:chExt cx="384" cy="9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440" y="1488"/>
              <a:ext cx="38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536" y="1440"/>
              <a:ext cx="96" cy="9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2348010" y="1840965"/>
            <a:ext cx="325438" cy="396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5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2374692" y="2666999"/>
            <a:ext cx="325438" cy="396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5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2389981" y="3579325"/>
            <a:ext cx="325438" cy="396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5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2233405" y="4844562"/>
            <a:ext cx="466725" cy="396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32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6324600" y="2286000"/>
            <a:ext cx="466725" cy="396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32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6324600" y="3886200"/>
            <a:ext cx="466725" cy="396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32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895600" y="2133600"/>
            <a:ext cx="860425" cy="396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reg 1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895600" y="2971800"/>
            <a:ext cx="860425" cy="396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 reg 2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762000" y="2438400"/>
            <a:ext cx="1325563" cy="701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Read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 registers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762000" y="4419600"/>
            <a:ext cx="1409700" cy="396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Write data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3657600" y="5410200"/>
            <a:ext cx="1747838" cy="701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folHlink"/>
                </a:solidFill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</a:rPr>
              <a:t>RegWrite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 from control</a:t>
            </a:r>
          </a:p>
        </p:txBody>
      </p:sp>
      <p:cxnSp>
        <p:nvCxnSpPr>
          <p:cNvPr id="39" name="AutoShape 42"/>
          <p:cNvCxnSpPr>
            <a:cxnSpLocks noChangeShapeType="1"/>
            <a:stCxn id="38" idx="0"/>
            <a:endCxn id="6" idx="2"/>
          </p:cNvCxnSpPr>
          <p:nvPr/>
        </p:nvCxnSpPr>
        <p:spPr bwMode="auto">
          <a:xfrm flipV="1">
            <a:off x="4532313" y="4953000"/>
            <a:ext cx="1587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2895600" y="2362200"/>
            <a:ext cx="3276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2895600" y="3200400"/>
            <a:ext cx="32766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200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48A6D44-812E-4AA2-A4A8-B8E904EB650C}" vid="{F54E7315-AAB1-4403-B47B-F0A6E12D92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1239</Words>
  <Application>Microsoft Office PowerPoint</Application>
  <PresentationFormat>On-screen Show (4:3)</PresentationFormat>
  <Paragraphs>348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Garamond</vt:lpstr>
      <vt:lpstr>Tahoma</vt:lpstr>
      <vt:lpstr>Wingdings</vt:lpstr>
      <vt:lpstr>Theme1</vt:lpstr>
      <vt:lpstr>Computer Organization and Assembly Language Lecture 7 </vt:lpstr>
      <vt:lpstr>Agenda</vt:lpstr>
      <vt:lpstr>Von Neumann Kitchen</vt:lpstr>
      <vt:lpstr>Where Does It All Begin?</vt:lpstr>
      <vt:lpstr>Where is the Program?</vt:lpstr>
      <vt:lpstr>How Does It Run?</vt:lpstr>
      <vt:lpstr>Datapath and Control</vt:lpstr>
      <vt:lpstr>Datapath for Instruction Fetch</vt:lpstr>
      <vt:lpstr>Register File: A Datapath Component</vt:lpstr>
      <vt:lpstr>Multi-Operation ALU</vt:lpstr>
      <vt:lpstr>R-Type Instructions</vt:lpstr>
      <vt:lpstr>Datapath for R-Type Instruction</vt:lpstr>
      <vt:lpstr>Load and Store Instructions</vt:lpstr>
      <vt:lpstr>Datapath for lw Instruction</vt:lpstr>
      <vt:lpstr>Datapath for sw Instruction</vt:lpstr>
      <vt:lpstr>Branch Instruction (I-Type)</vt:lpstr>
      <vt:lpstr>Datapath for beq Instruction</vt:lpstr>
      <vt:lpstr>Assignment #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 Lecture 1</dc:title>
  <dc:creator>NJ</dc:creator>
  <cp:lastModifiedBy>Shafina</cp:lastModifiedBy>
  <cp:revision>68</cp:revision>
  <dcterms:created xsi:type="dcterms:W3CDTF">2021-12-07T20:15:23Z</dcterms:created>
  <dcterms:modified xsi:type="dcterms:W3CDTF">2023-04-19T05:32:50Z</dcterms:modified>
</cp:coreProperties>
</file>