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3" r:id="rId19"/>
    <p:sldId id="279" r:id="rId20"/>
    <p:sldId id="28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63E"/>
    <a:srgbClr val="ECA72C"/>
    <a:srgbClr val="44355B"/>
    <a:srgbClr val="EE5622"/>
    <a:srgbClr val="221E22"/>
    <a:srgbClr val="5B9BD5"/>
    <a:srgbClr val="785428"/>
    <a:srgbClr val="775525"/>
    <a:srgbClr val="0D3B66"/>
    <a:srgbClr val="03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78"/>
      </p:cViewPr>
      <p:guideLst>
        <p:guide orient="horz" pos="216"/>
        <p:guide pos="528"/>
        <p:guide pos="7152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C8C8-470D-4A33-BE6A-60430B0BCA6D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E101-0A6F-484A-9347-57A5E9D2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ncer/java-book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nur2ujza6k" TargetMode="External"/><Relationship Id="rId5" Type="http://schemas.openxmlformats.org/officeDocument/2006/relationships/hyperlink" Target="https://medium.com/@luisfernandosalasg/step-by-step-guide-developing-a-bookstore-api-with-spring-boot-and-mysql-for-crud-operations-a5e8d1ee5083" TargetMode="External"/><Relationship Id="rId4" Type="http://schemas.openxmlformats.org/officeDocument/2006/relationships/hyperlink" Target="https://github.com/nisib/booksto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9149"/>
          <a:stretch/>
        </p:blipFill>
        <p:spPr>
          <a:xfrm>
            <a:off x="12203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216407" cy="6858000"/>
          </a:xfrm>
          <a:prstGeom prst="rect">
            <a:avLst/>
          </a:prstGeom>
          <a:solidFill>
            <a:srgbClr val="44355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07870" y="2505670"/>
            <a:ext cx="480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LE’S BOOK STORE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33312" y="3571875"/>
            <a:ext cx="7749783" cy="2238375"/>
            <a:chOff x="2305050" y="1514475"/>
            <a:chExt cx="7734300" cy="2238375"/>
          </a:xfrm>
        </p:grpSpPr>
        <p:sp>
          <p:nvSpPr>
            <p:cNvPr id="19" name="Rounded Rectangle 18"/>
            <p:cNvSpPr/>
            <p:nvPr/>
          </p:nvSpPr>
          <p:spPr>
            <a:xfrm>
              <a:off x="2305050" y="1514475"/>
              <a:ext cx="7734300" cy="2238375"/>
            </a:xfrm>
            <a:prstGeom prst="roundRect">
              <a:avLst>
                <a:gd name="adj" fmla="val 3234"/>
              </a:avLst>
            </a:prstGeom>
            <a:solidFill>
              <a:srgbClr val="EE5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322320" y="1789139"/>
              <a:ext cx="5699760" cy="458764"/>
              <a:chOff x="3376432" y="2140259"/>
              <a:chExt cx="5699760" cy="45876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308352" y="2140260"/>
                <a:ext cx="1767840" cy="458763"/>
                <a:chOff x="9944100" y="4617721"/>
                <a:chExt cx="6080760" cy="458762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9944100" y="4617721"/>
                  <a:ext cx="6080760" cy="4587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0159381" y="4676759"/>
                  <a:ext cx="5650198" cy="338553"/>
                </a:xfrm>
                <a:prstGeom prst="rect">
                  <a:avLst/>
                </a:prstGeom>
                <a:solidFill>
                  <a:srgbClr val="EE562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Presented By</a:t>
                  </a:r>
                  <a:endPara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376432" y="2140259"/>
                <a:ext cx="1767840" cy="458762"/>
                <a:chOff x="12406312" y="-615329"/>
                <a:chExt cx="1767840" cy="458762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2406312" y="-615329"/>
                  <a:ext cx="1767840" cy="4587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468900" y="-556292"/>
                  <a:ext cx="1642664" cy="338554"/>
                </a:xfrm>
                <a:prstGeom prst="rect">
                  <a:avLst/>
                </a:prstGeom>
                <a:solidFill>
                  <a:srgbClr val="EE562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Presented By</a:t>
                  </a:r>
                  <a:endPara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3076311" y="2616504"/>
              <a:ext cx="2358018" cy="830997"/>
            </a:xfrm>
            <a:prstGeom prst="rect">
              <a:avLst/>
            </a:prstGeom>
            <a:solidFill>
              <a:srgbClr val="EE5622">
                <a:alpha val="0"/>
              </a:srgbClr>
            </a:solidFill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HABIBUR RAHMAN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18CSE048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DEPT. CSE, BSMRSTU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46021" y="2616504"/>
              <a:ext cx="31244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Abu Bakar Muhammad Abdullah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Assistant Professor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Dept. CSE, BSMRSTU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9149"/>
          <a:stretch/>
        </p:blipFill>
        <p:spPr>
          <a:xfrm>
            <a:off x="12203" y="0"/>
            <a:ext cx="12192000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0"/>
            <a:ext cx="12216407" cy="6858000"/>
          </a:xfrm>
          <a:prstGeom prst="rect">
            <a:avLst/>
          </a:prstGeom>
          <a:solidFill>
            <a:srgbClr val="44355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33375" y="314325"/>
            <a:ext cx="11525250" cy="6229350"/>
          </a:xfrm>
          <a:prstGeom prst="roundRect">
            <a:avLst>
              <a:gd name="adj" fmla="val 3211"/>
            </a:avLst>
          </a:prstGeom>
          <a:solidFill>
            <a:schemeClr val="bg1">
              <a:alpha val="0"/>
            </a:schemeClr>
          </a:solidFill>
          <a:ln>
            <a:solidFill>
              <a:srgbClr val="ECA7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Delay 44"/>
          <p:cNvSpPr/>
          <p:nvPr/>
        </p:nvSpPr>
        <p:spPr>
          <a:xfrm rot="5400000">
            <a:off x="5676900" y="266700"/>
            <a:ext cx="895350" cy="1009650"/>
          </a:xfrm>
          <a:prstGeom prst="flowChartDelay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95667" y="2210714"/>
            <a:ext cx="4800666" cy="923330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Impact" panose="020B0806030902050204" pitchFamily="34" charset="0"/>
              </a:rPr>
              <a:t>LE’S BOOK STORE</a:t>
            </a:r>
            <a:endParaRPr lang="en-US" sz="5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21109" y="3599669"/>
            <a:ext cx="7749783" cy="1933027"/>
            <a:chOff x="2305050" y="1514475"/>
            <a:chExt cx="7734300" cy="1933027"/>
          </a:xfrm>
        </p:grpSpPr>
        <p:sp>
          <p:nvSpPr>
            <p:cNvPr id="33" name="Rounded Rectangle 32"/>
            <p:cNvSpPr/>
            <p:nvPr/>
          </p:nvSpPr>
          <p:spPr>
            <a:xfrm>
              <a:off x="2305050" y="1514475"/>
              <a:ext cx="7734300" cy="1933027"/>
            </a:xfrm>
            <a:prstGeom prst="roundRect">
              <a:avLst>
                <a:gd name="adj" fmla="val 3234"/>
              </a:avLst>
            </a:prstGeom>
            <a:solidFill>
              <a:srgbClr val="EE5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22320" y="1789139"/>
              <a:ext cx="5699760" cy="458764"/>
              <a:chOff x="3376432" y="2140259"/>
              <a:chExt cx="5699760" cy="45876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308352" y="2140260"/>
                <a:ext cx="1767840" cy="458763"/>
                <a:chOff x="9944100" y="4617721"/>
                <a:chExt cx="6080760" cy="458762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944100" y="4617721"/>
                  <a:ext cx="6080760" cy="4587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0159381" y="4676759"/>
                  <a:ext cx="5650198" cy="338553"/>
                </a:xfrm>
                <a:prstGeom prst="rect">
                  <a:avLst/>
                </a:prstGeom>
                <a:solidFill>
                  <a:srgbClr val="EE5622"/>
                </a:solidFill>
              </p:spPr>
              <p:txBody>
                <a:bodyPr vert="horz" wrap="square" rtlCol="0" anchor="ctr" anchorCtr="1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Supervised By</a:t>
                  </a:r>
                  <a:endPara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376432" y="2140259"/>
                <a:ext cx="1767840" cy="458762"/>
                <a:chOff x="12406312" y="-615329"/>
                <a:chExt cx="1767840" cy="458762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2406312" y="-615329"/>
                  <a:ext cx="1767840" cy="45876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2468900" y="-556292"/>
                  <a:ext cx="1642664" cy="338554"/>
                </a:xfrm>
                <a:prstGeom prst="rect">
                  <a:avLst/>
                </a:prstGeom>
                <a:solidFill>
                  <a:srgbClr val="EE5622"/>
                </a:solidFill>
              </p:spPr>
              <p:txBody>
                <a:bodyPr vert="horz" wrap="square" rtlCol="0" anchor="ctr" anchorCtr="1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Presented By</a:t>
                  </a:r>
                  <a:endPara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3076311" y="2255293"/>
              <a:ext cx="2358018" cy="830997"/>
            </a:xfrm>
            <a:prstGeom prst="rect">
              <a:avLst/>
            </a:prstGeom>
            <a:solidFill>
              <a:srgbClr val="EE5622">
                <a:alpha val="0"/>
              </a:srgbClr>
            </a:solidFill>
            <a:ln>
              <a:noFill/>
            </a:ln>
          </p:spPr>
          <p:txBody>
            <a:bodyPr vert="horz" wrap="none" rtlCol="0" anchor="ctr" anchorCtr="1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HABIBUR RAHMAN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18CSE048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DEPT. CSE, BSMRSTU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6021" y="2255293"/>
              <a:ext cx="3124445" cy="830997"/>
            </a:xfrm>
            <a:prstGeom prst="rect">
              <a:avLst/>
            </a:prstGeom>
            <a:noFill/>
          </p:spPr>
          <p:txBody>
            <a:bodyPr vert="horz" wrap="none" rtlCol="0" anchor="ctr" anchorCtr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Abu Bakar Muhammad Abdullah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Assistant Professor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Dept. CSE, BSMRSTU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00" y="427701"/>
            <a:ext cx="568551" cy="4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ular Callout 20"/>
          <p:cNvSpPr/>
          <p:nvPr/>
        </p:nvSpPr>
        <p:spPr>
          <a:xfrm rot="5400000">
            <a:off x="6674462" y="1396369"/>
            <a:ext cx="1895572" cy="4346918"/>
          </a:xfrm>
          <a:prstGeom prst="wedgeRoundRectCallout">
            <a:avLst>
              <a:gd name="adj1" fmla="val -19142"/>
              <a:gd name="adj2" fmla="val 49645"/>
              <a:gd name="adj3" fmla="val 16667"/>
            </a:avLst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application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new way for people to buy books. This could help to increase the visibility of independent bookstores and other small businesses.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22" name="Rectangle 21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31" name="Rectangle 30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40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77381" y="2137101"/>
            <a:ext cx="3605759" cy="2771178"/>
            <a:chOff x="940841" y="2137101"/>
            <a:chExt cx="3605759" cy="2771178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2" y="2137101"/>
              <a:ext cx="505646" cy="50564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3312213"/>
              <a:ext cx="505647" cy="47158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4453266"/>
              <a:ext cx="464453" cy="4550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508775" y="2206385"/>
              <a:ext cx="303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Development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0397" y="3360786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 Industry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08775" y="4449237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828939" y="3340307"/>
            <a:ext cx="517300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ular Callout 20"/>
          <p:cNvSpPr/>
          <p:nvPr/>
        </p:nvSpPr>
        <p:spPr>
          <a:xfrm rot="5400000" flipH="1">
            <a:off x="6798872" y="2505298"/>
            <a:ext cx="1629745" cy="4346918"/>
          </a:xfrm>
          <a:prstGeom prst="wedgeRoundRectCallout">
            <a:avLst>
              <a:gd name="adj1" fmla="val -18036"/>
              <a:gd name="adj2" fmla="val 49937"/>
              <a:gd name="adj3" fmla="val 16667"/>
            </a:avLst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could provide a platform for people to share their love of books. This could help to build a sense of community among book lovers.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40" name="Rectangle 39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43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30" name="Rectangle 29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32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7381" y="2137101"/>
            <a:ext cx="3605759" cy="2771178"/>
            <a:chOff x="940841" y="2137101"/>
            <a:chExt cx="3605759" cy="277117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2" y="2137101"/>
              <a:ext cx="505646" cy="50564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3312213"/>
              <a:ext cx="505647" cy="47158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4453266"/>
              <a:ext cx="464453" cy="455013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1508775" y="2206385"/>
              <a:ext cx="303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Development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10397" y="3360786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 Industry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8775" y="4449237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828939" y="4404382"/>
            <a:ext cx="517300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PROBLEM DEFINATION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1" y="6858000"/>
            <a:ext cx="4136291" cy="55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92695" y="1764035"/>
            <a:ext cx="2763739" cy="4493146"/>
            <a:chOff x="1192695" y="1764035"/>
            <a:chExt cx="2763739" cy="44931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92696" y="2945997"/>
              <a:ext cx="0" cy="318810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192696" y="1764035"/>
              <a:ext cx="2763738" cy="1079500"/>
            </a:xfrm>
            <a:prstGeom prst="rect">
              <a:avLst/>
            </a:prstGeom>
            <a:solidFill>
              <a:srgbClr val="ECA7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055" y="1818526"/>
              <a:ext cx="327375" cy="3799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28534" y="2303785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2695" y="2840861"/>
              <a:ext cx="276373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is a need for a simple and easy-to-use web application that allows users to browse and purchase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user information's are authenticated and protected.</a:t>
              </a:r>
              <a:endPara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653" y="1761361"/>
            <a:ext cx="2788943" cy="4488640"/>
            <a:chOff x="4623653" y="1761361"/>
            <a:chExt cx="2788943" cy="448864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623654" y="2637183"/>
              <a:ext cx="0" cy="34969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623654" y="1761361"/>
              <a:ext cx="2788942" cy="1079500"/>
            </a:xfrm>
            <a:prstGeom prst="rect">
              <a:avLst/>
            </a:prstGeom>
            <a:solidFill>
              <a:srgbClr val="EE5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32" y="1854126"/>
              <a:ext cx="342134" cy="34167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446623" y="2301111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23653" y="2833681"/>
              <a:ext cx="27637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book store application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developed using Spring Boot, JPA, and </a:t>
              </a:r>
              <a:r>
                <a:rPr lang="en-US" dirty="0" err="1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Thymeleaf</a:t>
              </a:r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The application will provide a user-friendly interface for users to find and buy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their </a:t>
              </a:r>
              <a:r>
                <a:rPr lang="en-US" dirty="0" err="1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informations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protected with high level security.</a:t>
              </a: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79815" y="1761361"/>
            <a:ext cx="2831630" cy="4410839"/>
            <a:chOff x="8079815" y="1761361"/>
            <a:chExt cx="2831630" cy="441083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8079817" y="2637183"/>
              <a:ext cx="0" cy="35350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079815" y="1761361"/>
              <a:ext cx="2831630" cy="10795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184" y="1836983"/>
              <a:ext cx="313557" cy="37995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904388" y="2280659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Benefits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79815" y="2867524"/>
              <a:ext cx="283163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book store application will provide a convenient and user-friendly way to purchase books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5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0705903" cy="7476500"/>
            <a:chOff x="-1" y="0"/>
            <a:chExt cx="10705903" cy="747650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System Model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62521" y="2150042"/>
            <a:ext cx="30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 Level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342" y="2810198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Process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2521" y="3470354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241" y="161029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5341" y="4134689"/>
            <a:ext cx="27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&amp; Checkout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74817" y="2768566"/>
            <a:ext cx="5645440" cy="1320868"/>
            <a:chOff x="5674817" y="1674274"/>
            <a:chExt cx="5645440" cy="13208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4817" y="1674274"/>
              <a:ext cx="5645440" cy="13208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74817" y="216388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45217" y="216712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1048" y="1888169"/>
              <a:ext cx="803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</a:rPr>
                <a:t>Books &amp; other 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</a:rPr>
                <a:t>details</a:t>
              </a:r>
              <a:endParaRPr lang="en-US" sz="800" dirty="0">
                <a:solidFill>
                  <a:srgbClr val="44355B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11048" y="2408793"/>
              <a:ext cx="8691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</a:rPr>
                <a:t>Orders &amp; Details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67583" y="1941351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</a:rPr>
                <a:t>Orders receipt &amp;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</a:rPr>
                <a:t>confirmation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91828" y="2521822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</a:rPr>
                <a:t>Personal details &amp;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</a:rPr>
                <a:t>Select product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29473" y="2044710"/>
              <a:ext cx="7360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</a:p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78241" y="474203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397187" y="2105187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51451" y="1610295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0705903" cy="7476500"/>
            <a:chOff x="-1" y="0"/>
            <a:chExt cx="10705903" cy="747650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System Model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62521" y="2150042"/>
            <a:ext cx="30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 Level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342" y="2810198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Process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2521" y="3470354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241" y="161029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5341" y="4134689"/>
            <a:ext cx="27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&amp; Checkout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76850" y="1787441"/>
            <a:ext cx="4432528" cy="3283119"/>
            <a:chOff x="5876850" y="1383066"/>
            <a:chExt cx="4432528" cy="32831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850" y="1383066"/>
              <a:ext cx="4432528" cy="328311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603942" y="1383066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63020" y="1887710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59423" y="1900123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10307" y="3635413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77587" y="3635413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8255" y="3488125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50265" y="4177322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45526" y="4134689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182722" y="3782701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492743" y="2519374"/>
              <a:ext cx="10610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178241" y="474203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1397187" y="2765343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851451" y="1610295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0705903" cy="7476500"/>
            <a:chOff x="-1" y="0"/>
            <a:chExt cx="10705903" cy="747650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System Model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62521" y="2150042"/>
            <a:ext cx="30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 Level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342" y="2810198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Process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2521" y="3470354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241" y="161029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5341" y="4134689"/>
            <a:ext cx="27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&amp; Checkout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52686" y="2337216"/>
            <a:ext cx="5403780" cy="2183569"/>
            <a:chOff x="5852686" y="2591631"/>
            <a:chExt cx="5403780" cy="21835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86" y="2591631"/>
              <a:ext cx="5403780" cy="218356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7362738" y="2741951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data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2686" y="2994864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52686" y="4018763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003772" y="2994864"/>
              <a:ext cx="12526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4947" y="2815669"/>
              <a:ext cx="144516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</a:p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06835" y="3978067"/>
              <a:ext cx="10234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</a:p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95037" y="3302852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54495" y="3811428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data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11320" y="4466353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12086" y="4082430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Profile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17775" y="3750448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309602" y="2887142"/>
              <a:ext cx="838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17488" y="4549604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78241" y="474203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1458216" y="3364196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851451" y="1610295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0705903" cy="7476500"/>
            <a:chOff x="-1" y="0"/>
            <a:chExt cx="10705903" cy="747650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System Model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62521" y="2150042"/>
            <a:ext cx="30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 Level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5342" y="2810198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Process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2521" y="3470354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8241" y="161029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5341" y="4134689"/>
            <a:ext cx="27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&amp; Checkout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50265" y="1271041"/>
            <a:ext cx="4539280" cy="4315918"/>
            <a:chOff x="6150265" y="1497061"/>
            <a:chExt cx="4539280" cy="43159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32" y="1497061"/>
              <a:ext cx="3942568" cy="431591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810886" y="1624609"/>
              <a:ext cx="1051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</a:p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98894" y="1695732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0265" y="2594754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data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5271" y="3810919"/>
              <a:ext cx="8386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Shipping address &amp; Confirmation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98893" y="4504021"/>
              <a:ext cx="838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Confirmation&amp;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receipt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90820" y="5068052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Place Order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50854" y="3861615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Cart Details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810911" y="2817697"/>
              <a:ext cx="8386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</a:p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11541" y="2023657"/>
              <a:ext cx="83869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 Info</a:t>
              </a:r>
              <a:endParaRPr lang="en-US" sz="800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93567" y="1766942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86175" y="1793464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26916" y="2913687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Cart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26606" y="2838575"/>
              <a:ext cx="9284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 Cart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871475" y="4107683"/>
              <a:ext cx="838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Checkout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360202" y="4151136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826606" y="5420050"/>
              <a:ext cx="8386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44355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  <a:endParaRPr lang="en-US" dirty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78241" y="474203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397187" y="4061426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851451" y="1610295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90472" y="1423257"/>
            <a:ext cx="6185218" cy="3949903"/>
            <a:chOff x="5290472" y="1423257"/>
            <a:chExt cx="6185218" cy="394990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472" y="1423257"/>
              <a:ext cx="6185218" cy="394990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648475" y="4599064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endParaRPr lang="en-US" sz="800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62441" y="4606907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737372" y="4626128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84729" y="4304300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84502" y="3840655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408691" y="3543133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Inquiry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06728" y="3549767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  <a:endParaRPr lang="en-US" sz="800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37756" y="3259723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Supplier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51531" y="2872659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en-US" sz="800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83329" y="2174610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List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78569" y="2483195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List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85975" y="1684476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30169" y="2119875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47368" y="1581594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Orders</a:t>
              </a:r>
              <a:endParaRPr lang="en-US" sz="800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70954" y="4048373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Shipping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026874" y="3887372"/>
              <a:ext cx="6773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Billing</a:t>
              </a:r>
            </a:p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1326" y="4887690"/>
              <a:ext cx="1257365" cy="393720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8706849" y="4937618"/>
              <a:ext cx="67735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" y="0"/>
            <a:ext cx="10705903" cy="7476500"/>
            <a:chOff x="-1" y="0"/>
            <a:chExt cx="10705903" cy="747650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System Model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0700819" y="3729035"/>
            <a:ext cx="1305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dirty="0">
              <a:solidFill>
                <a:srgbClr val="4435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62521" y="2150042"/>
            <a:ext cx="30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0 - Level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55342" y="2810198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Process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62521" y="3470354"/>
            <a:ext cx="2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78241" y="1610295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55341" y="4134689"/>
            <a:ext cx="27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Shopping &amp; Checkout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78241" y="4742037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838200" y="4735161"/>
            <a:ext cx="404305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00346" y="3729035"/>
            <a:ext cx="1305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435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>
              <a:solidFill>
                <a:srgbClr val="4435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EXPERIMENTAL RESULT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bugs are solved during the experimental debugging.</a:t>
            </a:r>
            <a:endParaRPr lang="en-US" sz="2800" dirty="0">
              <a:solidFill>
                <a:srgbClr val="3126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doesn’t </a:t>
            </a:r>
            <a:r>
              <a:rPr lang="en-US" sz="24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 </a:t>
            </a:r>
            <a:r>
              <a:rPr lang="en-US" sz="24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database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user information are not updated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Ambiguous Information make system error during registration and update information</a:t>
            </a:r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1" y="6858000"/>
            <a:ext cx="41362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CONCLUSION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proud of the book store application that I have created. I learned a lot about Spring JPA and other technologies while developing this project. I also learned how to identify and fix bugs. I am confident that this project will be a valuable addition to my portfolio.</a:t>
            </a:r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1" y="6858000"/>
            <a:ext cx="41362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594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pPr algn="ctr"/>
            <a:r>
              <a:rPr lang="en-US" b="1" dirty="0" smtClean="0">
                <a:ln w="38100">
                  <a:solidFill>
                    <a:srgbClr val="EE562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n w="38100">
                <a:solidFill>
                  <a:srgbClr val="EE5622"/>
                </a:solidFill>
                <a:prstDash val="solid"/>
              </a:ln>
              <a:noFill/>
              <a:effectLst>
                <a:outerShdw blurRad="50800" dist="38100" dir="2700000" algn="tl" rotWithShape="0">
                  <a:srgbClr val="FF0000">
                    <a:alpha val="4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0535" y="1703719"/>
            <a:ext cx="3695397" cy="733491"/>
            <a:chOff x="1880535" y="1703719"/>
            <a:chExt cx="3695397" cy="73349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535" y="1703719"/>
              <a:ext cx="3695397" cy="73349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35939" y="1885798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091194" y="1823681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62164" y="1703719"/>
            <a:ext cx="3790591" cy="752385"/>
            <a:chOff x="6562164" y="1703719"/>
            <a:chExt cx="3790591" cy="7523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8" y="1703719"/>
              <a:ext cx="3790587" cy="75238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156144" y="189524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562164" y="1846439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2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80533" y="2744933"/>
            <a:ext cx="3695397" cy="759551"/>
            <a:chOff x="1880533" y="2744933"/>
            <a:chExt cx="3695397" cy="75955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533" y="2744933"/>
              <a:ext cx="3695397" cy="759551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347388" y="2940042"/>
              <a:ext cx="167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Related Work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091194" y="2889367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3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80534" y="3857919"/>
            <a:ext cx="3695397" cy="738358"/>
            <a:chOff x="1880534" y="3857919"/>
            <a:chExt cx="3695397" cy="73835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534" y="3857919"/>
              <a:ext cx="3695397" cy="73835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879321" y="4042432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Definition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091193" y="3993623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5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80533" y="5021938"/>
            <a:ext cx="3695397" cy="733491"/>
            <a:chOff x="1880533" y="5021938"/>
            <a:chExt cx="3695397" cy="7334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533" y="5021938"/>
              <a:ext cx="3695397" cy="73349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661313" y="5204017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Experimental Results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091192" y="5155209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7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2164" y="5008907"/>
            <a:ext cx="3790588" cy="759551"/>
            <a:chOff x="6562164" y="5008907"/>
            <a:chExt cx="3790588" cy="75955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5" y="5008907"/>
              <a:ext cx="3790587" cy="75955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156144" y="5204016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Conclusion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6562164" y="5155209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8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62164" y="3857917"/>
            <a:ext cx="3790587" cy="738359"/>
            <a:chOff x="6562164" y="3857917"/>
            <a:chExt cx="3790587" cy="73835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4" y="3857917"/>
              <a:ext cx="3790587" cy="73835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7156144" y="404243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model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574718" y="3993296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6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62170" y="2744933"/>
            <a:ext cx="3790587" cy="759551"/>
            <a:chOff x="6562170" y="2744933"/>
            <a:chExt cx="3790587" cy="7595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70" y="2744933"/>
              <a:ext cx="3790587" cy="75955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156144" y="2940042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Contribution</a:t>
              </a:r>
              <a:endParaRPr lang="en-US" dirty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574718" y="2895883"/>
              <a:ext cx="469929" cy="46694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 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7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Future work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review system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wish list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notification system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mobile app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some AI </a:t>
            </a:r>
            <a:endParaRPr lang="en-US" dirty="0" smtClean="0">
              <a:solidFill>
                <a:srgbClr val="3126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solidFill>
                  <a:srgbClr val="312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voice search and image search feature</a:t>
            </a:r>
          </a:p>
          <a:p>
            <a:pPr marL="0" indent="0" algn="just">
              <a:buNone/>
            </a:pPr>
            <a:endParaRPr lang="en-US" dirty="0">
              <a:solidFill>
                <a:srgbClr val="3126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1" y="6858000"/>
            <a:ext cx="41362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55B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4286" y="2967335"/>
            <a:ext cx="348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60700" y="1651000"/>
            <a:ext cx="6070600" cy="3556000"/>
          </a:xfrm>
          <a:prstGeom prst="roundRect">
            <a:avLst>
              <a:gd name="adj" fmla="val 228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INTRODUCTION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7850" y="1586665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Le’s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 Store?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5400000">
            <a:off x="6834521" y="-6968"/>
            <a:ext cx="1575453" cy="4346918"/>
          </a:xfrm>
          <a:prstGeom prst="wedgeRoundRectCallout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web application that allows users to browse and purchase books.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using Spring Boot.</a:t>
            </a:r>
          </a:p>
        </p:txBody>
      </p:sp>
    </p:spTree>
    <p:extLst>
      <p:ext uri="{BB962C8B-B14F-4D97-AF65-F5344CB8AC3E}">
        <p14:creationId xmlns:p14="http://schemas.microsoft.com/office/powerpoint/2010/main" val="22807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INTRODUCTION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7850" y="1586665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Le’s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 Store?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5400000">
            <a:off x="7018758" y="748480"/>
            <a:ext cx="1189975" cy="4346918"/>
          </a:xfrm>
          <a:prstGeom prst="wedgeRoundRectCallout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Anyone who wants to buy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books from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7850" y="2329934"/>
            <a:ext cx="383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audience?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INTRODUCTION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7850" y="1586665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Le’s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 Store?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5400000">
            <a:off x="6757533" y="1843684"/>
            <a:ext cx="1712423" cy="4346918"/>
          </a:xfrm>
          <a:prstGeom prst="wedgeRoundRectCallout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Lightweight and easy-to-use framework.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and easy to develop web applications.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850" y="2329934"/>
            <a:ext cx="383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target audience?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850" y="3429000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spring boot?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INTRODUCTION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67850" y="1586665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Le’s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 Store?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 rot="5400000" flipH="1">
            <a:off x="6523688" y="1883932"/>
            <a:ext cx="2180113" cy="4346918"/>
          </a:xfrm>
          <a:prstGeom prst="wedgeRoundRectCallout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7850" y="2329934"/>
            <a:ext cx="383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target audience?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7850" y="3429000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spring boot?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850" y="4182933"/>
            <a:ext cx="40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Stack 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77353" y="3208100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28" y="3305234"/>
            <a:ext cx="902834" cy="509117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891246" y="3208100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99885" y="3208100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776028" y="3208100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54217" y="4014892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70" y="3307924"/>
            <a:ext cx="503736" cy="5037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86" y="3345296"/>
            <a:ext cx="428992" cy="4289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3361175"/>
            <a:ext cx="709346" cy="3972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98" y="4073662"/>
            <a:ext cx="775383" cy="585845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7366709" y="4014892"/>
            <a:ext cx="703385" cy="7033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82" y="4080834"/>
            <a:ext cx="914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OBJECTIVE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402" y="0"/>
            <a:ext cx="1795571" cy="3995776"/>
          </a:xfrm>
        </p:spPr>
      </p:pic>
      <p:grpSp>
        <p:nvGrpSpPr>
          <p:cNvPr id="3" name="Group 2"/>
          <p:cNvGrpSpPr/>
          <p:nvPr/>
        </p:nvGrpSpPr>
        <p:grpSpPr>
          <a:xfrm>
            <a:off x="799143" y="2298919"/>
            <a:ext cx="2001543" cy="3835181"/>
            <a:chOff x="799143" y="2337019"/>
            <a:chExt cx="2001543" cy="3835181"/>
          </a:xfrm>
        </p:grpSpPr>
        <p:sp>
          <p:nvSpPr>
            <p:cNvPr id="11" name="Right Arrow 10"/>
            <p:cNvSpPr/>
            <p:nvPr/>
          </p:nvSpPr>
          <p:spPr>
            <a:xfrm>
              <a:off x="986400" y="2337019"/>
              <a:ext cx="1814286" cy="1074057"/>
            </a:xfrm>
            <a:prstGeom prst="rightArrow">
              <a:avLst/>
            </a:prstGeom>
            <a:solidFill>
              <a:srgbClr val="4435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99143" y="2594361"/>
              <a:ext cx="559372" cy="559372"/>
            </a:xfrm>
            <a:prstGeom prst="ellipse">
              <a:avLst/>
            </a:prstGeom>
            <a:solidFill>
              <a:srgbClr val="4435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4928" y="3549574"/>
              <a:ext cx="18142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develop a web application that allows users to browse and purchase books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24928" y="3549574"/>
              <a:ext cx="0" cy="26226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01044" y="2298919"/>
            <a:ext cx="2193471" cy="3835181"/>
            <a:chOff x="2901044" y="2337019"/>
            <a:chExt cx="2193471" cy="3835181"/>
          </a:xfrm>
        </p:grpSpPr>
        <p:sp>
          <p:nvSpPr>
            <p:cNvPr id="10" name="Right Arrow 9"/>
            <p:cNvSpPr/>
            <p:nvPr/>
          </p:nvSpPr>
          <p:spPr>
            <a:xfrm>
              <a:off x="3280229" y="2337019"/>
              <a:ext cx="1814286" cy="1074057"/>
            </a:xfrm>
            <a:prstGeom prst="rightArrow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11643" y="2594361"/>
              <a:ext cx="559372" cy="559372"/>
            </a:xfrm>
            <a:prstGeom prst="ellipse">
              <a:avLst/>
            </a:prstGeom>
            <a:solidFill>
              <a:srgbClr val="31263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01044" y="3549574"/>
              <a:ext cx="18142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provide a simple and easy-to-use interface for users to find and buy books.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911643" y="3549574"/>
              <a:ext cx="0" cy="26226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217983" y="2298919"/>
            <a:ext cx="2220590" cy="3835181"/>
            <a:chOff x="5217983" y="2337019"/>
            <a:chExt cx="2220590" cy="3835181"/>
          </a:xfrm>
        </p:grpSpPr>
        <p:sp>
          <p:nvSpPr>
            <p:cNvPr id="9" name="Right Arrow 8"/>
            <p:cNvSpPr/>
            <p:nvPr/>
          </p:nvSpPr>
          <p:spPr>
            <a:xfrm>
              <a:off x="5624287" y="2337019"/>
              <a:ext cx="1814286" cy="1074057"/>
            </a:xfrm>
            <a:prstGeom prst="rightArrow">
              <a:avLst/>
            </a:prstGeom>
            <a:solidFill>
              <a:srgbClr val="221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70787" y="2594361"/>
              <a:ext cx="559372" cy="559372"/>
            </a:xfrm>
            <a:prstGeom prst="ellipse">
              <a:avLst/>
            </a:prstGeom>
            <a:solidFill>
              <a:srgbClr val="221E2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7254" y="3549574"/>
              <a:ext cx="18142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use Spring Boot to develop a lightweight and scalable application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17983" y="3482278"/>
              <a:ext cx="0" cy="26899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77414" y="2298919"/>
            <a:ext cx="2154988" cy="3835181"/>
            <a:chOff x="7577414" y="2337019"/>
            <a:chExt cx="2154988" cy="3835181"/>
          </a:xfrm>
        </p:grpSpPr>
        <p:sp>
          <p:nvSpPr>
            <p:cNvPr id="8" name="Right Arrow 7"/>
            <p:cNvSpPr/>
            <p:nvPr/>
          </p:nvSpPr>
          <p:spPr>
            <a:xfrm>
              <a:off x="7918116" y="2337019"/>
              <a:ext cx="1814286" cy="1074057"/>
            </a:xfrm>
            <a:prstGeom prst="rightArrow">
              <a:avLst/>
            </a:prstGeom>
            <a:solidFill>
              <a:srgbClr val="EE5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84574" y="2594361"/>
              <a:ext cx="559372" cy="559372"/>
            </a:xfrm>
            <a:prstGeom prst="ellipse">
              <a:avLst/>
            </a:prstGeom>
            <a:solidFill>
              <a:srgbClr val="EE562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84574" y="3549574"/>
              <a:ext cx="18142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host the application on </a:t>
              </a:r>
              <a:r>
                <a:rPr lang="en-US" dirty="0" smtClean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</a:t>
              </a:r>
              <a:r>
                <a:rPr lang="en-US" dirty="0">
                  <a:solidFill>
                    <a:srgbClr val="3126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make it accessible to users around the world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577414" y="3549574"/>
              <a:ext cx="0" cy="26226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6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4355B"/>
                </a:solidFill>
                <a:latin typeface="Impact" panose="020B0806030902050204" pitchFamily="34" charset="0"/>
              </a:rPr>
              <a:t>RELETAD WORKS</a:t>
            </a:r>
            <a:endParaRPr lang="en-US" dirty="0">
              <a:solidFill>
                <a:srgbClr val="44355B"/>
              </a:solidFill>
              <a:latin typeface="Impact" panose="020B080603090205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3485" y="1690688"/>
            <a:ext cx="737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Related Works helps me to do the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927" y="2354727"/>
            <a:ext cx="2073443" cy="3838441"/>
            <a:chOff x="824927" y="2354727"/>
            <a:chExt cx="2073443" cy="3838441"/>
          </a:xfrm>
        </p:grpSpPr>
        <p:sp>
          <p:nvSpPr>
            <p:cNvPr id="18" name="TextBox 17"/>
            <p:cNvSpPr txBox="1"/>
            <p:nvPr/>
          </p:nvSpPr>
          <p:spPr>
            <a:xfrm>
              <a:off x="872004" y="3549574"/>
              <a:ext cx="202636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</a:t>
              </a:r>
              <a:r>
                <a:rPr lang="en-US" dirty="0"/>
                <a:t>project uses a number of Spring Boot features, including JPA, </a:t>
              </a:r>
              <a:r>
                <a:rPr lang="en-US" dirty="0" err="1"/>
                <a:t>Thymeleaf</a:t>
              </a:r>
              <a:r>
                <a:rPr lang="en-US" dirty="0"/>
                <a:t>, and Spring Security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24928" y="2646774"/>
              <a:ext cx="0" cy="35463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hlinkClick r:id="rId2"/>
            </p:cNvPr>
            <p:cNvSpPr/>
            <p:nvPr/>
          </p:nvSpPr>
          <p:spPr>
            <a:xfrm>
              <a:off x="824927" y="2354727"/>
              <a:ext cx="2073443" cy="1203880"/>
            </a:xfrm>
            <a:prstGeom prst="roundRect">
              <a:avLst>
                <a:gd name="adj" fmla="val 0"/>
              </a:avLst>
            </a:prstGeom>
            <a:solidFill>
              <a:srgbClr val="221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FINCAR/JAVA BOOK STORE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710" y="2425578"/>
              <a:ext cx="397753" cy="38910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655751" y="2354727"/>
            <a:ext cx="2073443" cy="3817473"/>
            <a:chOff x="3655751" y="2354727"/>
            <a:chExt cx="2073443" cy="3817473"/>
          </a:xfrm>
        </p:grpSpPr>
        <p:sp>
          <p:nvSpPr>
            <p:cNvPr id="19" name="TextBox 18"/>
            <p:cNvSpPr txBox="1"/>
            <p:nvPr/>
          </p:nvSpPr>
          <p:spPr>
            <a:xfrm>
              <a:off x="3668957" y="3549574"/>
              <a:ext cx="204696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project uses a number of different technologies, including MySQL, Lombok, and Swagger</a:t>
              </a:r>
              <a:r>
                <a:rPr lang="en-US" dirty="0" smtClean="0"/>
                <a:t>.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655751" y="3549574"/>
              <a:ext cx="0" cy="26226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>
              <a:hlinkClick r:id="rId4"/>
            </p:cNvPr>
            <p:cNvSpPr/>
            <p:nvPr/>
          </p:nvSpPr>
          <p:spPr>
            <a:xfrm>
              <a:off x="3655751" y="2354727"/>
              <a:ext cx="2073443" cy="1203880"/>
            </a:xfrm>
            <a:prstGeom prst="roundRect">
              <a:avLst>
                <a:gd name="adj" fmla="val 0"/>
              </a:avLst>
            </a:prstGeom>
            <a:solidFill>
              <a:srgbClr val="ECA7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NISIB/BOOKSTORE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596" y="2452221"/>
              <a:ext cx="397753" cy="38910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473301" y="2354727"/>
            <a:ext cx="2073444" cy="3817473"/>
            <a:chOff x="6473301" y="2354727"/>
            <a:chExt cx="2073444" cy="3817473"/>
          </a:xfrm>
        </p:grpSpPr>
        <p:cxnSp>
          <p:nvCxnSpPr>
            <p:cNvPr id="25" name="Straight Connector 24"/>
            <p:cNvCxnSpPr>
              <a:stCxn id="28" idx="1"/>
            </p:cNvCxnSpPr>
            <p:nvPr/>
          </p:nvCxnSpPr>
          <p:spPr>
            <a:xfrm>
              <a:off x="6473302" y="2956667"/>
              <a:ext cx="0" cy="32155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6473301" y="2354727"/>
              <a:ext cx="2073444" cy="3780170"/>
              <a:chOff x="6473301" y="2354727"/>
              <a:chExt cx="2073444" cy="378017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473301" y="3549574"/>
                <a:ext cx="20601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article provides a step-by-step guide on how to develop a book store API using Spring Boot and MySQL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03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8" name="Rounded Rectangle 27">
                <a:hlinkClick r:id="rId5"/>
              </p:cNvPr>
              <p:cNvSpPr/>
              <p:nvPr/>
            </p:nvSpPr>
            <p:spPr>
              <a:xfrm>
                <a:off x="6473302" y="2354727"/>
                <a:ext cx="2073443" cy="1203880"/>
              </a:xfrm>
              <a:prstGeom prst="roundRect">
                <a:avLst>
                  <a:gd name="adj" fmla="val 0"/>
                </a:avLst>
              </a:prstGeom>
              <a:solidFill>
                <a:srgbClr val="EE56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CRUD OPERATION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2438116"/>
                <a:ext cx="397753" cy="389106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9290853" y="2354727"/>
            <a:ext cx="2088921" cy="3803368"/>
            <a:chOff x="9290853" y="2354727"/>
            <a:chExt cx="2088921" cy="38033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290853" y="2827222"/>
              <a:ext cx="0" cy="333087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290853" y="2354727"/>
              <a:ext cx="2088921" cy="3780170"/>
              <a:chOff x="9290853" y="2354727"/>
              <a:chExt cx="2088921" cy="378017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290853" y="3549574"/>
                <a:ext cx="20889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demonstrates </a:t>
                </a:r>
                <a:r>
                  <a:rPr lang="en-US" dirty="0"/>
                  <a:t>how to create a simple book store application using Spring Boot, MySQL, </a:t>
                </a:r>
                <a:r>
                  <a:rPr lang="en-US" dirty="0" err="1"/>
                  <a:t>Thymeleaf</a:t>
                </a:r>
                <a:r>
                  <a:rPr lang="en-US" dirty="0"/>
                  <a:t>, and JPA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04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>
                <a:hlinkClick r:id="rId6"/>
              </p:cNvPr>
              <p:cNvSpPr/>
              <p:nvPr/>
            </p:nvSpPr>
            <p:spPr>
              <a:xfrm>
                <a:off x="9290853" y="2354727"/>
                <a:ext cx="2073443" cy="1203880"/>
              </a:xfrm>
              <a:prstGeom prst="roundRect">
                <a:avLst>
                  <a:gd name="adj" fmla="val 0"/>
                </a:avLst>
              </a:prstGeom>
              <a:solidFill>
                <a:srgbClr val="4435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BOOK STORE MANAGEMENT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4617" y="2438116"/>
                <a:ext cx="397753" cy="3891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51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0"/>
            <a:ext cx="12192001" cy="7476500"/>
            <a:chOff x="-1" y="0"/>
            <a:chExt cx="12192001" cy="7476500"/>
          </a:xfrm>
        </p:grpSpPr>
        <p:sp>
          <p:nvSpPr>
            <p:cNvPr id="14" name="Rectangle 13"/>
            <p:cNvSpPr/>
            <p:nvPr/>
          </p:nvSpPr>
          <p:spPr>
            <a:xfrm>
              <a:off x="4698608" y="674370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8608" y="0"/>
              <a:ext cx="5645542" cy="1143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11" y="6858000"/>
              <a:ext cx="4136291" cy="618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" y="0"/>
              <a:ext cx="4900347" cy="6858000"/>
            </a:xfrm>
            <a:prstGeom prst="rect">
              <a:avLst/>
            </a:prstGeom>
            <a:solidFill>
              <a:srgbClr val="3126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45526" y="16187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838200" y="365125"/>
              <a:ext cx="386040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CONTRIBUTION</a:t>
              </a:r>
              <a:endParaRPr 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3533" r="82978" b="5540"/>
            <a:stretch/>
          </p:blipFill>
          <p:spPr>
            <a:xfrm>
              <a:off x="10344150" y="0"/>
              <a:ext cx="184785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344150" y="0"/>
              <a:ext cx="1847850" cy="6858000"/>
            </a:xfrm>
            <a:prstGeom prst="rect">
              <a:avLst/>
            </a:prstGeom>
            <a:solidFill>
              <a:srgbClr val="ECA72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ular Callout 20"/>
          <p:cNvSpPr/>
          <p:nvPr/>
        </p:nvSpPr>
        <p:spPr>
          <a:xfrm rot="5400000">
            <a:off x="6320838" y="216465"/>
            <a:ext cx="2602819" cy="4346918"/>
          </a:xfrm>
          <a:prstGeom prst="wedgeRoundRectCallout">
            <a:avLst>
              <a:gd name="adj1" fmla="val -20206"/>
              <a:gd name="adj2" fmla="val 50000"/>
              <a:gd name="adj3" fmla="val 16667"/>
            </a:avLst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application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could demonstrate the use of Spring Boot, JPA,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other popular technologies. This could help to educate other developers about these technologies and how they can be used to develop web applications.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7381" y="2137101"/>
            <a:ext cx="3605759" cy="2771178"/>
            <a:chOff x="940841" y="2137101"/>
            <a:chExt cx="3605759" cy="277117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2" y="2137101"/>
              <a:ext cx="505646" cy="50564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3312213"/>
              <a:ext cx="505647" cy="471587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41" y="4453266"/>
              <a:ext cx="464453" cy="45501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508775" y="2206385"/>
              <a:ext cx="303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Development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397" y="3360786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 Industry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08775" y="4449237"/>
              <a:ext cx="255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ight Arrow 45"/>
          <p:cNvSpPr/>
          <p:nvPr/>
        </p:nvSpPr>
        <p:spPr>
          <a:xfrm>
            <a:off x="828939" y="2154436"/>
            <a:ext cx="517300" cy="459042"/>
          </a:xfrm>
          <a:prstGeom prst="rightArrow">
            <a:avLst/>
          </a:prstGeom>
          <a:solidFill>
            <a:srgbClr val="EC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878</Words>
  <Application>Microsoft Office PowerPoint</Application>
  <PresentationFormat>Widescreen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Wingdings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OBJECTIVE</vt:lpstr>
      <vt:lpstr>RELETAD WORKS</vt:lpstr>
      <vt:lpstr>PowerPoint Presentation</vt:lpstr>
      <vt:lpstr>PowerPoint Presentation</vt:lpstr>
      <vt:lpstr>PowerPoint Presentation</vt:lpstr>
      <vt:lpstr>PROBLEM DEFINATION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RESULT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Habibur Rahman</dc:creator>
  <cp:lastModifiedBy>Habibur Rahman</cp:lastModifiedBy>
  <cp:revision>153</cp:revision>
  <dcterms:created xsi:type="dcterms:W3CDTF">2023-07-16T06:03:36Z</dcterms:created>
  <dcterms:modified xsi:type="dcterms:W3CDTF">2023-07-19T01:18:32Z</dcterms:modified>
</cp:coreProperties>
</file>