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Slab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cab3d4493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cab3d4493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d063196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d063196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d0631967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d0631967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d0631967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d0631967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d0631967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d0631967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d0631967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d0631967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d0631967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d0631967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d0631967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d0631967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45dc2514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45dc2514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45dc2514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45dc2514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cab3d4493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cab3d4493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45dc2514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45dc2514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d0631967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d0631967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45dc251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45dc251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45dc2514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945dc251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45dc2514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45dc2514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cab3d4493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cab3d4493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cab3d449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cab3d449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cab3d4493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cab3d4493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cab3d4493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cab3d4493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cab3d4493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cab3d4493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cab3d4493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cab3d4493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2.xml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2.xml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1.xml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latin typeface="Times New Roman"/>
                <a:ea typeface="Times New Roman"/>
                <a:cs typeface="Times New Roman"/>
                <a:sym typeface="Times New Roman"/>
              </a:rPr>
              <a:t>The Role of Complex NLP in Transformers for Text Ranking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1" y="3049450"/>
            <a:ext cx="28917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Rau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Amsterdam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Amsterdam, The Netherlands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724476" y="3049450"/>
            <a:ext cx="28917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Jaap Kamps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Amsterdam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Amsterdam, The Netherlands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Answers: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RQ1:</a:t>
            </a:r>
            <a:r>
              <a:rPr lang="en"/>
              <a:t> BERT Cross-Encoder Ranker perform slightly well due to modeling syntactic aspects.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RQ2: </a:t>
            </a:r>
            <a:r>
              <a:rPr lang="en"/>
              <a:t>R</a:t>
            </a:r>
            <a:r>
              <a:rPr lang="en"/>
              <a:t>emoving position information has negligible effect on the model’s performance. (4% for NDCG@10, 5% MAP, and 2% MRR)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Claim:</a:t>
            </a:r>
            <a:r>
              <a:rPr lang="en"/>
              <a:t> sequence order is not crucial for the performance of the CE to the extent that a bag-of-words representation without any position information can lead to a comparable performance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ctrTitle"/>
          </p:nvPr>
        </p:nvSpPr>
        <p:spPr>
          <a:xfrm>
            <a:off x="1680302" y="9603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40"/>
              <a:t>Answering </a:t>
            </a:r>
            <a:endParaRPr sz="30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3040"/>
              <a:t>Research Question 3 and 4:</a:t>
            </a:r>
            <a:r>
              <a:rPr lang="en" sz="4030"/>
              <a:t> </a:t>
            </a:r>
            <a:endParaRPr sz="5300"/>
          </a:p>
        </p:txBody>
      </p:sp>
      <p:sp>
        <p:nvSpPr>
          <p:cNvPr id="130" name="Google Shape;130;p23"/>
          <p:cNvSpPr txBox="1"/>
          <p:nvPr>
            <p:ph idx="1" type="subTitle"/>
          </p:nvPr>
        </p:nvSpPr>
        <p:spPr>
          <a:xfrm>
            <a:off x="1680300" y="2901850"/>
            <a:ext cx="57834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91">
                <a:solidFill>
                  <a:schemeClr val="dk1"/>
                </a:solidFill>
              </a:rPr>
              <a:t>“</a:t>
            </a:r>
            <a:r>
              <a:rPr i="1" lang="en" sz="449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 the model inherently lose order sensitivity while fine-tuning</a:t>
            </a:r>
            <a:endParaRPr i="1" sz="449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49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the ranking task?</a:t>
            </a:r>
            <a:r>
              <a:rPr i="1" lang="en" sz="449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i="1" sz="449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49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49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n" sz="449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different are models that are trained without sequence</a:t>
            </a:r>
            <a:endParaRPr i="1" sz="449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49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order?</a:t>
            </a:r>
            <a:r>
              <a:rPr i="1" lang="en" sz="449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i="1" sz="449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87900" y="555600"/>
            <a:ext cx="8369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Similarity between natural and shuffled hidden representations: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87900" y="1856900"/>
            <a:ext cx="41841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Centered Kernel-Alignment (CKA) </a:t>
            </a:r>
            <a:r>
              <a:rPr b="1" lang="en" sz="1800">
                <a:uFill>
                  <a:noFill/>
                </a:uFill>
                <a:hlinkClick action="ppaction://hlinksldjump" r:id="rId3"/>
              </a:rPr>
              <a:t>[3] </a:t>
            </a:r>
            <a:r>
              <a:rPr lang="en" sz="1800"/>
              <a:t>was used to show the similarity between the natural and sorted input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The similarity is bounded between 0 and 1, where 1 means most similar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1900" y="2085975"/>
            <a:ext cx="36957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5189550" y="3057525"/>
            <a:ext cx="34404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batch-wise comparison was carried out over the 2020 NIST testset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to Question no. 3: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CE is less order sensitive compared to the pre-trained BERT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model is almost entirely invariant (CKA similarity 0.9657) to order perturbations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Reason: 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CE partially learns to ignore sequence order during the fine-tuning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Similarity of the hidden representations of different layers:</a:t>
            </a:r>
            <a:endParaRPr sz="2000"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87900" y="1644306"/>
            <a:ext cx="83682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75" y="1469775"/>
            <a:ext cx="3500575" cy="26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3700" y="1469775"/>
            <a:ext cx="3569536" cy="26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577913" y="4153650"/>
            <a:ext cx="34863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Similarity measured between between the CE baseline and CE trained on sorted input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5003763" y="4153650"/>
            <a:ext cx="3569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Similarity measured between between the CE baseline and CE trained without position information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Answering Question 4: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raining the model on perturbed input order significantly changes the learned representations, especially for later layers.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Observations for CE fine-tuned without position information are also similar.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Reason: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Word order is being partially maintained within the vanilla CE Ranker as a legacy of the pre-training task causing a drastic change in representations when losing sequence order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ctrTitle"/>
          </p:nvPr>
        </p:nvSpPr>
        <p:spPr>
          <a:xfrm>
            <a:off x="1680302" y="9603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40"/>
              <a:t>Answering </a:t>
            </a:r>
            <a:endParaRPr sz="30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3040"/>
              <a:t>Research Question 5:</a:t>
            </a:r>
            <a:r>
              <a:rPr lang="en" sz="4030"/>
              <a:t> </a:t>
            </a:r>
            <a:endParaRPr sz="5300"/>
          </a:p>
        </p:txBody>
      </p:sp>
      <p:sp>
        <p:nvSpPr>
          <p:cNvPr id="166" name="Google Shape;166;p28"/>
          <p:cNvSpPr txBox="1"/>
          <p:nvPr>
            <p:ph idx="1" type="subTitle"/>
          </p:nvPr>
        </p:nvSpPr>
        <p:spPr>
          <a:xfrm>
            <a:off x="1680300" y="2901850"/>
            <a:ext cx="57834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91">
                <a:solidFill>
                  <a:schemeClr val="dk1"/>
                </a:solidFill>
              </a:rPr>
              <a:t>“</a:t>
            </a:r>
            <a:r>
              <a:rPr i="1" lang="en" sz="449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role does modeling syntactic aspects play in Natural</a:t>
            </a:r>
            <a:endParaRPr i="1" sz="449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49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Language Understanding tasks?</a:t>
            </a:r>
            <a:r>
              <a:rPr i="1" lang="en" sz="449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i="1" sz="449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49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87900" y="555600"/>
            <a:ext cx="8381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Fine tuning BERT on GLUE dataset </a:t>
            </a:r>
            <a:r>
              <a:rPr b="1" lang="en" sz="2000">
                <a:uFill>
                  <a:noFill/>
                </a:uFill>
                <a:hlinkClick action="ppaction://hlinksldjump" r:id="rId3"/>
              </a:rPr>
              <a:t>[4]</a:t>
            </a:r>
            <a:r>
              <a:rPr lang="en" sz="2000"/>
              <a:t>:</a:t>
            </a:r>
            <a:endParaRPr sz="2000"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87900" y="1594025"/>
            <a:ext cx="36264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GLUE </a:t>
            </a:r>
            <a:r>
              <a:rPr lang="en" sz="1600"/>
              <a:t>consists of nine different sentence or sentence-pair language understanding tasks.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BERT will be fine-tuned separately on each sentences except CoLA as it requires intact sentence structure as input.</a:t>
            </a:r>
            <a:endParaRPr sz="1600"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063" y="1713875"/>
            <a:ext cx="4352925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4569475" y="3980825"/>
            <a:ext cx="4046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BERT fine-tuned on natural order, sorted by token id and without position information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and Answer to Question 5: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erturbing the input structure yields a marginal decrease from on average 78.2 over all tasks to 78.1 compared to the original input.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tasks (RTE, STS-B, and WNLI) performs even better when the sentence structure is broken.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Reason: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Tasks that are based on sentence similarity </a:t>
            </a:r>
            <a:r>
              <a:rPr lang="en"/>
              <a:t>perform</a:t>
            </a:r>
            <a:r>
              <a:rPr lang="en"/>
              <a:t> best under</a:t>
            </a:r>
            <a:r>
              <a:rPr b="1" lang="en"/>
              <a:t> </a:t>
            </a:r>
            <a:r>
              <a:rPr lang="en"/>
              <a:t>no position setting.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to the Main Research Question: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“How much is modeling syntactic aspects contributing to the success of BERT in information retrieval?”</a:t>
            </a:r>
            <a:endParaRPr i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Syntax</a:t>
            </a:r>
            <a:r>
              <a:rPr lang="en"/>
              <a:t> </a:t>
            </a:r>
            <a:r>
              <a:rPr lang="en"/>
              <a:t>does not seem to play a crucial role in neural ranker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Effect of syntax on fine tuned BERT is around 4%. But then again sentence similarity tasks work better without </a:t>
            </a:r>
            <a:r>
              <a:rPr lang="en"/>
              <a:t>syntax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 </a:t>
            </a:r>
            <a:r>
              <a:rPr lang="en"/>
              <a:t>conclusion, Syntax is negligible for Transformers for Text Ranking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Kazi Habibur Rahaman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ID: 20101559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CSE431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Section: 02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Limitations: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87900" y="1489825"/>
            <a:ext cx="5169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research paper focuses only on the Syntax’s role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 with other steps maintained during input could have a significant impact on the neural ranker’s efficiency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Though the effect of syntax was not great</a:t>
            </a:r>
            <a:r>
              <a:rPr lang="en"/>
              <a:t>, it still has some influence on the model’s results. The research paper did not mentioned a quantified  value to address this influence.  </a:t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488" y="1489825"/>
            <a:ext cx="3057525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 txBox="1"/>
          <p:nvPr/>
        </p:nvSpPr>
        <p:spPr>
          <a:xfrm>
            <a:off x="5698463" y="4080625"/>
            <a:ext cx="30576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NLP pyramid. Four hierarchical steps to describe the understanding of natural language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Payal Bajaj, Daniel Campos, Nick Craswell, Li Deng, Jianfeng Gao, Xiaodong Liu, Rangan Majumder, Andrew McNamara, Bhaskar Mitra, Tri Nguyen, et al. 2016. MS MARCO: A human generated machine reading comprehension dataset. (2016). arXiv:1611.09268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Rodrigo Nogueira and Kyunghyun Cho. 2019. Passage Re-ranking with BERT. (2019). arXiv:1901.04085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Simon Kornblith, Mohammad Norouzi, Honglak Lee, and Geoffrey E. Hinton. 2019. Similarity of Neural Network Representations Revisited. CoRR abs/1905.00414 (2019). arXiv:1905.00414 http://arxiv.org/abs/1905.00414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4"/>
            </a:pPr>
            <a:r>
              <a:rPr lang="en" sz="1600"/>
              <a:t> Alex Wang, Amanpreet Singh, Julian Michael, Felix Hill, Omer Levy, and Samuel R. Bowman. 2019. GLUE: A Multi-Task Benchmark and Analysis Platform for Natural Language Understanding. In the Proceedings of ICLR.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12" name="Google Shape;212;p3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555600"/>
            <a:ext cx="8180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/>
              <a:t> “syntactic aspects”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536875"/>
            <a:ext cx="2808000" cy="30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Breaking the natural sequence order of the query and passage makes them meaningless to human readers.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32"/>
              <a:t>But</a:t>
            </a:r>
            <a:endParaRPr b="1" sz="2032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A model trained on the perturbed sequence estimates its relevance correct</a:t>
            </a:r>
            <a:endParaRPr sz="16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300" y="1608201"/>
            <a:ext cx="3751325" cy="301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the Research Paper: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nvestigating the role of complex NLP in transformers for text ranking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Answering the question, “How much is modeling syntactic aspects contributing to the success of BERT in information retrieval?”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the Question into Multiple Research Questions: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5"/>
            <a:ext cx="8368200" cy="3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</a:t>
            </a:r>
            <a:r>
              <a:rPr b="1" lang="en"/>
              <a:t>Q1:</a:t>
            </a:r>
            <a:r>
              <a:rPr lang="en"/>
              <a:t> </a:t>
            </a:r>
            <a:r>
              <a:rPr lang="en"/>
              <a:t>Does the BERT Cross-Encoder Ranker perform well due to modeling syntactic aspects?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RQ2:</a:t>
            </a:r>
            <a:r>
              <a:rPr lang="en"/>
              <a:t> What is the effect of removing position information on the ranking performance?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RQ3:</a:t>
            </a:r>
            <a:r>
              <a:rPr lang="en"/>
              <a:t> Does the model inherently lose order sensitivity while fine-tunin</a:t>
            </a:r>
            <a:r>
              <a:rPr lang="en"/>
              <a:t>g </a:t>
            </a:r>
            <a:r>
              <a:rPr lang="en"/>
              <a:t>on the ranking task?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RQ4:</a:t>
            </a:r>
            <a:r>
              <a:rPr lang="en"/>
              <a:t> How different are models that are trained without sequence order?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RQ5:</a:t>
            </a:r>
            <a:r>
              <a:rPr lang="en"/>
              <a:t> What role does modeling syntactic aspects play in Natural Language Understanding tasks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Setup: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BM25 with no stemming, as a first stage ranker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BERT Cross-Encoder (CE) as neural ranker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Dataset1:</a:t>
            </a:r>
            <a:r>
              <a:rPr lang="en"/>
              <a:t> MS MARCO dataset, TREC 2020 Deep Learning Track </a:t>
            </a:r>
            <a:r>
              <a:rPr b="1" lang="en">
                <a:uFill>
                  <a:noFill/>
                </a:uFill>
                <a:hlinkClick action="ppaction://hlinksldjump" r:id="rId3"/>
              </a:rPr>
              <a:t>[1]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Dataset2:</a:t>
            </a:r>
            <a:r>
              <a:rPr lang="en"/>
              <a:t> TREC 2004 Robust Track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Metrics for Evaluation: NDCG@10, MAP and Recall@100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ctrTitle"/>
          </p:nvPr>
        </p:nvSpPr>
        <p:spPr>
          <a:xfrm>
            <a:off x="1680302" y="9603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40"/>
              <a:t>Answering </a:t>
            </a:r>
            <a:endParaRPr sz="30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3040"/>
              <a:t>Research Question 1 and 2:</a:t>
            </a:r>
            <a:r>
              <a:rPr lang="en" sz="4030"/>
              <a:t> </a:t>
            </a:r>
            <a:endParaRPr sz="5300"/>
          </a:p>
        </p:txBody>
      </p:sp>
      <p:sp>
        <p:nvSpPr>
          <p:cNvPr id="102" name="Google Shape;102;p19"/>
          <p:cNvSpPr txBox="1"/>
          <p:nvPr>
            <p:ph idx="1" type="subTitle"/>
          </p:nvPr>
        </p:nvSpPr>
        <p:spPr>
          <a:xfrm>
            <a:off x="1680300" y="2901850"/>
            <a:ext cx="57834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91">
                <a:solidFill>
                  <a:schemeClr val="dk1"/>
                </a:solidFill>
              </a:rPr>
              <a:t>“</a:t>
            </a:r>
            <a:r>
              <a:rPr i="1" lang="en" sz="449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 the BERT Cross-Encoder Ranker perform well due to modeling syntactic aspects?”</a:t>
            </a:r>
            <a:endParaRPr i="1" sz="449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49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49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“What is the effect of removing position information on the</a:t>
            </a:r>
            <a:endParaRPr i="1" sz="449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49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ranking performance?”</a:t>
            </a:r>
            <a:endParaRPr i="1" sz="449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Following the training scheme of Nogueira and Cho </a:t>
            </a:r>
            <a:r>
              <a:rPr b="1" lang="en" sz="2000">
                <a:uFill>
                  <a:noFill/>
                </a:uFill>
                <a:hlinkClick action="ppaction://hlinksldjump" r:id="rId3"/>
              </a:rPr>
              <a:t>[2]</a:t>
            </a:r>
            <a:r>
              <a:rPr lang="en" sz="2000"/>
              <a:t>:</a:t>
            </a:r>
            <a:endParaRPr sz="2000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8669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BM25 and the BERT Cross-Encoder (CE) on the MSMARCO NIST 2020 testset: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5525" y="2873050"/>
            <a:ext cx="43529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After entering altered (syntax-independent) input in Transformer:</a:t>
            </a:r>
            <a:endParaRPr sz="2000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448675"/>
            <a:ext cx="8368200" cy="229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 rotWithShape="1">
          <a:blip r:embed="rId4">
            <a:alphaModFix/>
          </a:blip>
          <a:srcRect b="51248" l="0" r="0" t="0"/>
          <a:stretch/>
        </p:blipFill>
        <p:spPr>
          <a:xfrm>
            <a:off x="2269875" y="1489825"/>
            <a:ext cx="4352850" cy="5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 rotWithShape="1">
          <a:blip r:embed="rId4">
            <a:alphaModFix/>
          </a:blip>
          <a:srcRect b="0" l="0" r="0" t="63751"/>
          <a:stretch/>
        </p:blipFill>
        <p:spPr>
          <a:xfrm>
            <a:off x="2269875" y="1929388"/>
            <a:ext cx="4352850" cy="3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