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56d60f31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56d60f31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56d60f3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56d60f3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56d60f31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56d60f31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56d60f31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56d60f31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56d60f31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56d60f31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56d60f31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a56d60f31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29b098f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29b098f4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29b098f4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29b098f4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29b098f4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29b098f4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56d60f31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56d60f31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29b098f4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29b098f4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29b098f4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29b098f4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56d60f3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56d60f3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56d60f3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56d60f3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56d60f31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56d60f3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56d60f31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56d60f31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kaggle.com/datasets/lakshmi25npathi/imdb-dataset-of-50k-movie-reviews" TargetMode="External"/><Relationship Id="rId4" Type="http://schemas.openxmlformats.org/officeDocument/2006/relationships/hyperlink" Target="https://www.kaggle.com/jiashenliu/515k-hotel-reviews-data-in-europe" TargetMode="External"/><Relationship Id="rId5" Type="http://schemas.openxmlformats.org/officeDocument/2006/relationships/hyperlink" Target="https://drive.google.com/file/d/16tRD77sLtztMetzO-VecMZHEh9EisSut/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Exploring Deep Learning Models for Sentiment Classification in Customer Reviews</a:t>
            </a:r>
            <a:endParaRPr sz="2400"/>
          </a:p>
        </p:txBody>
      </p:sp>
      <p:sp>
        <p:nvSpPr>
          <p:cNvPr id="135" name="Google Shape;135;p13"/>
          <p:cNvSpPr txBox="1"/>
          <p:nvPr>
            <p:ph idx="1" type="subTitle"/>
          </p:nvPr>
        </p:nvSpPr>
        <p:spPr>
          <a:xfrm>
            <a:off x="5083950" y="3490725"/>
            <a:ext cx="3470700" cy="9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Results:</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98" name="Google Shape;198;p22"/>
          <p:cNvPicPr preferRelativeResize="0"/>
          <p:nvPr/>
        </p:nvPicPr>
        <p:blipFill rotWithShape="1">
          <a:blip r:embed="rId3">
            <a:alphaModFix/>
          </a:blip>
          <a:srcRect b="-33244" l="0" r="0" t="0"/>
          <a:stretch/>
        </p:blipFill>
        <p:spPr>
          <a:xfrm>
            <a:off x="1228500" y="1307838"/>
            <a:ext cx="7107901" cy="2253875"/>
          </a:xfrm>
          <a:prstGeom prst="rect">
            <a:avLst/>
          </a:prstGeom>
          <a:noFill/>
          <a:ln>
            <a:noFill/>
          </a:ln>
        </p:spPr>
      </p:pic>
      <p:pic>
        <p:nvPicPr>
          <p:cNvPr id="199" name="Google Shape;199;p22"/>
          <p:cNvPicPr preferRelativeResize="0"/>
          <p:nvPr/>
        </p:nvPicPr>
        <p:blipFill>
          <a:blip r:embed="rId4">
            <a:alphaModFix/>
          </a:blip>
          <a:stretch>
            <a:fillRect/>
          </a:stretch>
        </p:blipFill>
        <p:spPr>
          <a:xfrm>
            <a:off x="1194000" y="3297575"/>
            <a:ext cx="7142401" cy="155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Transformer: XLNet</a:t>
            </a:r>
            <a:endParaRPr/>
          </a:p>
        </p:txBody>
      </p:sp>
      <p:sp>
        <p:nvSpPr>
          <p:cNvPr id="205" name="Google Shape;20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XLNet outperforms BERT in 20 </a:t>
            </a:r>
            <a:r>
              <a:rPr b="1" lang="en"/>
              <a:t>tasks in 2019 (Yang et al., 2019).</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sz="1400"/>
          </a:p>
          <a:p>
            <a:pPr indent="0" lvl="0" marL="0" rtl="0" algn="ctr">
              <a:spcBef>
                <a:spcPts val="1200"/>
              </a:spcBef>
              <a:spcAft>
                <a:spcPts val="1200"/>
              </a:spcAft>
              <a:buNone/>
            </a:pPr>
            <a:r>
              <a:rPr lang="en" sz="1400"/>
              <a:t>The above numbers are error rates</a:t>
            </a:r>
            <a:endParaRPr/>
          </a:p>
        </p:txBody>
      </p:sp>
      <p:pic>
        <p:nvPicPr>
          <p:cNvPr id="206" name="Google Shape;206;p23"/>
          <p:cNvPicPr preferRelativeResize="0"/>
          <p:nvPr/>
        </p:nvPicPr>
        <p:blipFill>
          <a:blip r:embed="rId3">
            <a:alphaModFix/>
          </a:blip>
          <a:stretch>
            <a:fillRect/>
          </a:stretch>
        </p:blipFill>
        <p:spPr>
          <a:xfrm>
            <a:off x="1354500" y="2125975"/>
            <a:ext cx="6924899" cy="158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of XLNet, CNN and RNN</a:t>
            </a:r>
            <a:endParaRPr/>
          </a:p>
        </p:txBody>
      </p:sp>
      <p:sp>
        <p:nvSpPr>
          <p:cNvPr id="212" name="Google Shape;212;p24"/>
          <p:cNvSpPr txBox="1"/>
          <p:nvPr>
            <p:ph idx="1" type="body"/>
          </p:nvPr>
        </p:nvSpPr>
        <p:spPr>
          <a:xfrm>
            <a:off x="1297500" y="1387600"/>
            <a:ext cx="7038900" cy="30912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lang="en" sz="1500"/>
              <a:t>These accuracies are based on the 1st Dataset</a:t>
            </a:r>
            <a:endParaRPr sz="1500"/>
          </a:p>
          <a:p>
            <a:pPr indent="457200" lvl="0" marL="914400" rtl="0" algn="l">
              <a:spcBef>
                <a:spcPts val="1200"/>
              </a:spcBef>
              <a:spcAft>
                <a:spcPts val="0"/>
              </a:spcAft>
              <a:buNone/>
            </a:pPr>
            <a:r>
              <a:t/>
            </a:r>
            <a:endParaRPr sz="1500"/>
          </a:p>
          <a:p>
            <a:pPr indent="457200" lvl="0" marL="914400" rtl="0" algn="l">
              <a:spcBef>
                <a:spcPts val="1200"/>
              </a:spcBef>
              <a:spcAft>
                <a:spcPts val="0"/>
              </a:spcAft>
              <a:buNone/>
            </a:pPr>
            <a:r>
              <a:t/>
            </a:r>
            <a:endParaRPr sz="1500"/>
          </a:p>
          <a:p>
            <a:pPr indent="457200" lvl="0" marL="914400" rtl="0" algn="l">
              <a:spcBef>
                <a:spcPts val="1200"/>
              </a:spcBef>
              <a:spcAft>
                <a:spcPts val="0"/>
              </a:spcAft>
              <a:buNone/>
            </a:pPr>
            <a:r>
              <a:t/>
            </a:r>
            <a:endParaRPr sz="1500"/>
          </a:p>
          <a:p>
            <a:pPr indent="457200" lvl="0" marL="914400" rtl="0" algn="l">
              <a:spcBef>
                <a:spcPts val="1200"/>
              </a:spcBef>
              <a:spcAft>
                <a:spcPts val="0"/>
              </a:spcAft>
              <a:buNone/>
            </a:pPr>
            <a:r>
              <a:t/>
            </a:r>
            <a:endParaRPr sz="1500"/>
          </a:p>
          <a:p>
            <a:pPr indent="457200" lvl="0" marL="914400" rtl="0" algn="l">
              <a:spcBef>
                <a:spcPts val="1200"/>
              </a:spcBef>
              <a:spcAft>
                <a:spcPts val="0"/>
              </a:spcAft>
              <a:buNone/>
            </a:pPr>
            <a:r>
              <a:t/>
            </a:r>
            <a:endParaRPr sz="1500"/>
          </a:p>
          <a:p>
            <a:pPr indent="457200" lvl="0" marL="914400" rtl="0" algn="l">
              <a:spcBef>
                <a:spcPts val="1200"/>
              </a:spcBef>
              <a:spcAft>
                <a:spcPts val="1200"/>
              </a:spcAft>
              <a:buNone/>
            </a:pPr>
            <a:r>
              <a:rPr lang="en" sz="1500"/>
              <a:t>For same dataset the training time: XLNet &gt; RNN &gt; CNN</a:t>
            </a:r>
            <a:endParaRPr sz="1500"/>
          </a:p>
        </p:txBody>
      </p:sp>
      <p:pic>
        <p:nvPicPr>
          <p:cNvPr id="213" name="Google Shape;213;p24"/>
          <p:cNvPicPr preferRelativeResize="0"/>
          <p:nvPr/>
        </p:nvPicPr>
        <p:blipFill>
          <a:blip r:embed="rId3">
            <a:alphaModFix/>
          </a:blip>
          <a:stretch>
            <a:fillRect/>
          </a:stretch>
        </p:blipFill>
        <p:spPr>
          <a:xfrm>
            <a:off x="2895575" y="1957388"/>
            <a:ext cx="3009900" cy="157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219" name="Google Shape;21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t>For small dataset CNN will be a better choice for comparable results and faster execution</a:t>
            </a:r>
            <a:endParaRPr b="1" sz="1500"/>
          </a:p>
          <a:p>
            <a:pPr indent="0" lvl="0" marL="0" rtl="0" algn="l">
              <a:spcBef>
                <a:spcPts val="1200"/>
              </a:spcBef>
              <a:spcAft>
                <a:spcPts val="0"/>
              </a:spcAft>
              <a:buNone/>
            </a:pPr>
            <a:r>
              <a:t/>
            </a:r>
            <a:endParaRPr b="1" sz="1500"/>
          </a:p>
          <a:p>
            <a:pPr indent="0" lvl="0" marL="0" rtl="0" algn="l">
              <a:spcBef>
                <a:spcPts val="1200"/>
              </a:spcBef>
              <a:spcAft>
                <a:spcPts val="0"/>
              </a:spcAft>
              <a:buNone/>
            </a:pPr>
            <a:r>
              <a:rPr b="1" lang="en" sz="1500"/>
              <a:t>The models actually works better if trained and tested in relative datasets</a:t>
            </a:r>
            <a:endParaRPr b="1" sz="1500"/>
          </a:p>
          <a:p>
            <a:pPr indent="0" lvl="0" marL="0" rtl="0" algn="l">
              <a:spcBef>
                <a:spcPts val="1200"/>
              </a:spcBef>
              <a:spcAft>
                <a:spcPts val="0"/>
              </a:spcAft>
              <a:buNone/>
            </a:pPr>
            <a:r>
              <a:t/>
            </a:r>
            <a:endParaRPr b="1" sz="1500"/>
          </a:p>
          <a:p>
            <a:pPr indent="0" lvl="0" marL="0" rtl="0" algn="l">
              <a:spcBef>
                <a:spcPts val="1200"/>
              </a:spcBef>
              <a:spcAft>
                <a:spcPts val="0"/>
              </a:spcAft>
              <a:buNone/>
            </a:pPr>
            <a:r>
              <a:rPr b="1" lang="en" sz="1500"/>
              <a:t>For larger dataset XLNet will be better. However, the fine-tuning process will take moderate amount of time</a:t>
            </a:r>
            <a:endParaRPr b="1" sz="1500"/>
          </a:p>
          <a:p>
            <a:pPr indent="0" lvl="0" marL="0" rtl="0" algn="l">
              <a:spcBef>
                <a:spcPts val="1200"/>
              </a:spcBef>
              <a:spcAft>
                <a:spcPts val="1200"/>
              </a:spcAft>
              <a:buNone/>
            </a:pPr>
            <a:r>
              <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225" name="Google Shape;22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comparison between the deep learning models were made on only short dataset</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Despite better accuracies, few </a:t>
            </a:r>
            <a:r>
              <a:rPr lang="en" sz="1500"/>
              <a:t>classifications</a:t>
            </a:r>
            <a:r>
              <a:rPr lang="en" sz="1500"/>
              <a:t> were incorrect for each models, which could be solved by fine-tuning. However, this will require much more time</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Many </a:t>
            </a:r>
            <a:r>
              <a:rPr lang="en" sz="1500"/>
              <a:t>variants</a:t>
            </a:r>
            <a:r>
              <a:rPr lang="en" sz="1500"/>
              <a:t> of each networks are still unexplored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31" name="Google Shape;23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a:bodyPr>
          <a:lstStyle/>
          <a:p>
            <a:pPr indent="-334297" lvl="0" marL="457200" rtl="0" algn="l">
              <a:spcBef>
                <a:spcPts val="0"/>
              </a:spcBef>
              <a:spcAft>
                <a:spcPts val="0"/>
              </a:spcAft>
              <a:buSzPct val="100000"/>
              <a:buChar char="●"/>
            </a:pPr>
            <a:r>
              <a:rPr lang="en" sz="2663"/>
              <a:t>Expanding dataset size for better understanding of the outcomes </a:t>
            </a:r>
            <a:endParaRPr sz="2663"/>
          </a:p>
          <a:p>
            <a:pPr indent="0" lvl="0" marL="457200" rtl="0" algn="l">
              <a:spcBef>
                <a:spcPts val="1200"/>
              </a:spcBef>
              <a:spcAft>
                <a:spcPts val="0"/>
              </a:spcAft>
              <a:buNone/>
            </a:pPr>
            <a:r>
              <a:t/>
            </a:r>
            <a:endParaRPr sz="2663"/>
          </a:p>
          <a:p>
            <a:pPr indent="-334297" lvl="0" marL="457200" rtl="0" algn="l">
              <a:spcBef>
                <a:spcPts val="1200"/>
              </a:spcBef>
              <a:spcAft>
                <a:spcPts val="0"/>
              </a:spcAft>
              <a:buSzPct val="100000"/>
              <a:buChar char="●"/>
            </a:pPr>
            <a:r>
              <a:rPr lang="en" sz="2663"/>
              <a:t>Including more deep learning models along with the updated version of the </a:t>
            </a:r>
            <a:r>
              <a:rPr lang="en" sz="2663"/>
              <a:t>currently mentioned ones.</a:t>
            </a:r>
            <a:endParaRPr sz="2663"/>
          </a:p>
          <a:p>
            <a:pPr indent="0" lvl="0" marL="457200" rtl="0" algn="l">
              <a:spcBef>
                <a:spcPts val="1200"/>
              </a:spcBef>
              <a:spcAft>
                <a:spcPts val="0"/>
              </a:spcAft>
              <a:buNone/>
            </a:pPr>
            <a:r>
              <a:t/>
            </a:r>
            <a:endParaRPr sz="2663"/>
          </a:p>
          <a:p>
            <a:pPr indent="-334297" lvl="0" marL="457200" rtl="0" algn="l">
              <a:spcBef>
                <a:spcPts val="1200"/>
              </a:spcBef>
              <a:spcAft>
                <a:spcPts val="0"/>
              </a:spcAft>
              <a:buSzPct val="100000"/>
              <a:buChar char="●"/>
            </a:pPr>
            <a:r>
              <a:rPr lang="en" sz="2663"/>
              <a:t>Exploring the impact of dataset’s context and platform on models’ efficiency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965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7" name="Google Shape;237;p28"/>
          <p:cNvSpPr txBox="1"/>
          <p:nvPr>
            <p:ph idx="1" type="body"/>
          </p:nvPr>
        </p:nvSpPr>
        <p:spPr>
          <a:xfrm>
            <a:off x="1297500" y="1604775"/>
            <a:ext cx="7540200" cy="2891700"/>
          </a:xfrm>
          <a:prstGeom prst="rect">
            <a:avLst/>
          </a:prstGeom>
        </p:spPr>
        <p:txBody>
          <a:bodyPr anchorCtr="0" anchor="t" bIns="91425" lIns="91425" spcFirstLastPara="1" rIns="91425" wrap="square" tIns="91425">
            <a:noAutofit/>
          </a:bodyPr>
          <a:lstStyle/>
          <a:p>
            <a:pPr indent="-330200" lvl="0" marL="914400" rtl="0" algn="l">
              <a:spcBef>
                <a:spcPts val="0"/>
              </a:spcBef>
              <a:spcAft>
                <a:spcPts val="0"/>
              </a:spcAft>
              <a:buSzPts val="1600"/>
              <a:buAutoNum type="arabicPeriod"/>
            </a:pPr>
            <a:r>
              <a:rPr lang="en" sz="1600"/>
              <a:t>Kim, Y. (2014, August 25). [1408.5882] Convolutional Neural Networks for Sentence Classification. arXiv. Retrieved December 5, 2023, from https://arxiv.org/abs/1408.5882</a:t>
            </a:r>
            <a:endParaRPr sz="1600"/>
          </a:p>
          <a:p>
            <a:pPr indent="-330200" lvl="0" marL="914400" rtl="0" algn="l">
              <a:spcBef>
                <a:spcPts val="0"/>
              </a:spcBef>
              <a:spcAft>
                <a:spcPts val="0"/>
              </a:spcAft>
              <a:buSzPts val="1600"/>
              <a:buAutoNum type="arabicPeriod"/>
            </a:pPr>
            <a:r>
              <a:rPr lang="en" sz="1600"/>
              <a:t>Wang, J., Liu, T., Luo, X., &amp; Wang, L. (2018). An LSTM Approach to Short Text Sentiment Classification with Word Embeddings. Retrieved December 5, 2023, from https://aclanthology.org/O18-1021/</a:t>
            </a:r>
            <a:endParaRPr sz="1600"/>
          </a:p>
          <a:p>
            <a:pPr indent="-330200" lvl="0" marL="914400" rtl="0" algn="l">
              <a:spcBef>
                <a:spcPts val="0"/>
              </a:spcBef>
              <a:spcAft>
                <a:spcPts val="0"/>
              </a:spcAft>
              <a:buSzPts val="1600"/>
              <a:buAutoNum type="arabicPeriod"/>
            </a:pPr>
            <a:r>
              <a:rPr lang="en" sz="1600"/>
              <a:t>Yang, Z., Dai, Z., Yang, Y., Carbonell, J., Ruslan Salakhutdinov, R., &amp; Le, Q. V. (2019, June 19). [1906.08237] XLNet: Generalized Autoregressive Pretraining for Language Understanding. arXiv. Retrieved December 5, 2023, from https://arxiv.org/abs/1906.08237</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297500" y="965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243" name="Google Shape;243;p29"/>
          <p:cNvSpPr txBox="1"/>
          <p:nvPr>
            <p:ph idx="1" type="body"/>
          </p:nvPr>
        </p:nvSpPr>
        <p:spPr>
          <a:xfrm>
            <a:off x="1297500" y="1753350"/>
            <a:ext cx="7038900" cy="2743200"/>
          </a:xfrm>
          <a:prstGeom prst="rect">
            <a:avLst/>
          </a:prstGeom>
        </p:spPr>
        <p:txBody>
          <a:bodyPr anchorCtr="0" anchor="t" bIns="91425" lIns="91425" spcFirstLastPara="1" rIns="91425" wrap="square" tIns="91425">
            <a:normAutofit/>
          </a:bodyPr>
          <a:lstStyle/>
          <a:p>
            <a:pPr indent="-330200" lvl="0" marL="914400" rtl="0" algn="l">
              <a:spcBef>
                <a:spcPts val="0"/>
              </a:spcBef>
              <a:spcAft>
                <a:spcPts val="0"/>
              </a:spcAft>
              <a:buSzPts val="1600"/>
              <a:buAutoNum type="arabicPeriod"/>
            </a:pPr>
            <a:r>
              <a:rPr lang="en" sz="1600"/>
              <a:t>IMDB Dataset of 50K Movie Reviews.</a:t>
            </a:r>
            <a:r>
              <a:rPr lang="en" sz="1600"/>
              <a:t> </a:t>
            </a:r>
            <a:r>
              <a:rPr lang="en" sz="1600" u="sng">
                <a:hlinkClick r:id="rId3"/>
              </a:rPr>
              <a:t>https://www.kaggle.com/datasets/lakshmi25npathi/imdb-dataset-of-50k-movie-reviews</a:t>
            </a:r>
            <a:endParaRPr sz="1600"/>
          </a:p>
          <a:p>
            <a:pPr indent="-330200" lvl="0" marL="914400" rtl="0" algn="l">
              <a:spcBef>
                <a:spcPts val="0"/>
              </a:spcBef>
              <a:spcAft>
                <a:spcPts val="0"/>
              </a:spcAft>
              <a:buSzPts val="1600"/>
              <a:buAutoNum type="arabicPeriod"/>
            </a:pPr>
            <a:r>
              <a:rPr lang="en" sz="1600"/>
              <a:t>515K Hotel Reviews Data in Europe. </a:t>
            </a:r>
            <a:r>
              <a:rPr lang="en" sz="1600" u="sng">
                <a:hlinkClick r:id="rId4"/>
              </a:rPr>
              <a:t>https://www.kaggle.com/jiashenliu/515k-hotel-reviews-data-in-europe</a:t>
            </a:r>
            <a:endParaRPr sz="1600"/>
          </a:p>
          <a:p>
            <a:pPr indent="-330200" lvl="0" marL="914400" rtl="0" algn="l">
              <a:spcBef>
                <a:spcPts val="0"/>
              </a:spcBef>
              <a:spcAft>
                <a:spcPts val="0"/>
              </a:spcAft>
              <a:buSzPts val="1600"/>
              <a:buAutoNum type="arabicPeriod"/>
            </a:pPr>
            <a:r>
              <a:rPr lang="en" sz="1600"/>
              <a:t>Tripadvisor Bangladesh attraction spots reviews. </a:t>
            </a:r>
            <a:r>
              <a:rPr lang="en" sz="1600" u="sng">
                <a:hlinkClick r:id="rId5"/>
              </a:rPr>
              <a:t>https://drive.google.com/file/d/16tRD77sLtztMetzO-VecMZHEh9EisSut/view?usp=sharing</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1204725"/>
            <a:ext cx="4587000" cy="369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133"/>
              <a:t>Presented By</a:t>
            </a:r>
            <a:endParaRPr sz="2133"/>
          </a:p>
          <a:p>
            <a:pPr indent="0" lvl="0" marL="0" rtl="0" algn="l">
              <a:spcBef>
                <a:spcPts val="0"/>
              </a:spcBef>
              <a:spcAft>
                <a:spcPts val="0"/>
              </a:spcAft>
              <a:buNone/>
            </a:pPr>
            <a:r>
              <a:rPr lang="en" sz="2133"/>
              <a:t>Kazi Habibur Rahaman</a:t>
            </a:r>
            <a:endParaRPr sz="2133"/>
          </a:p>
          <a:p>
            <a:pPr indent="0" lvl="0" marL="0" rtl="0" algn="l">
              <a:spcBef>
                <a:spcPts val="0"/>
              </a:spcBef>
              <a:spcAft>
                <a:spcPts val="0"/>
              </a:spcAft>
              <a:buNone/>
            </a:pPr>
            <a:r>
              <a:rPr lang="en" sz="2133"/>
              <a:t>ID: 20101559</a:t>
            </a:r>
            <a:endParaRPr sz="2133"/>
          </a:p>
          <a:p>
            <a:pPr indent="0" lvl="0" marL="0" rtl="0" algn="l">
              <a:spcBef>
                <a:spcPts val="0"/>
              </a:spcBef>
              <a:spcAft>
                <a:spcPts val="0"/>
              </a:spcAft>
              <a:buNone/>
            </a:pPr>
            <a:r>
              <a:rPr lang="en" sz="2133"/>
              <a:t>Group: 08</a:t>
            </a:r>
            <a:endParaRPr sz="2133"/>
          </a:p>
          <a:p>
            <a:pPr indent="0" lvl="0" marL="0" rtl="0" algn="l">
              <a:spcBef>
                <a:spcPts val="0"/>
              </a:spcBef>
              <a:spcAft>
                <a:spcPts val="0"/>
              </a:spcAft>
              <a:buNone/>
            </a:pPr>
            <a:r>
              <a:t/>
            </a:r>
            <a:endParaRPr sz="2133"/>
          </a:p>
          <a:p>
            <a:pPr indent="0" lvl="0" marL="0" rtl="0" algn="l">
              <a:spcBef>
                <a:spcPts val="0"/>
              </a:spcBef>
              <a:spcAft>
                <a:spcPts val="0"/>
              </a:spcAft>
              <a:buNone/>
            </a:pPr>
            <a:r>
              <a:t/>
            </a:r>
            <a:endParaRPr sz="2133"/>
          </a:p>
          <a:p>
            <a:pPr indent="0" lvl="0" marL="0" rtl="0" algn="l">
              <a:spcBef>
                <a:spcPts val="0"/>
              </a:spcBef>
              <a:spcAft>
                <a:spcPts val="0"/>
              </a:spcAft>
              <a:buNone/>
            </a:pPr>
            <a:r>
              <a:rPr lang="en" sz="2133"/>
              <a:t>Research Assistant: </a:t>
            </a:r>
            <a:endParaRPr sz="2133"/>
          </a:p>
          <a:p>
            <a:pPr indent="0" lvl="0" marL="0" rtl="0" algn="l">
              <a:spcBef>
                <a:spcPts val="0"/>
              </a:spcBef>
              <a:spcAft>
                <a:spcPts val="0"/>
              </a:spcAft>
              <a:buNone/>
            </a:pPr>
            <a:r>
              <a:rPr lang="en" sz="2133"/>
              <a:t>Ehsanur Rahman Rhythm</a:t>
            </a:r>
            <a:endParaRPr sz="2133"/>
          </a:p>
          <a:p>
            <a:pPr indent="0" lvl="0" marL="0" rtl="0" algn="l">
              <a:spcBef>
                <a:spcPts val="0"/>
              </a:spcBef>
              <a:spcAft>
                <a:spcPts val="0"/>
              </a:spcAft>
              <a:buNone/>
            </a:pPr>
            <a:r>
              <a:t/>
            </a:r>
            <a:endParaRPr sz="2133"/>
          </a:p>
          <a:p>
            <a:pPr indent="0" lvl="0" marL="0" rtl="0" algn="l">
              <a:spcBef>
                <a:spcPts val="0"/>
              </a:spcBef>
              <a:spcAft>
                <a:spcPts val="0"/>
              </a:spcAft>
              <a:buNone/>
            </a:pPr>
            <a:r>
              <a:rPr lang="en" sz="2133"/>
              <a:t>Student Tutor:</a:t>
            </a:r>
            <a:endParaRPr sz="2133"/>
          </a:p>
          <a:p>
            <a:pPr indent="0" lvl="0" marL="0" rtl="0" algn="l">
              <a:spcBef>
                <a:spcPts val="0"/>
              </a:spcBef>
              <a:spcAft>
                <a:spcPts val="0"/>
              </a:spcAft>
              <a:buNone/>
            </a:pPr>
            <a:r>
              <a:rPr lang="en" sz="2133"/>
              <a:t>Farah Binta Haque</a:t>
            </a:r>
            <a:endParaRPr sz="2133"/>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900"/>
              <a:t>Reviews are crucial in the field of tourism as they serve as a guide for travelers. Sentiment analysis plays a vital role in this case. Sentiment analysis is vital for understanding public opinion and preferences. In this paper, we explore the application of deep learning models for sentiment classification in tourist reviews.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965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Tasks:</a:t>
            </a:r>
            <a:endParaRPr/>
          </a:p>
        </p:txBody>
      </p:sp>
      <p:sp>
        <p:nvSpPr>
          <p:cNvPr id="152" name="Google Shape;152;p16"/>
          <p:cNvSpPr txBox="1"/>
          <p:nvPr>
            <p:ph idx="1" type="body"/>
          </p:nvPr>
        </p:nvSpPr>
        <p:spPr>
          <a:xfrm>
            <a:off x="1297500" y="1753350"/>
            <a:ext cx="7038900" cy="2743200"/>
          </a:xfrm>
          <a:prstGeom prst="rect">
            <a:avLst/>
          </a:prstGeom>
        </p:spPr>
        <p:txBody>
          <a:bodyPr anchorCtr="0" anchor="t" bIns="91425" lIns="91425" spcFirstLastPara="1" rIns="91425" wrap="square" tIns="91425">
            <a:normAutofit fontScale="77500" lnSpcReduction="20000"/>
          </a:bodyPr>
          <a:lstStyle/>
          <a:p>
            <a:pPr indent="-327025" lvl="0" marL="457200" rtl="0" algn="l">
              <a:spcBef>
                <a:spcPts val="0"/>
              </a:spcBef>
              <a:spcAft>
                <a:spcPts val="0"/>
              </a:spcAft>
              <a:buSzPct val="100000"/>
              <a:buChar char="●"/>
            </a:pPr>
            <a:r>
              <a:rPr lang="en" sz="2000"/>
              <a:t>Sentiment classification using CNN model</a:t>
            </a:r>
            <a:endParaRPr sz="2000"/>
          </a:p>
          <a:p>
            <a:pPr indent="-327025" lvl="1" marL="914400" rtl="0" algn="l">
              <a:spcBef>
                <a:spcPts val="0"/>
              </a:spcBef>
              <a:spcAft>
                <a:spcPts val="0"/>
              </a:spcAft>
              <a:buSzPct val="100000"/>
              <a:buChar char="○"/>
            </a:pPr>
            <a:r>
              <a:rPr lang="en" sz="2000"/>
              <a:t>One convolution layer CNN [1]</a:t>
            </a:r>
            <a:endParaRPr sz="2000"/>
          </a:p>
          <a:p>
            <a:pPr indent="0" lvl="0" marL="914400" rtl="0" algn="l">
              <a:spcBef>
                <a:spcPts val="1200"/>
              </a:spcBef>
              <a:spcAft>
                <a:spcPts val="0"/>
              </a:spcAft>
              <a:buNone/>
            </a:pPr>
            <a:r>
              <a:t/>
            </a:r>
            <a:endParaRPr sz="2000"/>
          </a:p>
          <a:p>
            <a:pPr indent="-327025" lvl="0" marL="457200" rtl="0" algn="l">
              <a:spcBef>
                <a:spcPts val="1200"/>
              </a:spcBef>
              <a:spcAft>
                <a:spcPts val="0"/>
              </a:spcAft>
              <a:buSzPct val="100000"/>
              <a:buChar char="●"/>
            </a:pPr>
            <a:r>
              <a:rPr lang="en" sz="2000"/>
              <a:t>Sentiment classification using RNN model</a:t>
            </a:r>
            <a:endParaRPr sz="2000"/>
          </a:p>
          <a:p>
            <a:pPr indent="-327025" lvl="1" marL="914400" rtl="0" algn="l">
              <a:spcBef>
                <a:spcPts val="0"/>
              </a:spcBef>
              <a:spcAft>
                <a:spcPts val="0"/>
              </a:spcAft>
              <a:buSzPct val="100000"/>
              <a:buChar char="○"/>
            </a:pPr>
            <a:r>
              <a:rPr lang="en" sz="2000"/>
              <a:t>LSTM Network proposed by (Wang J.H. et al, 2018) [2]</a:t>
            </a:r>
            <a:endParaRPr sz="2000"/>
          </a:p>
          <a:p>
            <a:pPr indent="0" lvl="0" marL="914400" rtl="0" algn="l">
              <a:spcBef>
                <a:spcPts val="1200"/>
              </a:spcBef>
              <a:spcAft>
                <a:spcPts val="0"/>
              </a:spcAft>
              <a:buNone/>
            </a:pPr>
            <a:r>
              <a:t/>
            </a:r>
            <a:endParaRPr sz="2000"/>
          </a:p>
          <a:p>
            <a:pPr indent="-327025" lvl="0" marL="457200" rtl="0" algn="l">
              <a:spcBef>
                <a:spcPts val="1200"/>
              </a:spcBef>
              <a:spcAft>
                <a:spcPts val="0"/>
              </a:spcAft>
              <a:buSzPct val="100000"/>
              <a:buChar char="●"/>
            </a:pPr>
            <a:r>
              <a:rPr lang="en" sz="2000"/>
              <a:t>Sentiment classification using Transformer</a:t>
            </a:r>
            <a:endParaRPr sz="2000"/>
          </a:p>
          <a:p>
            <a:pPr indent="-327025" lvl="1" marL="914400" rtl="0" algn="l">
              <a:spcBef>
                <a:spcPts val="0"/>
              </a:spcBef>
              <a:spcAft>
                <a:spcPts val="0"/>
              </a:spcAft>
              <a:buSzPct val="100000"/>
              <a:buChar char="○"/>
            </a:pPr>
            <a:r>
              <a:rPr lang="en" sz="2000"/>
              <a:t>XLNet model [3]</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965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r>
              <a:rPr lang="en"/>
              <a:t>:</a:t>
            </a:r>
            <a:endParaRPr/>
          </a:p>
        </p:txBody>
      </p:sp>
      <p:sp>
        <p:nvSpPr>
          <p:cNvPr id="158" name="Google Shape;158;p17"/>
          <p:cNvSpPr txBox="1"/>
          <p:nvPr>
            <p:ph idx="1" type="body"/>
          </p:nvPr>
        </p:nvSpPr>
        <p:spPr>
          <a:xfrm>
            <a:off x="1297500" y="1879350"/>
            <a:ext cx="7038900" cy="27888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SzPct val="100000"/>
              <a:buChar char="●"/>
            </a:pPr>
            <a:r>
              <a:rPr lang="en" sz="2000"/>
              <a:t>Training Data: Movie reviews </a:t>
            </a:r>
            <a:endParaRPr sz="2000"/>
          </a:p>
          <a:p>
            <a:pPr indent="-336550" lvl="1" marL="914400" rtl="0" algn="l">
              <a:spcBef>
                <a:spcPts val="0"/>
              </a:spcBef>
              <a:spcAft>
                <a:spcPts val="0"/>
              </a:spcAft>
              <a:buSzPct val="100000"/>
              <a:buChar char="○"/>
            </a:pPr>
            <a:r>
              <a:rPr lang="en" sz="2000"/>
              <a:t>IMDB Dataset of 50K Movie Reviews [1]</a:t>
            </a:r>
            <a:endParaRPr sz="2000"/>
          </a:p>
          <a:p>
            <a:pPr indent="0" lvl="0" marL="914400" rtl="0" algn="l">
              <a:spcBef>
                <a:spcPts val="1200"/>
              </a:spcBef>
              <a:spcAft>
                <a:spcPts val="0"/>
              </a:spcAft>
              <a:buNone/>
            </a:pPr>
            <a:r>
              <a:t/>
            </a:r>
            <a:endParaRPr sz="2000"/>
          </a:p>
          <a:p>
            <a:pPr indent="-336550" lvl="0" marL="457200" rtl="0" algn="l">
              <a:spcBef>
                <a:spcPts val="1200"/>
              </a:spcBef>
              <a:spcAft>
                <a:spcPts val="0"/>
              </a:spcAft>
              <a:buSzPct val="100000"/>
              <a:buChar char="●"/>
            </a:pPr>
            <a:r>
              <a:rPr lang="en" sz="2000"/>
              <a:t>Training Data: Hotel reviews </a:t>
            </a:r>
            <a:endParaRPr sz="2000"/>
          </a:p>
          <a:p>
            <a:pPr indent="-336550" lvl="1" marL="914400" rtl="0" algn="l">
              <a:spcBef>
                <a:spcPts val="0"/>
              </a:spcBef>
              <a:spcAft>
                <a:spcPts val="0"/>
              </a:spcAft>
              <a:buSzPct val="100000"/>
              <a:buChar char="○"/>
            </a:pPr>
            <a:r>
              <a:rPr lang="en" sz="2000"/>
              <a:t>515K Hotel Reviews Data in Europe[2]</a:t>
            </a:r>
            <a:endParaRPr sz="2000"/>
          </a:p>
          <a:p>
            <a:pPr indent="0" lvl="0" marL="914400" rtl="0" algn="l">
              <a:spcBef>
                <a:spcPts val="1200"/>
              </a:spcBef>
              <a:spcAft>
                <a:spcPts val="0"/>
              </a:spcAft>
              <a:buNone/>
            </a:pPr>
            <a:r>
              <a:t/>
            </a:r>
            <a:endParaRPr sz="2000"/>
          </a:p>
          <a:p>
            <a:pPr indent="-336550" lvl="0" marL="457200" rtl="0" algn="l">
              <a:spcBef>
                <a:spcPts val="1200"/>
              </a:spcBef>
              <a:spcAft>
                <a:spcPts val="0"/>
              </a:spcAft>
              <a:buSzPct val="100000"/>
              <a:buChar char="●"/>
            </a:pPr>
            <a:r>
              <a:rPr lang="en" sz="2000"/>
              <a:t>Testset: Tripadvisor Bangladesh attraction spots reviews</a:t>
            </a:r>
            <a:endParaRPr sz="2000"/>
          </a:p>
          <a:p>
            <a:pPr indent="-336550" lvl="1" marL="914400" rtl="0" algn="l">
              <a:spcBef>
                <a:spcPts val="0"/>
              </a:spcBef>
              <a:spcAft>
                <a:spcPts val="0"/>
              </a:spcAft>
              <a:buSzPct val="100000"/>
              <a:buChar char="○"/>
            </a:pPr>
            <a:r>
              <a:rPr lang="en" sz="2000"/>
              <a:t>Self-collected Data from Tripadvisor website[3]</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Binary sentiment:					2.	Balanced: </a:t>
            </a:r>
            <a:endParaRPr/>
          </a:p>
        </p:txBody>
      </p:sp>
      <p:pic>
        <p:nvPicPr>
          <p:cNvPr id="165" name="Google Shape;165;p18"/>
          <p:cNvPicPr preferRelativeResize="0"/>
          <p:nvPr/>
        </p:nvPicPr>
        <p:blipFill>
          <a:blip r:embed="rId3">
            <a:alphaModFix/>
          </a:blip>
          <a:stretch>
            <a:fillRect/>
          </a:stretch>
        </p:blipFill>
        <p:spPr>
          <a:xfrm>
            <a:off x="5377350" y="2047625"/>
            <a:ext cx="2959050" cy="2082426"/>
          </a:xfrm>
          <a:prstGeom prst="rect">
            <a:avLst/>
          </a:prstGeom>
          <a:noFill/>
          <a:ln>
            <a:noFill/>
          </a:ln>
        </p:spPr>
      </p:pic>
      <p:pic>
        <p:nvPicPr>
          <p:cNvPr id="166" name="Google Shape;166;p18"/>
          <p:cNvPicPr preferRelativeResize="0"/>
          <p:nvPr/>
        </p:nvPicPr>
        <p:blipFill>
          <a:blip r:embed="rId4">
            <a:alphaModFix/>
          </a:blip>
          <a:stretch>
            <a:fillRect/>
          </a:stretch>
        </p:blipFill>
        <p:spPr>
          <a:xfrm>
            <a:off x="1454675" y="2047625"/>
            <a:ext cx="2742425" cy="1463475"/>
          </a:xfrm>
          <a:prstGeom prst="rect">
            <a:avLst/>
          </a:prstGeom>
          <a:noFill/>
          <a:ln>
            <a:noFill/>
          </a:ln>
        </p:spPr>
      </p:pic>
      <p:pic>
        <p:nvPicPr>
          <p:cNvPr id="167" name="Google Shape;167;p18"/>
          <p:cNvPicPr preferRelativeResize="0"/>
          <p:nvPr/>
        </p:nvPicPr>
        <p:blipFill>
          <a:blip r:embed="rId5">
            <a:alphaModFix/>
          </a:blip>
          <a:stretch>
            <a:fillRect/>
          </a:stretch>
        </p:blipFill>
        <p:spPr>
          <a:xfrm>
            <a:off x="1853950" y="3629800"/>
            <a:ext cx="2343150" cy="100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Setup:</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a:latin typeface="Times New Roman"/>
                <a:ea typeface="Times New Roman"/>
                <a:cs typeface="Times New Roman"/>
                <a:sym typeface="Times New Roman"/>
              </a:rPr>
              <a:t>Data Processing</a:t>
            </a:r>
            <a:r>
              <a:rPr lang="en"/>
              <a:t>:</a:t>
            </a:r>
            <a:endParaRPr/>
          </a:p>
          <a:p>
            <a:pPr indent="0" lvl="0" marL="457200" rtl="0" algn="l">
              <a:spcBef>
                <a:spcPts val="1200"/>
              </a:spcBef>
              <a:spcAft>
                <a:spcPts val="0"/>
              </a:spcAft>
              <a:buNone/>
            </a:pPr>
            <a:r>
              <a:rPr lang="en"/>
              <a:t>	Before: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After:</a:t>
            </a:r>
            <a:endParaRPr/>
          </a:p>
          <a:p>
            <a:pPr indent="0" lvl="0" marL="0" rtl="0" algn="l">
              <a:spcBef>
                <a:spcPts val="1200"/>
              </a:spcBef>
              <a:spcAft>
                <a:spcPts val="1200"/>
              </a:spcAft>
              <a:buNone/>
            </a:pPr>
            <a:r>
              <a:rPr lang="en"/>
              <a:t>	</a:t>
            </a:r>
            <a:endParaRPr/>
          </a:p>
        </p:txBody>
      </p:sp>
      <p:pic>
        <p:nvPicPr>
          <p:cNvPr id="174" name="Google Shape;174;p19"/>
          <p:cNvPicPr preferRelativeResize="0"/>
          <p:nvPr/>
        </p:nvPicPr>
        <p:blipFill>
          <a:blip r:embed="rId3">
            <a:alphaModFix/>
          </a:blip>
          <a:stretch>
            <a:fillRect/>
          </a:stretch>
        </p:blipFill>
        <p:spPr>
          <a:xfrm>
            <a:off x="1788125" y="2299325"/>
            <a:ext cx="6548280" cy="914100"/>
          </a:xfrm>
          <a:prstGeom prst="rect">
            <a:avLst/>
          </a:prstGeom>
          <a:noFill/>
          <a:ln>
            <a:noFill/>
          </a:ln>
        </p:spPr>
      </p:pic>
      <p:pic>
        <p:nvPicPr>
          <p:cNvPr id="175" name="Google Shape;175;p19"/>
          <p:cNvPicPr preferRelativeResize="0"/>
          <p:nvPr/>
        </p:nvPicPr>
        <p:blipFill>
          <a:blip r:embed="rId4">
            <a:alphaModFix/>
          </a:blip>
          <a:stretch>
            <a:fillRect/>
          </a:stretch>
        </p:blipFill>
        <p:spPr>
          <a:xfrm>
            <a:off x="1788125" y="3785325"/>
            <a:ext cx="6598650" cy="48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Setup:</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CNN:</a:t>
            </a:r>
            <a:endParaRPr/>
          </a:p>
          <a:p>
            <a:pPr indent="0" lvl="0" marL="0" rtl="0" algn="l">
              <a:spcBef>
                <a:spcPts val="1200"/>
              </a:spcBef>
              <a:spcAft>
                <a:spcPts val="0"/>
              </a:spcAft>
              <a:buNone/>
            </a:pPr>
            <a:r>
              <a:rPr lang="en"/>
              <a:t>	6 epoch, 128 batch size</a:t>
            </a:r>
            <a:endParaRPr/>
          </a:p>
          <a:p>
            <a:pPr indent="0" lvl="0" marL="0" rtl="0" algn="l">
              <a:spcBef>
                <a:spcPts val="1200"/>
              </a:spcBef>
              <a:spcAft>
                <a:spcPts val="0"/>
              </a:spcAft>
              <a:buNone/>
            </a:pPr>
            <a:r>
              <a:rPr lang="en"/>
              <a:t>	For IMDB Movie dataset:</a:t>
            </a:r>
            <a:endParaRPr/>
          </a:p>
          <a:p>
            <a:pPr indent="0" lvl="0" marL="0" rtl="0" algn="l">
              <a:spcBef>
                <a:spcPts val="1200"/>
              </a:spcBef>
              <a:spcAft>
                <a:spcPts val="0"/>
              </a:spcAft>
              <a:buNone/>
            </a:pPr>
            <a:r>
              <a:rPr lang="en"/>
              <a:t>		Test Accuracy: </a:t>
            </a:r>
            <a:r>
              <a:rPr lang="en"/>
              <a:t>0.8515999913215637</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For Hotel Review dataset:</a:t>
            </a:r>
            <a:endParaRPr/>
          </a:p>
          <a:p>
            <a:pPr indent="0" lvl="0" marL="0" rtl="0" algn="l">
              <a:spcBef>
                <a:spcPts val="1200"/>
              </a:spcBef>
              <a:spcAft>
                <a:spcPts val="0"/>
              </a:spcAft>
              <a:buNone/>
            </a:pPr>
            <a:r>
              <a:rPr lang="en"/>
              <a:t>		</a:t>
            </a:r>
            <a:r>
              <a:rPr lang="en"/>
              <a:t>Test Accuracy: 0.9410167932510376</a:t>
            </a:r>
            <a:endParaRPr/>
          </a:p>
          <a:p>
            <a:pPr indent="0" lvl="0" marL="0" rtl="0" algn="l">
              <a:spcBef>
                <a:spcPts val="1200"/>
              </a:spcBef>
              <a:spcAft>
                <a:spcPts val="1200"/>
              </a:spcAft>
              <a:buNone/>
            </a:pPr>
            <a:r>
              <a:t/>
            </a:r>
            <a:endParaRPr/>
          </a:p>
        </p:txBody>
      </p:sp>
      <p:pic>
        <p:nvPicPr>
          <p:cNvPr id="182" name="Google Shape;182;p20"/>
          <p:cNvPicPr preferRelativeResize="0"/>
          <p:nvPr/>
        </p:nvPicPr>
        <p:blipFill>
          <a:blip r:embed="rId3">
            <a:alphaModFix/>
          </a:blip>
          <a:stretch>
            <a:fillRect/>
          </a:stretch>
        </p:blipFill>
        <p:spPr>
          <a:xfrm>
            <a:off x="5856300" y="3327800"/>
            <a:ext cx="2480099" cy="1618524"/>
          </a:xfrm>
          <a:prstGeom prst="rect">
            <a:avLst/>
          </a:prstGeom>
          <a:noFill/>
          <a:ln>
            <a:noFill/>
          </a:ln>
        </p:spPr>
      </p:pic>
      <p:pic>
        <p:nvPicPr>
          <p:cNvPr id="183" name="Google Shape;183;p20"/>
          <p:cNvPicPr preferRelativeResize="0"/>
          <p:nvPr/>
        </p:nvPicPr>
        <p:blipFill>
          <a:blip r:embed="rId4">
            <a:alphaModFix/>
          </a:blip>
          <a:stretch>
            <a:fillRect/>
          </a:stretch>
        </p:blipFill>
        <p:spPr>
          <a:xfrm>
            <a:off x="5856300" y="1508563"/>
            <a:ext cx="2480099" cy="1618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Setup</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RNN: </a:t>
            </a:r>
            <a:r>
              <a:rPr lang="en"/>
              <a:t>	</a:t>
            </a:r>
            <a:endParaRPr/>
          </a:p>
          <a:p>
            <a:pPr indent="0" lvl="0" marL="0" rtl="0" algn="l">
              <a:spcBef>
                <a:spcPts val="1200"/>
              </a:spcBef>
              <a:spcAft>
                <a:spcPts val="0"/>
              </a:spcAft>
              <a:buNone/>
            </a:pPr>
            <a:r>
              <a:rPr lang="en"/>
              <a:t>	</a:t>
            </a:r>
            <a:r>
              <a:rPr lang="en"/>
              <a:t>6 epoch, 128 batch size</a:t>
            </a:r>
            <a:endParaRPr/>
          </a:p>
          <a:p>
            <a:pPr indent="0" lvl="0" marL="0" rtl="0" algn="l">
              <a:spcBef>
                <a:spcPts val="1200"/>
              </a:spcBef>
              <a:spcAft>
                <a:spcPts val="0"/>
              </a:spcAft>
              <a:buNone/>
            </a:pPr>
            <a:r>
              <a:rPr lang="en"/>
              <a:t>	For Movie Review dataset:</a:t>
            </a:r>
            <a:endParaRPr/>
          </a:p>
          <a:p>
            <a:pPr indent="0" lvl="0" marL="457200" rtl="0" algn="l">
              <a:spcBef>
                <a:spcPts val="1200"/>
              </a:spcBef>
              <a:spcAft>
                <a:spcPts val="0"/>
              </a:spcAft>
              <a:buNone/>
            </a:pPr>
            <a:r>
              <a:rPr lang="en"/>
              <a:t>	</a:t>
            </a:r>
            <a:r>
              <a:rPr lang="en"/>
              <a:t>Test Accuracy: 0.8495000004768372</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For Hotel Review dataset:</a:t>
            </a:r>
            <a:endParaRPr/>
          </a:p>
          <a:p>
            <a:pPr indent="0" lvl="0" marL="457200" rtl="0" algn="l">
              <a:spcBef>
                <a:spcPts val="1200"/>
              </a:spcBef>
              <a:spcAft>
                <a:spcPts val="1200"/>
              </a:spcAft>
              <a:buNone/>
            </a:pPr>
            <a:r>
              <a:rPr lang="en"/>
              <a:t>	</a:t>
            </a:r>
            <a:r>
              <a:rPr lang="en"/>
              <a:t>Test Accuracy: 0.9480794668197632</a:t>
            </a:r>
            <a:endParaRPr/>
          </a:p>
        </p:txBody>
      </p:sp>
      <p:pic>
        <p:nvPicPr>
          <p:cNvPr id="190" name="Google Shape;190;p21"/>
          <p:cNvPicPr preferRelativeResize="0"/>
          <p:nvPr/>
        </p:nvPicPr>
        <p:blipFill>
          <a:blip r:embed="rId3">
            <a:alphaModFix/>
          </a:blip>
          <a:stretch>
            <a:fillRect/>
          </a:stretch>
        </p:blipFill>
        <p:spPr>
          <a:xfrm>
            <a:off x="6302174" y="3300450"/>
            <a:ext cx="2249400" cy="1676175"/>
          </a:xfrm>
          <a:prstGeom prst="rect">
            <a:avLst/>
          </a:prstGeom>
          <a:noFill/>
          <a:ln>
            <a:noFill/>
          </a:ln>
        </p:spPr>
      </p:pic>
      <p:pic>
        <p:nvPicPr>
          <p:cNvPr id="191" name="Google Shape;191;p21"/>
          <p:cNvPicPr preferRelativeResize="0"/>
          <p:nvPr/>
        </p:nvPicPr>
        <p:blipFill>
          <a:blip r:embed="rId4">
            <a:alphaModFix/>
          </a:blip>
          <a:stretch>
            <a:fillRect/>
          </a:stretch>
        </p:blipFill>
        <p:spPr>
          <a:xfrm>
            <a:off x="6302175" y="1469888"/>
            <a:ext cx="2249400" cy="1748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