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303" r:id="rId13"/>
    <p:sldId id="289" r:id="rId14"/>
    <p:sldId id="290" r:id="rId15"/>
    <p:sldId id="304" r:id="rId16"/>
    <p:sldId id="305" r:id="rId17"/>
    <p:sldId id="307" r:id="rId18"/>
    <p:sldId id="306" r:id="rId19"/>
    <p:sldId id="291" r:id="rId20"/>
    <p:sldId id="292" r:id="rId21"/>
    <p:sldId id="308" r:id="rId22"/>
    <p:sldId id="295" r:id="rId23"/>
    <p:sldId id="298" r:id="rId24"/>
    <p:sldId id="297" r:id="rId25"/>
    <p:sldId id="293" r:id="rId26"/>
    <p:sldId id="299" r:id="rId27"/>
    <p:sldId id="300" r:id="rId28"/>
    <p:sldId id="301" r:id="rId29"/>
    <p:sldId id="302" r:id="rId30"/>
    <p:sldId id="309" r:id="rId31"/>
    <p:sldId id="310" r:id="rId32"/>
    <p:sldId id="311" r:id="rId33"/>
    <p:sldId id="312" r:id="rId34"/>
    <p:sldId id="313" r:id="rId35"/>
    <p:sldId id="296" r:id="rId36"/>
    <p:sldId id="285" r:id="rId37"/>
    <p:sldId id="286" r:id="rId38"/>
    <p:sldId id="28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9" autoAdjust="0"/>
    <p:restoredTop sz="94660"/>
  </p:normalViewPr>
  <p:slideViewPr>
    <p:cSldViewPr snapToGrid="0">
      <p:cViewPr varScale="1">
        <p:scale>
          <a:sx n="149" d="100"/>
          <a:sy n="149" d="100"/>
        </p:scale>
        <p:origin x="176"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5/24/21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5/24/21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5/24/21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E6E1-DC97-4EAA-96C3-49070751473F}"/>
              </a:ext>
            </a:extLst>
          </p:cNvPr>
          <p:cNvSpPr>
            <a:spLocks noGrp="1"/>
          </p:cNvSpPr>
          <p:nvPr>
            <p:ph type="ctrTitle"/>
          </p:nvPr>
        </p:nvSpPr>
        <p:spPr>
          <a:xfrm>
            <a:off x="1097280" y="758952"/>
            <a:ext cx="10058400" cy="2445887"/>
          </a:xfrm>
        </p:spPr>
        <p:txBody>
          <a:bodyPr/>
          <a:lstStyle/>
          <a:p>
            <a:pPr algn="ctr"/>
            <a:r>
              <a:rPr lang="en-IN" b="1" dirty="0"/>
              <a:t>Abstractive Text Summarization</a:t>
            </a:r>
          </a:p>
        </p:txBody>
      </p:sp>
      <p:sp>
        <p:nvSpPr>
          <p:cNvPr id="3" name="Subtitle 2">
            <a:extLst>
              <a:ext uri="{FF2B5EF4-FFF2-40B4-BE49-F238E27FC236}">
                <a16:creationId xmlns:a16="http://schemas.microsoft.com/office/drawing/2014/main" id="{AFD93A71-C37F-4A9B-9572-25678C6BFB80}"/>
              </a:ext>
            </a:extLst>
          </p:cNvPr>
          <p:cNvSpPr>
            <a:spLocks noGrp="1"/>
          </p:cNvSpPr>
          <p:nvPr>
            <p:ph type="subTitle" idx="1"/>
          </p:nvPr>
        </p:nvSpPr>
        <p:spPr>
          <a:xfrm>
            <a:off x="1097280" y="4455620"/>
            <a:ext cx="10058400" cy="1143000"/>
          </a:xfrm>
        </p:spPr>
        <p:txBody>
          <a:bodyPr/>
          <a:lstStyle/>
          <a:p>
            <a:pPr algn="ctr"/>
            <a:r>
              <a:rPr lang="en-IN" dirty="0"/>
              <a:t>Major project</a:t>
            </a:r>
          </a:p>
        </p:txBody>
      </p:sp>
    </p:spTree>
    <p:extLst>
      <p:ext uri="{BB962C8B-B14F-4D97-AF65-F5344CB8AC3E}">
        <p14:creationId xmlns:p14="http://schemas.microsoft.com/office/powerpoint/2010/main" val="2380507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Dataset Used</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IN" sz="2800" dirty="0"/>
              <a:t>The dataset used contains over 3,00,000 news articles.</a:t>
            </a:r>
          </a:p>
          <a:p>
            <a:pPr>
              <a:buFont typeface="Arial" panose="020B0604020202020204" pitchFamily="34" charset="0"/>
              <a:buChar char="•"/>
            </a:pPr>
            <a:r>
              <a:rPr lang="en-IN" sz="2800" dirty="0"/>
              <a:t>These news articles belong to two prominent news agencies:</a:t>
            </a:r>
          </a:p>
          <a:p>
            <a:pPr marL="514350" indent="-514350">
              <a:buFont typeface="+mj-lt"/>
              <a:buAutoNum type="arabicPeriod"/>
            </a:pPr>
            <a:r>
              <a:rPr lang="en-IN" sz="2800" dirty="0"/>
              <a:t>CNN</a:t>
            </a:r>
          </a:p>
          <a:p>
            <a:pPr marL="514350" indent="-514350">
              <a:buFont typeface="+mj-lt"/>
              <a:buAutoNum type="arabicPeriod"/>
            </a:pPr>
            <a:r>
              <a:rPr lang="en-IN" sz="2800" dirty="0"/>
              <a:t>Dailymail</a:t>
            </a:r>
          </a:p>
          <a:p>
            <a:pPr>
              <a:buFont typeface="Arial" panose="020B0604020202020204" pitchFamily="34" charset="0"/>
              <a:buChar char="•"/>
            </a:pPr>
            <a:endParaRPr lang="en-IN" sz="2800" dirty="0"/>
          </a:p>
          <a:p>
            <a:pPr marL="0" indent="0">
              <a:buNone/>
            </a:pPr>
            <a:r>
              <a:rPr lang="en-IN" sz="2400" dirty="0"/>
              <a:t>The source of the dataset is: www.tensorflow.org/datasets/catalog/cnn_dailymail</a:t>
            </a:r>
          </a:p>
        </p:txBody>
      </p:sp>
    </p:spTree>
    <p:extLst>
      <p:ext uri="{BB962C8B-B14F-4D97-AF65-F5344CB8AC3E}">
        <p14:creationId xmlns:p14="http://schemas.microsoft.com/office/powerpoint/2010/main" val="426847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Dataset Used</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US" sz="2800" dirty="0"/>
              <a:t>The distribution of the dataset will be as follows:</a:t>
            </a:r>
          </a:p>
          <a:p>
            <a:pPr marL="514350" indent="-514350">
              <a:buFont typeface="+mj-lt"/>
              <a:buAutoNum type="arabicPeriod"/>
            </a:pPr>
            <a:r>
              <a:rPr lang="en-US" sz="2800" dirty="0"/>
              <a:t>Testing: 10,000 articles.</a:t>
            </a:r>
          </a:p>
          <a:p>
            <a:pPr marL="514350" indent="-514350">
              <a:buFont typeface="+mj-lt"/>
              <a:buAutoNum type="arabicPeriod"/>
            </a:pPr>
            <a:r>
              <a:rPr lang="en-IN" sz="2800" dirty="0"/>
              <a:t>Validation: 10,000 articles.</a:t>
            </a:r>
          </a:p>
          <a:p>
            <a:pPr marL="514350" indent="-514350">
              <a:buFont typeface="+mj-lt"/>
              <a:buAutoNum type="arabicPeriod"/>
            </a:pPr>
            <a:r>
              <a:rPr lang="en-IN" sz="2800" dirty="0"/>
              <a:t>Training: Rest of the dataset (Around 2,90,000).</a:t>
            </a:r>
          </a:p>
          <a:p>
            <a:pPr marL="0" indent="0">
              <a:buNone/>
            </a:pPr>
            <a:r>
              <a:rPr lang="en-IN" sz="2800" dirty="0"/>
              <a:t>Also, since the number of Dailymail articles(2,19,000) is greater than the number of CNN articles(92,000), the data from both sets have been divided proportionately in the aforementioned distribution (Testing, Validation, and Training).</a:t>
            </a:r>
          </a:p>
        </p:txBody>
      </p:sp>
    </p:spTree>
    <p:extLst>
      <p:ext uri="{BB962C8B-B14F-4D97-AF65-F5344CB8AC3E}">
        <p14:creationId xmlns:p14="http://schemas.microsoft.com/office/powerpoint/2010/main" val="2842356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728B24-21A4-4DF5-9DE3-172A00868140}"/>
              </a:ext>
            </a:extLst>
          </p:cNvPr>
          <p:cNvPicPr>
            <a:picLocks noChangeAspect="1"/>
          </p:cNvPicPr>
          <p:nvPr/>
        </p:nvPicPr>
        <p:blipFill rotWithShape="1">
          <a:blip r:embed="rId2"/>
          <a:srcRect t="4906" b="43522"/>
          <a:stretch/>
        </p:blipFill>
        <p:spPr>
          <a:xfrm>
            <a:off x="0" y="474453"/>
            <a:ext cx="12192000" cy="3536830"/>
          </a:xfrm>
          <a:prstGeom prst="rect">
            <a:avLst/>
          </a:prstGeom>
        </p:spPr>
      </p:pic>
      <p:pic>
        <p:nvPicPr>
          <p:cNvPr id="7" name="Picture 6">
            <a:extLst>
              <a:ext uri="{FF2B5EF4-FFF2-40B4-BE49-F238E27FC236}">
                <a16:creationId xmlns:a16="http://schemas.microsoft.com/office/drawing/2014/main" id="{E6B32325-7A5B-4FB6-9C77-F0AF7F86F50E}"/>
              </a:ext>
            </a:extLst>
          </p:cNvPr>
          <p:cNvPicPr>
            <a:picLocks noChangeAspect="1"/>
          </p:cNvPicPr>
          <p:nvPr/>
        </p:nvPicPr>
        <p:blipFill rotWithShape="1">
          <a:blip r:embed="rId3"/>
          <a:srcRect t="66793" r="56840" b="9182"/>
          <a:stretch/>
        </p:blipFill>
        <p:spPr>
          <a:xfrm>
            <a:off x="0" y="4442603"/>
            <a:ext cx="5262113" cy="1647645"/>
          </a:xfrm>
          <a:prstGeom prst="rect">
            <a:avLst/>
          </a:prstGeom>
        </p:spPr>
      </p:pic>
      <p:sp>
        <p:nvSpPr>
          <p:cNvPr id="8" name="TextBox 7">
            <a:extLst>
              <a:ext uri="{FF2B5EF4-FFF2-40B4-BE49-F238E27FC236}">
                <a16:creationId xmlns:a16="http://schemas.microsoft.com/office/drawing/2014/main" id="{B657402C-962D-4453-8FC0-45BDAE38CBDF}"/>
              </a:ext>
            </a:extLst>
          </p:cNvPr>
          <p:cNvSpPr txBox="1"/>
          <p:nvPr/>
        </p:nvSpPr>
        <p:spPr>
          <a:xfrm>
            <a:off x="198408" y="43133"/>
            <a:ext cx="1431985" cy="369332"/>
          </a:xfrm>
          <a:prstGeom prst="rect">
            <a:avLst/>
          </a:prstGeom>
          <a:noFill/>
        </p:spPr>
        <p:txBody>
          <a:bodyPr wrap="square" rtlCol="0">
            <a:spAutoFit/>
          </a:bodyPr>
          <a:lstStyle/>
          <a:p>
            <a:r>
              <a:rPr lang="en-US" dirty="0"/>
              <a:t>News Article:</a:t>
            </a:r>
            <a:endParaRPr lang="en-IN" dirty="0"/>
          </a:p>
        </p:txBody>
      </p:sp>
      <p:sp>
        <p:nvSpPr>
          <p:cNvPr id="9" name="TextBox 8">
            <a:extLst>
              <a:ext uri="{FF2B5EF4-FFF2-40B4-BE49-F238E27FC236}">
                <a16:creationId xmlns:a16="http://schemas.microsoft.com/office/drawing/2014/main" id="{1EC2B44E-C933-400B-AEC4-D23CCECE6EE7}"/>
              </a:ext>
            </a:extLst>
          </p:cNvPr>
          <p:cNvSpPr txBox="1"/>
          <p:nvPr/>
        </p:nvSpPr>
        <p:spPr>
          <a:xfrm>
            <a:off x="198408" y="4163046"/>
            <a:ext cx="2329133" cy="369332"/>
          </a:xfrm>
          <a:prstGeom prst="rect">
            <a:avLst/>
          </a:prstGeom>
          <a:noFill/>
        </p:spPr>
        <p:txBody>
          <a:bodyPr wrap="square" rtlCol="0">
            <a:spAutoFit/>
          </a:bodyPr>
          <a:lstStyle/>
          <a:p>
            <a:r>
              <a:rPr lang="en-US" dirty="0"/>
              <a:t>Reference summary:</a:t>
            </a:r>
            <a:endParaRPr lang="en-IN" dirty="0"/>
          </a:p>
        </p:txBody>
      </p:sp>
    </p:spTree>
    <p:extLst>
      <p:ext uri="{BB962C8B-B14F-4D97-AF65-F5344CB8AC3E}">
        <p14:creationId xmlns:p14="http://schemas.microsoft.com/office/powerpoint/2010/main" val="21091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Data Preparation</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US" sz="2800" dirty="0"/>
              <a:t>Before using the dataset we first prepare the data to be ready for fast and efficient processing.</a:t>
            </a:r>
          </a:p>
          <a:p>
            <a:pPr>
              <a:buFont typeface="Arial" panose="020B0604020202020204" pitchFamily="34" charset="0"/>
              <a:buChar char="•"/>
            </a:pPr>
            <a:r>
              <a:rPr lang="en-US" sz="2800" dirty="0"/>
              <a:t>We first tokenize the data, then we convert our data into binary format, and then we divide the data into many files for our convenience.</a:t>
            </a:r>
          </a:p>
          <a:p>
            <a:pPr marL="0" indent="0">
              <a:buNone/>
            </a:pPr>
            <a:endParaRPr lang="en-US" sz="2800" dirty="0"/>
          </a:p>
        </p:txBody>
      </p:sp>
    </p:spTree>
    <p:extLst>
      <p:ext uri="{BB962C8B-B14F-4D97-AF65-F5344CB8AC3E}">
        <p14:creationId xmlns:p14="http://schemas.microsoft.com/office/powerpoint/2010/main" val="2111500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Data Preparation: Tokenization</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US" sz="2800" dirty="0"/>
              <a:t>Since we are using Recurrent Neural Networks, we use sequential data in the form of tokens.</a:t>
            </a:r>
          </a:p>
          <a:p>
            <a:pPr>
              <a:buFont typeface="Arial" panose="020B0604020202020204" pitchFamily="34" charset="0"/>
              <a:buChar char="•"/>
            </a:pPr>
            <a:r>
              <a:rPr lang="en-US" sz="2800" dirty="0"/>
              <a:t>To generate these tokens we perform tokenization of our articles as well as reference summaries.</a:t>
            </a:r>
          </a:p>
          <a:p>
            <a:pPr>
              <a:buFont typeface="Arial" panose="020B0604020202020204" pitchFamily="34" charset="0"/>
              <a:buChar char="•"/>
            </a:pPr>
            <a:r>
              <a:rPr lang="en-US" sz="2800" dirty="0"/>
              <a:t>For tokenization, we use Stanford NLP Tokenizer which is a software that has been developed by Stanford University.</a:t>
            </a:r>
          </a:p>
          <a:p>
            <a:pPr marL="0" indent="0">
              <a:buNone/>
            </a:pPr>
            <a:endParaRPr lang="en-US" sz="2800" dirty="0"/>
          </a:p>
        </p:txBody>
      </p:sp>
    </p:spTree>
    <p:extLst>
      <p:ext uri="{BB962C8B-B14F-4D97-AF65-F5344CB8AC3E}">
        <p14:creationId xmlns:p14="http://schemas.microsoft.com/office/powerpoint/2010/main" val="2128612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C9C8-33CA-4BBC-8136-E626C16A77F2}"/>
              </a:ext>
            </a:extLst>
          </p:cNvPr>
          <p:cNvSpPr>
            <a:spLocks noGrp="1"/>
          </p:cNvSpPr>
          <p:nvPr>
            <p:ph type="title"/>
          </p:nvPr>
        </p:nvSpPr>
        <p:spPr>
          <a:xfrm>
            <a:off x="1097280" y="286603"/>
            <a:ext cx="10058400" cy="619171"/>
          </a:xfrm>
        </p:spPr>
        <p:txBody>
          <a:bodyPr>
            <a:normAutofit fontScale="90000"/>
          </a:bodyPr>
          <a:lstStyle/>
          <a:p>
            <a:pPr algn="ctr"/>
            <a:r>
              <a:rPr lang="en-US" dirty="0"/>
              <a:t>Tokenization:</a:t>
            </a:r>
            <a:endParaRPr lang="en-IN" dirty="0"/>
          </a:p>
        </p:txBody>
      </p:sp>
      <p:pic>
        <p:nvPicPr>
          <p:cNvPr id="4" name="Picture 3">
            <a:extLst>
              <a:ext uri="{FF2B5EF4-FFF2-40B4-BE49-F238E27FC236}">
                <a16:creationId xmlns:a16="http://schemas.microsoft.com/office/drawing/2014/main" id="{6B2B607C-674C-4CDD-B21F-DE077C084EC0}"/>
              </a:ext>
            </a:extLst>
          </p:cNvPr>
          <p:cNvPicPr>
            <a:picLocks noChangeAspect="1"/>
          </p:cNvPicPr>
          <p:nvPr/>
        </p:nvPicPr>
        <p:blipFill rotWithShape="1">
          <a:blip r:embed="rId2"/>
          <a:srcRect l="2840" t="6343" r="25874" b="18317"/>
          <a:stretch/>
        </p:blipFill>
        <p:spPr>
          <a:xfrm>
            <a:off x="958787" y="905774"/>
            <a:ext cx="9729927" cy="5784288"/>
          </a:xfrm>
          <a:prstGeom prst="rect">
            <a:avLst/>
          </a:prstGeom>
        </p:spPr>
      </p:pic>
    </p:spTree>
    <p:extLst>
      <p:ext uri="{BB962C8B-B14F-4D97-AF65-F5344CB8AC3E}">
        <p14:creationId xmlns:p14="http://schemas.microsoft.com/office/powerpoint/2010/main" val="3638181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Data Preparation: Creating vocabulary</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US" sz="2800" dirty="0"/>
              <a:t>We also count the number of time each token appears in the dataset.</a:t>
            </a:r>
          </a:p>
          <a:p>
            <a:pPr>
              <a:buFont typeface="Arial" panose="020B0604020202020204" pitchFamily="34" charset="0"/>
              <a:buChar char="•"/>
            </a:pPr>
            <a:r>
              <a:rPr lang="en-US" sz="2800" dirty="0"/>
              <a:t>With this we create a vocabulary file which list the token(word) and its frequency over the dataset.</a:t>
            </a:r>
          </a:p>
          <a:p>
            <a:pPr marL="0" indent="0">
              <a:buNone/>
            </a:pPr>
            <a:endParaRPr lang="en-US" sz="2800" dirty="0"/>
          </a:p>
        </p:txBody>
      </p:sp>
    </p:spTree>
    <p:extLst>
      <p:ext uri="{BB962C8B-B14F-4D97-AF65-F5344CB8AC3E}">
        <p14:creationId xmlns:p14="http://schemas.microsoft.com/office/powerpoint/2010/main" val="3658003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C9C8-33CA-4BBC-8136-E626C16A77F2}"/>
              </a:ext>
            </a:extLst>
          </p:cNvPr>
          <p:cNvSpPr>
            <a:spLocks noGrp="1"/>
          </p:cNvSpPr>
          <p:nvPr>
            <p:ph type="title"/>
          </p:nvPr>
        </p:nvSpPr>
        <p:spPr>
          <a:xfrm>
            <a:off x="1097280" y="286603"/>
            <a:ext cx="10058400" cy="619171"/>
          </a:xfrm>
        </p:spPr>
        <p:txBody>
          <a:bodyPr>
            <a:normAutofit fontScale="90000"/>
          </a:bodyPr>
          <a:lstStyle/>
          <a:p>
            <a:pPr algn="ctr"/>
            <a:r>
              <a:rPr lang="en-US" dirty="0"/>
              <a:t>After Tokenization</a:t>
            </a:r>
            <a:endParaRPr lang="en-IN" dirty="0"/>
          </a:p>
        </p:txBody>
      </p:sp>
      <p:pic>
        <p:nvPicPr>
          <p:cNvPr id="5" name="Picture 4">
            <a:extLst>
              <a:ext uri="{FF2B5EF4-FFF2-40B4-BE49-F238E27FC236}">
                <a16:creationId xmlns:a16="http://schemas.microsoft.com/office/drawing/2014/main" id="{589BE8A0-E322-47F3-98B6-99B85BCDD722}"/>
              </a:ext>
            </a:extLst>
          </p:cNvPr>
          <p:cNvPicPr>
            <a:picLocks noChangeAspect="1"/>
          </p:cNvPicPr>
          <p:nvPr/>
        </p:nvPicPr>
        <p:blipFill rotWithShape="1">
          <a:blip r:embed="rId2"/>
          <a:srcRect t="4179" b="18112"/>
          <a:stretch/>
        </p:blipFill>
        <p:spPr>
          <a:xfrm>
            <a:off x="0" y="905773"/>
            <a:ext cx="12192000" cy="5329194"/>
          </a:xfrm>
          <a:prstGeom prst="rect">
            <a:avLst/>
          </a:prstGeom>
        </p:spPr>
      </p:pic>
    </p:spTree>
    <p:extLst>
      <p:ext uri="{BB962C8B-B14F-4D97-AF65-F5344CB8AC3E}">
        <p14:creationId xmlns:p14="http://schemas.microsoft.com/office/powerpoint/2010/main" val="1316750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C9C8-33CA-4BBC-8136-E626C16A77F2}"/>
              </a:ext>
            </a:extLst>
          </p:cNvPr>
          <p:cNvSpPr>
            <a:spLocks noGrp="1"/>
          </p:cNvSpPr>
          <p:nvPr>
            <p:ph type="title"/>
          </p:nvPr>
        </p:nvSpPr>
        <p:spPr>
          <a:xfrm>
            <a:off x="1097280" y="286603"/>
            <a:ext cx="10058400" cy="619171"/>
          </a:xfrm>
        </p:spPr>
        <p:txBody>
          <a:bodyPr>
            <a:normAutofit fontScale="90000"/>
          </a:bodyPr>
          <a:lstStyle/>
          <a:p>
            <a:pPr algn="ctr"/>
            <a:r>
              <a:rPr lang="en-US" dirty="0"/>
              <a:t>Vocabulary File</a:t>
            </a:r>
            <a:endParaRPr lang="en-IN" dirty="0"/>
          </a:p>
        </p:txBody>
      </p:sp>
      <p:pic>
        <p:nvPicPr>
          <p:cNvPr id="4" name="Picture 3">
            <a:extLst>
              <a:ext uri="{FF2B5EF4-FFF2-40B4-BE49-F238E27FC236}">
                <a16:creationId xmlns:a16="http://schemas.microsoft.com/office/drawing/2014/main" id="{7242DD0F-B0AD-4CC4-8B0D-0E59CF325BAD}"/>
              </a:ext>
            </a:extLst>
          </p:cNvPr>
          <p:cNvPicPr>
            <a:picLocks noChangeAspect="1"/>
          </p:cNvPicPr>
          <p:nvPr/>
        </p:nvPicPr>
        <p:blipFill rotWithShape="1">
          <a:blip r:embed="rId2"/>
          <a:srcRect l="-216" r="67668" b="37884"/>
          <a:stretch/>
        </p:blipFill>
        <p:spPr>
          <a:xfrm>
            <a:off x="1180732" y="1697019"/>
            <a:ext cx="3968318" cy="4259897"/>
          </a:xfrm>
          <a:prstGeom prst="rect">
            <a:avLst/>
          </a:prstGeom>
        </p:spPr>
      </p:pic>
      <p:pic>
        <p:nvPicPr>
          <p:cNvPr id="7" name="Picture 6">
            <a:extLst>
              <a:ext uri="{FF2B5EF4-FFF2-40B4-BE49-F238E27FC236}">
                <a16:creationId xmlns:a16="http://schemas.microsoft.com/office/drawing/2014/main" id="{F5B7F8AF-F87D-4394-A920-E91D00D8E371}"/>
              </a:ext>
            </a:extLst>
          </p:cNvPr>
          <p:cNvPicPr>
            <a:picLocks noChangeAspect="1"/>
          </p:cNvPicPr>
          <p:nvPr/>
        </p:nvPicPr>
        <p:blipFill rotWithShape="1">
          <a:blip r:embed="rId3"/>
          <a:srcRect r="64393" b="37884"/>
          <a:stretch/>
        </p:blipFill>
        <p:spPr>
          <a:xfrm>
            <a:off x="6294268" y="1697019"/>
            <a:ext cx="4341181" cy="4259897"/>
          </a:xfrm>
          <a:prstGeom prst="rect">
            <a:avLst/>
          </a:prstGeom>
        </p:spPr>
      </p:pic>
    </p:spTree>
    <p:extLst>
      <p:ext uri="{BB962C8B-B14F-4D97-AF65-F5344CB8AC3E}">
        <p14:creationId xmlns:p14="http://schemas.microsoft.com/office/powerpoint/2010/main" val="2255514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Data Preparation: Creating binary files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US" sz="2800" dirty="0"/>
              <a:t>Next, we convert the tokenized files into .bin(binary) files.</a:t>
            </a:r>
          </a:p>
          <a:p>
            <a:pPr>
              <a:buFont typeface="Arial" panose="020B0604020202020204" pitchFamily="34" charset="0"/>
              <a:buChar char="•"/>
            </a:pPr>
            <a:r>
              <a:rPr lang="en-US" sz="2800" dirty="0"/>
              <a:t>This is done to enable better efficiency and speedup the training process.</a:t>
            </a:r>
          </a:p>
          <a:p>
            <a:pPr>
              <a:buFont typeface="Arial" panose="020B0604020202020204" pitchFamily="34" charset="0"/>
              <a:buChar char="•"/>
            </a:pPr>
            <a:r>
              <a:rPr lang="en-US" sz="2800" dirty="0"/>
              <a:t>We generate three files:</a:t>
            </a:r>
          </a:p>
          <a:p>
            <a:pPr marL="514350" indent="-514350">
              <a:buFont typeface="+mj-lt"/>
              <a:buAutoNum type="arabicPeriod"/>
            </a:pPr>
            <a:r>
              <a:rPr lang="en-US" sz="2800" dirty="0" err="1"/>
              <a:t>Train.bin</a:t>
            </a:r>
            <a:endParaRPr lang="en-US" sz="2800" dirty="0"/>
          </a:p>
          <a:p>
            <a:pPr marL="514350" indent="-514350">
              <a:buFont typeface="+mj-lt"/>
              <a:buAutoNum type="arabicPeriod"/>
            </a:pPr>
            <a:r>
              <a:rPr lang="en-US" sz="2800" dirty="0" err="1"/>
              <a:t>Valid.bin</a:t>
            </a:r>
            <a:endParaRPr lang="en-US" sz="2800" dirty="0"/>
          </a:p>
          <a:p>
            <a:pPr marL="514350" indent="-514350">
              <a:buFont typeface="+mj-lt"/>
              <a:buAutoNum type="arabicPeriod"/>
            </a:pPr>
            <a:r>
              <a:rPr lang="en-US" sz="2800" dirty="0" err="1"/>
              <a:t>Test.bin</a:t>
            </a:r>
            <a:endParaRPr lang="en-US" sz="2800" dirty="0"/>
          </a:p>
          <a:p>
            <a:pPr>
              <a:buFont typeface="Arial" panose="020B0604020202020204" pitchFamily="34" charset="0"/>
              <a:buChar char="•"/>
            </a:pPr>
            <a:endParaRPr lang="en-IN" sz="2800" dirty="0"/>
          </a:p>
        </p:txBody>
      </p:sp>
    </p:spTree>
    <p:extLst>
      <p:ext uri="{BB962C8B-B14F-4D97-AF65-F5344CB8AC3E}">
        <p14:creationId xmlns:p14="http://schemas.microsoft.com/office/powerpoint/2010/main" val="2783431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CF73-0624-4947-871A-2529A02F6EA0}"/>
              </a:ext>
            </a:extLst>
          </p:cNvPr>
          <p:cNvSpPr>
            <a:spLocks noGrp="1"/>
          </p:cNvSpPr>
          <p:nvPr>
            <p:ph type="title"/>
          </p:nvPr>
        </p:nvSpPr>
        <p:spPr>
          <a:xfrm>
            <a:off x="1097280" y="286603"/>
            <a:ext cx="10058400" cy="991781"/>
          </a:xfrm>
        </p:spPr>
        <p:txBody>
          <a:bodyPr/>
          <a:lstStyle/>
          <a:p>
            <a:pPr algn="ctr"/>
            <a:r>
              <a:rPr lang="en-IN" b="1" dirty="0"/>
              <a:t>B.Tech VIIIth Semester Major Project</a:t>
            </a:r>
          </a:p>
        </p:txBody>
      </p:sp>
      <p:graphicFrame>
        <p:nvGraphicFramePr>
          <p:cNvPr id="4" name="Table 4">
            <a:extLst>
              <a:ext uri="{FF2B5EF4-FFF2-40B4-BE49-F238E27FC236}">
                <a16:creationId xmlns:a16="http://schemas.microsoft.com/office/drawing/2014/main" id="{43A378F1-3F5F-4DB4-BDF9-140F791787C0}"/>
              </a:ext>
            </a:extLst>
          </p:cNvPr>
          <p:cNvGraphicFramePr>
            <a:graphicFrameLocks noGrp="1"/>
          </p:cNvGraphicFramePr>
          <p:nvPr>
            <p:ph idx="1"/>
            <p:extLst>
              <p:ext uri="{D42A27DB-BD31-4B8C-83A1-F6EECF244321}">
                <p14:modId xmlns:p14="http://schemas.microsoft.com/office/powerpoint/2010/main" val="3389898928"/>
              </p:ext>
            </p:extLst>
          </p:nvPr>
        </p:nvGraphicFramePr>
        <p:xfrm>
          <a:off x="1096963" y="1846263"/>
          <a:ext cx="10058400" cy="2370632"/>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454390858"/>
                    </a:ext>
                  </a:extLst>
                </a:gridCol>
                <a:gridCol w="5029200">
                  <a:extLst>
                    <a:ext uri="{9D8B030D-6E8A-4147-A177-3AD203B41FA5}">
                      <a16:colId xmlns:a16="http://schemas.microsoft.com/office/drawing/2014/main" val="114439696"/>
                    </a:ext>
                  </a:extLst>
                </a:gridCol>
              </a:tblGrid>
              <a:tr h="592658">
                <a:tc>
                  <a:txBody>
                    <a:bodyPr/>
                    <a:lstStyle/>
                    <a:p>
                      <a:pPr algn="ctr"/>
                      <a:r>
                        <a:rPr lang="en-IN" sz="2800" dirty="0"/>
                        <a:t>Name</a:t>
                      </a:r>
                    </a:p>
                  </a:txBody>
                  <a:tcPr/>
                </a:tc>
                <a:tc>
                  <a:txBody>
                    <a:bodyPr/>
                    <a:lstStyle/>
                    <a:p>
                      <a:pPr algn="ctr"/>
                      <a:r>
                        <a:rPr lang="en-IN" sz="2800" dirty="0"/>
                        <a:t>Roll No.</a:t>
                      </a:r>
                    </a:p>
                  </a:txBody>
                  <a:tcPr/>
                </a:tc>
                <a:extLst>
                  <a:ext uri="{0D108BD9-81ED-4DB2-BD59-A6C34878D82A}">
                    <a16:rowId xmlns:a16="http://schemas.microsoft.com/office/drawing/2014/main" val="3605908642"/>
                  </a:ext>
                </a:extLst>
              </a:tr>
              <a:tr h="592658">
                <a:tc>
                  <a:txBody>
                    <a:bodyPr/>
                    <a:lstStyle/>
                    <a:p>
                      <a:pPr algn="ctr"/>
                      <a:r>
                        <a:rPr lang="en-IN" sz="2800" dirty="0"/>
                        <a:t>Khan Mohd Arquam</a:t>
                      </a:r>
                    </a:p>
                  </a:txBody>
                  <a:tcPr/>
                </a:tc>
                <a:tc>
                  <a:txBody>
                    <a:bodyPr/>
                    <a:lstStyle/>
                    <a:p>
                      <a:pPr algn="ctr"/>
                      <a:r>
                        <a:rPr lang="en-IN" sz="2800" dirty="0"/>
                        <a:t>17BCS008</a:t>
                      </a:r>
                    </a:p>
                  </a:txBody>
                  <a:tcPr/>
                </a:tc>
                <a:extLst>
                  <a:ext uri="{0D108BD9-81ED-4DB2-BD59-A6C34878D82A}">
                    <a16:rowId xmlns:a16="http://schemas.microsoft.com/office/drawing/2014/main" val="1228137235"/>
                  </a:ext>
                </a:extLst>
              </a:tr>
              <a:tr h="592658">
                <a:tc>
                  <a:txBody>
                    <a:bodyPr/>
                    <a:lstStyle/>
                    <a:p>
                      <a:pPr algn="ctr"/>
                      <a:r>
                        <a:rPr lang="en-IN" sz="2800" dirty="0"/>
                        <a:t>Habibur Rahman</a:t>
                      </a:r>
                    </a:p>
                  </a:txBody>
                  <a:tcPr/>
                </a:tc>
                <a:tc>
                  <a:txBody>
                    <a:bodyPr/>
                    <a:lstStyle/>
                    <a:p>
                      <a:pPr algn="ctr"/>
                      <a:r>
                        <a:rPr lang="en-IN" sz="2800" dirty="0"/>
                        <a:t>17BCS071</a:t>
                      </a:r>
                    </a:p>
                  </a:txBody>
                  <a:tcPr/>
                </a:tc>
                <a:extLst>
                  <a:ext uri="{0D108BD9-81ED-4DB2-BD59-A6C34878D82A}">
                    <a16:rowId xmlns:a16="http://schemas.microsoft.com/office/drawing/2014/main" val="1884570748"/>
                  </a:ext>
                </a:extLst>
              </a:tr>
              <a:tr h="592658">
                <a:tc>
                  <a:txBody>
                    <a:bodyPr/>
                    <a:lstStyle/>
                    <a:p>
                      <a:pPr algn="ctr"/>
                      <a:r>
                        <a:rPr lang="en-IN" sz="2800" dirty="0"/>
                        <a:t>Saman Rashid</a:t>
                      </a:r>
                    </a:p>
                  </a:txBody>
                  <a:tcPr/>
                </a:tc>
                <a:tc>
                  <a:txBody>
                    <a:bodyPr/>
                    <a:lstStyle/>
                    <a:p>
                      <a:pPr algn="ctr"/>
                      <a:r>
                        <a:rPr lang="en-IN" sz="2800" dirty="0"/>
                        <a:t>17BCS094</a:t>
                      </a:r>
                    </a:p>
                  </a:txBody>
                  <a:tcPr/>
                </a:tc>
                <a:extLst>
                  <a:ext uri="{0D108BD9-81ED-4DB2-BD59-A6C34878D82A}">
                    <a16:rowId xmlns:a16="http://schemas.microsoft.com/office/drawing/2014/main" val="780288871"/>
                  </a:ext>
                </a:extLst>
              </a:tr>
            </a:tbl>
          </a:graphicData>
        </a:graphic>
      </p:graphicFrame>
      <p:sp>
        <p:nvSpPr>
          <p:cNvPr id="5" name="TextBox 4">
            <a:extLst>
              <a:ext uri="{FF2B5EF4-FFF2-40B4-BE49-F238E27FC236}">
                <a16:creationId xmlns:a16="http://schemas.microsoft.com/office/drawing/2014/main" id="{318DE35D-8513-4D6F-9D7D-F758104A6FF1}"/>
              </a:ext>
            </a:extLst>
          </p:cNvPr>
          <p:cNvSpPr txBox="1"/>
          <p:nvPr/>
        </p:nvSpPr>
        <p:spPr>
          <a:xfrm>
            <a:off x="2740240" y="5033639"/>
            <a:ext cx="6510292" cy="646331"/>
          </a:xfrm>
          <a:prstGeom prst="rect">
            <a:avLst/>
          </a:prstGeom>
          <a:noFill/>
        </p:spPr>
        <p:txBody>
          <a:bodyPr wrap="square" rtlCol="0">
            <a:spAutoFit/>
          </a:bodyPr>
          <a:lstStyle/>
          <a:p>
            <a:pPr algn="ctr"/>
            <a:r>
              <a:rPr lang="en-IN" dirty="0"/>
              <a:t>Department of Computer Engineering,</a:t>
            </a:r>
          </a:p>
          <a:p>
            <a:pPr algn="ctr"/>
            <a:r>
              <a:rPr lang="en-IN" dirty="0"/>
              <a:t>Jamia Millia Islamia</a:t>
            </a:r>
          </a:p>
        </p:txBody>
      </p:sp>
    </p:spTree>
    <p:extLst>
      <p:ext uri="{BB962C8B-B14F-4D97-AF65-F5344CB8AC3E}">
        <p14:creationId xmlns:p14="http://schemas.microsoft.com/office/powerpoint/2010/main" val="2809126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Data Preparation: Diving binary files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lnSpcReduction="10000"/>
          </a:bodyPr>
          <a:lstStyle/>
          <a:p>
            <a:pPr>
              <a:buFont typeface="Arial" panose="020B0604020202020204" pitchFamily="34" charset="0"/>
              <a:buChar char="•"/>
            </a:pPr>
            <a:r>
              <a:rPr lang="en-US" sz="2800" dirty="0"/>
              <a:t>The binary files are then divided into smaller files such that each files contains 1000 articles.</a:t>
            </a:r>
          </a:p>
          <a:p>
            <a:pPr>
              <a:buFont typeface="Arial" panose="020B0604020202020204" pitchFamily="34" charset="0"/>
              <a:buChar char="•"/>
            </a:pPr>
            <a:r>
              <a:rPr lang="en-US" sz="2800" dirty="0"/>
              <a:t>This is done for our convenience so that  we can use only specific files or less data manually if required.</a:t>
            </a:r>
          </a:p>
          <a:p>
            <a:pPr>
              <a:buFont typeface="Arial" panose="020B0604020202020204" pitchFamily="34" charset="0"/>
              <a:buChar char="•"/>
            </a:pPr>
            <a:r>
              <a:rPr lang="en-US" sz="2800" dirty="0"/>
              <a:t>Thus following conversions take place:</a:t>
            </a:r>
          </a:p>
          <a:p>
            <a:pPr marL="514350" indent="-514350">
              <a:buFont typeface="+mj-lt"/>
              <a:buAutoNum type="arabicPeriod"/>
            </a:pPr>
            <a:r>
              <a:rPr lang="en-US" sz="2800" dirty="0" err="1"/>
              <a:t>Train.bin</a:t>
            </a:r>
            <a:r>
              <a:rPr lang="en-US" sz="2800" dirty="0"/>
              <a:t> -&gt; Train001.bin, Train002.bin, Train003.bin, …</a:t>
            </a:r>
          </a:p>
          <a:p>
            <a:pPr marL="514350" indent="-514350">
              <a:buFont typeface="+mj-lt"/>
              <a:buAutoNum type="arabicPeriod"/>
            </a:pPr>
            <a:r>
              <a:rPr lang="en-IN" sz="2800" dirty="0" err="1"/>
              <a:t>Valid.bin</a:t>
            </a:r>
            <a:r>
              <a:rPr lang="en-IN" sz="2800" dirty="0"/>
              <a:t> -&gt; Valid001.bin, Valid002.bin, Valid003.bin, …</a:t>
            </a:r>
          </a:p>
          <a:p>
            <a:pPr marL="514350" indent="-514350">
              <a:buFont typeface="+mj-lt"/>
              <a:buAutoNum type="arabicPeriod"/>
            </a:pPr>
            <a:r>
              <a:rPr lang="en-IN" sz="2800" dirty="0" err="1"/>
              <a:t>Test.bin</a:t>
            </a:r>
            <a:r>
              <a:rPr lang="en-IN" sz="2800" dirty="0"/>
              <a:t> -&gt; Test001.bin, Test002.bin, Test003.bin, …</a:t>
            </a:r>
          </a:p>
        </p:txBody>
      </p:sp>
    </p:spTree>
    <p:extLst>
      <p:ext uri="{BB962C8B-B14F-4D97-AF65-F5344CB8AC3E}">
        <p14:creationId xmlns:p14="http://schemas.microsoft.com/office/powerpoint/2010/main" val="3081197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C9C8-33CA-4BBC-8136-E626C16A77F2}"/>
              </a:ext>
            </a:extLst>
          </p:cNvPr>
          <p:cNvSpPr>
            <a:spLocks noGrp="1"/>
          </p:cNvSpPr>
          <p:nvPr>
            <p:ph type="title"/>
          </p:nvPr>
        </p:nvSpPr>
        <p:spPr>
          <a:xfrm>
            <a:off x="1097280" y="286603"/>
            <a:ext cx="10058400" cy="619171"/>
          </a:xfrm>
        </p:spPr>
        <p:txBody>
          <a:bodyPr>
            <a:normAutofit fontScale="90000"/>
          </a:bodyPr>
          <a:lstStyle/>
          <a:p>
            <a:pPr algn="ctr"/>
            <a:r>
              <a:rPr lang="en-US" dirty="0"/>
              <a:t>Creating .bin file:</a:t>
            </a:r>
            <a:endParaRPr lang="en-IN" dirty="0"/>
          </a:p>
        </p:txBody>
      </p:sp>
      <p:pic>
        <p:nvPicPr>
          <p:cNvPr id="5" name="Picture 4">
            <a:extLst>
              <a:ext uri="{FF2B5EF4-FFF2-40B4-BE49-F238E27FC236}">
                <a16:creationId xmlns:a16="http://schemas.microsoft.com/office/drawing/2014/main" id="{E632B145-82AA-49EE-8462-42C6A0D59B75}"/>
              </a:ext>
            </a:extLst>
          </p:cNvPr>
          <p:cNvPicPr>
            <a:picLocks noChangeAspect="1"/>
          </p:cNvPicPr>
          <p:nvPr/>
        </p:nvPicPr>
        <p:blipFill rotWithShape="1">
          <a:blip r:embed="rId2"/>
          <a:srcRect l="3131" t="38705" r="30315"/>
          <a:stretch/>
        </p:blipFill>
        <p:spPr>
          <a:xfrm>
            <a:off x="769397" y="905774"/>
            <a:ext cx="10653206" cy="5518920"/>
          </a:xfrm>
          <a:prstGeom prst="rect">
            <a:avLst/>
          </a:prstGeom>
        </p:spPr>
      </p:pic>
    </p:spTree>
    <p:extLst>
      <p:ext uri="{BB962C8B-B14F-4D97-AF65-F5344CB8AC3E}">
        <p14:creationId xmlns:p14="http://schemas.microsoft.com/office/powerpoint/2010/main" val="3759174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Using Google </a:t>
            </a:r>
            <a:r>
              <a:rPr lang="en-US" dirty="0" err="1"/>
              <a:t>Colaboratory</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US" sz="2800" dirty="0"/>
              <a:t>Since we have limited computational resources, we have used Google </a:t>
            </a:r>
            <a:r>
              <a:rPr lang="en-US" sz="2800" dirty="0" err="1"/>
              <a:t>Colaboratory</a:t>
            </a:r>
            <a:r>
              <a:rPr lang="en-US" sz="2800" dirty="0"/>
              <a:t> which provides us with a virtual machine via cloud computing.</a:t>
            </a:r>
          </a:p>
          <a:p>
            <a:pPr>
              <a:buFont typeface="Arial" panose="020B0604020202020204" pitchFamily="34" charset="0"/>
              <a:buChar char="•"/>
            </a:pPr>
            <a:r>
              <a:rPr lang="en-US" sz="2800" dirty="0"/>
              <a:t>In the basic version of Google </a:t>
            </a:r>
            <a:r>
              <a:rPr lang="en-US" sz="2800" dirty="0" err="1"/>
              <a:t>Colaboratory</a:t>
            </a:r>
            <a:r>
              <a:rPr lang="en-US" sz="2800" dirty="0"/>
              <a:t>, we get 12 hours of runtime, 12GB of RAM, 60GB of Hard disk storage, and sometimes we also get a GPU.</a:t>
            </a:r>
          </a:p>
          <a:p>
            <a:pPr>
              <a:buFont typeface="Arial" panose="020B0604020202020204" pitchFamily="34" charset="0"/>
              <a:buChar char="•"/>
            </a:pPr>
            <a:r>
              <a:rPr lang="en-US" sz="2800" dirty="0"/>
              <a:t>At present, we are training and validating the dataset on Google </a:t>
            </a:r>
            <a:r>
              <a:rPr lang="en-US" sz="2800" dirty="0" err="1"/>
              <a:t>colaboratory</a:t>
            </a:r>
            <a:r>
              <a:rPr lang="en-US" sz="2800" dirty="0"/>
              <a:t>.</a:t>
            </a:r>
          </a:p>
          <a:p>
            <a:pPr marL="0" indent="0">
              <a:buNone/>
            </a:pPr>
            <a:endParaRPr lang="en-IN" sz="2800" dirty="0"/>
          </a:p>
        </p:txBody>
      </p:sp>
    </p:spTree>
    <p:extLst>
      <p:ext uri="{BB962C8B-B14F-4D97-AF65-F5344CB8AC3E}">
        <p14:creationId xmlns:p14="http://schemas.microsoft.com/office/powerpoint/2010/main" val="1105193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Hyperparameters values: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a:xfrm>
            <a:off x="1097280" y="1845734"/>
            <a:ext cx="10058400" cy="4173326"/>
          </a:xfrm>
        </p:spPr>
        <p:txBody>
          <a:bodyPr>
            <a:normAutofit/>
          </a:bodyPr>
          <a:lstStyle/>
          <a:p>
            <a:pPr>
              <a:buFont typeface="Arial" panose="020B0604020202020204" pitchFamily="34" charset="0"/>
              <a:buChar char="•"/>
            </a:pPr>
            <a:r>
              <a:rPr lang="en-US" sz="2800" dirty="0"/>
              <a:t>The following are the values of hyperparameters used in our model:</a:t>
            </a:r>
          </a:p>
          <a:p>
            <a:pPr>
              <a:buFont typeface="Arial" panose="020B0604020202020204" pitchFamily="34" charset="0"/>
              <a:buChar char="•"/>
            </a:pPr>
            <a:r>
              <a:rPr lang="en-US" sz="2800" dirty="0"/>
              <a:t>Batch size= 16</a:t>
            </a:r>
          </a:p>
          <a:p>
            <a:pPr>
              <a:buFont typeface="Arial" panose="020B0604020202020204" pitchFamily="34" charset="0"/>
              <a:buChar char="•"/>
            </a:pPr>
            <a:r>
              <a:rPr lang="en-US" sz="2800" dirty="0"/>
              <a:t>Word embeddings dimension= 128</a:t>
            </a:r>
          </a:p>
          <a:p>
            <a:pPr>
              <a:buFont typeface="Arial" panose="020B0604020202020204" pitchFamily="34" charset="0"/>
              <a:buChar char="•"/>
            </a:pPr>
            <a:r>
              <a:rPr lang="en-US" sz="2800" dirty="0"/>
              <a:t>Vocabulary size= 50,000</a:t>
            </a:r>
          </a:p>
          <a:p>
            <a:pPr>
              <a:buFont typeface="Arial" panose="020B0604020202020204" pitchFamily="34" charset="0"/>
              <a:buChar char="•"/>
            </a:pPr>
            <a:r>
              <a:rPr lang="en-US" sz="2800" dirty="0"/>
              <a:t>Learning rate= 0.15</a:t>
            </a:r>
          </a:p>
          <a:p>
            <a:pPr>
              <a:buFont typeface="Arial" panose="020B0604020202020204" pitchFamily="34" charset="0"/>
              <a:buChar char="•"/>
            </a:pPr>
            <a:r>
              <a:rPr lang="en-US" sz="2800" dirty="0"/>
              <a:t>Maximum encoder steps= 400</a:t>
            </a:r>
          </a:p>
          <a:p>
            <a:pPr>
              <a:buFont typeface="Arial" panose="020B0604020202020204" pitchFamily="34" charset="0"/>
              <a:buChar char="•"/>
            </a:pPr>
            <a:r>
              <a:rPr lang="en-US" sz="2800" dirty="0"/>
              <a:t>Maximum decoder steps= 100</a:t>
            </a:r>
          </a:p>
          <a:p>
            <a:pPr>
              <a:buFont typeface="Arial" panose="020B0604020202020204" pitchFamily="34" charset="0"/>
              <a:buChar char="•"/>
            </a:pPr>
            <a:endParaRPr lang="en-IN" sz="2800" dirty="0"/>
          </a:p>
        </p:txBody>
      </p:sp>
    </p:spTree>
    <p:extLst>
      <p:ext uri="{BB962C8B-B14F-4D97-AF65-F5344CB8AC3E}">
        <p14:creationId xmlns:p14="http://schemas.microsoft.com/office/powerpoint/2010/main" val="3625294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Creating Batches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US" sz="2800" dirty="0"/>
              <a:t>Before training step, we create batches of the data.</a:t>
            </a:r>
          </a:p>
          <a:p>
            <a:pPr>
              <a:buFont typeface="Arial" panose="020B0604020202020204" pitchFamily="34" charset="0"/>
              <a:buChar char="•"/>
            </a:pPr>
            <a:r>
              <a:rPr lang="en-US" sz="2800" dirty="0"/>
              <a:t>The batch size means the number of articles that will be processed in one iteration.</a:t>
            </a:r>
          </a:p>
          <a:p>
            <a:pPr>
              <a:buFont typeface="Arial" panose="020B0604020202020204" pitchFamily="34" charset="0"/>
              <a:buChar char="•"/>
            </a:pPr>
            <a:r>
              <a:rPr lang="en-US" sz="2800" dirty="0"/>
              <a:t>We have taken batch size of 16.</a:t>
            </a:r>
          </a:p>
          <a:p>
            <a:pPr>
              <a:buFont typeface="Arial" panose="020B0604020202020204" pitchFamily="34" charset="0"/>
              <a:buChar char="•"/>
            </a:pPr>
            <a:r>
              <a:rPr lang="en-US" sz="2800" dirty="0"/>
              <a:t>We change the size of all articles to the size of the maximum article size by padding the blank spaces.</a:t>
            </a:r>
            <a:endParaRPr lang="en-IN" sz="2800" dirty="0"/>
          </a:p>
        </p:txBody>
      </p:sp>
    </p:spTree>
    <p:extLst>
      <p:ext uri="{BB962C8B-B14F-4D97-AF65-F5344CB8AC3E}">
        <p14:creationId xmlns:p14="http://schemas.microsoft.com/office/powerpoint/2010/main" val="3822074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Creating </a:t>
            </a:r>
            <a:r>
              <a:rPr lang="en-US" dirty="0" err="1"/>
              <a:t>Tensorflow</a:t>
            </a:r>
            <a:r>
              <a:rPr lang="en-US" dirty="0"/>
              <a:t> Model</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IN" sz="2800" dirty="0" err="1"/>
              <a:t>Tensorflow</a:t>
            </a:r>
            <a:r>
              <a:rPr lang="en-IN" sz="2800" dirty="0"/>
              <a:t> is a library in python which enables us to build machine learning models.</a:t>
            </a:r>
          </a:p>
          <a:p>
            <a:pPr>
              <a:buFont typeface="Arial" panose="020B0604020202020204" pitchFamily="34" charset="0"/>
              <a:buChar char="•"/>
            </a:pPr>
            <a:r>
              <a:rPr lang="en-IN" sz="2800" dirty="0"/>
              <a:t>We created a </a:t>
            </a:r>
            <a:r>
              <a:rPr lang="en-IN" sz="2800" dirty="0" err="1"/>
              <a:t>tensorflow</a:t>
            </a:r>
            <a:r>
              <a:rPr lang="en-IN" sz="2800" dirty="0"/>
              <a:t> model for our summarization training and validation.</a:t>
            </a:r>
          </a:p>
          <a:p>
            <a:pPr>
              <a:buFont typeface="Arial" panose="020B0604020202020204" pitchFamily="34" charset="0"/>
              <a:buChar char="•"/>
            </a:pPr>
            <a:r>
              <a:rPr lang="en-IN" sz="2800" dirty="0"/>
              <a:t>This model is training the dataset to generate weights and thus give us the optimal text summarizer.</a:t>
            </a:r>
          </a:p>
        </p:txBody>
      </p:sp>
    </p:spTree>
    <p:extLst>
      <p:ext uri="{BB962C8B-B14F-4D97-AF65-F5344CB8AC3E}">
        <p14:creationId xmlns:p14="http://schemas.microsoft.com/office/powerpoint/2010/main" val="1394399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Creating </a:t>
            </a:r>
            <a:r>
              <a:rPr lang="en-US" dirty="0" err="1"/>
              <a:t>Tensorflow</a:t>
            </a:r>
            <a:r>
              <a:rPr lang="en-US" dirty="0"/>
              <a:t> Model</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US" sz="2800" dirty="0"/>
              <a:t>First we added </a:t>
            </a:r>
            <a:r>
              <a:rPr lang="en-US" sz="2800" dirty="0" err="1"/>
              <a:t>tensorflow</a:t>
            </a:r>
            <a:r>
              <a:rPr lang="en-US" sz="2800" dirty="0"/>
              <a:t> placeholders like encoder batch, encoder length, decoder batch, target batch, decoder length, padding masks.</a:t>
            </a:r>
          </a:p>
          <a:p>
            <a:pPr>
              <a:buFont typeface="Arial" panose="020B0604020202020204" pitchFamily="34" charset="0"/>
              <a:buChar char="•"/>
            </a:pPr>
            <a:r>
              <a:rPr lang="en-US" sz="2800" dirty="0"/>
              <a:t>Next we added a bidirectional LSTM encoder to the graph using the function: </a:t>
            </a:r>
            <a:r>
              <a:rPr lang="en-US" sz="2800" dirty="0" err="1"/>
              <a:t>tensorflow.nn.bidirectional_rnn</a:t>
            </a:r>
            <a:r>
              <a:rPr lang="en-US" sz="2800" dirty="0"/>
              <a:t>(). This gives us forward and backward state.</a:t>
            </a:r>
          </a:p>
          <a:p>
            <a:pPr>
              <a:buFont typeface="Arial" panose="020B0604020202020204" pitchFamily="34" charset="0"/>
              <a:buChar char="•"/>
            </a:pPr>
            <a:r>
              <a:rPr lang="en-US" sz="2800" dirty="0"/>
              <a:t>Next we added a linear layer to the graph, which enables reducing forward and backward states into a single state.</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IN" sz="2800" dirty="0"/>
          </a:p>
        </p:txBody>
      </p:sp>
    </p:spTree>
    <p:extLst>
      <p:ext uri="{BB962C8B-B14F-4D97-AF65-F5344CB8AC3E}">
        <p14:creationId xmlns:p14="http://schemas.microsoft.com/office/powerpoint/2010/main" val="803639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Creating </a:t>
            </a:r>
            <a:r>
              <a:rPr lang="en-US" dirty="0" err="1"/>
              <a:t>Tensorflow</a:t>
            </a:r>
            <a:r>
              <a:rPr lang="en-US" dirty="0"/>
              <a:t> Model</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lnSpcReduction="10000"/>
          </a:bodyPr>
          <a:lstStyle/>
          <a:p>
            <a:pPr>
              <a:buFont typeface="Arial" panose="020B0604020202020204" pitchFamily="34" charset="0"/>
              <a:buChar char="•"/>
            </a:pPr>
            <a:r>
              <a:rPr lang="en-US" sz="2800" dirty="0"/>
              <a:t>Next, the encoder state, padding mask, RNN cells, and coverage vector were fed into the decoder.</a:t>
            </a:r>
          </a:p>
          <a:p>
            <a:pPr>
              <a:buFont typeface="Arial" panose="020B0604020202020204" pitchFamily="34" charset="0"/>
              <a:buChar char="•"/>
            </a:pPr>
            <a:r>
              <a:rPr lang="en-US" sz="2800" dirty="0"/>
              <a:t>Now according to formula,</a:t>
            </a:r>
          </a:p>
          <a:p>
            <a:pPr marL="0" indent="0" algn="ctr">
              <a:buNone/>
            </a:pPr>
            <a:r>
              <a:rPr lang="en-US" sz="2800" dirty="0" err="1"/>
              <a:t>e</a:t>
            </a:r>
            <a:r>
              <a:rPr lang="en-US" sz="2800" baseline="30000" dirty="0" err="1"/>
              <a:t>t</a:t>
            </a:r>
            <a:r>
              <a:rPr lang="en-US" sz="2800" baseline="-25000" dirty="0" err="1"/>
              <a:t>i</a:t>
            </a:r>
            <a:r>
              <a:rPr lang="en-US" sz="2800" dirty="0"/>
              <a:t> = </a:t>
            </a:r>
            <a:r>
              <a:rPr lang="en-US" sz="2800" dirty="0" err="1"/>
              <a:t>v</a:t>
            </a:r>
            <a:r>
              <a:rPr lang="en-US" sz="2800" baseline="30000" dirty="0" err="1"/>
              <a:t>T</a:t>
            </a:r>
            <a:r>
              <a:rPr lang="en-US" sz="2800" dirty="0"/>
              <a:t> tanh(</a:t>
            </a:r>
            <a:r>
              <a:rPr lang="en-US" sz="2800" baseline="-25000" dirty="0"/>
              <a:t> </a:t>
            </a:r>
            <a:r>
              <a:rPr lang="en-US" sz="2800" dirty="0" err="1"/>
              <a:t>W</a:t>
            </a:r>
            <a:r>
              <a:rPr lang="en-US" sz="2800" baseline="-25000" dirty="0" err="1"/>
              <a:t>h</a:t>
            </a:r>
            <a:r>
              <a:rPr lang="en-US" sz="2800" dirty="0" err="1"/>
              <a:t>h</a:t>
            </a:r>
            <a:r>
              <a:rPr lang="en-US" sz="2800" baseline="-25000" dirty="0" err="1"/>
              <a:t>i</a:t>
            </a:r>
            <a:r>
              <a:rPr lang="en-US" sz="2800" dirty="0"/>
              <a:t> + </a:t>
            </a:r>
            <a:r>
              <a:rPr lang="en-US" sz="2800" dirty="0" err="1"/>
              <a:t>W</a:t>
            </a:r>
            <a:r>
              <a:rPr lang="en-US" sz="2800" baseline="-25000" dirty="0" err="1"/>
              <a:t>s</a:t>
            </a:r>
            <a:r>
              <a:rPr lang="en-US" sz="2800" dirty="0" err="1"/>
              <a:t>s</a:t>
            </a:r>
            <a:r>
              <a:rPr lang="en-US" sz="2800" baseline="-25000" dirty="0" err="1"/>
              <a:t>t</a:t>
            </a:r>
            <a:r>
              <a:rPr lang="en-US" sz="2800" dirty="0"/>
              <a:t> + </a:t>
            </a:r>
            <a:r>
              <a:rPr lang="en-US" sz="2800" dirty="0" err="1"/>
              <a:t>b</a:t>
            </a:r>
            <a:r>
              <a:rPr lang="en-US" sz="2800" baseline="-25000" dirty="0" err="1"/>
              <a:t>attn</a:t>
            </a:r>
            <a:r>
              <a:rPr lang="en-US" sz="2800" dirty="0"/>
              <a:t>)</a:t>
            </a:r>
          </a:p>
          <a:p>
            <a:pPr marL="0" indent="0" algn="ctr">
              <a:buNone/>
            </a:pPr>
            <a:r>
              <a:rPr lang="en-US" sz="2800" dirty="0"/>
              <a:t>a</a:t>
            </a:r>
            <a:r>
              <a:rPr lang="en-US" sz="2800" baseline="30000" dirty="0"/>
              <a:t>t</a:t>
            </a:r>
            <a:r>
              <a:rPr lang="en-US" sz="2800" dirty="0"/>
              <a:t> = </a:t>
            </a:r>
            <a:r>
              <a:rPr lang="en-US" sz="2800" dirty="0" err="1"/>
              <a:t>softmax</a:t>
            </a:r>
            <a:r>
              <a:rPr lang="en-US" sz="2800" dirty="0"/>
              <a:t>( e</a:t>
            </a:r>
            <a:r>
              <a:rPr lang="en-US" sz="2800" baseline="30000" dirty="0"/>
              <a:t>t </a:t>
            </a:r>
            <a:r>
              <a:rPr lang="en-US" sz="2800" dirty="0"/>
              <a:t>)</a:t>
            </a:r>
          </a:p>
          <a:p>
            <a:pPr marL="0" indent="0">
              <a:buNone/>
            </a:pPr>
            <a:r>
              <a:rPr lang="en-US" sz="2800" dirty="0"/>
              <a:t>Where v, </a:t>
            </a:r>
            <a:r>
              <a:rPr lang="en-US" sz="2800" dirty="0" err="1"/>
              <a:t>W</a:t>
            </a:r>
            <a:r>
              <a:rPr lang="en-US" sz="2800" baseline="-25000" dirty="0" err="1"/>
              <a:t>h</a:t>
            </a:r>
            <a:r>
              <a:rPr lang="en-US" sz="2800" dirty="0"/>
              <a:t>, </a:t>
            </a:r>
            <a:r>
              <a:rPr lang="en-US" sz="2800" dirty="0" err="1"/>
              <a:t>W</a:t>
            </a:r>
            <a:r>
              <a:rPr lang="en-US" sz="2800" baseline="-25000" dirty="0" err="1"/>
              <a:t>s</a:t>
            </a:r>
            <a:r>
              <a:rPr lang="en-US" sz="2800" dirty="0"/>
              <a:t>, and </a:t>
            </a:r>
            <a:r>
              <a:rPr lang="en-US" sz="2800" dirty="0" err="1"/>
              <a:t>b</a:t>
            </a:r>
            <a:r>
              <a:rPr lang="en-US" sz="2800" baseline="-25000" dirty="0" err="1"/>
              <a:t>attn</a:t>
            </a:r>
            <a:r>
              <a:rPr lang="en-US" sz="2800" dirty="0"/>
              <a:t> are learnable parameters and h</a:t>
            </a:r>
            <a:r>
              <a:rPr lang="en-US" sz="2800" baseline="-25000" dirty="0"/>
              <a:t>i</a:t>
            </a:r>
            <a:r>
              <a:rPr lang="en-US" sz="2800" dirty="0"/>
              <a:t> is the encoder state.</a:t>
            </a:r>
          </a:p>
          <a:p>
            <a:pPr marL="0" indent="0">
              <a:buNone/>
            </a:pPr>
            <a:r>
              <a:rPr lang="en-US" sz="2800" dirty="0"/>
              <a:t>In this way the attention distribution was generated.</a:t>
            </a:r>
          </a:p>
          <a:p>
            <a:pPr>
              <a:buFont typeface="Arial" panose="020B0604020202020204" pitchFamily="34" charset="0"/>
              <a:buChar char="•"/>
            </a:pPr>
            <a:endParaRPr lang="en-US" sz="2800" dirty="0"/>
          </a:p>
          <a:p>
            <a:pPr marL="0" indent="0">
              <a:buNone/>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IN" sz="2800" dirty="0"/>
          </a:p>
        </p:txBody>
      </p:sp>
    </p:spTree>
    <p:extLst>
      <p:ext uri="{BB962C8B-B14F-4D97-AF65-F5344CB8AC3E}">
        <p14:creationId xmlns:p14="http://schemas.microsoft.com/office/powerpoint/2010/main" val="2505428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Creating </a:t>
            </a:r>
            <a:r>
              <a:rPr lang="en-US" dirty="0" err="1"/>
              <a:t>Tensorflow</a:t>
            </a:r>
            <a:r>
              <a:rPr lang="en-US" dirty="0"/>
              <a:t> Model</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US" sz="2800" dirty="0"/>
              <a:t>Now, we generated the context vector which is the weighted sum of the encoder state according to the attention distribution.</a:t>
            </a:r>
          </a:p>
          <a:p>
            <a:pPr>
              <a:buFont typeface="Arial" panose="020B0604020202020204" pitchFamily="34" charset="0"/>
              <a:buChar char="•"/>
            </a:pPr>
            <a:r>
              <a:rPr lang="en-US" sz="2800" dirty="0"/>
              <a:t>Next using the context vector, we find the vocabulary probability distribution:</a:t>
            </a:r>
          </a:p>
          <a:p>
            <a:pPr marL="0" indent="0" algn="ctr">
              <a:buNone/>
            </a:pPr>
            <a:r>
              <a:rPr lang="en-US" sz="2800" dirty="0" err="1"/>
              <a:t>P</a:t>
            </a:r>
            <a:r>
              <a:rPr lang="en-US" sz="2800" baseline="-25000" dirty="0" err="1"/>
              <a:t>vocab</a:t>
            </a:r>
            <a:r>
              <a:rPr lang="en-US" sz="2800" dirty="0"/>
              <a:t> = </a:t>
            </a:r>
            <a:r>
              <a:rPr lang="en-US" sz="2800" dirty="0" err="1"/>
              <a:t>softmax</a:t>
            </a:r>
            <a:r>
              <a:rPr lang="en-US" sz="2800" dirty="0"/>
              <a:t> (V</a:t>
            </a:r>
            <a:r>
              <a:rPr lang="en-US" sz="2800" baseline="30000" dirty="0"/>
              <a:t>’</a:t>
            </a:r>
            <a:r>
              <a:rPr lang="en-US" sz="2800" dirty="0"/>
              <a:t> (V[</a:t>
            </a:r>
            <a:r>
              <a:rPr lang="en-US" sz="2800" dirty="0" err="1"/>
              <a:t>s</a:t>
            </a:r>
            <a:r>
              <a:rPr lang="en-US" sz="2800" baseline="-25000" dirty="0" err="1"/>
              <a:t>t</a:t>
            </a:r>
            <a:r>
              <a:rPr lang="en-US" sz="2800" dirty="0"/>
              <a:t>, </a:t>
            </a:r>
            <a:r>
              <a:rPr lang="en-US" sz="2800" dirty="0" err="1"/>
              <a:t>h</a:t>
            </a:r>
            <a:r>
              <a:rPr lang="en-US" sz="2800" baseline="-25000" dirty="0" err="1"/>
              <a:t>t</a:t>
            </a:r>
            <a:r>
              <a:rPr lang="en-US" sz="2800" baseline="30000" dirty="0"/>
              <a:t>*</a:t>
            </a:r>
            <a:r>
              <a:rPr lang="en-US" sz="2800" dirty="0"/>
              <a:t>]+b)+b’)</a:t>
            </a:r>
          </a:p>
          <a:p>
            <a:pPr marL="0" indent="0">
              <a:buNone/>
            </a:pPr>
            <a:r>
              <a:rPr lang="en-IN" sz="2800" dirty="0"/>
              <a:t>Where V’, V, b, and b’ are learnable parameters</a:t>
            </a:r>
            <a:r>
              <a:rPr lang="en-US" sz="2800" dirty="0"/>
              <a:t>.</a:t>
            </a:r>
          </a:p>
          <a:p>
            <a:pPr marL="0" indent="0">
              <a:buNone/>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marL="0" indent="0">
              <a:buNone/>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IN" sz="2800" dirty="0"/>
          </a:p>
        </p:txBody>
      </p:sp>
    </p:spTree>
    <p:extLst>
      <p:ext uri="{BB962C8B-B14F-4D97-AF65-F5344CB8AC3E}">
        <p14:creationId xmlns:p14="http://schemas.microsoft.com/office/powerpoint/2010/main" val="1515807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Creating </a:t>
            </a:r>
            <a:r>
              <a:rPr lang="en-US" dirty="0" err="1"/>
              <a:t>Tensorflow</a:t>
            </a:r>
            <a:r>
              <a:rPr lang="en-US" dirty="0"/>
              <a:t> Model</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US" sz="2800" dirty="0"/>
              <a:t>After that we calculated the word generation probability,</a:t>
            </a:r>
          </a:p>
          <a:p>
            <a:pPr marL="0" indent="0" algn="ctr">
              <a:buNone/>
            </a:pPr>
            <a:r>
              <a:rPr lang="en-US" sz="2800" dirty="0" err="1"/>
              <a:t>p</a:t>
            </a:r>
            <a:r>
              <a:rPr lang="en-US" sz="2800" baseline="-25000" dirty="0" err="1"/>
              <a:t>gen</a:t>
            </a:r>
            <a:r>
              <a:rPr lang="en-US" sz="2800" dirty="0"/>
              <a:t> = sigmoid(</a:t>
            </a:r>
            <a:r>
              <a:rPr lang="en-US" sz="2800" dirty="0" err="1"/>
              <a:t>w</a:t>
            </a:r>
            <a:r>
              <a:rPr lang="en-US" sz="2800" baseline="-25000" dirty="0" err="1"/>
              <a:t>h</a:t>
            </a:r>
            <a:r>
              <a:rPr lang="en-US" sz="2800" baseline="30000" dirty="0" err="1"/>
              <a:t>T</a:t>
            </a:r>
            <a:r>
              <a:rPr lang="en-US" sz="2800" baseline="30000" dirty="0"/>
              <a:t> </a:t>
            </a:r>
            <a:r>
              <a:rPr lang="en-US" sz="2800" dirty="0" err="1"/>
              <a:t>h</a:t>
            </a:r>
            <a:r>
              <a:rPr lang="en-US" sz="2800" baseline="-25000" dirty="0" err="1"/>
              <a:t>t</a:t>
            </a:r>
            <a:r>
              <a:rPr lang="en-US" sz="2800" baseline="30000" dirty="0"/>
              <a:t>* </a:t>
            </a:r>
            <a:r>
              <a:rPr lang="en-US" sz="2800" dirty="0"/>
              <a:t>+ </a:t>
            </a:r>
            <a:r>
              <a:rPr lang="en-US" sz="2800" dirty="0" err="1"/>
              <a:t>w</a:t>
            </a:r>
            <a:r>
              <a:rPr lang="en-US" sz="2800" baseline="-25000" dirty="0" err="1"/>
              <a:t>s</a:t>
            </a:r>
            <a:r>
              <a:rPr lang="en-US" sz="2800" baseline="30000" dirty="0" err="1"/>
              <a:t>T</a:t>
            </a:r>
            <a:r>
              <a:rPr lang="en-US" sz="2800" baseline="30000" dirty="0"/>
              <a:t> </a:t>
            </a:r>
            <a:r>
              <a:rPr lang="en-US" sz="2800" dirty="0" err="1"/>
              <a:t>s</a:t>
            </a:r>
            <a:r>
              <a:rPr lang="en-US" sz="2800" baseline="-25000" dirty="0" err="1"/>
              <a:t>t</a:t>
            </a:r>
            <a:r>
              <a:rPr lang="en-US" sz="2800" baseline="-25000" dirty="0"/>
              <a:t> </a:t>
            </a:r>
            <a:r>
              <a:rPr lang="en-US" sz="2800" dirty="0"/>
              <a:t>+ </a:t>
            </a:r>
            <a:r>
              <a:rPr lang="en-US" sz="2800" dirty="0" err="1"/>
              <a:t>w</a:t>
            </a:r>
            <a:r>
              <a:rPr lang="en-US" sz="2800" baseline="-25000" dirty="0" err="1"/>
              <a:t>x</a:t>
            </a:r>
            <a:r>
              <a:rPr lang="en-US" sz="2800" baseline="30000" dirty="0" err="1"/>
              <a:t>T</a:t>
            </a:r>
            <a:r>
              <a:rPr lang="en-US" sz="2800" baseline="30000" dirty="0"/>
              <a:t> </a:t>
            </a:r>
            <a:r>
              <a:rPr lang="en-US" sz="2800" dirty="0" err="1"/>
              <a:t>x</a:t>
            </a:r>
            <a:r>
              <a:rPr lang="en-US" sz="2800" baseline="-25000" dirty="0" err="1"/>
              <a:t>t</a:t>
            </a:r>
            <a:r>
              <a:rPr lang="en-US" sz="2800" baseline="-25000" dirty="0"/>
              <a:t> </a:t>
            </a:r>
            <a:r>
              <a:rPr lang="en-US" sz="2800" dirty="0"/>
              <a:t>+ </a:t>
            </a:r>
            <a:r>
              <a:rPr lang="en-US" sz="2800" dirty="0" err="1"/>
              <a:t>b</a:t>
            </a:r>
            <a:r>
              <a:rPr lang="en-US" sz="2800" baseline="-25000" dirty="0" err="1"/>
              <a:t>ptr</a:t>
            </a:r>
            <a:r>
              <a:rPr lang="en-US" sz="2800" dirty="0"/>
              <a:t> )</a:t>
            </a:r>
          </a:p>
          <a:p>
            <a:pPr marL="0" indent="0">
              <a:buNone/>
            </a:pPr>
            <a:r>
              <a:rPr lang="en-US" sz="2800" dirty="0"/>
              <a:t>Where </a:t>
            </a:r>
            <a:r>
              <a:rPr lang="en-US" sz="2800" dirty="0" err="1"/>
              <a:t>w</a:t>
            </a:r>
            <a:r>
              <a:rPr lang="en-US" sz="2800" baseline="-25000" dirty="0" err="1"/>
              <a:t>h</a:t>
            </a:r>
            <a:r>
              <a:rPr lang="en-US" sz="2800" dirty="0"/>
              <a:t>, </a:t>
            </a:r>
            <a:r>
              <a:rPr lang="en-US" sz="2800" dirty="0" err="1"/>
              <a:t>w</a:t>
            </a:r>
            <a:r>
              <a:rPr lang="en-US" sz="2800" baseline="-25000" dirty="0" err="1"/>
              <a:t>s</a:t>
            </a:r>
            <a:r>
              <a:rPr lang="en-US" sz="2800" dirty="0"/>
              <a:t>, </a:t>
            </a:r>
            <a:r>
              <a:rPr lang="en-US" sz="2800" dirty="0" err="1"/>
              <a:t>w</a:t>
            </a:r>
            <a:r>
              <a:rPr lang="en-US" sz="2800" baseline="-25000" dirty="0" err="1"/>
              <a:t>x</a:t>
            </a:r>
            <a:r>
              <a:rPr lang="en-US" sz="2800" dirty="0"/>
              <a:t>, and </a:t>
            </a:r>
            <a:r>
              <a:rPr lang="en-US" sz="2800" dirty="0" err="1"/>
              <a:t>b</a:t>
            </a:r>
            <a:r>
              <a:rPr lang="en-US" sz="2800" baseline="-25000" dirty="0" err="1"/>
              <a:t>ptr</a:t>
            </a:r>
            <a:r>
              <a:rPr lang="en-US" sz="2800" dirty="0"/>
              <a:t> are learnable parameters.</a:t>
            </a:r>
          </a:p>
          <a:p>
            <a:pPr>
              <a:buFont typeface="Arial" panose="020B0604020202020204" pitchFamily="34" charset="0"/>
              <a:buChar char="•"/>
            </a:pPr>
            <a:r>
              <a:rPr lang="en-US" sz="2800" dirty="0"/>
              <a:t>And finally, we get the probability distribution of the word to be generated,</a:t>
            </a:r>
          </a:p>
          <a:p>
            <a:pPr marL="0" indent="0" algn="ctr">
              <a:buNone/>
            </a:pPr>
            <a:r>
              <a:rPr lang="en-US" sz="2800" dirty="0"/>
              <a:t>P(w) = (</a:t>
            </a:r>
            <a:r>
              <a:rPr lang="en-US" sz="2800" dirty="0" err="1"/>
              <a:t>p</a:t>
            </a:r>
            <a:r>
              <a:rPr lang="en-US" sz="2800" baseline="-25000" dirty="0" err="1"/>
              <a:t>gen</a:t>
            </a:r>
            <a:r>
              <a:rPr lang="en-US" sz="2800" dirty="0"/>
              <a:t>*</a:t>
            </a:r>
            <a:r>
              <a:rPr lang="en-US" sz="2800" dirty="0" err="1"/>
              <a:t>P</a:t>
            </a:r>
            <a:r>
              <a:rPr lang="en-US" sz="2800" baseline="-25000" dirty="0" err="1"/>
              <a:t>vocab</a:t>
            </a:r>
            <a:r>
              <a:rPr lang="en-US" sz="2800" dirty="0"/>
              <a:t> (w)) + ((1 - </a:t>
            </a:r>
            <a:r>
              <a:rPr lang="en-US" sz="2800" dirty="0" err="1"/>
              <a:t>p</a:t>
            </a:r>
            <a:r>
              <a:rPr lang="en-US" sz="2800" baseline="-25000" dirty="0" err="1"/>
              <a:t>gen</a:t>
            </a:r>
            <a:r>
              <a:rPr lang="en-US" sz="2800" dirty="0"/>
              <a:t>) * ∑</a:t>
            </a:r>
            <a:r>
              <a:rPr lang="en-US" sz="2800" dirty="0" err="1"/>
              <a:t>a</a:t>
            </a:r>
            <a:r>
              <a:rPr lang="en-US" sz="2800" baseline="30000" dirty="0" err="1"/>
              <a:t>t</a:t>
            </a:r>
            <a:r>
              <a:rPr lang="en-US" sz="2800" baseline="-25000" dirty="0" err="1"/>
              <a:t>i</a:t>
            </a:r>
            <a:r>
              <a:rPr lang="en-US" sz="2800" dirty="0"/>
              <a:t>)</a:t>
            </a:r>
          </a:p>
          <a:p>
            <a:pPr marL="0" indent="0">
              <a:buNone/>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marL="0" indent="0">
              <a:buNone/>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IN" sz="2800" dirty="0"/>
          </a:p>
        </p:txBody>
      </p:sp>
    </p:spTree>
    <p:extLst>
      <p:ext uri="{BB962C8B-B14F-4D97-AF65-F5344CB8AC3E}">
        <p14:creationId xmlns:p14="http://schemas.microsoft.com/office/powerpoint/2010/main" val="4265485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9A15-9182-4632-BE7E-9E84FCCB7D31}"/>
              </a:ext>
            </a:extLst>
          </p:cNvPr>
          <p:cNvSpPr>
            <a:spLocks noGrp="1"/>
          </p:cNvSpPr>
          <p:nvPr>
            <p:ph type="title"/>
          </p:nvPr>
        </p:nvSpPr>
        <p:spPr>
          <a:xfrm>
            <a:off x="1097280" y="286603"/>
            <a:ext cx="10058400" cy="991781"/>
          </a:xfrm>
        </p:spPr>
        <p:txBody>
          <a:bodyPr/>
          <a:lstStyle/>
          <a:p>
            <a:pPr algn="ctr"/>
            <a:r>
              <a:rPr lang="en-IN" dirty="0"/>
              <a:t>What is a text summarizer?</a:t>
            </a:r>
          </a:p>
        </p:txBody>
      </p:sp>
      <p:sp>
        <p:nvSpPr>
          <p:cNvPr id="3" name="Content Placeholder 2">
            <a:extLst>
              <a:ext uri="{FF2B5EF4-FFF2-40B4-BE49-F238E27FC236}">
                <a16:creationId xmlns:a16="http://schemas.microsoft.com/office/drawing/2014/main" id="{1F8DA304-FDD9-46B0-A84C-0CF03F5796BB}"/>
              </a:ext>
            </a:extLst>
          </p:cNvPr>
          <p:cNvSpPr>
            <a:spLocks noGrp="1"/>
          </p:cNvSpPr>
          <p:nvPr>
            <p:ph idx="1"/>
          </p:nvPr>
        </p:nvSpPr>
        <p:spPr/>
        <p:txBody>
          <a:bodyPr>
            <a:normAutofit/>
          </a:bodyPr>
          <a:lstStyle/>
          <a:p>
            <a:pPr>
              <a:buFont typeface="Arial" panose="020B0604020202020204" pitchFamily="34" charset="0"/>
              <a:buChar char="•"/>
            </a:pPr>
            <a:r>
              <a:rPr lang="en-IN" sz="2800" dirty="0"/>
              <a:t>A summarizer generates a shortened version of a text, called the summary of the text.</a:t>
            </a:r>
          </a:p>
          <a:p>
            <a:pPr>
              <a:buFont typeface="Arial" panose="020B0604020202020204" pitchFamily="34" charset="0"/>
              <a:buChar char="•"/>
            </a:pPr>
            <a:r>
              <a:rPr lang="en-IN" sz="2800" dirty="0"/>
              <a:t>The summary contains all the main and important points of the text.</a:t>
            </a:r>
          </a:p>
          <a:p>
            <a:pPr>
              <a:buFont typeface="Arial" panose="020B0604020202020204" pitchFamily="34" charset="0"/>
              <a:buChar char="•"/>
            </a:pPr>
            <a:r>
              <a:rPr lang="en-IN" sz="2800" dirty="0"/>
              <a:t>The primary task of a text summarizer is to convert a long text to a short text which contains all the relevant information.</a:t>
            </a:r>
          </a:p>
        </p:txBody>
      </p:sp>
    </p:spTree>
    <p:extLst>
      <p:ext uri="{BB962C8B-B14F-4D97-AF65-F5344CB8AC3E}">
        <p14:creationId xmlns:p14="http://schemas.microsoft.com/office/powerpoint/2010/main" val="1953244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C9C8-33CA-4BBC-8136-E626C16A77F2}"/>
              </a:ext>
            </a:extLst>
          </p:cNvPr>
          <p:cNvSpPr>
            <a:spLocks noGrp="1"/>
          </p:cNvSpPr>
          <p:nvPr>
            <p:ph type="title"/>
          </p:nvPr>
        </p:nvSpPr>
        <p:spPr>
          <a:xfrm>
            <a:off x="1097280" y="286603"/>
            <a:ext cx="10058400" cy="619171"/>
          </a:xfrm>
        </p:spPr>
        <p:txBody>
          <a:bodyPr>
            <a:normAutofit fontScale="90000"/>
          </a:bodyPr>
          <a:lstStyle/>
          <a:p>
            <a:pPr algn="ctr"/>
            <a:r>
              <a:rPr lang="en-US" dirty="0"/>
              <a:t>Training Process (at start):</a:t>
            </a:r>
            <a:endParaRPr lang="en-IN" dirty="0"/>
          </a:p>
        </p:txBody>
      </p:sp>
      <p:pic>
        <p:nvPicPr>
          <p:cNvPr id="3" name="Picture 2">
            <a:extLst>
              <a:ext uri="{FF2B5EF4-FFF2-40B4-BE49-F238E27FC236}">
                <a16:creationId xmlns:a16="http://schemas.microsoft.com/office/drawing/2014/main" id="{1FBD9541-820C-4EC6-B9F8-92605362A8EA}"/>
              </a:ext>
            </a:extLst>
          </p:cNvPr>
          <p:cNvPicPr>
            <a:picLocks noChangeAspect="1"/>
          </p:cNvPicPr>
          <p:nvPr/>
        </p:nvPicPr>
        <p:blipFill rotWithShape="1">
          <a:blip r:embed="rId2"/>
          <a:srcRect l="11709" t="8384" r="10237" b="9458"/>
          <a:stretch/>
        </p:blipFill>
        <p:spPr>
          <a:xfrm>
            <a:off x="1296140" y="832280"/>
            <a:ext cx="10058400" cy="5583099"/>
          </a:xfrm>
          <a:prstGeom prst="rect">
            <a:avLst/>
          </a:prstGeom>
        </p:spPr>
      </p:pic>
    </p:spTree>
    <p:extLst>
      <p:ext uri="{BB962C8B-B14F-4D97-AF65-F5344CB8AC3E}">
        <p14:creationId xmlns:p14="http://schemas.microsoft.com/office/powerpoint/2010/main" val="681187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C9C8-33CA-4BBC-8136-E626C16A77F2}"/>
              </a:ext>
            </a:extLst>
          </p:cNvPr>
          <p:cNvSpPr>
            <a:spLocks noGrp="1"/>
          </p:cNvSpPr>
          <p:nvPr>
            <p:ph type="title"/>
          </p:nvPr>
        </p:nvSpPr>
        <p:spPr>
          <a:xfrm>
            <a:off x="1097280" y="286603"/>
            <a:ext cx="10058400" cy="619171"/>
          </a:xfrm>
        </p:spPr>
        <p:txBody>
          <a:bodyPr>
            <a:normAutofit fontScale="90000"/>
          </a:bodyPr>
          <a:lstStyle/>
          <a:p>
            <a:pPr algn="ctr"/>
            <a:r>
              <a:rPr lang="en-US" dirty="0"/>
              <a:t>Training Process (after 10 min):</a:t>
            </a:r>
            <a:endParaRPr lang="en-IN" dirty="0"/>
          </a:p>
        </p:txBody>
      </p:sp>
      <p:pic>
        <p:nvPicPr>
          <p:cNvPr id="4" name="Picture 3">
            <a:extLst>
              <a:ext uri="{FF2B5EF4-FFF2-40B4-BE49-F238E27FC236}">
                <a16:creationId xmlns:a16="http://schemas.microsoft.com/office/drawing/2014/main" id="{9BC9F62A-663A-4459-A18F-639477E6AE5D}"/>
              </a:ext>
            </a:extLst>
          </p:cNvPr>
          <p:cNvPicPr>
            <a:picLocks noChangeAspect="1"/>
          </p:cNvPicPr>
          <p:nvPr/>
        </p:nvPicPr>
        <p:blipFill rotWithShape="1">
          <a:blip r:embed="rId2"/>
          <a:srcRect l="14218" r="13038" b="11882"/>
          <a:stretch/>
        </p:blipFill>
        <p:spPr>
          <a:xfrm>
            <a:off x="1537316" y="905774"/>
            <a:ext cx="9117367" cy="5332439"/>
          </a:xfrm>
          <a:prstGeom prst="rect">
            <a:avLst/>
          </a:prstGeom>
        </p:spPr>
      </p:pic>
    </p:spTree>
    <p:extLst>
      <p:ext uri="{BB962C8B-B14F-4D97-AF65-F5344CB8AC3E}">
        <p14:creationId xmlns:p14="http://schemas.microsoft.com/office/powerpoint/2010/main" val="213213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C9C8-33CA-4BBC-8136-E626C16A77F2}"/>
              </a:ext>
            </a:extLst>
          </p:cNvPr>
          <p:cNvSpPr>
            <a:spLocks noGrp="1"/>
          </p:cNvSpPr>
          <p:nvPr>
            <p:ph type="title"/>
          </p:nvPr>
        </p:nvSpPr>
        <p:spPr>
          <a:xfrm>
            <a:off x="1097280" y="286603"/>
            <a:ext cx="10058400" cy="619171"/>
          </a:xfrm>
        </p:spPr>
        <p:txBody>
          <a:bodyPr>
            <a:normAutofit fontScale="90000"/>
          </a:bodyPr>
          <a:lstStyle/>
          <a:p>
            <a:pPr algn="ctr"/>
            <a:r>
              <a:rPr lang="en-US" dirty="0"/>
              <a:t>Training Process (after 4 </a:t>
            </a:r>
            <a:r>
              <a:rPr lang="en-US" dirty="0" err="1"/>
              <a:t>hrs</a:t>
            </a:r>
            <a:r>
              <a:rPr lang="en-US" dirty="0"/>
              <a:t>):</a:t>
            </a:r>
            <a:endParaRPr lang="en-IN" dirty="0"/>
          </a:p>
        </p:txBody>
      </p:sp>
      <p:pic>
        <p:nvPicPr>
          <p:cNvPr id="3" name="Picture 2">
            <a:extLst>
              <a:ext uri="{FF2B5EF4-FFF2-40B4-BE49-F238E27FC236}">
                <a16:creationId xmlns:a16="http://schemas.microsoft.com/office/drawing/2014/main" id="{5FBBB830-9C08-4AEB-A5AB-D4C4002E2CF9}"/>
              </a:ext>
            </a:extLst>
          </p:cNvPr>
          <p:cNvPicPr>
            <a:picLocks noChangeAspect="1"/>
          </p:cNvPicPr>
          <p:nvPr/>
        </p:nvPicPr>
        <p:blipFill rotWithShape="1">
          <a:blip r:embed="rId2"/>
          <a:srcRect l="11482" r="16810"/>
          <a:stretch/>
        </p:blipFill>
        <p:spPr>
          <a:xfrm>
            <a:off x="1269507" y="1010297"/>
            <a:ext cx="9886173" cy="5450138"/>
          </a:xfrm>
          <a:prstGeom prst="rect">
            <a:avLst/>
          </a:prstGeom>
        </p:spPr>
      </p:pic>
    </p:spTree>
    <p:extLst>
      <p:ext uri="{BB962C8B-B14F-4D97-AF65-F5344CB8AC3E}">
        <p14:creationId xmlns:p14="http://schemas.microsoft.com/office/powerpoint/2010/main" val="2207205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C9C8-33CA-4BBC-8136-E626C16A77F2}"/>
              </a:ext>
            </a:extLst>
          </p:cNvPr>
          <p:cNvSpPr>
            <a:spLocks noGrp="1"/>
          </p:cNvSpPr>
          <p:nvPr>
            <p:ph type="title"/>
          </p:nvPr>
        </p:nvSpPr>
        <p:spPr>
          <a:xfrm>
            <a:off x="1097280" y="286603"/>
            <a:ext cx="10058400" cy="619171"/>
          </a:xfrm>
        </p:spPr>
        <p:txBody>
          <a:bodyPr>
            <a:normAutofit fontScale="90000"/>
          </a:bodyPr>
          <a:lstStyle/>
          <a:p>
            <a:pPr algn="ctr"/>
            <a:r>
              <a:rPr lang="en-US" dirty="0"/>
              <a:t>Training Process (after 1 week):</a:t>
            </a:r>
            <a:endParaRPr lang="en-IN" dirty="0"/>
          </a:p>
        </p:txBody>
      </p:sp>
      <p:pic>
        <p:nvPicPr>
          <p:cNvPr id="4" name="Picture 3">
            <a:extLst>
              <a:ext uri="{FF2B5EF4-FFF2-40B4-BE49-F238E27FC236}">
                <a16:creationId xmlns:a16="http://schemas.microsoft.com/office/drawing/2014/main" id="{C829B812-408A-49AD-8C79-5087D78A4A6A}"/>
              </a:ext>
            </a:extLst>
          </p:cNvPr>
          <p:cNvPicPr>
            <a:picLocks noChangeAspect="1"/>
          </p:cNvPicPr>
          <p:nvPr/>
        </p:nvPicPr>
        <p:blipFill rotWithShape="1">
          <a:blip r:embed="rId2"/>
          <a:srcRect t="15145" r="39053" b="9903"/>
          <a:stretch/>
        </p:blipFill>
        <p:spPr>
          <a:xfrm>
            <a:off x="1940806" y="905774"/>
            <a:ext cx="8310387" cy="5748764"/>
          </a:xfrm>
          <a:prstGeom prst="rect">
            <a:avLst/>
          </a:prstGeom>
        </p:spPr>
      </p:pic>
    </p:spTree>
    <p:extLst>
      <p:ext uri="{BB962C8B-B14F-4D97-AF65-F5344CB8AC3E}">
        <p14:creationId xmlns:p14="http://schemas.microsoft.com/office/powerpoint/2010/main" val="2920152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C9C8-33CA-4BBC-8136-E626C16A77F2}"/>
              </a:ext>
            </a:extLst>
          </p:cNvPr>
          <p:cNvSpPr>
            <a:spLocks noGrp="1"/>
          </p:cNvSpPr>
          <p:nvPr>
            <p:ph type="title"/>
          </p:nvPr>
        </p:nvSpPr>
        <p:spPr>
          <a:xfrm>
            <a:off x="1097280" y="286603"/>
            <a:ext cx="10058400" cy="619171"/>
          </a:xfrm>
        </p:spPr>
        <p:txBody>
          <a:bodyPr>
            <a:normAutofit fontScale="90000"/>
          </a:bodyPr>
          <a:lstStyle/>
          <a:p>
            <a:pPr algn="ctr"/>
            <a:r>
              <a:rPr lang="en-US" dirty="0"/>
              <a:t>Validation Process:</a:t>
            </a:r>
            <a:endParaRPr lang="en-IN" dirty="0"/>
          </a:p>
        </p:txBody>
      </p:sp>
      <p:pic>
        <p:nvPicPr>
          <p:cNvPr id="3" name="Picture 2">
            <a:extLst>
              <a:ext uri="{FF2B5EF4-FFF2-40B4-BE49-F238E27FC236}">
                <a16:creationId xmlns:a16="http://schemas.microsoft.com/office/drawing/2014/main" id="{DD0D7561-E172-45AF-9ED5-2ACF54E14BF1}"/>
              </a:ext>
            </a:extLst>
          </p:cNvPr>
          <p:cNvPicPr>
            <a:picLocks noChangeAspect="1"/>
          </p:cNvPicPr>
          <p:nvPr/>
        </p:nvPicPr>
        <p:blipFill rotWithShape="1">
          <a:blip r:embed="rId2"/>
          <a:srcRect l="3641" t="18382" r="10655" b="8997"/>
          <a:stretch/>
        </p:blipFill>
        <p:spPr>
          <a:xfrm>
            <a:off x="871491" y="1118586"/>
            <a:ext cx="10449018" cy="4980374"/>
          </a:xfrm>
          <a:prstGeom prst="rect">
            <a:avLst/>
          </a:prstGeom>
        </p:spPr>
      </p:pic>
    </p:spTree>
    <p:extLst>
      <p:ext uri="{BB962C8B-B14F-4D97-AF65-F5344CB8AC3E}">
        <p14:creationId xmlns:p14="http://schemas.microsoft.com/office/powerpoint/2010/main" val="1079169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Remaining Work</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US" sz="2800" dirty="0"/>
              <a:t>To create file for decoding by using beam search algorithm.</a:t>
            </a:r>
          </a:p>
          <a:p>
            <a:pPr>
              <a:buFont typeface="Arial" panose="020B0604020202020204" pitchFamily="34" charset="0"/>
              <a:buChar char="•"/>
            </a:pPr>
            <a:r>
              <a:rPr lang="en-US" sz="2800" dirty="0"/>
              <a:t>To visualize the metrics such as loss, and to visualize the </a:t>
            </a:r>
            <a:r>
              <a:rPr lang="en-US" sz="2800" dirty="0" err="1"/>
              <a:t>tensorflow</a:t>
            </a:r>
            <a:r>
              <a:rPr lang="en-US" sz="2800" dirty="0"/>
              <a:t> graph. This will be done using </a:t>
            </a:r>
            <a:r>
              <a:rPr lang="en-US" sz="2800" dirty="0" err="1"/>
              <a:t>tensorboard</a:t>
            </a:r>
            <a:r>
              <a:rPr lang="en-US" sz="2800" dirty="0"/>
              <a:t>.</a:t>
            </a:r>
          </a:p>
          <a:p>
            <a:pPr>
              <a:buFont typeface="Arial" panose="020B0604020202020204" pitchFamily="34" charset="0"/>
              <a:buChar char="•"/>
            </a:pPr>
            <a:r>
              <a:rPr lang="en-US" sz="2800" dirty="0"/>
              <a:t>To create testing file which will test the model and evaluate it based on ROGUE scores.</a:t>
            </a:r>
          </a:p>
          <a:p>
            <a:pPr>
              <a:buFont typeface="Arial" panose="020B0604020202020204" pitchFamily="34" charset="0"/>
              <a:buChar char="•"/>
            </a:pPr>
            <a:r>
              <a:rPr lang="en-US" sz="2800" dirty="0"/>
              <a:t>To create a web application, wherein user can enter news articles to get summary of that particular article.</a:t>
            </a:r>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3475241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fontScale="90000"/>
          </a:bodyPr>
          <a:lstStyle/>
          <a:p>
            <a:pPr algn="ctr"/>
            <a:r>
              <a:rPr lang="en-US" dirty="0"/>
              <a:t>Programming Environment and Tools Used</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a:xfrm>
            <a:off x="1097280" y="1845733"/>
            <a:ext cx="10058400" cy="4359757"/>
          </a:xfrm>
        </p:spPr>
        <p:txBody>
          <a:bodyPr>
            <a:normAutofit/>
          </a:bodyPr>
          <a:lstStyle/>
          <a:p>
            <a:pPr>
              <a:buFont typeface="Arial" panose="020B0604020202020204" pitchFamily="34" charset="0"/>
              <a:buChar char="•"/>
            </a:pPr>
            <a:r>
              <a:rPr lang="en-US" sz="2800" b="1" dirty="0"/>
              <a:t>Programming Language: </a:t>
            </a:r>
            <a:r>
              <a:rPr lang="en-US" sz="2800" dirty="0"/>
              <a:t>Python3</a:t>
            </a:r>
          </a:p>
          <a:p>
            <a:pPr>
              <a:buFont typeface="Arial" panose="020B0604020202020204" pitchFamily="34" charset="0"/>
              <a:buChar char="•"/>
            </a:pPr>
            <a:r>
              <a:rPr lang="en-US" sz="2800" b="1" dirty="0"/>
              <a:t>Libraries Used: </a:t>
            </a:r>
            <a:r>
              <a:rPr lang="en-US" sz="2800" dirty="0" err="1"/>
              <a:t>Tensorflow</a:t>
            </a:r>
            <a:r>
              <a:rPr lang="en-US" sz="2800" dirty="0"/>
              <a:t>, </a:t>
            </a:r>
            <a:r>
              <a:rPr lang="en-US" sz="2800" dirty="0" err="1"/>
              <a:t>Numpy</a:t>
            </a:r>
            <a:endParaRPr lang="en-US" sz="2800" b="1" dirty="0"/>
          </a:p>
          <a:p>
            <a:pPr>
              <a:buFont typeface="Arial" panose="020B0604020202020204" pitchFamily="34" charset="0"/>
              <a:buChar char="•"/>
            </a:pPr>
            <a:r>
              <a:rPr lang="en-US" sz="2800" b="1" dirty="0"/>
              <a:t>Operating System: </a:t>
            </a:r>
            <a:r>
              <a:rPr lang="en-US" sz="2800" dirty="0"/>
              <a:t>Windows 10, </a:t>
            </a:r>
            <a:r>
              <a:rPr lang="en-US" sz="2800" u="sng" dirty="0"/>
              <a:t>Linux</a:t>
            </a:r>
            <a:endParaRPr lang="en-US" sz="2800" dirty="0"/>
          </a:p>
          <a:p>
            <a:pPr>
              <a:buFont typeface="Arial" panose="020B0604020202020204" pitchFamily="34" charset="0"/>
              <a:buChar char="•"/>
            </a:pPr>
            <a:r>
              <a:rPr lang="en-US" sz="2800" b="1" dirty="0"/>
              <a:t>Software Tools: </a:t>
            </a:r>
            <a:r>
              <a:rPr lang="en-US" sz="2800" dirty="0"/>
              <a:t>Jupyter Notebook, Anaconda, Google </a:t>
            </a:r>
            <a:r>
              <a:rPr lang="en-US" sz="2800" dirty="0" err="1"/>
              <a:t>Colaboratory</a:t>
            </a:r>
            <a:endParaRPr lang="en-US" sz="2800" dirty="0"/>
          </a:p>
          <a:p>
            <a:pPr>
              <a:buFont typeface="Arial" panose="020B0604020202020204" pitchFamily="34" charset="0"/>
              <a:buChar char="•"/>
            </a:pPr>
            <a:r>
              <a:rPr lang="en-US" sz="2800" b="1" dirty="0"/>
              <a:t>Technology: </a:t>
            </a:r>
            <a:r>
              <a:rPr lang="en-US" sz="2800" dirty="0"/>
              <a:t>Machine Learning and Natural Language Processing</a:t>
            </a:r>
          </a:p>
          <a:p>
            <a:pPr marL="0" indent="0">
              <a:buNone/>
            </a:pPr>
            <a:endParaRPr lang="en-US" sz="2800" b="1" dirty="0"/>
          </a:p>
        </p:txBody>
      </p:sp>
    </p:spTree>
    <p:extLst>
      <p:ext uri="{BB962C8B-B14F-4D97-AF65-F5344CB8AC3E}">
        <p14:creationId xmlns:p14="http://schemas.microsoft.com/office/powerpoint/2010/main" val="3667326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a:bodyPr>
          <a:lstStyle/>
          <a:p>
            <a:pPr algn="ctr"/>
            <a:r>
              <a:rPr lang="en-US" dirty="0"/>
              <a:t>References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a:xfrm>
            <a:off x="1097280" y="1845733"/>
            <a:ext cx="10058400" cy="4359757"/>
          </a:xfrm>
        </p:spPr>
        <p:txBody>
          <a:bodyPr>
            <a:normAutofit fontScale="92500" lnSpcReduction="20000"/>
          </a:bodyPr>
          <a:lstStyle/>
          <a:p>
            <a:pPr marL="514350" indent="-514350">
              <a:buFont typeface="+mj-lt"/>
              <a:buAutoNum type="arabicPeriod"/>
            </a:pPr>
            <a:r>
              <a:rPr lang="en-US" sz="2800" dirty="0"/>
              <a:t>“Just News It: Abstractive Text Summarization with a Pointer-Generator Transformer” : </a:t>
            </a:r>
            <a:r>
              <a:rPr lang="en-US" sz="2800" dirty="0" err="1"/>
              <a:t>Vrinda</a:t>
            </a:r>
            <a:r>
              <a:rPr lang="en-US" sz="2800" dirty="0"/>
              <a:t> Vasavada, Alexandre </a:t>
            </a:r>
            <a:r>
              <a:rPr lang="en-US" sz="2800" dirty="0" err="1"/>
              <a:t>Bucquet</a:t>
            </a:r>
            <a:r>
              <a:rPr lang="en-US" sz="2800" dirty="0"/>
              <a:t>.</a:t>
            </a:r>
          </a:p>
          <a:p>
            <a:pPr marL="514350" indent="-514350">
              <a:buFont typeface="+mj-lt"/>
              <a:buAutoNum type="arabicPeriod"/>
            </a:pPr>
            <a:r>
              <a:rPr lang="en-US" sz="2800" dirty="0"/>
              <a:t>“Neural Abstractive Text Summarization with Sequence-to-Sequence Models” : TIAN SHI, YASER KENESHLOO, NAREN RAMAKRISHNAN, CHANDAN K. REDDY.</a:t>
            </a:r>
          </a:p>
          <a:p>
            <a:pPr marL="514350" indent="-514350">
              <a:buFont typeface="+mj-lt"/>
              <a:buAutoNum type="arabicPeriod"/>
            </a:pPr>
            <a:r>
              <a:rPr lang="en-US" sz="2800" dirty="0"/>
              <a:t>“Get To The Point: Summarization with Pointer-Generator Networks” : Abigail See, Peter J. Liu, Christopher D. Manning.</a:t>
            </a:r>
          </a:p>
          <a:p>
            <a:pPr marL="514350" indent="-514350">
              <a:buFont typeface="+mj-lt"/>
              <a:buAutoNum type="arabicPeriod"/>
            </a:pPr>
            <a:r>
              <a:rPr lang="en-US" sz="2800" dirty="0"/>
              <a:t>“Abstractive sentence summarization with attentive recurrent neural networks.” : </a:t>
            </a:r>
            <a:r>
              <a:rPr lang="en-US" sz="2800" dirty="0" err="1"/>
              <a:t>Sumit</a:t>
            </a:r>
            <a:r>
              <a:rPr lang="en-US" sz="2800" dirty="0"/>
              <a:t> Chopra, Michael </a:t>
            </a:r>
            <a:r>
              <a:rPr lang="en-US" sz="2800" dirty="0" err="1"/>
              <a:t>Auli</a:t>
            </a:r>
            <a:r>
              <a:rPr lang="en-US" sz="2800" dirty="0"/>
              <a:t>, Alexander M Rush.</a:t>
            </a:r>
          </a:p>
          <a:p>
            <a:pPr marL="514350" indent="-514350">
              <a:buFont typeface="+mj-lt"/>
              <a:buAutoNum type="arabicPeriod"/>
            </a:pPr>
            <a:r>
              <a:rPr lang="en-US" sz="2800" dirty="0"/>
              <a:t>“NEURAL MACHINE TRANSLATION BY JOINTLY LEARNING TO ALIGN AND TRANSLATE”: </a:t>
            </a:r>
            <a:r>
              <a:rPr lang="en-US" sz="2800" dirty="0" err="1"/>
              <a:t>Dzmitry</a:t>
            </a:r>
            <a:r>
              <a:rPr lang="en-US" sz="2800" dirty="0"/>
              <a:t> </a:t>
            </a:r>
            <a:r>
              <a:rPr lang="en-US" sz="2800" dirty="0" err="1"/>
              <a:t>Bahdanau</a:t>
            </a:r>
            <a:r>
              <a:rPr lang="en-US" sz="2800" dirty="0"/>
              <a:t>, </a:t>
            </a:r>
            <a:r>
              <a:rPr lang="en-US" sz="2800" dirty="0" err="1"/>
              <a:t>KyungHyun</a:t>
            </a:r>
            <a:r>
              <a:rPr lang="en-US" sz="2800" dirty="0"/>
              <a:t> Cho, </a:t>
            </a:r>
            <a:r>
              <a:rPr lang="en-US" sz="2800" dirty="0" err="1"/>
              <a:t>Yoshua</a:t>
            </a:r>
            <a:r>
              <a:rPr lang="en-US" sz="2800" dirty="0"/>
              <a:t> </a:t>
            </a:r>
            <a:r>
              <a:rPr lang="en-US" sz="2800" dirty="0" err="1"/>
              <a:t>Bengio</a:t>
            </a:r>
            <a:endParaRPr lang="en-US" sz="2800" dirty="0"/>
          </a:p>
          <a:p>
            <a:pPr marL="514350" indent="-514350">
              <a:buFont typeface="+mj-lt"/>
              <a:buAutoNum type="arabicPeriod"/>
            </a:pPr>
            <a:r>
              <a:rPr lang="fi-FI" sz="2800" dirty="0"/>
              <a:t>Dataset: www.tensorflow.org/datasets/catalog/cnn_dailymail</a:t>
            </a:r>
            <a:endParaRPr lang="en-US" sz="2800" dirty="0"/>
          </a:p>
        </p:txBody>
      </p:sp>
    </p:spTree>
    <p:extLst>
      <p:ext uri="{BB962C8B-B14F-4D97-AF65-F5344CB8AC3E}">
        <p14:creationId xmlns:p14="http://schemas.microsoft.com/office/powerpoint/2010/main" val="4461746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FABA-DA04-4139-B123-16B5E92A9D78}"/>
              </a:ext>
            </a:extLst>
          </p:cNvPr>
          <p:cNvSpPr>
            <a:spLocks noGrp="1"/>
          </p:cNvSpPr>
          <p:nvPr>
            <p:ph type="ctrTitle"/>
          </p:nvPr>
        </p:nvSpPr>
        <p:spPr>
          <a:xfrm>
            <a:off x="1097280" y="758953"/>
            <a:ext cx="10058400" cy="2516908"/>
          </a:xfrm>
        </p:spPr>
        <p:txBody>
          <a:bodyPr/>
          <a:lstStyle/>
          <a:p>
            <a:pPr algn="ctr"/>
            <a:r>
              <a:rPr lang="en-US" dirty="0"/>
              <a:t>Thank You</a:t>
            </a:r>
            <a:endParaRPr lang="en-IN" dirty="0"/>
          </a:p>
        </p:txBody>
      </p:sp>
    </p:spTree>
    <p:extLst>
      <p:ext uri="{BB962C8B-B14F-4D97-AF65-F5344CB8AC3E}">
        <p14:creationId xmlns:p14="http://schemas.microsoft.com/office/powerpoint/2010/main" val="408942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4484C-90A2-44AE-B235-FA1E6FF95655}"/>
              </a:ext>
            </a:extLst>
          </p:cNvPr>
          <p:cNvSpPr>
            <a:spLocks noGrp="1"/>
          </p:cNvSpPr>
          <p:nvPr>
            <p:ph type="title"/>
          </p:nvPr>
        </p:nvSpPr>
        <p:spPr>
          <a:xfrm>
            <a:off x="1097280" y="286603"/>
            <a:ext cx="10058400" cy="1018413"/>
          </a:xfrm>
        </p:spPr>
        <p:txBody>
          <a:bodyPr/>
          <a:lstStyle/>
          <a:p>
            <a:pPr algn="ctr"/>
            <a:r>
              <a:rPr lang="en-IN" dirty="0"/>
              <a:t>Why do we need a text summarizer?</a:t>
            </a:r>
          </a:p>
        </p:txBody>
      </p:sp>
      <p:sp>
        <p:nvSpPr>
          <p:cNvPr id="3" name="Content Placeholder 2">
            <a:extLst>
              <a:ext uri="{FF2B5EF4-FFF2-40B4-BE49-F238E27FC236}">
                <a16:creationId xmlns:a16="http://schemas.microsoft.com/office/drawing/2014/main" id="{969A92FE-71A9-40AC-BFFA-FD0963CC6430}"/>
              </a:ext>
            </a:extLst>
          </p:cNvPr>
          <p:cNvSpPr>
            <a:spLocks noGrp="1"/>
          </p:cNvSpPr>
          <p:nvPr>
            <p:ph idx="1"/>
          </p:nvPr>
        </p:nvSpPr>
        <p:spPr/>
        <p:txBody>
          <a:bodyPr>
            <a:normAutofit/>
          </a:bodyPr>
          <a:lstStyle/>
          <a:p>
            <a:pPr>
              <a:buFont typeface="Arial" panose="020B0604020202020204" pitchFamily="34" charset="0"/>
              <a:buChar char="•"/>
            </a:pPr>
            <a:r>
              <a:rPr lang="en-IN" sz="2800" dirty="0"/>
              <a:t>Reduces human labour.</a:t>
            </a:r>
          </a:p>
          <a:p>
            <a:pPr>
              <a:buFont typeface="Arial" panose="020B0604020202020204" pitchFamily="34" charset="0"/>
              <a:buChar char="•"/>
            </a:pPr>
            <a:r>
              <a:rPr lang="en-IN" sz="2800" dirty="0"/>
              <a:t>Saves reading time.</a:t>
            </a:r>
          </a:p>
          <a:p>
            <a:pPr>
              <a:buFont typeface="Arial" panose="020B0604020202020204" pitchFamily="34" charset="0"/>
              <a:buChar char="•"/>
            </a:pPr>
            <a:r>
              <a:rPr lang="en-IN" sz="2800" dirty="0"/>
              <a:t>Helps avoid confusion in reading long and complex texts.</a:t>
            </a:r>
          </a:p>
          <a:p>
            <a:pPr>
              <a:buFont typeface="Arial" panose="020B0604020202020204" pitchFamily="34" charset="0"/>
              <a:buChar char="•"/>
            </a:pPr>
            <a:r>
              <a:rPr lang="en-IN" sz="2800" dirty="0"/>
              <a:t>Easy to understand.</a:t>
            </a:r>
          </a:p>
          <a:p>
            <a:pPr>
              <a:buFont typeface="Arial" panose="020B0604020202020204" pitchFamily="34" charset="0"/>
              <a:buChar char="•"/>
            </a:pPr>
            <a:r>
              <a:rPr lang="en-IN" sz="2800" dirty="0"/>
              <a:t>Enables good retention of information.</a:t>
            </a:r>
          </a:p>
        </p:txBody>
      </p:sp>
    </p:spTree>
    <p:extLst>
      <p:ext uri="{BB962C8B-B14F-4D97-AF65-F5344CB8AC3E}">
        <p14:creationId xmlns:p14="http://schemas.microsoft.com/office/powerpoint/2010/main" val="345913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C7D5-9CD8-425B-82DD-122134C04529}"/>
              </a:ext>
            </a:extLst>
          </p:cNvPr>
          <p:cNvSpPr>
            <a:spLocks noGrp="1"/>
          </p:cNvSpPr>
          <p:nvPr>
            <p:ph type="title"/>
          </p:nvPr>
        </p:nvSpPr>
        <p:spPr>
          <a:xfrm>
            <a:off x="1097280" y="259970"/>
            <a:ext cx="10058400" cy="1027292"/>
          </a:xfrm>
        </p:spPr>
        <p:txBody>
          <a:bodyPr/>
          <a:lstStyle/>
          <a:p>
            <a:pPr algn="ctr"/>
            <a:r>
              <a:rPr lang="en-IN" dirty="0"/>
              <a:t>What are the types of text summarizers?</a:t>
            </a:r>
          </a:p>
        </p:txBody>
      </p:sp>
      <p:sp>
        <p:nvSpPr>
          <p:cNvPr id="3" name="Content Placeholder 2">
            <a:extLst>
              <a:ext uri="{FF2B5EF4-FFF2-40B4-BE49-F238E27FC236}">
                <a16:creationId xmlns:a16="http://schemas.microsoft.com/office/drawing/2014/main" id="{51819FB4-CC64-4E06-BB64-49341B959232}"/>
              </a:ext>
            </a:extLst>
          </p:cNvPr>
          <p:cNvSpPr>
            <a:spLocks noGrp="1"/>
          </p:cNvSpPr>
          <p:nvPr>
            <p:ph idx="1"/>
          </p:nvPr>
        </p:nvSpPr>
        <p:spPr/>
        <p:txBody>
          <a:bodyPr>
            <a:normAutofit/>
          </a:bodyPr>
          <a:lstStyle/>
          <a:p>
            <a:pPr marL="0" indent="0">
              <a:buNone/>
            </a:pPr>
            <a:r>
              <a:rPr lang="en-IN" sz="2800" dirty="0"/>
              <a:t>Text Summarizers can be broadly classified into two types:</a:t>
            </a:r>
          </a:p>
          <a:p>
            <a:pPr marL="0" indent="0">
              <a:buNone/>
            </a:pPr>
            <a:endParaRPr lang="en-IN" sz="2800" dirty="0"/>
          </a:p>
          <a:p>
            <a:pPr>
              <a:buFont typeface="Arial" panose="020B0604020202020204" pitchFamily="34" charset="0"/>
              <a:buChar char="•"/>
            </a:pPr>
            <a:r>
              <a:rPr lang="en-IN" sz="2800" dirty="0"/>
              <a:t>Extractive text summarizers.</a:t>
            </a:r>
          </a:p>
          <a:p>
            <a:pPr>
              <a:buFont typeface="Arial" panose="020B0604020202020204" pitchFamily="34" charset="0"/>
              <a:buChar char="•"/>
            </a:pPr>
            <a:r>
              <a:rPr lang="en-IN" sz="2800" dirty="0"/>
              <a:t>Abstractive text summarizers.</a:t>
            </a:r>
          </a:p>
        </p:txBody>
      </p:sp>
    </p:spTree>
    <p:extLst>
      <p:ext uri="{BB962C8B-B14F-4D97-AF65-F5344CB8AC3E}">
        <p14:creationId xmlns:p14="http://schemas.microsoft.com/office/powerpoint/2010/main" val="128733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2786-2369-49F4-A060-0F34BCF16272}"/>
              </a:ext>
            </a:extLst>
          </p:cNvPr>
          <p:cNvSpPr>
            <a:spLocks noGrp="1"/>
          </p:cNvSpPr>
          <p:nvPr>
            <p:ph type="title"/>
          </p:nvPr>
        </p:nvSpPr>
        <p:spPr>
          <a:xfrm>
            <a:off x="1097280" y="286603"/>
            <a:ext cx="10058400" cy="991781"/>
          </a:xfrm>
        </p:spPr>
        <p:txBody>
          <a:bodyPr/>
          <a:lstStyle/>
          <a:p>
            <a:pPr algn="ctr"/>
            <a:r>
              <a:rPr lang="en-IN" dirty="0"/>
              <a:t>Extractive Text Summarizers</a:t>
            </a:r>
          </a:p>
        </p:txBody>
      </p:sp>
      <p:sp>
        <p:nvSpPr>
          <p:cNvPr id="3" name="Content Placeholder 2">
            <a:extLst>
              <a:ext uri="{FF2B5EF4-FFF2-40B4-BE49-F238E27FC236}">
                <a16:creationId xmlns:a16="http://schemas.microsoft.com/office/drawing/2014/main" id="{E7CCAFE1-1CA5-433E-BC59-7E99DF990332}"/>
              </a:ext>
            </a:extLst>
          </p:cNvPr>
          <p:cNvSpPr>
            <a:spLocks noGrp="1"/>
          </p:cNvSpPr>
          <p:nvPr>
            <p:ph idx="1"/>
          </p:nvPr>
        </p:nvSpPr>
        <p:spPr/>
        <p:txBody>
          <a:bodyPr>
            <a:normAutofit/>
          </a:bodyPr>
          <a:lstStyle/>
          <a:p>
            <a:pPr>
              <a:buFont typeface="Arial" panose="020B0604020202020204" pitchFamily="34" charset="0"/>
              <a:buChar char="•"/>
            </a:pPr>
            <a:r>
              <a:rPr lang="en-US" sz="2800" dirty="0"/>
              <a:t>It is based on “Text Extraction”.</a:t>
            </a:r>
          </a:p>
          <a:p>
            <a:pPr>
              <a:buFont typeface="Arial" panose="020B0604020202020204" pitchFamily="34" charset="0"/>
              <a:buChar char="•"/>
            </a:pPr>
            <a:r>
              <a:rPr lang="en-US" sz="2800" dirty="0"/>
              <a:t>It picks up sentences/phrases from the original text.</a:t>
            </a:r>
          </a:p>
          <a:p>
            <a:pPr>
              <a:buFont typeface="Arial" panose="020B0604020202020204" pitchFamily="34" charset="0"/>
              <a:buChar char="•"/>
            </a:pPr>
            <a:r>
              <a:rPr lang="en-US" sz="2800" dirty="0"/>
              <a:t>The important information from the source text is picked.</a:t>
            </a:r>
          </a:p>
          <a:p>
            <a:pPr>
              <a:buFont typeface="Arial" panose="020B0604020202020204" pitchFamily="34" charset="0"/>
              <a:buChar char="•"/>
            </a:pPr>
            <a:r>
              <a:rPr lang="en-US" sz="2800" dirty="0"/>
              <a:t>Hence, in this type of summarization, every word and phrase of the summary generated belongs to the original text.</a:t>
            </a:r>
            <a:endParaRPr lang="en-IN" sz="2800" dirty="0"/>
          </a:p>
        </p:txBody>
      </p:sp>
    </p:spTree>
    <p:extLst>
      <p:ext uri="{BB962C8B-B14F-4D97-AF65-F5344CB8AC3E}">
        <p14:creationId xmlns:p14="http://schemas.microsoft.com/office/powerpoint/2010/main" val="3693336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3F61-89A9-40DB-8661-F5376943C29E}"/>
              </a:ext>
            </a:extLst>
          </p:cNvPr>
          <p:cNvSpPr>
            <a:spLocks noGrp="1"/>
          </p:cNvSpPr>
          <p:nvPr>
            <p:ph type="title"/>
          </p:nvPr>
        </p:nvSpPr>
        <p:spPr>
          <a:xfrm>
            <a:off x="1097280" y="286603"/>
            <a:ext cx="10058400" cy="991781"/>
          </a:xfrm>
        </p:spPr>
        <p:txBody>
          <a:bodyPr/>
          <a:lstStyle/>
          <a:p>
            <a:pPr algn="ctr"/>
            <a:r>
              <a:rPr lang="en-US" dirty="0"/>
              <a:t>Limitations of Extractive summarizers</a:t>
            </a:r>
            <a:endParaRPr lang="en-IN" dirty="0"/>
          </a:p>
        </p:txBody>
      </p:sp>
      <p:sp>
        <p:nvSpPr>
          <p:cNvPr id="3" name="Content Placeholder 2">
            <a:extLst>
              <a:ext uri="{FF2B5EF4-FFF2-40B4-BE49-F238E27FC236}">
                <a16:creationId xmlns:a16="http://schemas.microsoft.com/office/drawing/2014/main" id="{7459D1A0-D748-407A-851E-C9A503A40A3F}"/>
              </a:ext>
            </a:extLst>
          </p:cNvPr>
          <p:cNvSpPr>
            <a:spLocks noGrp="1"/>
          </p:cNvSpPr>
          <p:nvPr>
            <p:ph idx="1"/>
          </p:nvPr>
        </p:nvSpPr>
        <p:spPr/>
        <p:txBody>
          <a:bodyPr>
            <a:normAutofit/>
          </a:bodyPr>
          <a:lstStyle/>
          <a:p>
            <a:r>
              <a:rPr lang="en-US" sz="2800" dirty="0"/>
              <a:t>Extractive summarizers have the following limitations:</a:t>
            </a:r>
          </a:p>
          <a:p>
            <a:pPr>
              <a:buFont typeface="Arial" panose="020B0604020202020204" pitchFamily="34" charset="0"/>
              <a:buChar char="•"/>
            </a:pPr>
            <a:r>
              <a:rPr lang="en-US" sz="2800" dirty="0"/>
              <a:t>Since extractive summarizers use the exact same sentences/phrases as in the original text, sometimes this may generate a summary containing less important information because a part of a sentence may contain useful information, but the rest of it may be useless.</a:t>
            </a:r>
          </a:p>
          <a:p>
            <a:pPr>
              <a:buFont typeface="Arial" panose="020B0604020202020204" pitchFamily="34" charset="0"/>
              <a:buChar char="•"/>
            </a:pPr>
            <a:r>
              <a:rPr lang="en-US" sz="2800" dirty="0"/>
              <a:t>Another issue is the use of pronouns in the original text. When a certain sentence/phrase in the text containing a pronoun is included in the summary, it may be ambiguous to what the pronoun is referring to.</a:t>
            </a:r>
            <a:endParaRPr lang="en-IN" sz="2800" dirty="0"/>
          </a:p>
        </p:txBody>
      </p:sp>
    </p:spTree>
    <p:extLst>
      <p:ext uri="{BB962C8B-B14F-4D97-AF65-F5344CB8AC3E}">
        <p14:creationId xmlns:p14="http://schemas.microsoft.com/office/powerpoint/2010/main" val="293549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Abstractive Text Summarizers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US" sz="2800" dirty="0"/>
              <a:t>Unlike extractive summarizers, abstractive summarizers do not select exact sentences from the original text.</a:t>
            </a:r>
          </a:p>
          <a:p>
            <a:pPr>
              <a:buFont typeface="Arial" panose="020B0604020202020204" pitchFamily="34" charset="0"/>
              <a:buChar char="•"/>
            </a:pPr>
            <a:r>
              <a:rPr lang="en-IN" sz="2800" dirty="0"/>
              <a:t>This type of summarizers generate new sentences from the original text without missing any relevant/important information.</a:t>
            </a:r>
          </a:p>
          <a:p>
            <a:pPr>
              <a:buFont typeface="Arial" panose="020B0604020202020204" pitchFamily="34" charset="0"/>
              <a:buChar char="•"/>
            </a:pPr>
            <a:r>
              <a:rPr lang="en-IN" sz="2800" dirty="0"/>
              <a:t>The generated summary may contain words/phrases that do not appear in the original text.</a:t>
            </a:r>
          </a:p>
        </p:txBody>
      </p:sp>
    </p:spTree>
    <p:extLst>
      <p:ext uri="{BB962C8B-B14F-4D97-AF65-F5344CB8AC3E}">
        <p14:creationId xmlns:p14="http://schemas.microsoft.com/office/powerpoint/2010/main" val="212046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Abstractive Text Summarizers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IN" sz="2800" dirty="0"/>
              <a:t>These summarizers use a vocabulary set different from the original text.</a:t>
            </a:r>
          </a:p>
          <a:p>
            <a:pPr>
              <a:buFont typeface="Arial" panose="020B0604020202020204" pitchFamily="34" charset="0"/>
              <a:buChar char="•"/>
            </a:pPr>
            <a:r>
              <a:rPr lang="en-IN" sz="2800" dirty="0"/>
              <a:t>These summarizers follow a similar approach as that of humans.</a:t>
            </a:r>
          </a:p>
          <a:p>
            <a:pPr>
              <a:buFont typeface="Arial" panose="020B0604020202020204" pitchFamily="34" charset="0"/>
              <a:buChar char="•"/>
            </a:pPr>
            <a:r>
              <a:rPr lang="en-IN" sz="2800" dirty="0"/>
              <a:t>Humans generate a semantic representation of the text in their brains. Then they pick words from their general vocabulary to fit into the semantics and thus generate a short summary that includes all the important/relevant information.</a:t>
            </a:r>
          </a:p>
        </p:txBody>
      </p:sp>
    </p:spTree>
    <p:extLst>
      <p:ext uri="{BB962C8B-B14F-4D97-AF65-F5344CB8AC3E}">
        <p14:creationId xmlns:p14="http://schemas.microsoft.com/office/powerpoint/2010/main" val="30043029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207</TotalTime>
  <Words>1651</Words>
  <Application>Microsoft Macintosh PowerPoint</Application>
  <PresentationFormat>Widescreen</PresentationFormat>
  <Paragraphs>171</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Retrospect</vt:lpstr>
      <vt:lpstr>Abstractive Text Summarization</vt:lpstr>
      <vt:lpstr>B.Tech VIIIth Semester Major Project</vt:lpstr>
      <vt:lpstr>What is a text summarizer?</vt:lpstr>
      <vt:lpstr>Why do we need a text summarizer?</vt:lpstr>
      <vt:lpstr>What are the types of text summarizers?</vt:lpstr>
      <vt:lpstr>Extractive Text Summarizers</vt:lpstr>
      <vt:lpstr>Limitations of Extractive summarizers</vt:lpstr>
      <vt:lpstr>Abstractive Text Summarizers</vt:lpstr>
      <vt:lpstr>Abstractive Text Summarizers</vt:lpstr>
      <vt:lpstr>Dataset Used</vt:lpstr>
      <vt:lpstr>Dataset Used</vt:lpstr>
      <vt:lpstr>PowerPoint Presentation</vt:lpstr>
      <vt:lpstr>Data Preparation</vt:lpstr>
      <vt:lpstr>Data Preparation: Tokenization</vt:lpstr>
      <vt:lpstr>Tokenization:</vt:lpstr>
      <vt:lpstr>Data Preparation: Creating vocabulary</vt:lpstr>
      <vt:lpstr>After Tokenization</vt:lpstr>
      <vt:lpstr>Vocabulary File</vt:lpstr>
      <vt:lpstr>Data Preparation: Creating binary files</vt:lpstr>
      <vt:lpstr>Data Preparation: Diving binary files</vt:lpstr>
      <vt:lpstr>Creating .bin file:</vt:lpstr>
      <vt:lpstr>Using Google Colaboratory</vt:lpstr>
      <vt:lpstr>Hyperparameters values:</vt:lpstr>
      <vt:lpstr>Creating Batches</vt:lpstr>
      <vt:lpstr>Creating Tensorflow Model</vt:lpstr>
      <vt:lpstr>Creating Tensorflow Model</vt:lpstr>
      <vt:lpstr>Creating Tensorflow Model</vt:lpstr>
      <vt:lpstr>Creating Tensorflow Model</vt:lpstr>
      <vt:lpstr>Creating Tensorflow Model</vt:lpstr>
      <vt:lpstr>Training Process (at start):</vt:lpstr>
      <vt:lpstr>Training Process (after 10 min):</vt:lpstr>
      <vt:lpstr>Training Process (after 4 hrs):</vt:lpstr>
      <vt:lpstr>Training Process (after 1 week):</vt:lpstr>
      <vt:lpstr>Validation Process:</vt:lpstr>
      <vt:lpstr>Remaining Work</vt:lpstr>
      <vt:lpstr>Programming Environment and Tools Used</vt:lpstr>
      <vt:lpstr>References</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Abstractive Text Summarization</dc:title>
  <dc:creator>Mohd Arquam Khan</dc:creator>
  <cp:lastModifiedBy>habib12352@outlook.com</cp:lastModifiedBy>
  <cp:revision>93</cp:revision>
  <dcterms:created xsi:type="dcterms:W3CDTF">2021-04-03T15:53:06Z</dcterms:created>
  <dcterms:modified xsi:type="dcterms:W3CDTF">2021-05-24T06:30:26Z</dcterms:modified>
</cp:coreProperties>
</file>