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83" r:id="rId10"/>
    <p:sldId id="269" r:id="rId11"/>
    <p:sldId id="270" r:id="rId12"/>
    <p:sldId id="272" r:id="rId13"/>
    <p:sldId id="273" r:id="rId14"/>
    <p:sldId id="274" r:id="rId15"/>
    <p:sldId id="275" r:id="rId16"/>
    <p:sldId id="276" r:id="rId17"/>
    <p:sldId id="277" r:id="rId18"/>
    <p:sldId id="278" r:id="rId19"/>
    <p:sldId id="281" r:id="rId20"/>
    <p:sldId id="279" r:id="rId21"/>
    <p:sldId id="280" r:id="rId22"/>
    <p:sldId id="282" r:id="rId23"/>
    <p:sldId id="265" r:id="rId24"/>
    <p:sldId id="266" r:id="rId25"/>
    <p:sldId id="303" r:id="rId26"/>
    <p:sldId id="289" r:id="rId27"/>
    <p:sldId id="290" r:id="rId28"/>
    <p:sldId id="307" r:id="rId29"/>
    <p:sldId id="305" r:id="rId30"/>
    <p:sldId id="306" r:id="rId31"/>
    <p:sldId id="291" r:id="rId32"/>
    <p:sldId id="298" r:id="rId33"/>
    <p:sldId id="293" r:id="rId34"/>
    <p:sldId id="330" r:id="rId35"/>
    <p:sldId id="314" r:id="rId36"/>
    <p:sldId id="327" r:id="rId37"/>
    <p:sldId id="319" r:id="rId38"/>
    <p:sldId id="329" r:id="rId39"/>
    <p:sldId id="320" r:id="rId40"/>
    <p:sldId id="321" r:id="rId41"/>
    <p:sldId id="322" r:id="rId42"/>
    <p:sldId id="324" r:id="rId43"/>
    <p:sldId id="328" r:id="rId44"/>
    <p:sldId id="285" r:id="rId45"/>
    <p:sldId id="286" r:id="rId46"/>
    <p:sldId id="331" r:id="rId47"/>
    <p:sldId id="28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4660"/>
  </p:normalViewPr>
  <p:slideViewPr>
    <p:cSldViewPr snapToGrid="0">
      <p:cViewPr varScale="1">
        <p:scale>
          <a:sx n="83" d="100"/>
          <a:sy n="83" d="100"/>
        </p:scale>
        <p:origin x="57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6/30/2021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6/30/2021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6/30/2021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tensorflow.org/datasets/catalog/cnn_dailymai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E6E1-DC97-4EAA-96C3-49070751473F}"/>
              </a:ext>
            </a:extLst>
          </p:cNvPr>
          <p:cNvSpPr>
            <a:spLocks noGrp="1"/>
          </p:cNvSpPr>
          <p:nvPr>
            <p:ph type="ctrTitle"/>
          </p:nvPr>
        </p:nvSpPr>
        <p:spPr>
          <a:xfrm>
            <a:off x="1097280" y="706108"/>
            <a:ext cx="10058400" cy="608209"/>
          </a:xfrm>
        </p:spPr>
        <p:txBody>
          <a:bodyPr>
            <a:noAutofit/>
          </a:bodyPr>
          <a:lstStyle/>
          <a:p>
            <a:pPr algn="ctr"/>
            <a:r>
              <a:rPr lang="en-IN" sz="4800" b="1" dirty="0"/>
              <a:t>Abstractive Text Summarization</a:t>
            </a:r>
          </a:p>
        </p:txBody>
      </p:sp>
      <p:sp>
        <p:nvSpPr>
          <p:cNvPr id="3" name="Subtitle 2">
            <a:extLst>
              <a:ext uri="{FF2B5EF4-FFF2-40B4-BE49-F238E27FC236}">
                <a16:creationId xmlns:a16="http://schemas.microsoft.com/office/drawing/2014/main" id="{AFD93A71-C37F-4A9B-9572-25678C6BFB80}"/>
              </a:ext>
            </a:extLst>
          </p:cNvPr>
          <p:cNvSpPr>
            <a:spLocks noGrp="1"/>
          </p:cNvSpPr>
          <p:nvPr>
            <p:ph type="subTitle" idx="1"/>
          </p:nvPr>
        </p:nvSpPr>
        <p:spPr>
          <a:xfrm>
            <a:off x="1097280" y="1437213"/>
            <a:ext cx="10058400" cy="427098"/>
          </a:xfrm>
        </p:spPr>
        <p:txBody>
          <a:bodyPr/>
          <a:lstStyle/>
          <a:p>
            <a:pPr algn="ctr"/>
            <a:r>
              <a:rPr lang="en-IN" dirty="0"/>
              <a:t>Major project</a:t>
            </a:r>
          </a:p>
        </p:txBody>
      </p:sp>
      <p:sp>
        <p:nvSpPr>
          <p:cNvPr id="4" name="TextBox 3">
            <a:extLst>
              <a:ext uri="{FF2B5EF4-FFF2-40B4-BE49-F238E27FC236}">
                <a16:creationId xmlns:a16="http://schemas.microsoft.com/office/drawing/2014/main" id="{A4EE2331-54F4-4833-816F-986C7357E90C}"/>
              </a:ext>
            </a:extLst>
          </p:cNvPr>
          <p:cNvSpPr txBox="1"/>
          <p:nvPr/>
        </p:nvSpPr>
        <p:spPr>
          <a:xfrm>
            <a:off x="1097279" y="2477742"/>
            <a:ext cx="10058401" cy="1323439"/>
          </a:xfrm>
          <a:prstGeom prst="rect">
            <a:avLst/>
          </a:prstGeom>
          <a:noFill/>
        </p:spPr>
        <p:txBody>
          <a:bodyPr wrap="square" rtlCol="0">
            <a:spAutoFit/>
          </a:bodyPr>
          <a:lstStyle/>
          <a:p>
            <a:r>
              <a:rPr lang="en-IN" sz="2000" b="1" dirty="0"/>
              <a:t>Submitted To:											Submitted By:</a:t>
            </a:r>
          </a:p>
          <a:p>
            <a:r>
              <a:rPr lang="en-IN" sz="2000" b="1" dirty="0"/>
              <a:t>Mr. </a:t>
            </a:r>
            <a:r>
              <a:rPr lang="en-IN" sz="2000" b="1" dirty="0" err="1"/>
              <a:t>Faiyaz</a:t>
            </a:r>
            <a:r>
              <a:rPr lang="en-IN" sz="2000" b="1" dirty="0"/>
              <a:t> Ahmad										Khan Mohd Arquam(17BCS008)</a:t>
            </a:r>
          </a:p>
          <a:p>
            <a:r>
              <a:rPr lang="en-IN" sz="2000" b="1" dirty="0"/>
              <a:t>														</a:t>
            </a:r>
            <a:r>
              <a:rPr lang="en-IN" sz="2000" b="1" dirty="0" err="1"/>
              <a:t>Habibur</a:t>
            </a:r>
            <a:r>
              <a:rPr lang="en-IN" sz="2000" b="1" dirty="0"/>
              <a:t> Rahman(17BCS071)</a:t>
            </a:r>
          </a:p>
          <a:p>
            <a:r>
              <a:rPr lang="en-IN" sz="2000" b="1" dirty="0"/>
              <a:t>														Saman Rashid(17BCS094)</a:t>
            </a:r>
          </a:p>
        </p:txBody>
      </p:sp>
      <p:sp>
        <p:nvSpPr>
          <p:cNvPr id="5" name="TextBox 4">
            <a:extLst>
              <a:ext uri="{FF2B5EF4-FFF2-40B4-BE49-F238E27FC236}">
                <a16:creationId xmlns:a16="http://schemas.microsoft.com/office/drawing/2014/main" id="{AB4DE829-7797-4117-9974-C5472BA880C1}"/>
              </a:ext>
            </a:extLst>
          </p:cNvPr>
          <p:cNvSpPr txBox="1"/>
          <p:nvPr/>
        </p:nvSpPr>
        <p:spPr>
          <a:xfrm>
            <a:off x="2740240" y="5033639"/>
            <a:ext cx="6510292" cy="923330"/>
          </a:xfrm>
          <a:prstGeom prst="rect">
            <a:avLst/>
          </a:prstGeom>
          <a:noFill/>
        </p:spPr>
        <p:txBody>
          <a:bodyPr wrap="square" rtlCol="0">
            <a:spAutoFit/>
          </a:bodyPr>
          <a:lstStyle/>
          <a:p>
            <a:pPr algn="ctr"/>
            <a:r>
              <a:rPr lang="en-IN" dirty="0"/>
              <a:t>Department of Computer Engineering,</a:t>
            </a:r>
          </a:p>
          <a:p>
            <a:pPr algn="ctr"/>
            <a:r>
              <a:rPr lang="en-IN" dirty="0"/>
              <a:t>Jamia Millia Islamia</a:t>
            </a:r>
          </a:p>
          <a:p>
            <a:pPr algn="ctr"/>
            <a:r>
              <a:rPr lang="en-IN" dirty="0"/>
              <a:t>Session: 2020-21</a:t>
            </a:r>
          </a:p>
        </p:txBody>
      </p:sp>
    </p:spTree>
    <p:extLst>
      <p:ext uri="{BB962C8B-B14F-4D97-AF65-F5344CB8AC3E}">
        <p14:creationId xmlns:p14="http://schemas.microsoft.com/office/powerpoint/2010/main" val="238050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fontScale="92500" lnSpcReduction="10000"/>
          </a:bodyPr>
          <a:lstStyle/>
          <a:p>
            <a:pPr>
              <a:buFont typeface="Arial" panose="020B0604020202020204" pitchFamily="34" charset="0"/>
              <a:buChar char="•"/>
            </a:pPr>
            <a:r>
              <a:rPr lang="en-US" sz="2800" dirty="0"/>
              <a:t>Most of the work on abstractive summarizers is based on sequence to sequence RNNs.</a:t>
            </a:r>
          </a:p>
          <a:p>
            <a:pPr>
              <a:buFont typeface="Arial" panose="020B0604020202020204" pitchFamily="34" charset="0"/>
              <a:buChar char="•"/>
            </a:pPr>
            <a:r>
              <a:rPr lang="en-US" sz="2800" dirty="0"/>
              <a:t>Recurrent Neural Networks(RNNs) are a class of neural networks that use previous outputs as inputs for each step.</a:t>
            </a:r>
          </a:p>
          <a:p>
            <a:pPr>
              <a:buFont typeface="Arial" panose="020B0604020202020204" pitchFamily="34" charset="0"/>
              <a:buChar char="•"/>
            </a:pPr>
            <a:r>
              <a:rPr lang="en-US" sz="2800" dirty="0"/>
              <a:t>Sequence-to-Sequence models are often used to solve problems involving sequential data. E.g.: Text translation, Question answering, and Text summarization.</a:t>
            </a:r>
          </a:p>
          <a:p>
            <a:pPr>
              <a:buFont typeface="Arial" panose="020B0604020202020204" pitchFamily="34" charset="0"/>
              <a:buChar char="•"/>
            </a:pPr>
            <a:r>
              <a:rPr lang="en-IN" sz="2800" dirty="0"/>
              <a:t>An encoder-decoder architecture is used when input and output texts are of different lengths as in our case of text summarizer.</a:t>
            </a:r>
          </a:p>
          <a:p>
            <a:pPr>
              <a:buFont typeface="Arial" panose="020B0604020202020204" pitchFamily="34" charset="0"/>
              <a:buChar char="•"/>
            </a:pPr>
            <a:r>
              <a:rPr lang="en-IN" sz="2800" dirty="0"/>
              <a:t>To remember the inputs having significant impact on the summary, an attention mechanism is used.</a:t>
            </a:r>
          </a:p>
        </p:txBody>
      </p:sp>
    </p:spTree>
    <p:extLst>
      <p:ext uri="{BB962C8B-B14F-4D97-AF65-F5344CB8AC3E}">
        <p14:creationId xmlns:p14="http://schemas.microsoft.com/office/powerpoint/2010/main" val="304405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pic>
        <p:nvPicPr>
          <p:cNvPr id="5" name="Content Placeholder 4">
            <a:extLst>
              <a:ext uri="{FF2B5EF4-FFF2-40B4-BE49-F238E27FC236}">
                <a16:creationId xmlns:a16="http://schemas.microsoft.com/office/drawing/2014/main" id="{0B1C7DA2-3673-436A-81C5-EB19B1797616}"/>
              </a:ext>
            </a:extLst>
          </p:cNvPr>
          <p:cNvPicPr>
            <a:picLocks noGrp="1" noChangeAspect="1"/>
          </p:cNvPicPr>
          <p:nvPr>
            <p:ph idx="1"/>
          </p:nvPr>
        </p:nvPicPr>
        <p:blipFill rotWithShape="1">
          <a:blip r:embed="rId2"/>
          <a:srcRect l="30632" t="36307" r="13007" b="19552"/>
          <a:stretch/>
        </p:blipFill>
        <p:spPr>
          <a:xfrm>
            <a:off x="1065334" y="1799615"/>
            <a:ext cx="10061332" cy="4432510"/>
          </a:xfrm>
        </p:spPr>
      </p:pic>
    </p:spTree>
    <p:extLst>
      <p:ext uri="{BB962C8B-B14F-4D97-AF65-F5344CB8AC3E}">
        <p14:creationId xmlns:p14="http://schemas.microsoft.com/office/powerpoint/2010/main" val="99187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Tokens of the original text (w</a:t>
            </a:r>
            <a:r>
              <a:rPr lang="en-US" sz="2800" baseline="-25000" dirty="0"/>
              <a:t>i</a:t>
            </a:r>
            <a:r>
              <a:rPr lang="en-US" sz="2800" dirty="0"/>
              <a:t>) are fed one by one into the encoder, which is a single layer bi-directional LSTM (Long Short Term Memory).</a:t>
            </a:r>
          </a:p>
          <a:p>
            <a:pPr>
              <a:buFont typeface="Arial" panose="020B0604020202020204" pitchFamily="34" charset="0"/>
              <a:buChar char="•"/>
            </a:pPr>
            <a:r>
              <a:rPr lang="en-US" sz="2800" dirty="0"/>
              <a:t> The encoder outputs a sequence of encoder hidden states (h</a:t>
            </a:r>
            <a:r>
              <a:rPr lang="en-US" sz="2800" baseline="-25000" dirty="0"/>
              <a:t>i</a:t>
            </a:r>
            <a:r>
              <a:rPr lang="en-US" sz="2800" dirty="0"/>
              <a:t>).</a:t>
            </a:r>
          </a:p>
          <a:p>
            <a:pPr>
              <a:buFont typeface="Arial" panose="020B0604020202020204" pitchFamily="34" charset="0"/>
              <a:buChar char="•"/>
            </a:pPr>
            <a:r>
              <a:rPr lang="en-US" sz="2800" dirty="0"/>
              <a:t>On each step t, the decoder receives the word embedding of the previous word and has decoder state s</a:t>
            </a:r>
            <a:r>
              <a:rPr lang="en-US" sz="2800" baseline="-25000" dirty="0"/>
              <a:t>t</a:t>
            </a:r>
            <a:r>
              <a:rPr lang="en-US" sz="2800" dirty="0"/>
              <a:t>.</a:t>
            </a:r>
          </a:p>
          <a:p>
            <a:pPr marL="0" indent="0">
              <a:buNone/>
            </a:pP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37099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The attention distribution is calculated as,</a:t>
            </a:r>
          </a:p>
          <a:p>
            <a:pPr marL="0" indent="0" algn="ctr">
              <a:buNone/>
            </a:pPr>
            <a:r>
              <a:rPr lang="en-US" sz="2800" dirty="0"/>
              <a:t>e</a:t>
            </a:r>
            <a:r>
              <a:rPr lang="en-US" sz="2800" baseline="30000" dirty="0"/>
              <a:t>t</a:t>
            </a:r>
            <a:r>
              <a:rPr lang="en-US" sz="2800" baseline="-25000" dirty="0"/>
              <a:t>i</a:t>
            </a:r>
            <a:r>
              <a:rPr lang="en-US" sz="2800" dirty="0"/>
              <a:t> = v</a:t>
            </a:r>
            <a:r>
              <a:rPr lang="en-US" sz="2800" baseline="30000" dirty="0"/>
              <a:t>T</a:t>
            </a:r>
            <a:r>
              <a:rPr lang="en-US" sz="2800" dirty="0"/>
              <a:t> tanh(</a:t>
            </a:r>
            <a:r>
              <a:rPr lang="en-US" sz="2800" baseline="-25000" dirty="0"/>
              <a:t> </a:t>
            </a:r>
            <a:r>
              <a:rPr lang="en-US" sz="2800" dirty="0"/>
              <a:t>W</a:t>
            </a:r>
            <a:r>
              <a:rPr lang="en-US" sz="2800" baseline="-25000" dirty="0"/>
              <a:t>h</a:t>
            </a:r>
            <a:r>
              <a:rPr lang="en-US" sz="2800" dirty="0"/>
              <a:t>h</a:t>
            </a:r>
            <a:r>
              <a:rPr lang="en-US" sz="2800" baseline="-25000" dirty="0"/>
              <a:t>i</a:t>
            </a:r>
            <a:r>
              <a:rPr lang="en-US" sz="2800" dirty="0"/>
              <a:t> + W</a:t>
            </a:r>
            <a:r>
              <a:rPr lang="en-US" sz="2800" baseline="-25000" dirty="0"/>
              <a:t>s</a:t>
            </a:r>
            <a:r>
              <a:rPr lang="en-US" sz="2800" dirty="0"/>
              <a:t>s</a:t>
            </a:r>
            <a:r>
              <a:rPr lang="en-US" sz="2800" baseline="-25000" dirty="0"/>
              <a:t>t</a:t>
            </a:r>
            <a:r>
              <a:rPr lang="en-US" sz="2800" dirty="0"/>
              <a:t> + b</a:t>
            </a:r>
            <a:r>
              <a:rPr lang="en-US" sz="2800" baseline="-25000" dirty="0"/>
              <a:t>attn</a:t>
            </a:r>
            <a:r>
              <a:rPr lang="en-US" sz="2800" dirty="0"/>
              <a:t>)</a:t>
            </a:r>
          </a:p>
          <a:p>
            <a:pPr marL="0" indent="0" algn="ctr">
              <a:buNone/>
            </a:pPr>
            <a:r>
              <a:rPr lang="en-US" sz="2800" dirty="0"/>
              <a:t>a</a:t>
            </a:r>
            <a:r>
              <a:rPr lang="en-US" sz="2800" baseline="30000" dirty="0"/>
              <a:t>t</a:t>
            </a:r>
            <a:r>
              <a:rPr lang="en-US" sz="2800" dirty="0"/>
              <a:t> = softmax( e</a:t>
            </a:r>
            <a:r>
              <a:rPr lang="en-US" sz="2800" baseline="30000" dirty="0"/>
              <a:t>t </a:t>
            </a:r>
            <a:r>
              <a:rPr lang="en-US" sz="2800" dirty="0"/>
              <a:t>)</a:t>
            </a:r>
          </a:p>
          <a:p>
            <a:pPr marL="0" indent="0">
              <a:buNone/>
            </a:pPr>
            <a:r>
              <a:rPr lang="en-US" sz="2800" dirty="0"/>
              <a:t>Where v, W</a:t>
            </a:r>
            <a:r>
              <a:rPr lang="en-US" sz="2800" baseline="-25000" dirty="0"/>
              <a:t>h</a:t>
            </a:r>
            <a:r>
              <a:rPr lang="en-US" sz="2800" dirty="0"/>
              <a:t>, W</a:t>
            </a:r>
            <a:r>
              <a:rPr lang="en-US" sz="2800" baseline="-25000" dirty="0"/>
              <a:t>s</a:t>
            </a:r>
            <a:r>
              <a:rPr lang="en-US" sz="2800" dirty="0"/>
              <a:t>, and b</a:t>
            </a:r>
            <a:r>
              <a:rPr lang="en-US" sz="2800" baseline="-25000" dirty="0"/>
              <a:t>attn</a:t>
            </a:r>
            <a:r>
              <a:rPr lang="en-US" sz="2800" dirty="0"/>
              <a:t> are learnable parameters.</a:t>
            </a:r>
          </a:p>
          <a:p>
            <a:pPr>
              <a:buFont typeface="Arial" panose="020B0604020202020204" pitchFamily="34" charset="0"/>
              <a:buChar char="•"/>
            </a:pPr>
            <a:r>
              <a:rPr lang="en-US" sz="2800" dirty="0"/>
              <a:t>The attention distribution can be considered as a probability distribution over the source words, that tells the decoder where to look to produce the next word.</a:t>
            </a:r>
          </a:p>
          <a:p>
            <a:pPr marL="0" indent="0">
              <a:buNone/>
            </a:pPr>
            <a:r>
              <a:rPr lang="en-IN" sz="2800" dirty="0"/>
              <a:t>-</a:t>
            </a:r>
            <a:r>
              <a:rPr lang="en-IN" sz="1800" dirty="0"/>
              <a:t>Information source: “NEURAL MACHINE TRANSLATION BY JOINTLY LEARNING TO ALIGN AND TRANSLATE”: </a:t>
            </a:r>
            <a:r>
              <a:rPr lang="en-IN" sz="1800" dirty="0" err="1"/>
              <a:t>Dzmitry</a:t>
            </a:r>
            <a:r>
              <a:rPr lang="en-IN" sz="1800" dirty="0"/>
              <a:t> </a:t>
            </a:r>
            <a:r>
              <a:rPr lang="en-IN" sz="1800" dirty="0" err="1"/>
              <a:t>Bahdanau</a:t>
            </a:r>
            <a:r>
              <a:rPr lang="en-IN" sz="1800" dirty="0"/>
              <a:t>, </a:t>
            </a:r>
            <a:r>
              <a:rPr lang="en-IN" sz="1800" dirty="0" err="1"/>
              <a:t>KyungHyun</a:t>
            </a:r>
            <a:r>
              <a:rPr lang="en-IN" sz="1800" dirty="0"/>
              <a:t> Cho, </a:t>
            </a:r>
            <a:r>
              <a:rPr lang="en-IN" sz="1800" dirty="0" err="1"/>
              <a:t>Yoshua</a:t>
            </a:r>
            <a:r>
              <a:rPr lang="en-IN" sz="1800" dirty="0"/>
              <a:t> </a:t>
            </a:r>
            <a:r>
              <a:rPr lang="en-IN" sz="1800" dirty="0" err="1"/>
              <a:t>Bengio</a:t>
            </a:r>
            <a:endParaRPr lang="en-IN" sz="1800" dirty="0"/>
          </a:p>
        </p:txBody>
      </p:sp>
    </p:spTree>
    <p:extLst>
      <p:ext uri="{BB962C8B-B14F-4D97-AF65-F5344CB8AC3E}">
        <p14:creationId xmlns:p14="http://schemas.microsoft.com/office/powerpoint/2010/main" val="74279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The weighted sum of the encoder hidden states is calculated using the attention distribution. This is known as context vector h</a:t>
            </a:r>
            <a:r>
              <a:rPr lang="en-US" sz="2800" baseline="-25000" dirty="0"/>
              <a:t>t</a:t>
            </a:r>
            <a:r>
              <a:rPr lang="en-US" sz="2800" baseline="30000" dirty="0"/>
              <a:t>*</a:t>
            </a:r>
          </a:p>
          <a:p>
            <a:pPr>
              <a:buFont typeface="Arial" panose="020B0604020202020204" pitchFamily="34" charset="0"/>
              <a:buChar char="•"/>
            </a:pPr>
            <a:r>
              <a:rPr lang="en-US" sz="2800" dirty="0"/>
              <a:t>This vector is then concatenated with the decoder state s</a:t>
            </a:r>
            <a:r>
              <a:rPr lang="en-US" sz="2800" baseline="-25000" dirty="0"/>
              <a:t>t</a:t>
            </a:r>
            <a:r>
              <a:rPr lang="en-US" sz="2800" dirty="0"/>
              <a:t> and fed through two linear layers to produce the vocabulary distribution, P</a:t>
            </a:r>
            <a:r>
              <a:rPr lang="en-US" sz="2800" baseline="-25000" dirty="0"/>
              <a:t>vocab</a:t>
            </a:r>
            <a:r>
              <a:rPr lang="en-US" sz="2800" dirty="0"/>
              <a:t>.</a:t>
            </a:r>
          </a:p>
          <a:p>
            <a:pPr marL="0" indent="0" algn="ctr">
              <a:buNone/>
            </a:pPr>
            <a:r>
              <a:rPr lang="en-US" sz="2800" dirty="0"/>
              <a:t>P</a:t>
            </a:r>
            <a:r>
              <a:rPr lang="en-US" sz="2800" baseline="-25000" dirty="0"/>
              <a:t>vocab</a:t>
            </a:r>
            <a:r>
              <a:rPr lang="en-US" sz="2800" dirty="0"/>
              <a:t> = softmax (V</a:t>
            </a:r>
            <a:r>
              <a:rPr lang="en-US" sz="2800" baseline="30000" dirty="0"/>
              <a:t>’</a:t>
            </a:r>
            <a:r>
              <a:rPr lang="en-US" sz="2800" dirty="0"/>
              <a:t> (V[s</a:t>
            </a:r>
            <a:r>
              <a:rPr lang="en-US" sz="2800" baseline="-25000" dirty="0"/>
              <a:t>t</a:t>
            </a:r>
            <a:r>
              <a:rPr lang="en-US" sz="2800" dirty="0"/>
              <a:t>, h</a:t>
            </a:r>
            <a:r>
              <a:rPr lang="en-US" sz="2800" baseline="-25000" dirty="0"/>
              <a:t>t</a:t>
            </a:r>
            <a:r>
              <a:rPr lang="en-US" sz="2800" baseline="30000" dirty="0"/>
              <a:t>*</a:t>
            </a:r>
            <a:r>
              <a:rPr lang="en-US" sz="2800" dirty="0"/>
              <a:t>]+b)+b’)</a:t>
            </a:r>
          </a:p>
          <a:p>
            <a:pPr marL="0" indent="0">
              <a:buNone/>
            </a:pPr>
            <a:r>
              <a:rPr lang="en-IN" sz="2800" dirty="0"/>
              <a:t>Where V’, V, b, and b’ are learnable parameters.</a:t>
            </a:r>
          </a:p>
        </p:txBody>
      </p:sp>
    </p:spTree>
    <p:extLst>
      <p:ext uri="{BB962C8B-B14F-4D97-AF65-F5344CB8AC3E}">
        <p14:creationId xmlns:p14="http://schemas.microsoft.com/office/powerpoint/2010/main" val="86815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Literature Review: Application of Sequence-to-Sequence RNNs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P</a:t>
            </a:r>
            <a:r>
              <a:rPr lang="en-US" sz="2800" baseline="-25000" dirty="0"/>
              <a:t>vocab</a:t>
            </a:r>
            <a:r>
              <a:rPr lang="en-US" sz="2800" dirty="0"/>
              <a:t> gives the final distribution from which to predict words w.</a:t>
            </a:r>
          </a:p>
          <a:p>
            <a:pPr marL="0" indent="0" algn="ctr">
              <a:buNone/>
            </a:pPr>
            <a:r>
              <a:rPr lang="en-US" sz="2800" dirty="0"/>
              <a:t>P(w) = P</a:t>
            </a:r>
            <a:r>
              <a:rPr lang="en-US" sz="2800" baseline="-25000" dirty="0"/>
              <a:t>vocab</a:t>
            </a:r>
            <a:r>
              <a:rPr lang="en-US" sz="2800" dirty="0"/>
              <a:t>(w)</a:t>
            </a:r>
          </a:p>
          <a:p>
            <a:pPr marL="0" indent="0" algn="ctr">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1800" dirty="0"/>
              <a:t>Information Source: “Get To The Point: Summarization with Pointer-Generator Networks”: Abigail See, Peter J. Liu, Christopher D. Manning</a:t>
            </a:r>
            <a:endParaRPr lang="en-IN" sz="1800" dirty="0"/>
          </a:p>
        </p:txBody>
      </p:sp>
    </p:spTree>
    <p:extLst>
      <p:ext uri="{BB962C8B-B14F-4D97-AF65-F5344CB8AC3E}">
        <p14:creationId xmlns:p14="http://schemas.microsoft.com/office/powerpoint/2010/main" val="165878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Problems Statement</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marL="0" indent="0">
              <a:buNone/>
            </a:pPr>
            <a:r>
              <a:rPr lang="en-US" sz="2800" dirty="0"/>
              <a:t>There are two major problems with using Sequence-to-Sequence models for text summarization:</a:t>
            </a:r>
          </a:p>
          <a:p>
            <a:pPr>
              <a:buFont typeface="Arial" panose="020B0604020202020204" pitchFamily="34" charset="0"/>
              <a:buChar char="•"/>
            </a:pPr>
            <a:r>
              <a:rPr lang="en-US" sz="2800" dirty="0"/>
              <a:t>Sometimes the generated summary contains inaccurate facts due to encountering of out of vocabulary words.</a:t>
            </a:r>
          </a:p>
          <a:p>
            <a:pPr>
              <a:buFont typeface="Arial" panose="020B0604020202020204" pitchFamily="34" charset="0"/>
              <a:buChar char="•"/>
            </a:pPr>
            <a:r>
              <a:rPr lang="en-US" sz="2800" dirty="0"/>
              <a:t>Sometimes phrases/words get repeated multiple times in the summary.</a:t>
            </a:r>
          </a:p>
        </p:txBody>
      </p:sp>
    </p:spTree>
    <p:extLst>
      <p:ext uri="{BB962C8B-B14F-4D97-AF65-F5344CB8AC3E}">
        <p14:creationId xmlns:p14="http://schemas.microsoft.com/office/powerpoint/2010/main" val="3841376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Proposed methodology</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To tackle the problem of inaccurate facts, we will use a hybrid pointer generator that can copy words from the original text via pointing. This helps deal with the problem of out of vocabulary words. However, it is ensured that the ability to generate new words is not compromised.</a:t>
            </a:r>
          </a:p>
          <a:p>
            <a:pPr>
              <a:buFont typeface="Arial" panose="020B0604020202020204" pitchFamily="34" charset="0"/>
              <a:buChar char="•"/>
            </a:pPr>
            <a:r>
              <a:rPr lang="en-US" sz="2800" dirty="0"/>
              <a:t>To avoid the repetition of words/phrases in the summary, we use a coverage vector to track and control the coverage of the original text. This will avoid repetition.</a:t>
            </a:r>
          </a:p>
        </p:txBody>
      </p:sp>
    </p:spTree>
    <p:extLst>
      <p:ext uri="{BB962C8B-B14F-4D97-AF65-F5344CB8AC3E}">
        <p14:creationId xmlns:p14="http://schemas.microsoft.com/office/powerpoint/2010/main" val="257447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Proposed methodology: Pointer-generator networks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The pointer-generator enables copying words from the original text via  pointing as well as generate words from a fixed vocabulary.</a:t>
            </a:r>
          </a:p>
          <a:p>
            <a:pPr>
              <a:buFont typeface="Arial" panose="020B0604020202020204" pitchFamily="34" charset="0"/>
              <a:buChar char="•"/>
            </a:pPr>
            <a:r>
              <a:rPr lang="en-US" sz="2800" dirty="0"/>
              <a:t>In this model the attention distribution (a</a:t>
            </a:r>
            <a:r>
              <a:rPr lang="en-US" sz="2800" baseline="30000" dirty="0"/>
              <a:t>t</a:t>
            </a:r>
            <a:r>
              <a:rPr lang="en-US" sz="2800" dirty="0"/>
              <a:t>) and the context vector (h</a:t>
            </a:r>
            <a:r>
              <a:rPr lang="en-US" sz="2800" baseline="-25000" dirty="0"/>
              <a:t>t</a:t>
            </a:r>
            <a:r>
              <a:rPr lang="en-US" sz="2800" baseline="30000" dirty="0"/>
              <a:t>*</a:t>
            </a:r>
            <a:r>
              <a:rPr lang="en-US" sz="2800" dirty="0"/>
              <a:t>) are calculated as before.</a:t>
            </a:r>
          </a:p>
          <a:p>
            <a:pPr>
              <a:buFont typeface="Arial" panose="020B0604020202020204" pitchFamily="34" charset="0"/>
              <a:buChar char="•"/>
            </a:pPr>
            <a:r>
              <a:rPr lang="en-US" sz="2800" dirty="0"/>
              <a:t>Also a ‘generation probability’ (p</a:t>
            </a:r>
            <a:r>
              <a:rPr lang="en-US" sz="2800" baseline="-25000" dirty="0"/>
              <a:t>gen</a:t>
            </a:r>
            <a:r>
              <a:rPr lang="en-US" sz="2800" dirty="0"/>
              <a:t>), whose value is either 0 or 1, is calculated for timestep t using the context vector (h</a:t>
            </a:r>
            <a:r>
              <a:rPr lang="en-US" sz="2800" baseline="-25000" dirty="0"/>
              <a:t>t</a:t>
            </a:r>
            <a:r>
              <a:rPr lang="en-US" sz="2800" baseline="30000" dirty="0"/>
              <a:t>*</a:t>
            </a:r>
            <a:r>
              <a:rPr lang="en-US" sz="2800" dirty="0"/>
              <a:t>), decoder state (s</a:t>
            </a:r>
            <a:r>
              <a:rPr lang="en-US" sz="2800" baseline="-25000" dirty="0"/>
              <a:t>t</a:t>
            </a:r>
            <a:r>
              <a:rPr lang="en-US" sz="2800" dirty="0"/>
              <a:t>), and the decoder input (x</a:t>
            </a:r>
            <a:r>
              <a:rPr lang="en-US" sz="2800" baseline="-25000" dirty="0"/>
              <a:t>t</a:t>
            </a:r>
            <a:r>
              <a:rPr lang="en-US" sz="2800" dirty="0"/>
              <a:t>):</a:t>
            </a:r>
          </a:p>
          <a:p>
            <a:pPr marL="0" indent="0" algn="ctr">
              <a:buNone/>
            </a:pPr>
            <a:r>
              <a:rPr lang="en-US" sz="2800" dirty="0"/>
              <a:t>p</a:t>
            </a:r>
            <a:r>
              <a:rPr lang="en-US" sz="2800" baseline="-25000" dirty="0"/>
              <a:t>gen</a:t>
            </a:r>
            <a:r>
              <a:rPr lang="en-US" sz="2800" dirty="0"/>
              <a:t> = sigmoid(w</a:t>
            </a:r>
            <a:r>
              <a:rPr lang="en-US" sz="2800" baseline="-25000" dirty="0"/>
              <a:t>h</a:t>
            </a:r>
            <a:r>
              <a:rPr lang="en-US" sz="2800" baseline="30000" dirty="0"/>
              <a:t>T </a:t>
            </a:r>
            <a:r>
              <a:rPr lang="en-US" sz="2800" dirty="0"/>
              <a:t>h</a:t>
            </a:r>
            <a:r>
              <a:rPr lang="en-US" sz="2800" baseline="-25000" dirty="0"/>
              <a:t>t</a:t>
            </a:r>
            <a:r>
              <a:rPr lang="en-US" sz="2800" baseline="30000" dirty="0"/>
              <a:t>* </a:t>
            </a:r>
            <a:r>
              <a:rPr lang="en-US" sz="2800" dirty="0"/>
              <a:t>+ w</a:t>
            </a:r>
            <a:r>
              <a:rPr lang="en-US" sz="2800" baseline="-25000" dirty="0"/>
              <a:t>s</a:t>
            </a:r>
            <a:r>
              <a:rPr lang="en-US" sz="2800" baseline="30000" dirty="0"/>
              <a:t>T </a:t>
            </a:r>
            <a:r>
              <a:rPr lang="en-US" sz="2800" dirty="0"/>
              <a:t>s</a:t>
            </a:r>
            <a:r>
              <a:rPr lang="en-US" sz="2800" baseline="-25000" dirty="0"/>
              <a:t>t </a:t>
            </a:r>
            <a:r>
              <a:rPr lang="en-US" sz="2800" dirty="0"/>
              <a:t>+ w</a:t>
            </a:r>
            <a:r>
              <a:rPr lang="en-US" sz="2800" baseline="-25000" dirty="0"/>
              <a:t>x</a:t>
            </a:r>
            <a:r>
              <a:rPr lang="en-US" sz="2800" baseline="30000" dirty="0"/>
              <a:t>T </a:t>
            </a:r>
            <a:r>
              <a:rPr lang="en-US" sz="2800" dirty="0"/>
              <a:t>x</a:t>
            </a:r>
            <a:r>
              <a:rPr lang="en-US" sz="2800" baseline="-25000" dirty="0"/>
              <a:t>t </a:t>
            </a:r>
            <a:r>
              <a:rPr lang="en-US" sz="2800" dirty="0"/>
              <a:t>+ b</a:t>
            </a:r>
            <a:r>
              <a:rPr lang="en-US" sz="2800" baseline="-25000" dirty="0"/>
              <a:t>ptr</a:t>
            </a:r>
            <a:r>
              <a:rPr lang="en-US" sz="2800" dirty="0"/>
              <a:t> )</a:t>
            </a:r>
          </a:p>
          <a:p>
            <a:pPr marL="0" indent="0">
              <a:buNone/>
            </a:pPr>
            <a:r>
              <a:rPr lang="en-US" sz="2800" dirty="0"/>
              <a:t>Where </a:t>
            </a:r>
            <a:r>
              <a:rPr lang="en-US" sz="2800" dirty="0" err="1"/>
              <a:t>w</a:t>
            </a:r>
            <a:r>
              <a:rPr lang="en-US" sz="2800" baseline="-25000" dirty="0" err="1"/>
              <a:t>h</a:t>
            </a:r>
            <a:r>
              <a:rPr lang="en-US" sz="2800" dirty="0"/>
              <a:t>, </a:t>
            </a:r>
            <a:r>
              <a:rPr lang="en-US" sz="2800" dirty="0" err="1"/>
              <a:t>w</a:t>
            </a:r>
            <a:r>
              <a:rPr lang="en-US" sz="2800" baseline="-25000" dirty="0" err="1"/>
              <a:t>s</a:t>
            </a:r>
            <a:r>
              <a:rPr lang="en-US" sz="2800" dirty="0"/>
              <a:t>, </a:t>
            </a:r>
            <a:r>
              <a:rPr lang="en-US" sz="2800" dirty="0" err="1"/>
              <a:t>w</a:t>
            </a:r>
            <a:r>
              <a:rPr lang="en-US" sz="2800" baseline="-25000" dirty="0" err="1"/>
              <a:t>x</a:t>
            </a:r>
            <a:r>
              <a:rPr lang="en-US" sz="2800" dirty="0"/>
              <a:t>, and b</a:t>
            </a:r>
            <a:r>
              <a:rPr lang="en-US" sz="2800" baseline="-25000" dirty="0"/>
              <a:t>ptr</a:t>
            </a:r>
            <a:r>
              <a:rPr lang="en-US" sz="2800" dirty="0"/>
              <a:t> are learnable parameters.</a:t>
            </a:r>
          </a:p>
          <a:p>
            <a:pPr marL="0" indent="0">
              <a:buNone/>
            </a:pPr>
            <a:endParaRPr lang="en-US" sz="2800" dirty="0"/>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092530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Proposed methodology: Pointer-generator networks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marL="0" indent="0">
              <a:buNone/>
            </a:pPr>
            <a:endParaRPr lang="en-US" sz="2800" dirty="0"/>
          </a:p>
          <a:p>
            <a:pPr>
              <a:buFont typeface="Arial" panose="020B0604020202020204" pitchFamily="34" charset="0"/>
              <a:buChar char="•"/>
            </a:pPr>
            <a:endParaRPr lang="en-US" sz="2800" dirty="0"/>
          </a:p>
        </p:txBody>
      </p:sp>
      <p:pic>
        <p:nvPicPr>
          <p:cNvPr id="5" name="Picture 4">
            <a:extLst>
              <a:ext uri="{FF2B5EF4-FFF2-40B4-BE49-F238E27FC236}">
                <a16:creationId xmlns:a16="http://schemas.microsoft.com/office/drawing/2014/main" id="{32F0B4C8-51C4-43F8-8127-1162CD16F4E3}"/>
              </a:ext>
            </a:extLst>
          </p:cNvPr>
          <p:cNvPicPr>
            <a:picLocks noChangeAspect="1"/>
          </p:cNvPicPr>
          <p:nvPr/>
        </p:nvPicPr>
        <p:blipFill rotWithShape="1">
          <a:blip r:embed="rId2"/>
          <a:srcRect l="18131" t="24972" r="18811" b="11456"/>
          <a:stretch/>
        </p:blipFill>
        <p:spPr>
          <a:xfrm>
            <a:off x="2133726" y="1761394"/>
            <a:ext cx="7985508" cy="4528433"/>
          </a:xfrm>
          <a:prstGeom prst="rect">
            <a:avLst/>
          </a:prstGeom>
        </p:spPr>
      </p:pic>
    </p:spTree>
    <p:extLst>
      <p:ext uri="{BB962C8B-B14F-4D97-AF65-F5344CB8AC3E}">
        <p14:creationId xmlns:p14="http://schemas.microsoft.com/office/powerpoint/2010/main" val="308072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9A15-9182-4632-BE7E-9E84FCCB7D31}"/>
              </a:ext>
            </a:extLst>
          </p:cNvPr>
          <p:cNvSpPr>
            <a:spLocks noGrp="1"/>
          </p:cNvSpPr>
          <p:nvPr>
            <p:ph type="title"/>
          </p:nvPr>
        </p:nvSpPr>
        <p:spPr>
          <a:xfrm>
            <a:off x="1097280" y="286603"/>
            <a:ext cx="10058400" cy="991781"/>
          </a:xfrm>
        </p:spPr>
        <p:txBody>
          <a:bodyPr/>
          <a:lstStyle/>
          <a:p>
            <a:pPr algn="ctr"/>
            <a:r>
              <a:rPr lang="en-IN" dirty="0"/>
              <a:t>Table of contents:</a:t>
            </a:r>
          </a:p>
        </p:txBody>
      </p:sp>
      <p:graphicFrame>
        <p:nvGraphicFramePr>
          <p:cNvPr id="4" name="Table 4">
            <a:extLst>
              <a:ext uri="{FF2B5EF4-FFF2-40B4-BE49-F238E27FC236}">
                <a16:creationId xmlns:a16="http://schemas.microsoft.com/office/drawing/2014/main" id="{CBCED447-034F-41AD-88D4-CC97375BD353}"/>
              </a:ext>
            </a:extLst>
          </p:cNvPr>
          <p:cNvGraphicFramePr>
            <a:graphicFrameLocks noGrp="1"/>
          </p:cNvGraphicFramePr>
          <p:nvPr>
            <p:ph idx="1"/>
            <p:extLst>
              <p:ext uri="{D42A27DB-BD31-4B8C-83A1-F6EECF244321}">
                <p14:modId xmlns:p14="http://schemas.microsoft.com/office/powerpoint/2010/main" val="1222630770"/>
              </p:ext>
            </p:extLst>
          </p:nvPr>
        </p:nvGraphicFramePr>
        <p:xfrm>
          <a:off x="3880873" y="1668710"/>
          <a:ext cx="4430253" cy="4678824"/>
        </p:xfrm>
        <a:graphic>
          <a:graphicData uri="http://schemas.openxmlformats.org/drawingml/2006/table">
            <a:tbl>
              <a:tblPr firstRow="1" bandRow="1">
                <a:tableStyleId>{5C22544A-7EE6-4342-B048-85BDC9FD1C3A}</a:tableStyleId>
              </a:tblPr>
              <a:tblGrid>
                <a:gridCol w="4430253">
                  <a:extLst>
                    <a:ext uri="{9D8B030D-6E8A-4147-A177-3AD203B41FA5}">
                      <a16:colId xmlns:a16="http://schemas.microsoft.com/office/drawing/2014/main" val="340413506"/>
                    </a:ext>
                  </a:extLst>
                </a:gridCol>
              </a:tblGrid>
              <a:tr h="389902">
                <a:tc>
                  <a:txBody>
                    <a:bodyPr/>
                    <a:lstStyle/>
                    <a:p>
                      <a:pPr algn="l"/>
                      <a:r>
                        <a:rPr lang="en-IN" dirty="0"/>
                        <a:t>Topic</a:t>
                      </a:r>
                    </a:p>
                  </a:txBody>
                  <a:tcPr/>
                </a:tc>
                <a:extLst>
                  <a:ext uri="{0D108BD9-81ED-4DB2-BD59-A6C34878D82A}">
                    <a16:rowId xmlns:a16="http://schemas.microsoft.com/office/drawing/2014/main" val="909426620"/>
                  </a:ext>
                </a:extLst>
              </a:tr>
              <a:tr h="389902">
                <a:tc>
                  <a:txBody>
                    <a:bodyPr/>
                    <a:lstStyle/>
                    <a:p>
                      <a:pPr marL="0" indent="0" algn="l">
                        <a:buFont typeface="+mj-lt"/>
                        <a:buNone/>
                      </a:pPr>
                      <a:r>
                        <a:rPr lang="en-IN" dirty="0"/>
                        <a:t>1.Introduction</a:t>
                      </a:r>
                    </a:p>
                  </a:txBody>
                  <a:tcPr/>
                </a:tc>
                <a:extLst>
                  <a:ext uri="{0D108BD9-81ED-4DB2-BD59-A6C34878D82A}">
                    <a16:rowId xmlns:a16="http://schemas.microsoft.com/office/drawing/2014/main" val="586875829"/>
                  </a:ext>
                </a:extLst>
              </a:tr>
              <a:tr h="389902">
                <a:tc>
                  <a:txBody>
                    <a:bodyPr/>
                    <a:lstStyle/>
                    <a:p>
                      <a:pPr marL="0" indent="0" algn="l">
                        <a:buFont typeface="+mj-lt"/>
                        <a:buNone/>
                      </a:pPr>
                      <a:r>
                        <a:rPr lang="en-IN" dirty="0"/>
                        <a:t>2.Literature review</a:t>
                      </a:r>
                    </a:p>
                  </a:txBody>
                  <a:tcPr/>
                </a:tc>
                <a:extLst>
                  <a:ext uri="{0D108BD9-81ED-4DB2-BD59-A6C34878D82A}">
                    <a16:rowId xmlns:a16="http://schemas.microsoft.com/office/drawing/2014/main" val="2289000331"/>
                  </a:ext>
                </a:extLst>
              </a:tr>
              <a:tr h="389902">
                <a:tc>
                  <a:txBody>
                    <a:bodyPr/>
                    <a:lstStyle/>
                    <a:p>
                      <a:pPr marL="0" indent="0" algn="l">
                        <a:buFont typeface="+mj-lt"/>
                        <a:buNone/>
                      </a:pPr>
                      <a:r>
                        <a:rPr lang="en-IN" dirty="0"/>
                        <a:t>3.Problem statement</a:t>
                      </a:r>
                    </a:p>
                  </a:txBody>
                  <a:tcPr/>
                </a:tc>
                <a:extLst>
                  <a:ext uri="{0D108BD9-81ED-4DB2-BD59-A6C34878D82A}">
                    <a16:rowId xmlns:a16="http://schemas.microsoft.com/office/drawing/2014/main" val="260643882"/>
                  </a:ext>
                </a:extLst>
              </a:tr>
              <a:tr h="389902">
                <a:tc>
                  <a:txBody>
                    <a:bodyPr/>
                    <a:lstStyle/>
                    <a:p>
                      <a:pPr marL="0" indent="0" algn="l">
                        <a:buFont typeface="+mj-lt"/>
                        <a:buNone/>
                      </a:pPr>
                      <a:r>
                        <a:rPr lang="en-IN" dirty="0"/>
                        <a:t>4.Proposed methodology</a:t>
                      </a:r>
                    </a:p>
                  </a:txBody>
                  <a:tcPr/>
                </a:tc>
                <a:extLst>
                  <a:ext uri="{0D108BD9-81ED-4DB2-BD59-A6C34878D82A}">
                    <a16:rowId xmlns:a16="http://schemas.microsoft.com/office/drawing/2014/main" val="3539516261"/>
                  </a:ext>
                </a:extLst>
              </a:tr>
              <a:tr h="389902">
                <a:tc>
                  <a:txBody>
                    <a:bodyPr/>
                    <a:lstStyle/>
                    <a:p>
                      <a:pPr marL="0" indent="0" algn="l">
                        <a:buFont typeface="+mj-lt"/>
                        <a:buNone/>
                      </a:pPr>
                      <a:r>
                        <a:rPr lang="en-IN" dirty="0"/>
                        <a:t>5.Dataset description</a:t>
                      </a:r>
                    </a:p>
                  </a:txBody>
                  <a:tcPr/>
                </a:tc>
                <a:extLst>
                  <a:ext uri="{0D108BD9-81ED-4DB2-BD59-A6C34878D82A}">
                    <a16:rowId xmlns:a16="http://schemas.microsoft.com/office/drawing/2014/main" val="3515301013"/>
                  </a:ext>
                </a:extLst>
              </a:tr>
              <a:tr h="389902">
                <a:tc>
                  <a:txBody>
                    <a:bodyPr/>
                    <a:lstStyle/>
                    <a:p>
                      <a:pPr marL="0" indent="0" algn="l">
                        <a:buFont typeface="+mj-lt"/>
                        <a:buNone/>
                      </a:pPr>
                      <a:r>
                        <a:rPr lang="en-IN" dirty="0"/>
                        <a:t>6.Implementation</a:t>
                      </a:r>
                    </a:p>
                  </a:txBody>
                  <a:tcPr/>
                </a:tc>
                <a:extLst>
                  <a:ext uri="{0D108BD9-81ED-4DB2-BD59-A6C34878D82A}">
                    <a16:rowId xmlns:a16="http://schemas.microsoft.com/office/drawing/2014/main" val="353338373"/>
                  </a:ext>
                </a:extLst>
              </a:tr>
              <a:tr h="389902">
                <a:tc>
                  <a:txBody>
                    <a:bodyPr/>
                    <a:lstStyle/>
                    <a:p>
                      <a:pPr marL="0" indent="0" algn="l">
                        <a:buFont typeface="+mj-lt"/>
                        <a:buNone/>
                      </a:pPr>
                      <a:r>
                        <a:rPr lang="en-IN" dirty="0"/>
                        <a:t>7.Experimental Results</a:t>
                      </a:r>
                    </a:p>
                  </a:txBody>
                  <a:tcPr/>
                </a:tc>
                <a:extLst>
                  <a:ext uri="{0D108BD9-81ED-4DB2-BD59-A6C34878D82A}">
                    <a16:rowId xmlns:a16="http://schemas.microsoft.com/office/drawing/2014/main" val="867940427"/>
                  </a:ext>
                </a:extLst>
              </a:tr>
              <a:tr h="389902">
                <a:tc>
                  <a:txBody>
                    <a:bodyPr/>
                    <a:lstStyle/>
                    <a:p>
                      <a:pPr marL="0" indent="0" algn="l">
                        <a:buFont typeface="+mj-lt"/>
                        <a:buNone/>
                      </a:pPr>
                      <a:r>
                        <a:rPr lang="en-IN" dirty="0"/>
                        <a:t>8.Conclusion</a:t>
                      </a:r>
                    </a:p>
                  </a:txBody>
                  <a:tcPr/>
                </a:tc>
                <a:extLst>
                  <a:ext uri="{0D108BD9-81ED-4DB2-BD59-A6C34878D82A}">
                    <a16:rowId xmlns:a16="http://schemas.microsoft.com/office/drawing/2014/main" val="3304837607"/>
                  </a:ext>
                </a:extLst>
              </a:tr>
              <a:tr h="389902">
                <a:tc>
                  <a:txBody>
                    <a:bodyPr/>
                    <a:lstStyle/>
                    <a:p>
                      <a:pPr marL="0" indent="0" algn="l">
                        <a:buFont typeface="+mj-lt"/>
                        <a:buNone/>
                      </a:pPr>
                      <a:r>
                        <a:rPr lang="en-IN" dirty="0"/>
                        <a:t>9.Suggestions for Future work</a:t>
                      </a:r>
                    </a:p>
                  </a:txBody>
                  <a:tcPr/>
                </a:tc>
                <a:extLst>
                  <a:ext uri="{0D108BD9-81ED-4DB2-BD59-A6C34878D82A}">
                    <a16:rowId xmlns:a16="http://schemas.microsoft.com/office/drawing/2014/main" val="1995587416"/>
                  </a:ext>
                </a:extLst>
              </a:tr>
              <a:tr h="389902">
                <a:tc>
                  <a:txBody>
                    <a:bodyPr/>
                    <a:lstStyle/>
                    <a:p>
                      <a:pPr marL="0" indent="0" algn="l">
                        <a:buFont typeface="+mj-lt"/>
                        <a:buNone/>
                      </a:pPr>
                      <a:r>
                        <a:rPr lang="en-IN" dirty="0"/>
                        <a:t>10.Programming Environment &amp; Tools used</a:t>
                      </a:r>
                    </a:p>
                  </a:txBody>
                  <a:tcPr/>
                </a:tc>
                <a:extLst>
                  <a:ext uri="{0D108BD9-81ED-4DB2-BD59-A6C34878D82A}">
                    <a16:rowId xmlns:a16="http://schemas.microsoft.com/office/drawing/2014/main" val="4175852375"/>
                  </a:ext>
                </a:extLst>
              </a:tr>
              <a:tr h="389902">
                <a:tc>
                  <a:txBody>
                    <a:bodyPr/>
                    <a:lstStyle/>
                    <a:p>
                      <a:pPr marL="0" indent="0" algn="l">
                        <a:buFont typeface="+mj-lt"/>
                        <a:buNone/>
                      </a:pPr>
                      <a:r>
                        <a:rPr lang="en-IN" dirty="0"/>
                        <a:t>11.References</a:t>
                      </a:r>
                    </a:p>
                  </a:txBody>
                  <a:tcPr/>
                </a:tc>
                <a:extLst>
                  <a:ext uri="{0D108BD9-81ED-4DB2-BD59-A6C34878D82A}">
                    <a16:rowId xmlns:a16="http://schemas.microsoft.com/office/drawing/2014/main" val="4040401523"/>
                  </a:ext>
                </a:extLst>
              </a:tr>
            </a:tbl>
          </a:graphicData>
        </a:graphic>
      </p:graphicFrame>
    </p:spTree>
    <p:extLst>
      <p:ext uri="{BB962C8B-B14F-4D97-AF65-F5344CB8AC3E}">
        <p14:creationId xmlns:p14="http://schemas.microsoft.com/office/powerpoint/2010/main" val="195324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Proposed methodology: Pointer-generator networks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After calculating p</a:t>
            </a:r>
            <a:r>
              <a:rPr lang="en-US" sz="2800" baseline="-25000" dirty="0"/>
              <a:t>gen</a:t>
            </a:r>
            <a:r>
              <a:rPr lang="en-US" sz="2800" dirty="0"/>
              <a:t>, we use it as a switch to choose between generating a word from the available vocabulary by sampling from P</a:t>
            </a:r>
            <a:r>
              <a:rPr lang="en-US" sz="2800" baseline="-25000" dirty="0"/>
              <a:t>vocab</a:t>
            </a:r>
            <a:r>
              <a:rPr lang="en-US" sz="2800" dirty="0"/>
              <a:t> or copying a word from the original text by sampling from the attention distribution.</a:t>
            </a:r>
          </a:p>
          <a:p>
            <a:pPr>
              <a:buFont typeface="Arial" panose="020B0604020202020204" pitchFamily="34" charset="0"/>
              <a:buChar char="•"/>
            </a:pPr>
            <a:r>
              <a:rPr lang="en-US" sz="2800" dirty="0"/>
              <a:t>Thus we obtain the following probability distribution:</a:t>
            </a:r>
          </a:p>
          <a:p>
            <a:pPr marL="0" indent="0" algn="ctr">
              <a:buNone/>
            </a:pPr>
            <a:r>
              <a:rPr lang="en-US" sz="2800" dirty="0"/>
              <a:t>P(w) = (p</a:t>
            </a:r>
            <a:r>
              <a:rPr lang="en-US" sz="2800" baseline="-25000" dirty="0"/>
              <a:t>gen</a:t>
            </a:r>
            <a:r>
              <a:rPr lang="en-US" sz="2800" dirty="0"/>
              <a:t>*P</a:t>
            </a:r>
            <a:r>
              <a:rPr lang="en-US" sz="2800" baseline="-25000" dirty="0"/>
              <a:t>vocab</a:t>
            </a:r>
            <a:r>
              <a:rPr lang="en-US" sz="2800" dirty="0"/>
              <a:t> (w)) + ((1 - p</a:t>
            </a:r>
            <a:r>
              <a:rPr lang="en-US" sz="2800" baseline="-25000" dirty="0"/>
              <a:t>gen</a:t>
            </a:r>
            <a:r>
              <a:rPr lang="en-US" sz="2800" dirty="0"/>
              <a:t>) * ∑</a:t>
            </a:r>
            <a:r>
              <a:rPr lang="en-US" sz="2800" dirty="0" err="1"/>
              <a:t>a</a:t>
            </a:r>
            <a:r>
              <a:rPr lang="en-US" sz="2800" baseline="30000" dirty="0" err="1"/>
              <a:t>t</a:t>
            </a:r>
            <a:r>
              <a:rPr lang="en-US" sz="2800" baseline="-25000" dirty="0" err="1"/>
              <a:t>i</a:t>
            </a:r>
            <a:r>
              <a:rPr lang="en-US" sz="2800" dirty="0"/>
              <a:t>)</a:t>
            </a:r>
          </a:p>
          <a:p>
            <a:pPr marL="0" indent="0">
              <a:buNone/>
            </a:pPr>
            <a:endParaRPr lang="en-US" sz="2800" dirty="0"/>
          </a:p>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Information Source: “Get To The Point: Summarization with Pointer-Generator Networks”: Abigail See, Peter J. Liu, Christopher D. Manning</a:t>
            </a:r>
            <a:endParaRPr kumimoji="0" lang="en-IN"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a:p>
            <a:pPr marL="0" indent="0">
              <a:buNone/>
            </a:pPr>
            <a:endParaRPr lang="en-US" sz="2800" dirty="0"/>
          </a:p>
        </p:txBody>
      </p:sp>
    </p:spTree>
    <p:extLst>
      <p:ext uri="{BB962C8B-B14F-4D97-AF65-F5344CB8AC3E}">
        <p14:creationId xmlns:p14="http://schemas.microsoft.com/office/powerpoint/2010/main" val="1608283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Proposed methodology: Coverage Vector</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We use the coverage mechanism to avoid repetition of words/phrases.</a:t>
            </a:r>
          </a:p>
          <a:p>
            <a:pPr>
              <a:buFont typeface="Arial" panose="020B0604020202020204" pitchFamily="34" charset="0"/>
              <a:buChar char="•"/>
            </a:pPr>
            <a:r>
              <a:rPr lang="en-US" sz="2800" dirty="0"/>
              <a:t>In this model, we maintain a coverage vector (c</a:t>
            </a:r>
            <a:r>
              <a:rPr lang="en-US" sz="2800" baseline="30000" dirty="0"/>
              <a:t>t</a:t>
            </a:r>
            <a:r>
              <a:rPr lang="en-US" sz="2800" dirty="0"/>
              <a:t>) which is the sum of attention distribution all previous decoder steps.</a:t>
            </a:r>
          </a:p>
          <a:p>
            <a:pPr marL="0" indent="0" algn="ctr">
              <a:buNone/>
            </a:pPr>
            <a:r>
              <a:rPr lang="en-US" sz="2800" dirty="0"/>
              <a:t>c</a:t>
            </a:r>
            <a:r>
              <a:rPr lang="en-US" sz="2800" baseline="30000" dirty="0"/>
              <a:t>t</a:t>
            </a:r>
            <a:r>
              <a:rPr lang="en-US" sz="2800" dirty="0"/>
              <a:t> = ∑a</a:t>
            </a:r>
            <a:r>
              <a:rPr lang="en-US" sz="2800" baseline="30000" dirty="0"/>
              <a:t>t</a:t>
            </a:r>
            <a:endParaRPr lang="en-US" sz="2800" dirty="0"/>
          </a:p>
          <a:p>
            <a:pPr>
              <a:buFont typeface="Arial" panose="020B0604020202020204" pitchFamily="34" charset="0"/>
              <a:buChar char="•"/>
            </a:pPr>
            <a:r>
              <a:rPr lang="en-US" sz="2800" dirty="0"/>
              <a:t>Hence, the coverage vector can be said as the distribution over the original text words.</a:t>
            </a:r>
          </a:p>
          <a:p>
            <a:pPr>
              <a:buFont typeface="Arial" panose="020B0604020202020204" pitchFamily="34" charset="0"/>
              <a:buChar char="•"/>
            </a:pPr>
            <a:r>
              <a:rPr lang="en-US" sz="2800" dirty="0"/>
              <a:t>Hence it represents the degree of coverage that those words have received from the attention mechanism so far.</a:t>
            </a:r>
          </a:p>
        </p:txBody>
      </p:sp>
    </p:spTree>
    <p:extLst>
      <p:ext uri="{BB962C8B-B14F-4D97-AF65-F5344CB8AC3E}">
        <p14:creationId xmlns:p14="http://schemas.microsoft.com/office/powerpoint/2010/main" val="249837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Proposed methodology: Coverage Vector</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The coverage vector is added to the equation of attention distribution:</a:t>
            </a:r>
          </a:p>
          <a:p>
            <a:pPr marL="0" indent="0" algn="ctr">
              <a:buNone/>
            </a:pPr>
            <a:r>
              <a:rPr lang="en-US" sz="2800" dirty="0"/>
              <a:t>e</a:t>
            </a:r>
            <a:r>
              <a:rPr lang="en-US" sz="2800" baseline="30000" dirty="0"/>
              <a:t>t</a:t>
            </a:r>
            <a:r>
              <a:rPr lang="en-US" sz="2800" baseline="-25000" dirty="0"/>
              <a:t>i</a:t>
            </a:r>
            <a:r>
              <a:rPr lang="en-US" sz="2800" dirty="0"/>
              <a:t> = v</a:t>
            </a:r>
            <a:r>
              <a:rPr lang="en-US" sz="2800" baseline="30000" dirty="0"/>
              <a:t>T</a:t>
            </a:r>
            <a:r>
              <a:rPr lang="en-US" sz="2800" dirty="0"/>
              <a:t> tanh(</a:t>
            </a:r>
            <a:r>
              <a:rPr lang="en-US" sz="2800" baseline="-25000" dirty="0"/>
              <a:t> </a:t>
            </a:r>
            <a:r>
              <a:rPr lang="en-US" sz="2800" dirty="0"/>
              <a:t>W</a:t>
            </a:r>
            <a:r>
              <a:rPr lang="en-US" sz="2800" baseline="-25000" dirty="0"/>
              <a:t>h</a:t>
            </a:r>
            <a:r>
              <a:rPr lang="en-US" sz="2800" dirty="0"/>
              <a:t>h</a:t>
            </a:r>
            <a:r>
              <a:rPr lang="en-US" sz="2800" baseline="-25000" dirty="0"/>
              <a:t>i</a:t>
            </a:r>
            <a:r>
              <a:rPr lang="en-US" sz="2800" dirty="0"/>
              <a:t> + W</a:t>
            </a:r>
            <a:r>
              <a:rPr lang="en-US" sz="2800" baseline="-25000" dirty="0"/>
              <a:t>s</a:t>
            </a:r>
            <a:r>
              <a:rPr lang="en-US" sz="2800" dirty="0"/>
              <a:t>s</a:t>
            </a:r>
            <a:r>
              <a:rPr lang="en-US" sz="2800" baseline="-25000" dirty="0"/>
              <a:t>t</a:t>
            </a:r>
            <a:r>
              <a:rPr lang="en-US" sz="2800" dirty="0"/>
              <a:t> + W</a:t>
            </a:r>
            <a:r>
              <a:rPr lang="en-US" sz="2800" baseline="-25000" dirty="0"/>
              <a:t>c</a:t>
            </a:r>
            <a:r>
              <a:rPr lang="en-US" sz="2800" dirty="0"/>
              <a:t>c</a:t>
            </a:r>
            <a:r>
              <a:rPr lang="en-US" sz="2800" baseline="30000" dirty="0"/>
              <a:t>t</a:t>
            </a:r>
            <a:r>
              <a:rPr lang="en-US" sz="2800" baseline="-25000" dirty="0"/>
              <a:t>i</a:t>
            </a:r>
            <a:r>
              <a:rPr lang="en-US" sz="2800" dirty="0"/>
              <a:t> + b</a:t>
            </a:r>
            <a:r>
              <a:rPr lang="en-US" sz="2800" baseline="-25000" dirty="0"/>
              <a:t>attn</a:t>
            </a:r>
            <a:r>
              <a:rPr lang="en-US" sz="2800" dirty="0"/>
              <a:t>)</a:t>
            </a:r>
          </a:p>
          <a:p>
            <a:pPr marL="0" indent="0">
              <a:buNone/>
            </a:pPr>
            <a:endParaRPr lang="en-US" sz="2800" dirty="0"/>
          </a:p>
          <a:p>
            <a:pPr marL="0" indent="0">
              <a:buNone/>
            </a:pPr>
            <a:endParaRPr lang="en-US" sz="2800" dirty="0"/>
          </a:p>
          <a:p>
            <a:pPr marL="0" indent="0">
              <a:buNone/>
            </a:pPr>
            <a:endParaRPr lang="en-US" sz="2800" dirty="0"/>
          </a:p>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Information Source: “Get To The Point: Summarization with Pointer-Generator Networks”: Abigail See, Peter J. Liu, Christopher D. Manning</a:t>
            </a:r>
            <a:endParaRPr kumimoji="0" lang="en-IN" sz="18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a:p>
            <a:pPr marL="0" indent="0">
              <a:buNone/>
            </a:pPr>
            <a:endParaRPr lang="en-US" sz="2800" dirty="0"/>
          </a:p>
        </p:txBody>
      </p:sp>
    </p:spTree>
    <p:extLst>
      <p:ext uri="{BB962C8B-B14F-4D97-AF65-F5344CB8AC3E}">
        <p14:creationId xmlns:p14="http://schemas.microsoft.com/office/powerpoint/2010/main" val="292189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Dataset description: Dataset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a:t>The dataset used contains over 3,00,000 news articles.</a:t>
            </a:r>
          </a:p>
          <a:p>
            <a:pPr>
              <a:buFont typeface="Arial" panose="020B0604020202020204" pitchFamily="34" charset="0"/>
              <a:buChar char="•"/>
            </a:pPr>
            <a:r>
              <a:rPr lang="en-IN" sz="2800" dirty="0"/>
              <a:t>These news articles belong to two prominent news agencies:</a:t>
            </a:r>
          </a:p>
          <a:p>
            <a:pPr marL="514350" indent="-514350">
              <a:buFont typeface="+mj-lt"/>
              <a:buAutoNum type="arabicPeriod"/>
            </a:pPr>
            <a:r>
              <a:rPr lang="en-IN" sz="2800" dirty="0"/>
              <a:t>CNN</a:t>
            </a:r>
          </a:p>
          <a:p>
            <a:pPr marL="514350" indent="-514350">
              <a:buFont typeface="+mj-lt"/>
              <a:buAutoNum type="arabicPeriod"/>
            </a:pPr>
            <a:r>
              <a:rPr lang="en-IN" sz="2800" dirty="0"/>
              <a:t>Dailymail</a:t>
            </a:r>
          </a:p>
          <a:p>
            <a:pPr>
              <a:buFont typeface="Arial" panose="020B0604020202020204" pitchFamily="34" charset="0"/>
              <a:buChar char="•"/>
            </a:pPr>
            <a:endParaRPr lang="en-IN" sz="2800" dirty="0"/>
          </a:p>
          <a:p>
            <a:pPr marL="0" indent="0">
              <a:buNone/>
            </a:pPr>
            <a:r>
              <a:rPr lang="en-IN" sz="2400" dirty="0"/>
              <a:t>The source of the dataset is: www.tensorflow.org/datasets/catalog/cnn_dailymail</a:t>
            </a:r>
          </a:p>
        </p:txBody>
      </p:sp>
    </p:spTree>
    <p:extLst>
      <p:ext uri="{BB962C8B-B14F-4D97-AF65-F5344CB8AC3E}">
        <p14:creationId xmlns:p14="http://schemas.microsoft.com/office/powerpoint/2010/main" val="426847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Dataset description: Dataset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The distribution of the dataset will be as follows:</a:t>
            </a:r>
          </a:p>
          <a:p>
            <a:pPr marL="514350" indent="-514350">
              <a:buFont typeface="+mj-lt"/>
              <a:buAutoNum type="arabicPeriod"/>
            </a:pPr>
            <a:r>
              <a:rPr lang="en-US" sz="2800" dirty="0"/>
              <a:t>Testing: 10,000 articles.</a:t>
            </a:r>
          </a:p>
          <a:p>
            <a:pPr marL="514350" indent="-514350">
              <a:buFont typeface="+mj-lt"/>
              <a:buAutoNum type="arabicPeriod"/>
            </a:pPr>
            <a:r>
              <a:rPr lang="en-IN" sz="2800" dirty="0"/>
              <a:t>Validation: 10,000 articles.</a:t>
            </a:r>
          </a:p>
          <a:p>
            <a:pPr marL="514350" indent="-514350">
              <a:buFont typeface="+mj-lt"/>
              <a:buAutoNum type="arabicPeriod"/>
            </a:pPr>
            <a:r>
              <a:rPr lang="en-IN" sz="2800" dirty="0"/>
              <a:t>Training: Rest of the dataset (Around 2,90,000).</a:t>
            </a:r>
          </a:p>
          <a:p>
            <a:pPr marL="0" indent="0">
              <a:buNone/>
            </a:pPr>
            <a:r>
              <a:rPr lang="en-IN" sz="2800" dirty="0"/>
              <a:t>Also, since the number of Dailymail articles(2,19,000) is greater than the number of CNN articles(92,000), the data from </a:t>
            </a:r>
            <a:r>
              <a:rPr lang="en-IN" sz="2800"/>
              <a:t>both sets </a:t>
            </a:r>
            <a:r>
              <a:rPr lang="en-IN" sz="2800" dirty="0"/>
              <a:t>have been divided proportionately in the aforementioned distribution (Testing, Validation, and Training).</a:t>
            </a:r>
          </a:p>
        </p:txBody>
      </p:sp>
    </p:spTree>
    <p:extLst>
      <p:ext uri="{BB962C8B-B14F-4D97-AF65-F5344CB8AC3E}">
        <p14:creationId xmlns:p14="http://schemas.microsoft.com/office/powerpoint/2010/main" val="284235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728B24-21A4-4DF5-9DE3-172A00868140}"/>
              </a:ext>
            </a:extLst>
          </p:cNvPr>
          <p:cNvPicPr>
            <a:picLocks noChangeAspect="1"/>
          </p:cNvPicPr>
          <p:nvPr/>
        </p:nvPicPr>
        <p:blipFill rotWithShape="1">
          <a:blip r:embed="rId2"/>
          <a:srcRect t="4906" b="43522"/>
          <a:stretch/>
        </p:blipFill>
        <p:spPr>
          <a:xfrm>
            <a:off x="-1" y="758539"/>
            <a:ext cx="12192000" cy="3536830"/>
          </a:xfrm>
          <a:prstGeom prst="rect">
            <a:avLst/>
          </a:prstGeom>
        </p:spPr>
      </p:pic>
      <p:pic>
        <p:nvPicPr>
          <p:cNvPr id="7" name="Picture 6">
            <a:extLst>
              <a:ext uri="{FF2B5EF4-FFF2-40B4-BE49-F238E27FC236}">
                <a16:creationId xmlns:a16="http://schemas.microsoft.com/office/drawing/2014/main" id="{E6B32325-7A5B-4FB6-9C77-F0AF7F86F50E}"/>
              </a:ext>
            </a:extLst>
          </p:cNvPr>
          <p:cNvPicPr>
            <a:picLocks noChangeAspect="1"/>
          </p:cNvPicPr>
          <p:nvPr/>
        </p:nvPicPr>
        <p:blipFill rotWithShape="1">
          <a:blip r:embed="rId3"/>
          <a:srcRect t="66793" r="56840" b="9182"/>
          <a:stretch/>
        </p:blipFill>
        <p:spPr>
          <a:xfrm>
            <a:off x="-1" y="4664701"/>
            <a:ext cx="5262113" cy="1647645"/>
          </a:xfrm>
          <a:prstGeom prst="rect">
            <a:avLst/>
          </a:prstGeom>
        </p:spPr>
      </p:pic>
      <p:sp>
        <p:nvSpPr>
          <p:cNvPr id="8" name="TextBox 7">
            <a:extLst>
              <a:ext uri="{FF2B5EF4-FFF2-40B4-BE49-F238E27FC236}">
                <a16:creationId xmlns:a16="http://schemas.microsoft.com/office/drawing/2014/main" id="{B657402C-962D-4453-8FC0-45BDAE38CBDF}"/>
              </a:ext>
            </a:extLst>
          </p:cNvPr>
          <p:cNvSpPr txBox="1"/>
          <p:nvPr/>
        </p:nvSpPr>
        <p:spPr>
          <a:xfrm>
            <a:off x="198408" y="360988"/>
            <a:ext cx="1431985" cy="369332"/>
          </a:xfrm>
          <a:prstGeom prst="rect">
            <a:avLst/>
          </a:prstGeom>
          <a:noFill/>
        </p:spPr>
        <p:txBody>
          <a:bodyPr wrap="square" rtlCol="0">
            <a:spAutoFit/>
          </a:bodyPr>
          <a:lstStyle/>
          <a:p>
            <a:r>
              <a:rPr lang="en-US" dirty="0"/>
              <a:t>News Article:</a:t>
            </a:r>
            <a:endParaRPr lang="en-IN" dirty="0"/>
          </a:p>
        </p:txBody>
      </p:sp>
      <p:sp>
        <p:nvSpPr>
          <p:cNvPr id="9" name="TextBox 8">
            <a:extLst>
              <a:ext uri="{FF2B5EF4-FFF2-40B4-BE49-F238E27FC236}">
                <a16:creationId xmlns:a16="http://schemas.microsoft.com/office/drawing/2014/main" id="{1EC2B44E-C933-400B-AEC4-D23CCECE6EE7}"/>
              </a:ext>
            </a:extLst>
          </p:cNvPr>
          <p:cNvSpPr txBox="1"/>
          <p:nvPr/>
        </p:nvSpPr>
        <p:spPr>
          <a:xfrm>
            <a:off x="198408" y="4295369"/>
            <a:ext cx="2329133" cy="369332"/>
          </a:xfrm>
          <a:prstGeom prst="rect">
            <a:avLst/>
          </a:prstGeom>
          <a:noFill/>
        </p:spPr>
        <p:txBody>
          <a:bodyPr wrap="square" rtlCol="0">
            <a:spAutoFit/>
          </a:bodyPr>
          <a:lstStyle/>
          <a:p>
            <a:r>
              <a:rPr lang="en-US" dirty="0"/>
              <a:t>Reference summary:</a:t>
            </a:r>
            <a:endParaRPr lang="en-IN" dirty="0"/>
          </a:p>
        </p:txBody>
      </p:sp>
      <p:sp>
        <p:nvSpPr>
          <p:cNvPr id="2" name="TextBox 1">
            <a:extLst>
              <a:ext uri="{FF2B5EF4-FFF2-40B4-BE49-F238E27FC236}">
                <a16:creationId xmlns:a16="http://schemas.microsoft.com/office/drawing/2014/main" id="{3F2BBF4C-C054-475D-9E02-BDBA2955A455}"/>
              </a:ext>
            </a:extLst>
          </p:cNvPr>
          <p:cNvSpPr txBox="1"/>
          <p:nvPr/>
        </p:nvSpPr>
        <p:spPr>
          <a:xfrm>
            <a:off x="4387047" y="19875"/>
            <a:ext cx="3417903" cy="369332"/>
          </a:xfrm>
          <a:prstGeom prst="rect">
            <a:avLst/>
          </a:prstGeom>
          <a:noFill/>
        </p:spPr>
        <p:txBody>
          <a:bodyPr wrap="square" rtlCol="0">
            <a:spAutoFit/>
          </a:bodyPr>
          <a:lstStyle/>
          <a:p>
            <a:pPr algn="ctr"/>
            <a:r>
              <a:rPr lang="en-US" dirty="0"/>
              <a:t>Sample from Dataset</a:t>
            </a:r>
            <a:endParaRPr lang="en-IN" dirty="0"/>
          </a:p>
        </p:txBody>
      </p:sp>
    </p:spTree>
    <p:extLst>
      <p:ext uri="{BB962C8B-B14F-4D97-AF65-F5344CB8AC3E}">
        <p14:creationId xmlns:p14="http://schemas.microsoft.com/office/powerpoint/2010/main" val="21091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Implementation: Data Preparation</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Before using the dataset we first prepare the data to be ready for fast and efficient processing.</a:t>
            </a:r>
          </a:p>
          <a:p>
            <a:pPr>
              <a:buFont typeface="Arial" panose="020B0604020202020204" pitchFamily="34" charset="0"/>
              <a:buChar char="•"/>
            </a:pPr>
            <a:r>
              <a:rPr lang="en-US" sz="2800" dirty="0"/>
              <a:t>We first tokenize the data, then we convert our data into binary format, and then we divide the data into many files for our convenience.</a:t>
            </a:r>
          </a:p>
          <a:p>
            <a:pPr marL="0" indent="0">
              <a:buNone/>
            </a:pPr>
            <a:endParaRPr lang="en-US" sz="2800" dirty="0"/>
          </a:p>
        </p:txBody>
      </p:sp>
    </p:spTree>
    <p:extLst>
      <p:ext uri="{BB962C8B-B14F-4D97-AF65-F5344CB8AC3E}">
        <p14:creationId xmlns:p14="http://schemas.microsoft.com/office/powerpoint/2010/main" val="211150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Implementation: Tokenization</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Since we are using Recurrent Neural Networks, we use sequential data in the form of tokens.</a:t>
            </a:r>
          </a:p>
          <a:p>
            <a:pPr>
              <a:buFont typeface="Arial" panose="020B0604020202020204" pitchFamily="34" charset="0"/>
              <a:buChar char="•"/>
            </a:pPr>
            <a:r>
              <a:rPr lang="en-US" sz="2800" dirty="0"/>
              <a:t>To generate these tokens we perform tokenization of our articles as well as reference summaries.</a:t>
            </a:r>
          </a:p>
          <a:p>
            <a:pPr>
              <a:buFont typeface="Arial" panose="020B0604020202020204" pitchFamily="34" charset="0"/>
              <a:buChar char="•"/>
            </a:pPr>
            <a:r>
              <a:rPr lang="en-US" sz="2800" dirty="0"/>
              <a:t>For tokenization, we use Stanford NLP Tokenizer which is a software that has been developed by Stanford University.</a:t>
            </a:r>
          </a:p>
          <a:p>
            <a:pPr marL="0" indent="0">
              <a:buNone/>
            </a:pPr>
            <a:endParaRPr lang="en-US" sz="2800" dirty="0"/>
          </a:p>
        </p:txBody>
      </p:sp>
    </p:spTree>
    <p:extLst>
      <p:ext uri="{BB962C8B-B14F-4D97-AF65-F5344CB8AC3E}">
        <p14:creationId xmlns:p14="http://schemas.microsoft.com/office/powerpoint/2010/main" val="2128612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9BE8A0-E322-47F3-98B6-99B85BCDD722}"/>
              </a:ext>
            </a:extLst>
          </p:cNvPr>
          <p:cNvPicPr>
            <a:picLocks noChangeAspect="1"/>
          </p:cNvPicPr>
          <p:nvPr/>
        </p:nvPicPr>
        <p:blipFill rotWithShape="1">
          <a:blip r:embed="rId2"/>
          <a:srcRect t="4179" b="18112"/>
          <a:stretch/>
        </p:blipFill>
        <p:spPr>
          <a:xfrm>
            <a:off x="30480" y="764403"/>
            <a:ext cx="12192000" cy="5329194"/>
          </a:xfrm>
          <a:prstGeom prst="rect">
            <a:avLst/>
          </a:prstGeom>
        </p:spPr>
      </p:pic>
      <p:sp>
        <p:nvSpPr>
          <p:cNvPr id="6" name="TextBox 5">
            <a:extLst>
              <a:ext uri="{FF2B5EF4-FFF2-40B4-BE49-F238E27FC236}">
                <a16:creationId xmlns:a16="http://schemas.microsoft.com/office/drawing/2014/main" id="{C60C5F8C-D509-48C6-9CB4-68D9FF9725BC}"/>
              </a:ext>
            </a:extLst>
          </p:cNvPr>
          <p:cNvSpPr txBox="1"/>
          <p:nvPr/>
        </p:nvSpPr>
        <p:spPr>
          <a:xfrm>
            <a:off x="4186709" y="213063"/>
            <a:ext cx="3879542" cy="369332"/>
          </a:xfrm>
          <a:prstGeom prst="rect">
            <a:avLst/>
          </a:prstGeom>
          <a:noFill/>
        </p:spPr>
        <p:txBody>
          <a:bodyPr wrap="square" rtlCol="0">
            <a:spAutoFit/>
          </a:bodyPr>
          <a:lstStyle/>
          <a:p>
            <a:r>
              <a:rPr lang="en-US" dirty="0"/>
              <a:t>Sample from Dataset after tokenization</a:t>
            </a:r>
            <a:endParaRPr lang="en-IN" dirty="0"/>
          </a:p>
        </p:txBody>
      </p:sp>
    </p:spTree>
    <p:extLst>
      <p:ext uri="{BB962C8B-B14F-4D97-AF65-F5344CB8AC3E}">
        <p14:creationId xmlns:p14="http://schemas.microsoft.com/office/powerpoint/2010/main" val="1316750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Implementation: Creating vocabulary</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We also count the number of time each token appears in the dataset.</a:t>
            </a:r>
          </a:p>
          <a:p>
            <a:pPr>
              <a:buFont typeface="Arial" panose="020B0604020202020204" pitchFamily="34" charset="0"/>
              <a:buChar char="•"/>
            </a:pPr>
            <a:r>
              <a:rPr lang="en-US" sz="2800" dirty="0"/>
              <a:t>With this we create a vocabulary file which list the token(word) and its frequency over the dataset.</a:t>
            </a:r>
          </a:p>
          <a:p>
            <a:pPr marL="0" indent="0">
              <a:buNone/>
            </a:pPr>
            <a:endParaRPr lang="en-US" sz="2800" dirty="0"/>
          </a:p>
        </p:txBody>
      </p:sp>
    </p:spTree>
    <p:extLst>
      <p:ext uri="{BB962C8B-B14F-4D97-AF65-F5344CB8AC3E}">
        <p14:creationId xmlns:p14="http://schemas.microsoft.com/office/powerpoint/2010/main" val="365800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484C-90A2-44AE-B235-FA1E6FF95655}"/>
              </a:ext>
            </a:extLst>
          </p:cNvPr>
          <p:cNvSpPr>
            <a:spLocks noGrp="1"/>
          </p:cNvSpPr>
          <p:nvPr>
            <p:ph type="title"/>
          </p:nvPr>
        </p:nvSpPr>
        <p:spPr>
          <a:xfrm>
            <a:off x="1097280" y="286603"/>
            <a:ext cx="10058400" cy="1018413"/>
          </a:xfrm>
        </p:spPr>
        <p:txBody>
          <a:bodyPr>
            <a:normAutofit fontScale="90000"/>
          </a:bodyPr>
          <a:lstStyle/>
          <a:p>
            <a:pPr algn="ctr"/>
            <a:r>
              <a:rPr lang="en-IN" dirty="0"/>
              <a:t>Introduction: Why do we need a text summarizer?</a:t>
            </a:r>
          </a:p>
        </p:txBody>
      </p:sp>
      <p:sp>
        <p:nvSpPr>
          <p:cNvPr id="3" name="Content Placeholder 2">
            <a:extLst>
              <a:ext uri="{FF2B5EF4-FFF2-40B4-BE49-F238E27FC236}">
                <a16:creationId xmlns:a16="http://schemas.microsoft.com/office/drawing/2014/main" id="{969A92FE-71A9-40AC-BFFA-FD0963CC6430}"/>
              </a:ext>
            </a:extLst>
          </p:cNvPr>
          <p:cNvSpPr>
            <a:spLocks noGrp="1"/>
          </p:cNvSpPr>
          <p:nvPr>
            <p:ph idx="1"/>
          </p:nvPr>
        </p:nvSpPr>
        <p:spPr/>
        <p:txBody>
          <a:bodyPr>
            <a:normAutofit/>
          </a:bodyPr>
          <a:lstStyle/>
          <a:p>
            <a:pPr>
              <a:buFont typeface="Arial" panose="020B0604020202020204" pitchFamily="34" charset="0"/>
              <a:buChar char="•"/>
            </a:pPr>
            <a:r>
              <a:rPr lang="en-IN" sz="2800" dirty="0"/>
              <a:t>Reduces human labour.</a:t>
            </a:r>
          </a:p>
          <a:p>
            <a:pPr>
              <a:buFont typeface="Arial" panose="020B0604020202020204" pitchFamily="34" charset="0"/>
              <a:buChar char="•"/>
            </a:pPr>
            <a:r>
              <a:rPr lang="en-IN" sz="2800" dirty="0"/>
              <a:t>Saves reading time.</a:t>
            </a:r>
          </a:p>
          <a:p>
            <a:pPr>
              <a:buFont typeface="Arial" panose="020B0604020202020204" pitchFamily="34" charset="0"/>
              <a:buChar char="•"/>
            </a:pPr>
            <a:r>
              <a:rPr lang="en-IN" sz="2800" dirty="0"/>
              <a:t>Helps avoid confusion in reading long and complex texts.</a:t>
            </a:r>
          </a:p>
          <a:p>
            <a:pPr>
              <a:buFont typeface="Arial" panose="020B0604020202020204" pitchFamily="34" charset="0"/>
              <a:buChar char="•"/>
            </a:pPr>
            <a:r>
              <a:rPr lang="en-IN" sz="2800" dirty="0"/>
              <a:t>Easy to understand.</a:t>
            </a:r>
          </a:p>
          <a:p>
            <a:pPr>
              <a:buFont typeface="Arial" panose="020B0604020202020204" pitchFamily="34" charset="0"/>
              <a:buChar char="•"/>
            </a:pPr>
            <a:r>
              <a:rPr lang="en-IN" sz="2800" dirty="0"/>
              <a:t>Enables good retention of information.</a:t>
            </a:r>
          </a:p>
        </p:txBody>
      </p:sp>
    </p:spTree>
    <p:extLst>
      <p:ext uri="{BB962C8B-B14F-4D97-AF65-F5344CB8AC3E}">
        <p14:creationId xmlns:p14="http://schemas.microsoft.com/office/powerpoint/2010/main" val="345913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C9C8-33CA-4BBC-8136-E626C16A77F2}"/>
              </a:ext>
            </a:extLst>
          </p:cNvPr>
          <p:cNvSpPr>
            <a:spLocks noGrp="1"/>
          </p:cNvSpPr>
          <p:nvPr>
            <p:ph type="title"/>
          </p:nvPr>
        </p:nvSpPr>
        <p:spPr>
          <a:xfrm>
            <a:off x="1097280" y="286603"/>
            <a:ext cx="10058400" cy="619171"/>
          </a:xfrm>
        </p:spPr>
        <p:txBody>
          <a:bodyPr>
            <a:normAutofit fontScale="90000"/>
          </a:bodyPr>
          <a:lstStyle/>
          <a:p>
            <a:pPr algn="ctr"/>
            <a:r>
              <a:rPr lang="en-US" dirty="0"/>
              <a:t>Implementation: Vocabulary File</a:t>
            </a:r>
            <a:endParaRPr lang="en-IN" dirty="0"/>
          </a:p>
        </p:txBody>
      </p:sp>
      <p:pic>
        <p:nvPicPr>
          <p:cNvPr id="5" name="Picture 4">
            <a:extLst>
              <a:ext uri="{FF2B5EF4-FFF2-40B4-BE49-F238E27FC236}">
                <a16:creationId xmlns:a16="http://schemas.microsoft.com/office/drawing/2014/main" id="{A8375F0E-F97B-3645-8921-EFF48CECF8EC}"/>
              </a:ext>
            </a:extLst>
          </p:cNvPr>
          <p:cNvPicPr>
            <a:picLocks noChangeAspect="1"/>
          </p:cNvPicPr>
          <p:nvPr/>
        </p:nvPicPr>
        <p:blipFill>
          <a:blip r:embed="rId2"/>
          <a:stretch>
            <a:fillRect/>
          </a:stretch>
        </p:blipFill>
        <p:spPr>
          <a:xfrm>
            <a:off x="1410803" y="905774"/>
            <a:ext cx="5407701" cy="5456419"/>
          </a:xfrm>
          <a:prstGeom prst="rect">
            <a:avLst/>
          </a:prstGeom>
        </p:spPr>
      </p:pic>
      <p:pic>
        <p:nvPicPr>
          <p:cNvPr id="8" name="Picture 7">
            <a:extLst>
              <a:ext uri="{FF2B5EF4-FFF2-40B4-BE49-F238E27FC236}">
                <a16:creationId xmlns:a16="http://schemas.microsoft.com/office/drawing/2014/main" id="{B813E1E0-3B94-4745-91CC-C03346D350C9}"/>
              </a:ext>
            </a:extLst>
          </p:cNvPr>
          <p:cNvPicPr>
            <a:picLocks noChangeAspect="1"/>
          </p:cNvPicPr>
          <p:nvPr/>
        </p:nvPicPr>
        <p:blipFill>
          <a:blip r:embed="rId3"/>
          <a:stretch>
            <a:fillRect/>
          </a:stretch>
        </p:blipFill>
        <p:spPr>
          <a:xfrm>
            <a:off x="7370663" y="905774"/>
            <a:ext cx="4021861" cy="5409687"/>
          </a:xfrm>
          <a:prstGeom prst="rect">
            <a:avLst/>
          </a:prstGeom>
        </p:spPr>
      </p:pic>
    </p:spTree>
    <p:extLst>
      <p:ext uri="{BB962C8B-B14F-4D97-AF65-F5344CB8AC3E}">
        <p14:creationId xmlns:p14="http://schemas.microsoft.com/office/powerpoint/2010/main" val="2255514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err="1"/>
              <a:t>Implementaion</a:t>
            </a:r>
            <a:r>
              <a:rPr lang="en-US" dirty="0"/>
              <a:t>: Creating binary files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Next, we convert the tokenized files into .bin(binary) files.</a:t>
            </a:r>
          </a:p>
          <a:p>
            <a:pPr>
              <a:buFont typeface="Arial" panose="020B0604020202020204" pitchFamily="34" charset="0"/>
              <a:buChar char="•"/>
            </a:pPr>
            <a:r>
              <a:rPr lang="en-US" sz="2800" dirty="0"/>
              <a:t>This is done to enable better efficiency and speedup the training process.</a:t>
            </a:r>
          </a:p>
          <a:p>
            <a:pPr>
              <a:buFont typeface="Arial" panose="020B0604020202020204" pitchFamily="34" charset="0"/>
              <a:buChar char="•"/>
            </a:pPr>
            <a:r>
              <a:rPr lang="en-US" sz="2800" dirty="0"/>
              <a:t>We generate three files:</a:t>
            </a:r>
          </a:p>
          <a:p>
            <a:pPr marL="514350" indent="-514350">
              <a:buFont typeface="+mj-lt"/>
              <a:buAutoNum type="arabicPeriod"/>
            </a:pPr>
            <a:r>
              <a:rPr lang="en-US" sz="2800" dirty="0" err="1"/>
              <a:t>Train.bin</a:t>
            </a:r>
            <a:endParaRPr lang="en-US" sz="2800" dirty="0"/>
          </a:p>
          <a:p>
            <a:pPr marL="514350" indent="-514350">
              <a:buFont typeface="+mj-lt"/>
              <a:buAutoNum type="arabicPeriod"/>
            </a:pPr>
            <a:r>
              <a:rPr lang="en-US" sz="2800" dirty="0" err="1"/>
              <a:t>Valid.bin</a:t>
            </a:r>
            <a:endParaRPr lang="en-US" sz="2800" dirty="0"/>
          </a:p>
          <a:p>
            <a:pPr marL="514350" indent="-514350">
              <a:buFont typeface="+mj-lt"/>
              <a:buAutoNum type="arabicPeriod"/>
            </a:pPr>
            <a:r>
              <a:rPr lang="en-US" sz="2800" dirty="0" err="1"/>
              <a:t>Test.bin</a:t>
            </a:r>
            <a:endParaRPr lang="en-US"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2783431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err="1"/>
              <a:t>Implementaion</a:t>
            </a:r>
            <a:r>
              <a:rPr lang="en-US" dirty="0"/>
              <a:t>: Hyperparameters values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4"/>
            <a:ext cx="10058400" cy="4173326"/>
          </a:xfrm>
        </p:spPr>
        <p:txBody>
          <a:bodyPr>
            <a:normAutofit/>
          </a:bodyPr>
          <a:lstStyle/>
          <a:p>
            <a:pPr>
              <a:buFont typeface="Arial" panose="020B0604020202020204" pitchFamily="34" charset="0"/>
              <a:buChar char="•"/>
            </a:pPr>
            <a:r>
              <a:rPr lang="en-US" sz="2800" dirty="0"/>
              <a:t>The following are the values of hyperparameters used in our model:</a:t>
            </a:r>
          </a:p>
          <a:p>
            <a:pPr>
              <a:buFont typeface="Arial" panose="020B0604020202020204" pitchFamily="34" charset="0"/>
              <a:buChar char="•"/>
            </a:pPr>
            <a:r>
              <a:rPr lang="en-US" sz="2800" dirty="0"/>
              <a:t>Batch size= 16</a:t>
            </a:r>
          </a:p>
          <a:p>
            <a:pPr>
              <a:buFont typeface="Arial" panose="020B0604020202020204" pitchFamily="34" charset="0"/>
              <a:buChar char="•"/>
            </a:pPr>
            <a:r>
              <a:rPr lang="en-US" sz="2800" dirty="0"/>
              <a:t>Word embeddings dimension= 128</a:t>
            </a:r>
          </a:p>
          <a:p>
            <a:pPr>
              <a:buFont typeface="Arial" panose="020B0604020202020204" pitchFamily="34" charset="0"/>
              <a:buChar char="•"/>
            </a:pPr>
            <a:r>
              <a:rPr lang="en-US" sz="2800" dirty="0"/>
              <a:t>Vocabulary size= 50,000</a:t>
            </a:r>
          </a:p>
          <a:p>
            <a:pPr>
              <a:buFont typeface="Arial" panose="020B0604020202020204" pitchFamily="34" charset="0"/>
              <a:buChar char="•"/>
            </a:pPr>
            <a:r>
              <a:rPr lang="en-US" sz="2800" dirty="0"/>
              <a:t>Learning rate= 0.25</a:t>
            </a:r>
          </a:p>
          <a:p>
            <a:pPr>
              <a:buFont typeface="Arial" panose="020B0604020202020204" pitchFamily="34" charset="0"/>
              <a:buChar char="•"/>
            </a:pPr>
            <a:r>
              <a:rPr lang="en-US" sz="2800" dirty="0"/>
              <a:t>Maximum encoder steps= 400</a:t>
            </a:r>
          </a:p>
          <a:p>
            <a:pPr>
              <a:buFont typeface="Arial" panose="020B0604020202020204" pitchFamily="34" charset="0"/>
              <a:buChar char="•"/>
            </a:pPr>
            <a:r>
              <a:rPr lang="en-US" sz="2800" dirty="0"/>
              <a:t>Maximum decoder steps= 100</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3625294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Implementation: </a:t>
            </a:r>
            <a:r>
              <a:rPr lang="en-US" dirty="0" err="1"/>
              <a:t>Tensorflow</a:t>
            </a:r>
            <a:r>
              <a:rPr lang="en-US" dirty="0"/>
              <a:t> Model</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err="1"/>
              <a:t>Tensorflow</a:t>
            </a:r>
            <a:r>
              <a:rPr lang="en-IN" sz="2800" dirty="0"/>
              <a:t> is a library in python which enables us to build machine learning models.</a:t>
            </a:r>
          </a:p>
          <a:p>
            <a:pPr>
              <a:buFont typeface="Arial" panose="020B0604020202020204" pitchFamily="34" charset="0"/>
              <a:buChar char="•"/>
            </a:pPr>
            <a:r>
              <a:rPr lang="en-IN" sz="2800" dirty="0"/>
              <a:t>We created a </a:t>
            </a:r>
            <a:r>
              <a:rPr lang="en-IN" sz="2800" dirty="0" err="1"/>
              <a:t>tensorflow</a:t>
            </a:r>
            <a:r>
              <a:rPr lang="en-IN" sz="2800" dirty="0"/>
              <a:t> model for our summarization training and validation.</a:t>
            </a:r>
          </a:p>
          <a:p>
            <a:pPr>
              <a:buFont typeface="Arial" panose="020B0604020202020204" pitchFamily="34" charset="0"/>
              <a:buChar char="•"/>
            </a:pPr>
            <a:r>
              <a:rPr lang="en-IN" sz="2800" dirty="0"/>
              <a:t>This model is training the dataset to generate weights and thus give us the optimal text summarizer.</a:t>
            </a:r>
          </a:p>
          <a:p>
            <a:pPr>
              <a:buFont typeface="Arial" panose="020B0604020202020204" pitchFamily="34" charset="0"/>
              <a:buChar char="•"/>
            </a:pPr>
            <a:r>
              <a:rPr lang="en-US" sz="2800" dirty="0"/>
              <a:t>We use the function: </a:t>
            </a:r>
            <a:r>
              <a:rPr lang="en-US" sz="2800" dirty="0" err="1"/>
              <a:t>tensorflow.nn.bidirectional_rnn</a:t>
            </a:r>
            <a:r>
              <a:rPr lang="en-US" sz="2800" dirty="0"/>
              <a:t>() for our bidirectional LSTM encoder.</a:t>
            </a:r>
          </a:p>
          <a:p>
            <a:pPr>
              <a:buFont typeface="Arial" panose="020B0604020202020204" pitchFamily="34" charset="0"/>
              <a:buChar char="•"/>
            </a:pPr>
            <a:endParaRPr lang="en-IN"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1394399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lstStyle/>
          <a:p>
            <a:pPr algn="ctr"/>
            <a:r>
              <a:rPr lang="en-US" dirty="0"/>
              <a:t>Experimental Results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The model was trained using Google </a:t>
            </a:r>
            <a:r>
              <a:rPr lang="en-US" sz="2800" dirty="0" err="1"/>
              <a:t>Colaboratory</a:t>
            </a:r>
            <a:r>
              <a:rPr lang="en-US" sz="2800" dirty="0"/>
              <a:t> on around 3,00,000 news articles.</a:t>
            </a:r>
          </a:p>
          <a:p>
            <a:pPr>
              <a:buFont typeface="Arial" panose="020B0604020202020204" pitchFamily="34" charset="0"/>
              <a:buChar char="•"/>
            </a:pPr>
            <a:r>
              <a:rPr lang="en-US" sz="2800" dirty="0"/>
              <a:t>It was trained for around 2,50,000 iterations (around 15 epochs).</a:t>
            </a:r>
          </a:p>
          <a:p>
            <a:pPr>
              <a:buFont typeface="Arial" panose="020B0604020202020204" pitchFamily="34" charset="0"/>
              <a:buChar char="•"/>
            </a:pPr>
            <a:r>
              <a:rPr lang="en-US" sz="2800" dirty="0"/>
              <a:t>The model was validated on another 10,000 articles to check for overfitting.</a:t>
            </a:r>
          </a:p>
          <a:p>
            <a:pPr>
              <a:buFont typeface="Arial" panose="020B0604020202020204" pitchFamily="34" charset="0"/>
              <a:buChar char="•"/>
            </a:pPr>
            <a:r>
              <a:rPr lang="en-US" sz="2800" dirty="0"/>
              <a:t>The model was also tested on 10,000 articles.</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pPr>
              <a:buFont typeface="Arial" panose="020B0604020202020204" pitchFamily="34" charset="0"/>
              <a:buChar char="•"/>
            </a:pPr>
            <a:endParaRPr lang="en-IN" sz="2800" dirty="0"/>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3998608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520D-8C97-C245-BB16-4ACC2C608EDF}"/>
              </a:ext>
            </a:extLst>
          </p:cNvPr>
          <p:cNvSpPr>
            <a:spLocks noGrp="1"/>
          </p:cNvSpPr>
          <p:nvPr>
            <p:ph type="title"/>
          </p:nvPr>
        </p:nvSpPr>
        <p:spPr>
          <a:xfrm>
            <a:off x="1097280" y="286604"/>
            <a:ext cx="10058400" cy="867494"/>
          </a:xfrm>
        </p:spPr>
        <p:txBody>
          <a:bodyPr/>
          <a:lstStyle/>
          <a:p>
            <a:pPr algn="ctr"/>
            <a:r>
              <a:rPr lang="en-US" dirty="0"/>
              <a:t>Experimental </a:t>
            </a:r>
            <a:r>
              <a:rPr lang="en-US" dirty="0" err="1"/>
              <a:t>Results:Training</a:t>
            </a:r>
            <a:r>
              <a:rPr lang="en-US" dirty="0"/>
              <a:t> Loss</a:t>
            </a:r>
          </a:p>
        </p:txBody>
      </p:sp>
      <p:pic>
        <p:nvPicPr>
          <p:cNvPr id="3" name="Picture 2">
            <a:extLst>
              <a:ext uri="{FF2B5EF4-FFF2-40B4-BE49-F238E27FC236}">
                <a16:creationId xmlns:a16="http://schemas.microsoft.com/office/drawing/2014/main" id="{44D74D82-4737-4886-9EC9-D97F98AE7B47}"/>
              </a:ext>
            </a:extLst>
          </p:cNvPr>
          <p:cNvPicPr>
            <a:picLocks noChangeAspect="1"/>
          </p:cNvPicPr>
          <p:nvPr/>
        </p:nvPicPr>
        <p:blipFill rotWithShape="1">
          <a:blip r:embed="rId2"/>
          <a:srcRect l="46309" t="25890" r="3374" b="26731"/>
          <a:stretch/>
        </p:blipFill>
        <p:spPr>
          <a:xfrm>
            <a:off x="1273649" y="1154098"/>
            <a:ext cx="9705661" cy="5140769"/>
          </a:xfrm>
          <a:prstGeom prst="rect">
            <a:avLst/>
          </a:prstGeom>
        </p:spPr>
      </p:pic>
    </p:spTree>
    <p:extLst>
      <p:ext uri="{BB962C8B-B14F-4D97-AF65-F5344CB8AC3E}">
        <p14:creationId xmlns:p14="http://schemas.microsoft.com/office/powerpoint/2010/main" val="966824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520D-8C97-C245-BB16-4ACC2C608EDF}"/>
              </a:ext>
            </a:extLst>
          </p:cNvPr>
          <p:cNvSpPr>
            <a:spLocks noGrp="1"/>
          </p:cNvSpPr>
          <p:nvPr>
            <p:ph type="title"/>
          </p:nvPr>
        </p:nvSpPr>
        <p:spPr>
          <a:xfrm>
            <a:off x="1097280" y="286604"/>
            <a:ext cx="10058400" cy="867494"/>
          </a:xfrm>
        </p:spPr>
        <p:txBody>
          <a:bodyPr/>
          <a:lstStyle/>
          <a:p>
            <a:pPr algn="ctr"/>
            <a:r>
              <a:rPr lang="en-US" dirty="0"/>
              <a:t>Experimental </a:t>
            </a:r>
            <a:r>
              <a:rPr lang="en-US" dirty="0" err="1"/>
              <a:t>Results:Validation</a:t>
            </a:r>
            <a:r>
              <a:rPr lang="en-US" dirty="0"/>
              <a:t> Loss</a:t>
            </a:r>
          </a:p>
        </p:txBody>
      </p:sp>
      <p:pic>
        <p:nvPicPr>
          <p:cNvPr id="3" name="Picture 2">
            <a:extLst>
              <a:ext uri="{FF2B5EF4-FFF2-40B4-BE49-F238E27FC236}">
                <a16:creationId xmlns:a16="http://schemas.microsoft.com/office/drawing/2014/main" id="{DCCA7BC5-AA0D-4DA5-9ECC-2FCFF2903351}"/>
              </a:ext>
            </a:extLst>
          </p:cNvPr>
          <p:cNvPicPr>
            <a:picLocks noChangeAspect="1"/>
          </p:cNvPicPr>
          <p:nvPr/>
        </p:nvPicPr>
        <p:blipFill rotWithShape="1">
          <a:blip r:embed="rId2"/>
          <a:srcRect l="46456" t="30162" r="3301" b="22201"/>
          <a:stretch/>
        </p:blipFill>
        <p:spPr>
          <a:xfrm>
            <a:off x="1341416" y="1154098"/>
            <a:ext cx="9570128" cy="5104068"/>
          </a:xfrm>
          <a:prstGeom prst="rect">
            <a:avLst/>
          </a:prstGeom>
        </p:spPr>
      </p:pic>
    </p:spTree>
    <p:extLst>
      <p:ext uri="{BB962C8B-B14F-4D97-AF65-F5344CB8AC3E}">
        <p14:creationId xmlns:p14="http://schemas.microsoft.com/office/powerpoint/2010/main" val="1870571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Experimental Results: ROUGE Results</a:t>
            </a:r>
            <a:endParaRPr lang="en-IN" dirty="0"/>
          </a:p>
        </p:txBody>
      </p:sp>
      <p:graphicFrame>
        <p:nvGraphicFramePr>
          <p:cNvPr id="3" name="Table 3">
            <a:extLst>
              <a:ext uri="{FF2B5EF4-FFF2-40B4-BE49-F238E27FC236}">
                <a16:creationId xmlns:a16="http://schemas.microsoft.com/office/drawing/2014/main" id="{919D548A-1360-436E-99CC-29AB4F4A0A07}"/>
              </a:ext>
            </a:extLst>
          </p:cNvPr>
          <p:cNvGraphicFramePr>
            <a:graphicFrameLocks noGrp="1"/>
          </p:cNvGraphicFramePr>
          <p:nvPr>
            <p:extLst>
              <p:ext uri="{D42A27DB-BD31-4B8C-83A1-F6EECF244321}">
                <p14:modId xmlns:p14="http://schemas.microsoft.com/office/powerpoint/2010/main" val="1449368119"/>
              </p:ext>
            </p:extLst>
          </p:nvPr>
        </p:nvGraphicFramePr>
        <p:xfrm>
          <a:off x="1097279" y="2388667"/>
          <a:ext cx="10058400" cy="242302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2444278"/>
                    </a:ext>
                  </a:extLst>
                </a:gridCol>
                <a:gridCol w="2514600">
                  <a:extLst>
                    <a:ext uri="{9D8B030D-6E8A-4147-A177-3AD203B41FA5}">
                      <a16:colId xmlns:a16="http://schemas.microsoft.com/office/drawing/2014/main" val="1299622334"/>
                    </a:ext>
                  </a:extLst>
                </a:gridCol>
                <a:gridCol w="2514600">
                  <a:extLst>
                    <a:ext uri="{9D8B030D-6E8A-4147-A177-3AD203B41FA5}">
                      <a16:colId xmlns:a16="http://schemas.microsoft.com/office/drawing/2014/main" val="2401616253"/>
                    </a:ext>
                  </a:extLst>
                </a:gridCol>
                <a:gridCol w="2514600">
                  <a:extLst>
                    <a:ext uri="{9D8B030D-6E8A-4147-A177-3AD203B41FA5}">
                      <a16:colId xmlns:a16="http://schemas.microsoft.com/office/drawing/2014/main" val="3180256189"/>
                    </a:ext>
                  </a:extLst>
                </a:gridCol>
              </a:tblGrid>
              <a:tr h="605757">
                <a:tc>
                  <a:txBody>
                    <a:bodyPr/>
                    <a:lstStyle/>
                    <a:p>
                      <a:pPr algn="ctr"/>
                      <a:endParaRPr lang="en-IN" sz="2800" dirty="0"/>
                    </a:p>
                  </a:txBody>
                  <a:tcPr/>
                </a:tc>
                <a:tc>
                  <a:txBody>
                    <a:bodyPr/>
                    <a:lstStyle/>
                    <a:p>
                      <a:pPr algn="ctr"/>
                      <a:r>
                        <a:rPr lang="en-IN" sz="2800" dirty="0"/>
                        <a:t>F-score</a:t>
                      </a:r>
                    </a:p>
                  </a:txBody>
                  <a:tcPr/>
                </a:tc>
                <a:tc>
                  <a:txBody>
                    <a:bodyPr/>
                    <a:lstStyle/>
                    <a:p>
                      <a:pPr algn="ctr"/>
                      <a:r>
                        <a:rPr lang="en-IN" sz="2800" dirty="0"/>
                        <a:t>Recall</a:t>
                      </a:r>
                    </a:p>
                  </a:txBody>
                  <a:tcPr/>
                </a:tc>
                <a:tc>
                  <a:txBody>
                    <a:bodyPr/>
                    <a:lstStyle/>
                    <a:p>
                      <a:pPr algn="ctr"/>
                      <a:r>
                        <a:rPr lang="en-IN" sz="2800" dirty="0"/>
                        <a:t>Precision</a:t>
                      </a:r>
                    </a:p>
                  </a:txBody>
                  <a:tcPr/>
                </a:tc>
                <a:extLst>
                  <a:ext uri="{0D108BD9-81ED-4DB2-BD59-A6C34878D82A}">
                    <a16:rowId xmlns:a16="http://schemas.microsoft.com/office/drawing/2014/main" val="2708530084"/>
                  </a:ext>
                </a:extLst>
              </a:tr>
              <a:tr h="605757">
                <a:tc>
                  <a:txBody>
                    <a:bodyPr/>
                    <a:lstStyle/>
                    <a:p>
                      <a:pPr algn="ctr"/>
                      <a:r>
                        <a:rPr lang="en-IN" sz="2800" dirty="0"/>
                        <a:t>ROUGE-1</a:t>
                      </a:r>
                    </a:p>
                  </a:txBody>
                  <a:tcPr/>
                </a:tc>
                <a:tc>
                  <a:txBody>
                    <a:bodyPr/>
                    <a:lstStyle/>
                    <a:p>
                      <a:pPr algn="ctr"/>
                      <a:r>
                        <a:rPr lang="en-IN" sz="2800" dirty="0"/>
                        <a:t>0.3856</a:t>
                      </a:r>
                    </a:p>
                  </a:txBody>
                  <a:tcPr/>
                </a:tc>
                <a:tc>
                  <a:txBody>
                    <a:bodyPr/>
                    <a:lstStyle/>
                    <a:p>
                      <a:pPr algn="ctr"/>
                      <a:r>
                        <a:rPr lang="en-IN" sz="2800" dirty="0"/>
                        <a:t>0.3891</a:t>
                      </a:r>
                    </a:p>
                  </a:txBody>
                  <a:tcPr/>
                </a:tc>
                <a:tc>
                  <a:txBody>
                    <a:bodyPr/>
                    <a:lstStyle/>
                    <a:p>
                      <a:pPr algn="ctr"/>
                      <a:r>
                        <a:rPr lang="en-IN" sz="2800" dirty="0"/>
                        <a:t>0.4069</a:t>
                      </a:r>
                    </a:p>
                  </a:txBody>
                  <a:tcPr/>
                </a:tc>
                <a:extLst>
                  <a:ext uri="{0D108BD9-81ED-4DB2-BD59-A6C34878D82A}">
                    <a16:rowId xmlns:a16="http://schemas.microsoft.com/office/drawing/2014/main" val="3237155920"/>
                  </a:ext>
                </a:extLst>
              </a:tr>
              <a:tr h="605757">
                <a:tc>
                  <a:txBody>
                    <a:bodyPr/>
                    <a:lstStyle/>
                    <a:p>
                      <a:pPr algn="ctr"/>
                      <a:r>
                        <a:rPr lang="en-IN" sz="2800" dirty="0"/>
                        <a:t>ROUGE-2</a:t>
                      </a:r>
                    </a:p>
                  </a:txBody>
                  <a:tcPr/>
                </a:tc>
                <a:tc>
                  <a:txBody>
                    <a:bodyPr/>
                    <a:lstStyle/>
                    <a:p>
                      <a:pPr algn="ctr"/>
                      <a:r>
                        <a:rPr lang="en-IN" sz="2800" dirty="0"/>
                        <a:t>0.1672</a:t>
                      </a:r>
                    </a:p>
                  </a:txBody>
                  <a:tcPr/>
                </a:tc>
                <a:tc>
                  <a:txBody>
                    <a:bodyPr/>
                    <a:lstStyle/>
                    <a:p>
                      <a:pPr algn="ctr"/>
                      <a:r>
                        <a:rPr lang="en-IN" sz="2800" dirty="0"/>
                        <a:t>0.1679</a:t>
                      </a:r>
                    </a:p>
                  </a:txBody>
                  <a:tcPr/>
                </a:tc>
                <a:tc>
                  <a:txBody>
                    <a:bodyPr/>
                    <a:lstStyle/>
                    <a:p>
                      <a:pPr algn="ctr"/>
                      <a:r>
                        <a:rPr lang="en-IN" sz="2800" dirty="0"/>
                        <a:t>0.1779</a:t>
                      </a:r>
                    </a:p>
                  </a:txBody>
                  <a:tcPr/>
                </a:tc>
                <a:extLst>
                  <a:ext uri="{0D108BD9-81ED-4DB2-BD59-A6C34878D82A}">
                    <a16:rowId xmlns:a16="http://schemas.microsoft.com/office/drawing/2014/main" val="4017617927"/>
                  </a:ext>
                </a:extLst>
              </a:tr>
              <a:tr h="605757">
                <a:tc>
                  <a:txBody>
                    <a:bodyPr/>
                    <a:lstStyle/>
                    <a:p>
                      <a:pPr algn="ctr"/>
                      <a:r>
                        <a:rPr lang="en-IN" sz="2800" dirty="0"/>
                        <a:t>ROUGE-L</a:t>
                      </a:r>
                    </a:p>
                  </a:txBody>
                  <a:tcPr/>
                </a:tc>
                <a:tc>
                  <a:txBody>
                    <a:bodyPr/>
                    <a:lstStyle/>
                    <a:p>
                      <a:pPr algn="ctr"/>
                      <a:r>
                        <a:rPr lang="en-IN" sz="2800" dirty="0"/>
                        <a:t>0.3539</a:t>
                      </a:r>
                    </a:p>
                  </a:txBody>
                  <a:tcPr/>
                </a:tc>
                <a:tc>
                  <a:txBody>
                    <a:bodyPr/>
                    <a:lstStyle/>
                    <a:p>
                      <a:pPr algn="ctr"/>
                      <a:r>
                        <a:rPr lang="en-IN" sz="2800" dirty="0"/>
                        <a:t>0.3570</a:t>
                      </a:r>
                    </a:p>
                  </a:txBody>
                  <a:tcPr/>
                </a:tc>
                <a:tc>
                  <a:txBody>
                    <a:bodyPr/>
                    <a:lstStyle/>
                    <a:p>
                      <a:pPr algn="ctr"/>
                      <a:r>
                        <a:rPr lang="en-IN" sz="2800" dirty="0"/>
                        <a:t>0.3737</a:t>
                      </a:r>
                    </a:p>
                  </a:txBody>
                  <a:tcPr/>
                </a:tc>
                <a:extLst>
                  <a:ext uri="{0D108BD9-81ED-4DB2-BD59-A6C34878D82A}">
                    <a16:rowId xmlns:a16="http://schemas.microsoft.com/office/drawing/2014/main" val="2244426062"/>
                  </a:ext>
                </a:extLst>
              </a:tr>
            </a:tbl>
          </a:graphicData>
        </a:graphic>
      </p:graphicFrame>
    </p:spTree>
    <p:extLst>
      <p:ext uri="{BB962C8B-B14F-4D97-AF65-F5344CB8AC3E}">
        <p14:creationId xmlns:p14="http://schemas.microsoft.com/office/powerpoint/2010/main" val="402634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66800" y="508546"/>
            <a:ext cx="10058400" cy="796472"/>
          </a:xfrm>
        </p:spPr>
        <p:txBody>
          <a:bodyPr>
            <a:normAutofit fontScale="90000"/>
          </a:bodyPr>
          <a:lstStyle/>
          <a:p>
            <a:pPr algn="ctr"/>
            <a:r>
              <a:rPr lang="en-IN" dirty="0"/>
              <a:t> </a:t>
            </a:r>
            <a:r>
              <a:rPr lang="en-US" dirty="0"/>
              <a:t>Experimental Results: </a:t>
            </a:r>
            <a:r>
              <a:rPr lang="en-IN" dirty="0"/>
              <a:t>A brief comparison with some other models</a:t>
            </a:r>
          </a:p>
        </p:txBody>
      </p:sp>
      <p:graphicFrame>
        <p:nvGraphicFramePr>
          <p:cNvPr id="6" name="Table 6">
            <a:extLst>
              <a:ext uri="{FF2B5EF4-FFF2-40B4-BE49-F238E27FC236}">
                <a16:creationId xmlns:a16="http://schemas.microsoft.com/office/drawing/2014/main" id="{846DC611-2129-4F3B-90E2-6D0968D12917}"/>
              </a:ext>
            </a:extLst>
          </p:cNvPr>
          <p:cNvGraphicFramePr>
            <a:graphicFrameLocks noGrp="1"/>
          </p:cNvGraphicFramePr>
          <p:nvPr>
            <p:ph idx="1"/>
            <p:extLst>
              <p:ext uri="{D42A27DB-BD31-4B8C-83A1-F6EECF244321}">
                <p14:modId xmlns:p14="http://schemas.microsoft.com/office/powerpoint/2010/main" val="307961182"/>
              </p:ext>
            </p:extLst>
          </p:nvPr>
        </p:nvGraphicFramePr>
        <p:xfrm>
          <a:off x="1097280" y="1846263"/>
          <a:ext cx="10058400" cy="39471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28806575"/>
                    </a:ext>
                  </a:extLst>
                </a:gridCol>
                <a:gridCol w="2514600">
                  <a:extLst>
                    <a:ext uri="{9D8B030D-6E8A-4147-A177-3AD203B41FA5}">
                      <a16:colId xmlns:a16="http://schemas.microsoft.com/office/drawing/2014/main" val="1266547433"/>
                    </a:ext>
                  </a:extLst>
                </a:gridCol>
                <a:gridCol w="2514600">
                  <a:extLst>
                    <a:ext uri="{9D8B030D-6E8A-4147-A177-3AD203B41FA5}">
                      <a16:colId xmlns:a16="http://schemas.microsoft.com/office/drawing/2014/main" val="995124054"/>
                    </a:ext>
                  </a:extLst>
                </a:gridCol>
                <a:gridCol w="2514600">
                  <a:extLst>
                    <a:ext uri="{9D8B030D-6E8A-4147-A177-3AD203B41FA5}">
                      <a16:colId xmlns:a16="http://schemas.microsoft.com/office/drawing/2014/main" val="664786999"/>
                    </a:ext>
                  </a:extLst>
                </a:gridCol>
              </a:tblGrid>
              <a:tr h="370840">
                <a:tc>
                  <a:txBody>
                    <a:bodyPr/>
                    <a:lstStyle/>
                    <a:p>
                      <a:pPr algn="ctr"/>
                      <a:r>
                        <a:rPr lang="en-IN" dirty="0"/>
                        <a:t>Model</a:t>
                      </a:r>
                    </a:p>
                  </a:txBody>
                  <a:tcPr/>
                </a:tc>
                <a:tc>
                  <a:txBody>
                    <a:bodyPr/>
                    <a:lstStyle/>
                    <a:p>
                      <a:pPr algn="ctr"/>
                      <a:r>
                        <a:rPr lang="en-IN" dirty="0"/>
                        <a:t>ROUGE-1</a:t>
                      </a:r>
                    </a:p>
                  </a:txBody>
                  <a:tcPr/>
                </a:tc>
                <a:tc>
                  <a:txBody>
                    <a:bodyPr/>
                    <a:lstStyle/>
                    <a:p>
                      <a:pPr algn="ctr"/>
                      <a:r>
                        <a:rPr lang="en-IN" dirty="0"/>
                        <a:t>ROUGE-2</a:t>
                      </a:r>
                    </a:p>
                  </a:txBody>
                  <a:tcPr/>
                </a:tc>
                <a:tc>
                  <a:txBody>
                    <a:bodyPr/>
                    <a:lstStyle/>
                    <a:p>
                      <a:pPr algn="ctr"/>
                      <a:r>
                        <a:rPr lang="en-IN" dirty="0"/>
                        <a:t>ROUGE-L</a:t>
                      </a:r>
                    </a:p>
                  </a:txBody>
                  <a:tcPr/>
                </a:tc>
                <a:extLst>
                  <a:ext uri="{0D108BD9-81ED-4DB2-BD59-A6C34878D82A}">
                    <a16:rowId xmlns:a16="http://schemas.microsoft.com/office/drawing/2014/main" val="418612955"/>
                  </a:ext>
                </a:extLst>
              </a:tr>
              <a:tr h="370840">
                <a:tc>
                  <a:txBody>
                    <a:bodyPr/>
                    <a:lstStyle/>
                    <a:p>
                      <a:pPr algn="ctr"/>
                      <a:r>
                        <a:rPr lang="en-IN" dirty="0"/>
                        <a:t>Words-lvt2k-temp-att (2016)</a:t>
                      </a:r>
                    </a:p>
                  </a:txBody>
                  <a:tcPr/>
                </a:tc>
                <a:tc>
                  <a:txBody>
                    <a:bodyPr/>
                    <a:lstStyle/>
                    <a:p>
                      <a:pPr algn="ctr"/>
                      <a:r>
                        <a:rPr lang="en-IN" dirty="0"/>
                        <a:t>35.46</a:t>
                      </a:r>
                    </a:p>
                  </a:txBody>
                  <a:tcPr/>
                </a:tc>
                <a:tc>
                  <a:txBody>
                    <a:bodyPr/>
                    <a:lstStyle/>
                    <a:p>
                      <a:pPr algn="ctr"/>
                      <a:r>
                        <a:rPr lang="en-IN" dirty="0"/>
                        <a:t>13.30</a:t>
                      </a:r>
                    </a:p>
                  </a:txBody>
                  <a:tcPr/>
                </a:tc>
                <a:tc>
                  <a:txBody>
                    <a:bodyPr/>
                    <a:lstStyle/>
                    <a:p>
                      <a:pPr algn="ctr"/>
                      <a:r>
                        <a:rPr lang="en-IN" dirty="0"/>
                        <a:t>32.65</a:t>
                      </a:r>
                    </a:p>
                  </a:txBody>
                  <a:tcPr/>
                </a:tc>
                <a:extLst>
                  <a:ext uri="{0D108BD9-81ED-4DB2-BD59-A6C34878D82A}">
                    <a16:rowId xmlns:a16="http://schemas.microsoft.com/office/drawing/2014/main" val="2034075441"/>
                  </a:ext>
                </a:extLst>
              </a:tr>
              <a:tr h="370840">
                <a:tc>
                  <a:txBody>
                    <a:bodyPr/>
                    <a:lstStyle/>
                    <a:p>
                      <a:pPr algn="ctr"/>
                      <a:r>
                        <a:rPr lang="en-IN" dirty="0"/>
                        <a:t>Maximum-likelihood + RL, with intra-attention (2017)</a:t>
                      </a:r>
                    </a:p>
                  </a:txBody>
                  <a:tcPr/>
                </a:tc>
                <a:tc>
                  <a:txBody>
                    <a:bodyPr/>
                    <a:lstStyle/>
                    <a:p>
                      <a:pPr algn="ctr"/>
                      <a:r>
                        <a:rPr lang="en-IN" dirty="0"/>
                        <a:t>39.87</a:t>
                      </a:r>
                    </a:p>
                  </a:txBody>
                  <a:tcPr/>
                </a:tc>
                <a:tc>
                  <a:txBody>
                    <a:bodyPr/>
                    <a:lstStyle/>
                    <a:p>
                      <a:pPr algn="ctr"/>
                      <a:r>
                        <a:rPr lang="en-IN" dirty="0"/>
                        <a:t>15.82</a:t>
                      </a:r>
                    </a:p>
                  </a:txBody>
                  <a:tcPr/>
                </a:tc>
                <a:tc>
                  <a:txBody>
                    <a:bodyPr/>
                    <a:lstStyle/>
                    <a:p>
                      <a:pPr algn="ctr"/>
                      <a:r>
                        <a:rPr lang="en-IN" dirty="0"/>
                        <a:t>36.90</a:t>
                      </a:r>
                    </a:p>
                  </a:txBody>
                  <a:tcPr/>
                </a:tc>
                <a:extLst>
                  <a:ext uri="{0D108BD9-81ED-4DB2-BD59-A6C34878D82A}">
                    <a16:rowId xmlns:a16="http://schemas.microsoft.com/office/drawing/2014/main" val="434143723"/>
                  </a:ext>
                </a:extLst>
              </a:tr>
              <a:tr h="370840">
                <a:tc>
                  <a:txBody>
                    <a:bodyPr/>
                    <a:lstStyle/>
                    <a:p>
                      <a:pPr algn="ctr"/>
                      <a:r>
                        <a:rPr lang="en-IN" dirty="0" err="1"/>
                        <a:t>BiSum</a:t>
                      </a:r>
                      <a:r>
                        <a:rPr lang="en-IN" dirty="0"/>
                        <a:t> (2018)</a:t>
                      </a:r>
                    </a:p>
                  </a:txBody>
                  <a:tcPr/>
                </a:tc>
                <a:tc>
                  <a:txBody>
                    <a:bodyPr/>
                    <a:lstStyle/>
                    <a:p>
                      <a:pPr algn="ctr"/>
                      <a:r>
                        <a:rPr lang="en-IN" dirty="0"/>
                        <a:t>37.01</a:t>
                      </a:r>
                    </a:p>
                  </a:txBody>
                  <a:tcPr/>
                </a:tc>
                <a:tc>
                  <a:txBody>
                    <a:bodyPr/>
                    <a:lstStyle/>
                    <a:p>
                      <a:pPr algn="ctr"/>
                      <a:r>
                        <a:rPr lang="en-IN" dirty="0"/>
                        <a:t>15.95</a:t>
                      </a:r>
                    </a:p>
                  </a:txBody>
                  <a:tcPr/>
                </a:tc>
                <a:tc>
                  <a:txBody>
                    <a:bodyPr/>
                    <a:lstStyle/>
                    <a:p>
                      <a:pPr algn="ctr"/>
                      <a:r>
                        <a:rPr lang="en-IN" dirty="0"/>
                        <a:t>33.66</a:t>
                      </a:r>
                    </a:p>
                  </a:txBody>
                  <a:tcPr/>
                </a:tc>
                <a:extLst>
                  <a:ext uri="{0D108BD9-81ED-4DB2-BD59-A6C34878D82A}">
                    <a16:rowId xmlns:a16="http://schemas.microsoft.com/office/drawing/2014/main" val="2416377051"/>
                  </a:ext>
                </a:extLst>
              </a:tr>
              <a:tr h="370840">
                <a:tc>
                  <a:txBody>
                    <a:bodyPr/>
                    <a:lstStyle/>
                    <a:p>
                      <a:pPr algn="ctr"/>
                      <a:r>
                        <a:rPr lang="en-IN" dirty="0"/>
                        <a:t>TRANS-</a:t>
                      </a:r>
                      <a:r>
                        <a:rPr lang="en-IN" dirty="0" err="1"/>
                        <a:t>ext</a:t>
                      </a:r>
                      <a:r>
                        <a:rPr lang="en-IN" dirty="0"/>
                        <a:t> + filter + abs (2019)</a:t>
                      </a:r>
                    </a:p>
                  </a:txBody>
                  <a:tcPr/>
                </a:tc>
                <a:tc>
                  <a:txBody>
                    <a:bodyPr/>
                    <a:lstStyle/>
                    <a:p>
                      <a:pPr algn="ctr"/>
                      <a:r>
                        <a:rPr lang="en-IN" dirty="0"/>
                        <a:t>41.89</a:t>
                      </a:r>
                    </a:p>
                  </a:txBody>
                  <a:tcPr/>
                </a:tc>
                <a:tc>
                  <a:txBody>
                    <a:bodyPr/>
                    <a:lstStyle/>
                    <a:p>
                      <a:pPr algn="ctr"/>
                      <a:r>
                        <a:rPr lang="en-IN" dirty="0"/>
                        <a:t>18.90</a:t>
                      </a:r>
                    </a:p>
                  </a:txBody>
                  <a:tcPr/>
                </a:tc>
                <a:tc>
                  <a:txBody>
                    <a:bodyPr/>
                    <a:lstStyle/>
                    <a:p>
                      <a:pPr algn="ctr"/>
                      <a:r>
                        <a:rPr lang="en-IN" dirty="0"/>
                        <a:t>38.92</a:t>
                      </a:r>
                    </a:p>
                  </a:txBody>
                  <a:tcPr/>
                </a:tc>
                <a:extLst>
                  <a:ext uri="{0D108BD9-81ED-4DB2-BD59-A6C34878D82A}">
                    <a16:rowId xmlns:a16="http://schemas.microsoft.com/office/drawing/2014/main" val="2494781642"/>
                  </a:ext>
                </a:extLst>
              </a:tr>
              <a:tr h="370840">
                <a:tc>
                  <a:txBody>
                    <a:bodyPr/>
                    <a:lstStyle/>
                    <a:p>
                      <a:pPr algn="ctr"/>
                      <a:r>
                        <a:rPr lang="en-US" dirty="0"/>
                        <a:t>DAPT + imp-coverage (RL + MLE (ss)) (2020)</a:t>
                      </a:r>
                      <a:endParaRPr lang="en-IN" dirty="0"/>
                    </a:p>
                  </a:txBody>
                  <a:tcPr/>
                </a:tc>
                <a:tc>
                  <a:txBody>
                    <a:bodyPr/>
                    <a:lstStyle/>
                    <a:p>
                      <a:pPr algn="ctr"/>
                      <a:r>
                        <a:rPr lang="en-IN" dirty="0"/>
                        <a:t>40.72</a:t>
                      </a:r>
                    </a:p>
                  </a:txBody>
                  <a:tcPr/>
                </a:tc>
                <a:tc>
                  <a:txBody>
                    <a:bodyPr/>
                    <a:lstStyle/>
                    <a:p>
                      <a:pPr algn="ctr"/>
                      <a:r>
                        <a:rPr lang="en-IN" dirty="0"/>
                        <a:t>18.28</a:t>
                      </a:r>
                    </a:p>
                  </a:txBody>
                  <a:tcPr/>
                </a:tc>
                <a:tc>
                  <a:txBody>
                    <a:bodyPr/>
                    <a:lstStyle/>
                    <a:p>
                      <a:pPr algn="ctr"/>
                      <a:r>
                        <a:rPr lang="en-IN" dirty="0"/>
                        <a:t>37.35</a:t>
                      </a:r>
                    </a:p>
                  </a:txBody>
                  <a:tcPr/>
                </a:tc>
                <a:extLst>
                  <a:ext uri="{0D108BD9-81ED-4DB2-BD59-A6C34878D82A}">
                    <a16:rowId xmlns:a16="http://schemas.microsoft.com/office/drawing/2014/main" val="578761805"/>
                  </a:ext>
                </a:extLst>
              </a:tr>
              <a:tr h="370840">
                <a:tc>
                  <a:txBody>
                    <a:bodyPr/>
                    <a:lstStyle/>
                    <a:p>
                      <a:pPr algn="ctr"/>
                      <a:r>
                        <a:rPr lang="en-IN" b="1" dirty="0"/>
                        <a:t>Our model</a:t>
                      </a:r>
                    </a:p>
                  </a:txBody>
                  <a:tcPr/>
                </a:tc>
                <a:tc>
                  <a:txBody>
                    <a:bodyPr/>
                    <a:lstStyle/>
                    <a:p>
                      <a:pPr algn="ctr"/>
                      <a:r>
                        <a:rPr lang="en-IN" b="1" dirty="0"/>
                        <a:t>38.56</a:t>
                      </a:r>
                    </a:p>
                  </a:txBody>
                  <a:tcPr/>
                </a:tc>
                <a:tc>
                  <a:txBody>
                    <a:bodyPr/>
                    <a:lstStyle/>
                    <a:p>
                      <a:pPr algn="ctr"/>
                      <a:r>
                        <a:rPr lang="en-IN" b="1" dirty="0"/>
                        <a:t>16.72</a:t>
                      </a:r>
                    </a:p>
                  </a:txBody>
                  <a:tcPr/>
                </a:tc>
                <a:tc>
                  <a:txBody>
                    <a:bodyPr/>
                    <a:lstStyle/>
                    <a:p>
                      <a:pPr algn="ctr"/>
                      <a:r>
                        <a:rPr lang="en-IN" b="1" dirty="0"/>
                        <a:t>35.39</a:t>
                      </a:r>
                    </a:p>
                  </a:txBody>
                  <a:tcPr/>
                </a:tc>
                <a:extLst>
                  <a:ext uri="{0D108BD9-81ED-4DB2-BD59-A6C34878D82A}">
                    <a16:rowId xmlns:a16="http://schemas.microsoft.com/office/drawing/2014/main" val="3121688891"/>
                  </a:ext>
                </a:extLst>
              </a:tr>
            </a:tbl>
          </a:graphicData>
        </a:graphic>
      </p:graphicFrame>
    </p:spTree>
    <p:extLst>
      <p:ext uri="{BB962C8B-B14F-4D97-AF65-F5344CB8AC3E}">
        <p14:creationId xmlns:p14="http://schemas.microsoft.com/office/powerpoint/2010/main" val="605459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80B6-4C2C-8E44-BCC1-77DE9D65D88E}"/>
              </a:ext>
            </a:extLst>
          </p:cNvPr>
          <p:cNvSpPr>
            <a:spLocks noGrp="1"/>
          </p:cNvSpPr>
          <p:nvPr>
            <p:ph type="title"/>
          </p:nvPr>
        </p:nvSpPr>
        <p:spPr>
          <a:xfrm>
            <a:off x="207737" y="740906"/>
            <a:ext cx="1779085" cy="331958"/>
          </a:xfrm>
        </p:spPr>
        <p:txBody>
          <a:bodyPr>
            <a:normAutofit/>
          </a:bodyPr>
          <a:lstStyle/>
          <a:p>
            <a:pPr algn="ctr"/>
            <a:r>
              <a:rPr lang="en-US" sz="1800" b="1" dirty="0"/>
              <a:t>News Article</a:t>
            </a:r>
          </a:p>
        </p:txBody>
      </p:sp>
      <p:sp>
        <p:nvSpPr>
          <p:cNvPr id="3" name="Content Placeholder 2">
            <a:extLst>
              <a:ext uri="{FF2B5EF4-FFF2-40B4-BE49-F238E27FC236}">
                <a16:creationId xmlns:a16="http://schemas.microsoft.com/office/drawing/2014/main" id="{2DAA6A62-54CA-0044-A575-928C8917FE23}"/>
              </a:ext>
            </a:extLst>
          </p:cNvPr>
          <p:cNvSpPr>
            <a:spLocks noGrp="1"/>
          </p:cNvSpPr>
          <p:nvPr>
            <p:ph idx="1"/>
          </p:nvPr>
        </p:nvSpPr>
        <p:spPr/>
        <p:txBody>
          <a:bodyPr/>
          <a:lstStyle/>
          <a:p>
            <a:r>
              <a:rPr lang="en-US" dirty="0"/>
              <a:t> </a:t>
            </a:r>
          </a:p>
          <a:p>
            <a:endParaRPr lang="en-US" dirty="0"/>
          </a:p>
        </p:txBody>
      </p:sp>
      <p:pic>
        <p:nvPicPr>
          <p:cNvPr id="6" name="Picture 5">
            <a:extLst>
              <a:ext uri="{FF2B5EF4-FFF2-40B4-BE49-F238E27FC236}">
                <a16:creationId xmlns:a16="http://schemas.microsoft.com/office/drawing/2014/main" id="{AAFB9DC2-64CB-4A2B-BAA7-D78AE728765D}"/>
              </a:ext>
            </a:extLst>
          </p:cNvPr>
          <p:cNvPicPr>
            <a:picLocks noChangeAspect="1"/>
          </p:cNvPicPr>
          <p:nvPr/>
        </p:nvPicPr>
        <p:blipFill rotWithShape="1">
          <a:blip r:embed="rId2"/>
          <a:srcRect t="8673" r="2500" b="19094"/>
          <a:stretch/>
        </p:blipFill>
        <p:spPr>
          <a:xfrm>
            <a:off x="182880" y="1074197"/>
            <a:ext cx="11887200" cy="4953741"/>
          </a:xfrm>
          <a:prstGeom prst="rect">
            <a:avLst/>
          </a:prstGeom>
        </p:spPr>
      </p:pic>
      <p:sp>
        <p:nvSpPr>
          <p:cNvPr id="5" name="Title 1">
            <a:extLst>
              <a:ext uri="{FF2B5EF4-FFF2-40B4-BE49-F238E27FC236}">
                <a16:creationId xmlns:a16="http://schemas.microsoft.com/office/drawing/2014/main" id="{9EACB656-88B6-43D3-ADBF-4C586B0BF9D3}"/>
              </a:ext>
            </a:extLst>
          </p:cNvPr>
          <p:cNvSpPr txBox="1">
            <a:spLocks/>
          </p:cNvSpPr>
          <p:nvPr/>
        </p:nvSpPr>
        <p:spPr>
          <a:xfrm>
            <a:off x="1066800" y="-41021"/>
            <a:ext cx="10058400" cy="78059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dirty="0"/>
              <a:t>Experimental Results: Sample Result</a:t>
            </a:r>
            <a:endParaRPr lang="en-IN" dirty="0"/>
          </a:p>
        </p:txBody>
      </p:sp>
    </p:spTree>
    <p:extLst>
      <p:ext uri="{BB962C8B-B14F-4D97-AF65-F5344CB8AC3E}">
        <p14:creationId xmlns:p14="http://schemas.microsoft.com/office/powerpoint/2010/main" val="388467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C7D5-9CD8-425B-82DD-122134C04529}"/>
              </a:ext>
            </a:extLst>
          </p:cNvPr>
          <p:cNvSpPr>
            <a:spLocks noGrp="1"/>
          </p:cNvSpPr>
          <p:nvPr>
            <p:ph type="title"/>
          </p:nvPr>
        </p:nvSpPr>
        <p:spPr>
          <a:xfrm>
            <a:off x="1097280" y="259970"/>
            <a:ext cx="10058400" cy="1027292"/>
          </a:xfrm>
        </p:spPr>
        <p:txBody>
          <a:bodyPr>
            <a:normAutofit fontScale="90000"/>
          </a:bodyPr>
          <a:lstStyle/>
          <a:p>
            <a:pPr algn="ctr"/>
            <a:r>
              <a:rPr lang="en-IN" dirty="0"/>
              <a:t>Introduction: What are the types of text summarizers?</a:t>
            </a:r>
          </a:p>
        </p:txBody>
      </p:sp>
      <p:sp>
        <p:nvSpPr>
          <p:cNvPr id="3" name="Content Placeholder 2">
            <a:extLst>
              <a:ext uri="{FF2B5EF4-FFF2-40B4-BE49-F238E27FC236}">
                <a16:creationId xmlns:a16="http://schemas.microsoft.com/office/drawing/2014/main" id="{51819FB4-CC64-4E06-BB64-49341B959232}"/>
              </a:ext>
            </a:extLst>
          </p:cNvPr>
          <p:cNvSpPr>
            <a:spLocks noGrp="1"/>
          </p:cNvSpPr>
          <p:nvPr>
            <p:ph idx="1"/>
          </p:nvPr>
        </p:nvSpPr>
        <p:spPr/>
        <p:txBody>
          <a:bodyPr>
            <a:normAutofit/>
          </a:bodyPr>
          <a:lstStyle/>
          <a:p>
            <a:pPr marL="0" indent="0">
              <a:buNone/>
            </a:pPr>
            <a:r>
              <a:rPr lang="en-IN" sz="2800" dirty="0"/>
              <a:t>Text Summarizers can be broadly classified into two types:</a:t>
            </a:r>
          </a:p>
          <a:p>
            <a:pPr marL="0" indent="0">
              <a:buNone/>
            </a:pPr>
            <a:endParaRPr lang="en-IN" sz="2800" dirty="0"/>
          </a:p>
          <a:p>
            <a:pPr>
              <a:buFont typeface="Arial" panose="020B0604020202020204" pitchFamily="34" charset="0"/>
              <a:buChar char="•"/>
            </a:pPr>
            <a:r>
              <a:rPr lang="en-IN" sz="2800" dirty="0"/>
              <a:t>Extractive text summarizers.</a:t>
            </a:r>
          </a:p>
          <a:p>
            <a:pPr>
              <a:buFont typeface="Arial" panose="020B0604020202020204" pitchFamily="34" charset="0"/>
              <a:buChar char="•"/>
            </a:pPr>
            <a:r>
              <a:rPr lang="en-IN" sz="2800" dirty="0"/>
              <a:t>Abstractive text summarizers.</a:t>
            </a:r>
          </a:p>
        </p:txBody>
      </p:sp>
      <p:pic>
        <p:nvPicPr>
          <p:cNvPr id="5" name="Picture 4">
            <a:extLst>
              <a:ext uri="{FF2B5EF4-FFF2-40B4-BE49-F238E27FC236}">
                <a16:creationId xmlns:a16="http://schemas.microsoft.com/office/drawing/2014/main" id="{9302362F-D525-FE42-8918-40B2A1769B4F}"/>
              </a:ext>
            </a:extLst>
          </p:cNvPr>
          <p:cNvPicPr>
            <a:picLocks noChangeAspect="1"/>
          </p:cNvPicPr>
          <p:nvPr/>
        </p:nvPicPr>
        <p:blipFill>
          <a:blip r:embed="rId2"/>
          <a:stretch>
            <a:fillRect/>
          </a:stretch>
        </p:blipFill>
        <p:spPr>
          <a:xfrm>
            <a:off x="5627655" y="3465470"/>
            <a:ext cx="1150052" cy="603076"/>
          </a:xfrm>
          <a:prstGeom prst="rect">
            <a:avLst/>
          </a:prstGeom>
        </p:spPr>
      </p:pic>
      <p:pic>
        <p:nvPicPr>
          <p:cNvPr id="7" name="Picture 6">
            <a:extLst>
              <a:ext uri="{FF2B5EF4-FFF2-40B4-BE49-F238E27FC236}">
                <a16:creationId xmlns:a16="http://schemas.microsoft.com/office/drawing/2014/main" id="{C6FC690B-BDCD-8A4F-B289-57F0B0BF4A5E}"/>
              </a:ext>
            </a:extLst>
          </p:cNvPr>
          <p:cNvPicPr>
            <a:picLocks noChangeAspect="1"/>
          </p:cNvPicPr>
          <p:nvPr/>
        </p:nvPicPr>
        <p:blipFill>
          <a:blip r:embed="rId3"/>
          <a:stretch>
            <a:fillRect/>
          </a:stretch>
        </p:blipFill>
        <p:spPr>
          <a:xfrm>
            <a:off x="5374882" y="2826713"/>
            <a:ext cx="995645" cy="713746"/>
          </a:xfrm>
          <a:prstGeom prst="rect">
            <a:avLst/>
          </a:prstGeom>
        </p:spPr>
      </p:pic>
    </p:spTree>
    <p:extLst>
      <p:ext uri="{BB962C8B-B14F-4D97-AF65-F5344CB8AC3E}">
        <p14:creationId xmlns:p14="http://schemas.microsoft.com/office/powerpoint/2010/main" val="1287331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9F58EE-7D7E-964F-999E-2DA162D3BDE2}"/>
              </a:ext>
            </a:extLst>
          </p:cNvPr>
          <p:cNvPicPr>
            <a:picLocks noGrp="1" noChangeAspect="1"/>
          </p:cNvPicPr>
          <p:nvPr>
            <p:ph idx="1"/>
          </p:nvPr>
        </p:nvPicPr>
        <p:blipFill>
          <a:blip r:embed="rId2"/>
          <a:stretch>
            <a:fillRect/>
          </a:stretch>
        </p:blipFill>
        <p:spPr>
          <a:xfrm>
            <a:off x="1154113" y="2720975"/>
            <a:ext cx="9944100" cy="2273300"/>
          </a:xfrm>
        </p:spPr>
      </p:pic>
      <p:sp>
        <p:nvSpPr>
          <p:cNvPr id="7" name="TextBox 6">
            <a:extLst>
              <a:ext uri="{FF2B5EF4-FFF2-40B4-BE49-F238E27FC236}">
                <a16:creationId xmlns:a16="http://schemas.microsoft.com/office/drawing/2014/main" id="{559CD146-3A25-4FDB-8071-8379967C6C92}"/>
              </a:ext>
            </a:extLst>
          </p:cNvPr>
          <p:cNvSpPr txBox="1"/>
          <p:nvPr/>
        </p:nvSpPr>
        <p:spPr>
          <a:xfrm>
            <a:off x="227860" y="130490"/>
            <a:ext cx="11736280"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rPr>
              <a:t>Experimental Results: Sample Result</a:t>
            </a:r>
            <a:endParaRPr kumimoji="0" lang="en-IN" sz="48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p:sp>
        <p:nvSpPr>
          <p:cNvPr id="8" name="TextBox 7">
            <a:extLst>
              <a:ext uri="{FF2B5EF4-FFF2-40B4-BE49-F238E27FC236}">
                <a16:creationId xmlns:a16="http://schemas.microsoft.com/office/drawing/2014/main" id="{63CC8E4E-BFD9-4EDA-98B5-0946F59FDC2B}"/>
              </a:ext>
            </a:extLst>
          </p:cNvPr>
          <p:cNvSpPr txBox="1"/>
          <p:nvPr/>
        </p:nvSpPr>
        <p:spPr>
          <a:xfrm>
            <a:off x="1225118" y="2041864"/>
            <a:ext cx="2530136" cy="369332"/>
          </a:xfrm>
          <a:prstGeom prst="rect">
            <a:avLst/>
          </a:prstGeom>
          <a:noFill/>
        </p:spPr>
        <p:txBody>
          <a:bodyPr wrap="square" rtlCol="0">
            <a:spAutoFit/>
          </a:bodyPr>
          <a:lstStyle/>
          <a:p>
            <a:r>
              <a:rPr lang="en-IN" b="1" dirty="0">
                <a:latin typeface="Calibri Light" panose="020F0302020204030204" pitchFamily="34" charset="0"/>
                <a:cs typeface="Calibri Light" panose="020F0302020204030204" pitchFamily="34" charset="0"/>
              </a:rPr>
              <a:t>Reference Summary</a:t>
            </a:r>
          </a:p>
        </p:txBody>
      </p:sp>
    </p:spTree>
    <p:extLst>
      <p:ext uri="{BB962C8B-B14F-4D97-AF65-F5344CB8AC3E}">
        <p14:creationId xmlns:p14="http://schemas.microsoft.com/office/powerpoint/2010/main" val="4139492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893F99-73C6-4246-B0C8-CB23638C99B2}"/>
              </a:ext>
            </a:extLst>
          </p:cNvPr>
          <p:cNvPicPr>
            <a:picLocks noGrp="1" noChangeAspect="1"/>
          </p:cNvPicPr>
          <p:nvPr>
            <p:ph idx="1"/>
          </p:nvPr>
        </p:nvPicPr>
        <p:blipFill rotWithShape="1">
          <a:blip r:embed="rId2"/>
          <a:srcRect r="4174" b="49525"/>
          <a:stretch/>
        </p:blipFill>
        <p:spPr>
          <a:xfrm>
            <a:off x="-110244" y="2676555"/>
            <a:ext cx="12412488" cy="752445"/>
          </a:xfrm>
        </p:spPr>
      </p:pic>
      <p:sp>
        <p:nvSpPr>
          <p:cNvPr id="4" name="TextBox 3">
            <a:extLst>
              <a:ext uri="{FF2B5EF4-FFF2-40B4-BE49-F238E27FC236}">
                <a16:creationId xmlns:a16="http://schemas.microsoft.com/office/drawing/2014/main" id="{EF2B5642-6397-434B-84B7-768AE3D7F5B1}"/>
              </a:ext>
            </a:extLst>
          </p:cNvPr>
          <p:cNvSpPr txBox="1"/>
          <p:nvPr/>
        </p:nvSpPr>
        <p:spPr>
          <a:xfrm>
            <a:off x="227860" y="130490"/>
            <a:ext cx="11736280"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rPr>
              <a:t>Experimental Results: Sample Result</a:t>
            </a:r>
            <a:endParaRPr kumimoji="0" lang="en-IN" sz="48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182F3756-3DE5-413E-BDA1-00AC897F716C}"/>
              </a:ext>
            </a:extLst>
          </p:cNvPr>
          <p:cNvSpPr txBox="1"/>
          <p:nvPr/>
        </p:nvSpPr>
        <p:spPr>
          <a:xfrm>
            <a:off x="1160015" y="2086251"/>
            <a:ext cx="2530136" cy="369332"/>
          </a:xfrm>
          <a:prstGeom prst="rect">
            <a:avLst/>
          </a:prstGeom>
          <a:noFill/>
        </p:spPr>
        <p:txBody>
          <a:bodyPr wrap="square" rtlCol="0">
            <a:spAutoFit/>
          </a:bodyPr>
          <a:lstStyle/>
          <a:p>
            <a:r>
              <a:rPr lang="en-IN" b="1" dirty="0">
                <a:latin typeface="Calibri Light" panose="020F0302020204030204" pitchFamily="34" charset="0"/>
                <a:cs typeface="Calibri Light" panose="020F0302020204030204" pitchFamily="34" charset="0"/>
              </a:rPr>
              <a:t>Generated Summary</a:t>
            </a:r>
          </a:p>
        </p:txBody>
      </p:sp>
    </p:spTree>
    <p:extLst>
      <p:ext uri="{BB962C8B-B14F-4D97-AF65-F5344CB8AC3E}">
        <p14:creationId xmlns:p14="http://schemas.microsoft.com/office/powerpoint/2010/main" val="500808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C0B9-EDFF-A94A-97A7-8EC03298D22F}"/>
              </a:ext>
            </a:extLst>
          </p:cNvPr>
          <p:cNvSpPr>
            <a:spLocks noGrp="1"/>
          </p:cNvSpPr>
          <p:nvPr>
            <p:ph type="title"/>
          </p:nvPr>
        </p:nvSpPr>
        <p:spPr>
          <a:xfrm>
            <a:off x="1097280" y="286604"/>
            <a:ext cx="10058400" cy="814228"/>
          </a:xfrm>
        </p:spPr>
        <p:txBody>
          <a:bodyPr/>
          <a:lstStyle/>
          <a:p>
            <a:pPr algn="ctr"/>
            <a:r>
              <a:rPr lang="en-US" dirty="0"/>
              <a:t>Conclusion</a:t>
            </a:r>
          </a:p>
        </p:txBody>
      </p:sp>
      <p:sp>
        <p:nvSpPr>
          <p:cNvPr id="3" name="Content Placeholder 2">
            <a:extLst>
              <a:ext uri="{FF2B5EF4-FFF2-40B4-BE49-F238E27FC236}">
                <a16:creationId xmlns:a16="http://schemas.microsoft.com/office/drawing/2014/main" id="{51DF20FD-D9B7-F14B-904E-1BEF3C97CA45}"/>
              </a:ext>
            </a:extLst>
          </p:cNvPr>
          <p:cNvSpPr>
            <a:spLocks noGrp="1"/>
          </p:cNvSpPr>
          <p:nvPr>
            <p:ph idx="1"/>
          </p:nvPr>
        </p:nvSpPr>
        <p:spPr/>
        <p:txBody>
          <a:bodyPr/>
          <a:lstStyle/>
          <a:p>
            <a:pPr>
              <a:buFont typeface="Arial" panose="020B0604020202020204" pitchFamily="34" charset="0"/>
              <a:buChar char="•"/>
            </a:pPr>
            <a:r>
              <a:rPr lang="en-IN" sz="2800" dirty="0"/>
              <a:t>In this project we used a hybrid pointer- generator model to reduce inaccuracies in generated summaries.</a:t>
            </a:r>
          </a:p>
          <a:p>
            <a:pPr>
              <a:buFont typeface="Arial" panose="020B0604020202020204" pitchFamily="34" charset="0"/>
              <a:buChar char="•"/>
            </a:pPr>
            <a:r>
              <a:rPr lang="en-IN" sz="2800" dirty="0"/>
              <a:t>We also used coverage mechanism to avoid repetition of phrases and words.</a:t>
            </a:r>
          </a:p>
          <a:p>
            <a:pPr>
              <a:buFont typeface="Arial" panose="020B0604020202020204" pitchFamily="34" charset="0"/>
              <a:buChar char="•"/>
            </a:pPr>
            <a:r>
              <a:rPr lang="en-IN" sz="2800" dirty="0"/>
              <a:t>Our model exhibits some abstractive abilities, but achieving more abstraction without compromising inaccuracies is yet to be achieved. </a:t>
            </a:r>
          </a:p>
          <a:p>
            <a:endParaRPr lang="en-US" dirty="0"/>
          </a:p>
        </p:txBody>
      </p:sp>
    </p:spTree>
    <p:extLst>
      <p:ext uri="{BB962C8B-B14F-4D97-AF65-F5344CB8AC3E}">
        <p14:creationId xmlns:p14="http://schemas.microsoft.com/office/powerpoint/2010/main" val="2906492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C0B9-EDFF-A94A-97A7-8EC03298D22F}"/>
              </a:ext>
            </a:extLst>
          </p:cNvPr>
          <p:cNvSpPr>
            <a:spLocks noGrp="1"/>
          </p:cNvSpPr>
          <p:nvPr>
            <p:ph type="title"/>
          </p:nvPr>
        </p:nvSpPr>
        <p:spPr>
          <a:xfrm>
            <a:off x="1097280" y="286604"/>
            <a:ext cx="10058400" cy="858616"/>
          </a:xfrm>
        </p:spPr>
        <p:txBody>
          <a:bodyPr/>
          <a:lstStyle/>
          <a:p>
            <a:pPr algn="ctr"/>
            <a:r>
              <a:rPr lang="en-US" dirty="0"/>
              <a:t>Suggestions for future work</a:t>
            </a:r>
          </a:p>
        </p:txBody>
      </p:sp>
      <p:sp>
        <p:nvSpPr>
          <p:cNvPr id="3" name="Content Placeholder 2">
            <a:extLst>
              <a:ext uri="{FF2B5EF4-FFF2-40B4-BE49-F238E27FC236}">
                <a16:creationId xmlns:a16="http://schemas.microsoft.com/office/drawing/2014/main" id="{51DF20FD-D9B7-F14B-904E-1BEF3C97CA45}"/>
              </a:ext>
            </a:extLst>
          </p:cNvPr>
          <p:cNvSpPr>
            <a:spLocks noGrp="1"/>
          </p:cNvSpPr>
          <p:nvPr>
            <p:ph idx="1"/>
          </p:nvPr>
        </p:nvSpPr>
        <p:spPr/>
        <p:txBody>
          <a:bodyPr/>
          <a:lstStyle/>
          <a:p>
            <a:pPr>
              <a:buFont typeface="Arial" panose="020B0604020202020204" pitchFamily="34" charset="0"/>
              <a:buChar char="•"/>
            </a:pPr>
            <a:r>
              <a:rPr lang="en-IN" sz="2800" dirty="0"/>
              <a:t> We first need a more detailed dataset containing multiple reference summaries. This will enable much better ROUGE evaluation and comparison with other models.</a:t>
            </a:r>
          </a:p>
          <a:p>
            <a:pPr>
              <a:buFont typeface="Arial" panose="020B0604020202020204" pitchFamily="34" charset="0"/>
              <a:buChar char="•"/>
            </a:pPr>
            <a:r>
              <a:rPr lang="en-IN" sz="2800" dirty="0"/>
              <a:t>Need to address the issue of difference in vocabulary probabilities and attention probabilities.</a:t>
            </a:r>
          </a:p>
          <a:p>
            <a:endParaRPr lang="en-US" dirty="0"/>
          </a:p>
        </p:txBody>
      </p:sp>
    </p:spTree>
    <p:extLst>
      <p:ext uri="{BB962C8B-B14F-4D97-AF65-F5344CB8AC3E}">
        <p14:creationId xmlns:p14="http://schemas.microsoft.com/office/powerpoint/2010/main" val="2115062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Programming Environment and Tools Used</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b="1" dirty="0"/>
              <a:t>Programming Language: </a:t>
            </a:r>
            <a:r>
              <a:rPr lang="en-US" sz="2800" dirty="0"/>
              <a:t>Python3</a:t>
            </a:r>
          </a:p>
          <a:p>
            <a:pPr>
              <a:buFont typeface="Arial" panose="020B0604020202020204" pitchFamily="34" charset="0"/>
              <a:buChar char="•"/>
            </a:pPr>
            <a:r>
              <a:rPr lang="en-US" sz="2800" b="1" dirty="0"/>
              <a:t>Libraries Used: </a:t>
            </a:r>
            <a:r>
              <a:rPr lang="en-US" sz="2800" dirty="0" err="1"/>
              <a:t>Tensorflow</a:t>
            </a:r>
            <a:r>
              <a:rPr lang="en-US" sz="2800" dirty="0"/>
              <a:t>, </a:t>
            </a:r>
            <a:r>
              <a:rPr lang="en-US" sz="2800" dirty="0" err="1"/>
              <a:t>Numpy</a:t>
            </a:r>
            <a:r>
              <a:rPr lang="en-US" sz="2800" dirty="0"/>
              <a:t>, </a:t>
            </a:r>
            <a:r>
              <a:rPr lang="en-US" sz="2800" dirty="0" err="1"/>
              <a:t>Tensorboard</a:t>
            </a:r>
            <a:endParaRPr lang="en-US" sz="2800" b="1" dirty="0"/>
          </a:p>
          <a:p>
            <a:pPr>
              <a:buFont typeface="Arial" panose="020B0604020202020204" pitchFamily="34" charset="0"/>
              <a:buChar char="•"/>
            </a:pPr>
            <a:r>
              <a:rPr lang="en-US" sz="2800" b="1" dirty="0"/>
              <a:t>Operating System: </a:t>
            </a:r>
            <a:r>
              <a:rPr lang="en-US" sz="2800" dirty="0"/>
              <a:t>Windows 10, </a:t>
            </a:r>
            <a:r>
              <a:rPr lang="en-US" sz="2800" u="sng" dirty="0"/>
              <a:t>Linux</a:t>
            </a:r>
            <a:endParaRPr lang="en-US" sz="2800" dirty="0"/>
          </a:p>
          <a:p>
            <a:pPr>
              <a:buFont typeface="Arial" panose="020B0604020202020204" pitchFamily="34" charset="0"/>
              <a:buChar char="•"/>
            </a:pPr>
            <a:r>
              <a:rPr lang="en-US" sz="2800" b="1" dirty="0"/>
              <a:t>Software Tools: </a:t>
            </a:r>
            <a:r>
              <a:rPr lang="en-US" sz="2800" dirty="0"/>
              <a:t>Jupyter Notebook, Anaconda, Google </a:t>
            </a:r>
            <a:r>
              <a:rPr lang="en-US" sz="2800" dirty="0" err="1"/>
              <a:t>Colaboratory</a:t>
            </a:r>
            <a:endParaRPr lang="en-US" sz="2800" dirty="0"/>
          </a:p>
          <a:p>
            <a:pPr>
              <a:buFont typeface="Arial" panose="020B0604020202020204" pitchFamily="34" charset="0"/>
              <a:buChar char="•"/>
            </a:pPr>
            <a:r>
              <a:rPr lang="en-US" sz="2800" b="1" dirty="0"/>
              <a:t>Technology: </a:t>
            </a:r>
            <a:r>
              <a:rPr lang="en-US" sz="2800" dirty="0"/>
              <a:t>Machine Learning and Natural Language Processing</a:t>
            </a:r>
          </a:p>
          <a:p>
            <a:pPr marL="0" indent="0">
              <a:buNone/>
            </a:pPr>
            <a:endParaRPr lang="en-US" sz="2800" b="1" dirty="0"/>
          </a:p>
        </p:txBody>
      </p:sp>
    </p:spTree>
    <p:extLst>
      <p:ext uri="{BB962C8B-B14F-4D97-AF65-F5344CB8AC3E}">
        <p14:creationId xmlns:p14="http://schemas.microsoft.com/office/powerpoint/2010/main" val="366732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fontScale="70000" lnSpcReduction="20000"/>
          </a:bodyPr>
          <a:lstStyle/>
          <a:p>
            <a:pPr>
              <a:buFont typeface="Arial" panose="020B0604020202020204" pitchFamily="34" charset="0"/>
              <a:buChar char="•"/>
            </a:pPr>
            <a:r>
              <a:rPr lang="en-US" sz="3600" dirty="0"/>
              <a:t>“Get To The Point: Summarization with Pointer-Generator Networks” : Abigail See, Peter J. Liu, Christopher D. Manning ,  2017.</a:t>
            </a:r>
          </a:p>
          <a:p>
            <a:pPr>
              <a:buFont typeface="Arial" panose="020B0604020202020204" pitchFamily="34" charset="0"/>
              <a:buChar char="•"/>
            </a:pPr>
            <a:r>
              <a:rPr lang="fi-FI" sz="3600" dirty="0"/>
              <a:t>Dataset: </a:t>
            </a:r>
            <a:r>
              <a:rPr lang="fi-FI" sz="3600" dirty="0">
                <a:hlinkClick r:id="rId2"/>
              </a:rPr>
              <a:t>www.tensorflow.org/datasets/catalog/cnn_dailymail</a:t>
            </a:r>
            <a:endParaRPr lang="fi-FI" sz="3600" dirty="0"/>
          </a:p>
          <a:p>
            <a:pPr>
              <a:buFont typeface="Arial" panose="020B0604020202020204" pitchFamily="34" charset="0"/>
              <a:buChar char="•"/>
            </a:pPr>
            <a:r>
              <a:rPr lang="en-US" sz="3600" dirty="0" err="1"/>
              <a:t>Sho</a:t>
            </a:r>
            <a:r>
              <a:rPr lang="en-US" sz="3600" dirty="0"/>
              <a:t> Takase, Jun Suzuki, </a:t>
            </a:r>
            <a:r>
              <a:rPr lang="en-US" sz="3600" dirty="0" err="1"/>
              <a:t>Naoaki</a:t>
            </a:r>
            <a:r>
              <a:rPr lang="en-US" sz="3600" dirty="0"/>
              <a:t> Okazaki, Tsutomu </a:t>
            </a:r>
            <a:r>
              <a:rPr lang="en-US" sz="3600" dirty="0" err="1"/>
              <a:t>Hirao</a:t>
            </a:r>
            <a:r>
              <a:rPr lang="en-US" sz="3600" dirty="0"/>
              <a:t>, and Masaaki Nagata. 2016. Neural headline generation on abstract meaning representation. In Empirical Methods in Natural Language Processing.</a:t>
            </a:r>
          </a:p>
          <a:p>
            <a:pPr>
              <a:buFont typeface="Arial" panose="020B0604020202020204" pitchFamily="34" charset="0"/>
              <a:buChar char="•"/>
            </a:pPr>
            <a:r>
              <a:rPr lang="en-US" sz="3600" dirty="0"/>
              <a:t>Ramesh </a:t>
            </a:r>
            <a:r>
              <a:rPr lang="en-US" sz="3600" dirty="0" err="1"/>
              <a:t>Nallapati</a:t>
            </a:r>
            <a:r>
              <a:rPr lang="en-US" sz="3600" dirty="0"/>
              <a:t>, Bowen Zhou, Cicero dos Santos, C¸ </a:t>
            </a:r>
            <a:r>
              <a:rPr lang="en-US" sz="3600" dirty="0" err="1"/>
              <a:t>aglar</a:t>
            </a:r>
            <a:r>
              <a:rPr lang="en-US" sz="3600" dirty="0"/>
              <a:t> </a:t>
            </a:r>
            <a:r>
              <a:rPr lang="en-US" sz="3600" dirty="0" err="1"/>
              <a:t>Gulc¸ehre</a:t>
            </a:r>
            <a:r>
              <a:rPr lang="en-US" sz="3600" dirty="0"/>
              <a:t>, and Bing Xiang. 2016.   </a:t>
            </a:r>
            <a:r>
              <a:rPr lang="en-US" sz="3600" dirty="0" err="1"/>
              <a:t>Abstrac</a:t>
            </a:r>
            <a:r>
              <a:rPr lang="en-US" sz="3600" dirty="0"/>
              <a:t>- </a:t>
            </a:r>
            <a:r>
              <a:rPr lang="en-US" sz="3600" dirty="0" err="1"/>
              <a:t>tive</a:t>
            </a:r>
            <a:r>
              <a:rPr lang="en-US" sz="3600" dirty="0"/>
              <a:t> text summarization using sequence-to-sequence RNNs and beyond. In </a:t>
            </a:r>
            <a:r>
              <a:rPr lang="en-US" sz="3600" i="1" dirty="0"/>
              <a:t>Computational Natural Lan- </a:t>
            </a:r>
            <a:r>
              <a:rPr lang="en-US" sz="3600" i="1" dirty="0" err="1"/>
              <a:t>guage</a:t>
            </a:r>
            <a:r>
              <a:rPr lang="en-US" sz="3600" i="1" dirty="0"/>
              <a:t> Learning</a:t>
            </a:r>
            <a:r>
              <a:rPr lang="en-US" sz="3600" dirty="0"/>
              <a:t>.</a:t>
            </a:r>
          </a:p>
          <a:p>
            <a:pPr>
              <a:buFont typeface="Arial" panose="020B0604020202020204" pitchFamily="34" charset="0"/>
              <a:buChar char="•"/>
            </a:pPr>
            <a:r>
              <a:rPr lang="en-US" sz="3600" dirty="0"/>
              <a:t>Philipp Koehn. 2009. </a:t>
            </a:r>
            <a:r>
              <a:rPr lang="en-US" sz="3600" i="1" dirty="0"/>
              <a:t>Statistical machine translation</a:t>
            </a:r>
            <a:r>
              <a:rPr lang="en-US" sz="3600" dirty="0"/>
              <a:t>. Cambridge University Press.</a:t>
            </a:r>
          </a:p>
          <a:p>
            <a:pPr marL="514350" indent="-514350">
              <a:buFont typeface="+mj-lt"/>
              <a:buAutoNum type="arabicPeriod"/>
            </a:pPr>
            <a:endParaRPr lang="en-US" sz="2800" dirty="0"/>
          </a:p>
        </p:txBody>
      </p:sp>
    </p:spTree>
    <p:extLst>
      <p:ext uri="{BB962C8B-B14F-4D97-AF65-F5344CB8AC3E}">
        <p14:creationId xmlns:p14="http://schemas.microsoft.com/office/powerpoint/2010/main" val="446174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fontScale="92500" lnSpcReduction="20000"/>
          </a:bodyPr>
          <a:lstStyle/>
          <a:p>
            <a:pPr>
              <a:buFont typeface="Arial" panose="020B0604020202020204" pitchFamily="34" charset="0"/>
              <a:buChar char="•"/>
            </a:pPr>
            <a:r>
              <a:rPr lang="en-US" sz="2800" dirty="0"/>
              <a:t> Oriol </a:t>
            </a:r>
            <a:r>
              <a:rPr lang="en-US" sz="2800" dirty="0" err="1"/>
              <a:t>Vinyals</a:t>
            </a:r>
            <a:r>
              <a:rPr lang="en-US" sz="2800" dirty="0"/>
              <a:t>, </a:t>
            </a:r>
            <a:r>
              <a:rPr lang="en-US" sz="2800" dirty="0" err="1"/>
              <a:t>Meire</a:t>
            </a:r>
            <a:r>
              <a:rPr lang="en-US" sz="2800" dirty="0"/>
              <a:t> Fortunato, and Navdeep </a:t>
            </a:r>
            <a:r>
              <a:rPr lang="en-US" sz="2800" dirty="0" err="1"/>
              <a:t>Jaitly</a:t>
            </a:r>
            <a:r>
              <a:rPr lang="en-US" sz="2800" dirty="0"/>
              <a:t>. 2015. Pointer networks. In Neural Information Processing Systems.</a:t>
            </a:r>
          </a:p>
          <a:p>
            <a:pPr>
              <a:buFont typeface="Arial" panose="020B0604020202020204" pitchFamily="34" charset="0"/>
              <a:buChar char="•"/>
            </a:pPr>
            <a:r>
              <a:rPr lang="en-US" sz="2800" dirty="0"/>
              <a:t>Ramesh </a:t>
            </a:r>
            <a:r>
              <a:rPr lang="en-US" sz="2800" dirty="0" err="1"/>
              <a:t>Nallapati</a:t>
            </a:r>
            <a:r>
              <a:rPr lang="en-US" sz="2800" dirty="0"/>
              <a:t>, </a:t>
            </a:r>
            <a:r>
              <a:rPr lang="en-US" sz="2800" dirty="0" err="1"/>
              <a:t>Feifei</a:t>
            </a:r>
            <a:r>
              <a:rPr lang="en-US" sz="2800" dirty="0"/>
              <a:t> </a:t>
            </a:r>
            <a:r>
              <a:rPr lang="en-US" sz="2800" dirty="0" err="1"/>
              <a:t>Zhai</a:t>
            </a:r>
            <a:r>
              <a:rPr lang="en-US" sz="2800" dirty="0"/>
              <a:t>, and Bowen Zhou. 2017. </a:t>
            </a:r>
            <a:r>
              <a:rPr lang="en-US" sz="2800" dirty="0" err="1"/>
              <a:t>SummaRuNNer</a:t>
            </a:r>
            <a:r>
              <a:rPr lang="en-US" sz="2800" dirty="0"/>
              <a:t>: A recurrent neural network based sequence model for extractive summarization of documents. In </a:t>
            </a:r>
            <a:r>
              <a:rPr lang="en-US" sz="2800" i="1" dirty="0"/>
              <a:t>Association for the Advancement of Artificial Intelligence</a:t>
            </a:r>
            <a:r>
              <a:rPr lang="en-US" sz="2800" dirty="0"/>
              <a:t>.</a:t>
            </a:r>
          </a:p>
          <a:p>
            <a:pPr>
              <a:buFont typeface="Arial" panose="020B0604020202020204" pitchFamily="34" charset="0"/>
              <a:buChar char="•"/>
            </a:pPr>
            <a:r>
              <a:rPr lang="en-US" sz="2800" dirty="0" err="1"/>
              <a:t>Dzmitry</a:t>
            </a:r>
            <a:r>
              <a:rPr lang="en-US" sz="2800" dirty="0"/>
              <a:t> </a:t>
            </a:r>
            <a:r>
              <a:rPr lang="en-US" sz="2800" dirty="0" err="1"/>
              <a:t>Bahdanau</a:t>
            </a:r>
            <a:r>
              <a:rPr lang="en-US" sz="2800" dirty="0"/>
              <a:t>, </a:t>
            </a:r>
            <a:r>
              <a:rPr lang="en-US" sz="2800" dirty="0" err="1"/>
              <a:t>Kyunghyun</a:t>
            </a:r>
            <a:r>
              <a:rPr lang="en-US" sz="2800" dirty="0"/>
              <a:t> Cho, and </a:t>
            </a:r>
            <a:r>
              <a:rPr lang="en-US" sz="2800" dirty="0" err="1"/>
              <a:t>Yoshua</a:t>
            </a:r>
            <a:r>
              <a:rPr lang="en-US" sz="2800" dirty="0"/>
              <a:t> Ben- </a:t>
            </a:r>
            <a:r>
              <a:rPr lang="en-US" sz="2800" dirty="0" err="1"/>
              <a:t>gio</a:t>
            </a:r>
            <a:r>
              <a:rPr lang="en-US" sz="2800" dirty="0"/>
              <a:t>. 2015. Neural machine translation by jointly learning to align and translate. In </a:t>
            </a:r>
            <a:r>
              <a:rPr lang="en-US" sz="2800" i="1" dirty="0"/>
              <a:t>International Con- </a:t>
            </a:r>
            <a:r>
              <a:rPr lang="en-US" sz="2800" i="1" dirty="0" err="1"/>
              <a:t>ference</a:t>
            </a:r>
            <a:r>
              <a:rPr lang="en-US" sz="2800" i="1" dirty="0"/>
              <a:t> on Learning Representations</a:t>
            </a:r>
            <a:r>
              <a:rPr lang="en-US" sz="2800" dirty="0"/>
              <a:t>.</a:t>
            </a:r>
          </a:p>
          <a:p>
            <a:pPr>
              <a:buFont typeface="Arial" panose="020B0604020202020204" pitchFamily="34" charset="0"/>
              <a:buChar char="•"/>
            </a:pPr>
            <a:r>
              <a:rPr lang="en-US" sz="2800" dirty="0"/>
              <a:t>Alexander M Rush, </a:t>
            </a:r>
            <a:r>
              <a:rPr lang="en-US" sz="2800" dirty="0" err="1"/>
              <a:t>Sumit</a:t>
            </a:r>
            <a:r>
              <a:rPr lang="en-US" sz="2800" dirty="0"/>
              <a:t> Chopra, and Jason Weston. 2015. A neural attention model for abstractive </a:t>
            </a:r>
            <a:r>
              <a:rPr lang="en-US" sz="2800" dirty="0" err="1"/>
              <a:t>sen</a:t>
            </a:r>
            <a:r>
              <a:rPr lang="en-US" sz="2800" dirty="0"/>
              <a:t>- </a:t>
            </a:r>
            <a:r>
              <a:rPr lang="en-US" sz="2800" dirty="0" err="1"/>
              <a:t>tence</a:t>
            </a:r>
            <a:r>
              <a:rPr lang="en-US" sz="2800" dirty="0"/>
              <a:t> summarization. In </a:t>
            </a:r>
            <a:r>
              <a:rPr lang="en-US" sz="2800" i="1" dirty="0"/>
              <a:t>Empirical Methods in Nat- </a:t>
            </a:r>
            <a:r>
              <a:rPr lang="en-US" sz="2800" i="1" dirty="0" err="1"/>
              <a:t>ural</a:t>
            </a:r>
            <a:r>
              <a:rPr lang="en-US" sz="2800" i="1" dirty="0"/>
              <a:t> Language Processing</a:t>
            </a:r>
            <a:r>
              <a:rPr lang="en-US" sz="2800" dirty="0"/>
              <a:t>.</a:t>
            </a:r>
          </a:p>
          <a:p>
            <a:pPr marL="514350" indent="-514350">
              <a:buFont typeface="+mj-lt"/>
              <a:buAutoNum type="arabicPeriod"/>
            </a:pPr>
            <a:endParaRPr lang="en-US" sz="2800" dirty="0"/>
          </a:p>
        </p:txBody>
      </p:sp>
    </p:spTree>
    <p:extLst>
      <p:ext uri="{BB962C8B-B14F-4D97-AF65-F5344CB8AC3E}">
        <p14:creationId xmlns:p14="http://schemas.microsoft.com/office/powerpoint/2010/main" val="1197627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FABA-DA04-4139-B123-16B5E92A9D78}"/>
              </a:ext>
            </a:extLst>
          </p:cNvPr>
          <p:cNvSpPr>
            <a:spLocks noGrp="1"/>
          </p:cNvSpPr>
          <p:nvPr>
            <p:ph type="ctrTitle"/>
          </p:nvPr>
        </p:nvSpPr>
        <p:spPr>
          <a:xfrm>
            <a:off x="1097280" y="758953"/>
            <a:ext cx="10058400" cy="2516908"/>
          </a:xfrm>
        </p:spPr>
        <p:txBody>
          <a:bodyPr/>
          <a:lstStyle/>
          <a:p>
            <a:pPr algn="ctr"/>
            <a:r>
              <a:rPr lang="en-US" dirty="0"/>
              <a:t>Thank You</a:t>
            </a:r>
            <a:endParaRPr lang="en-IN" dirty="0"/>
          </a:p>
        </p:txBody>
      </p:sp>
    </p:spTree>
    <p:extLst>
      <p:ext uri="{BB962C8B-B14F-4D97-AF65-F5344CB8AC3E}">
        <p14:creationId xmlns:p14="http://schemas.microsoft.com/office/powerpoint/2010/main" val="408942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2786-2369-49F4-A060-0F34BCF16272}"/>
              </a:ext>
            </a:extLst>
          </p:cNvPr>
          <p:cNvSpPr>
            <a:spLocks noGrp="1"/>
          </p:cNvSpPr>
          <p:nvPr>
            <p:ph type="title"/>
          </p:nvPr>
        </p:nvSpPr>
        <p:spPr>
          <a:xfrm>
            <a:off x="1097280" y="286603"/>
            <a:ext cx="10058400" cy="991781"/>
          </a:xfrm>
        </p:spPr>
        <p:txBody>
          <a:bodyPr>
            <a:normAutofit fontScale="90000"/>
          </a:bodyPr>
          <a:lstStyle/>
          <a:p>
            <a:pPr algn="ctr"/>
            <a:r>
              <a:rPr lang="en-IN" dirty="0"/>
              <a:t>Introduction: Extractive Text Summarizers</a:t>
            </a:r>
          </a:p>
        </p:txBody>
      </p:sp>
      <p:sp>
        <p:nvSpPr>
          <p:cNvPr id="3" name="Content Placeholder 2">
            <a:extLst>
              <a:ext uri="{FF2B5EF4-FFF2-40B4-BE49-F238E27FC236}">
                <a16:creationId xmlns:a16="http://schemas.microsoft.com/office/drawing/2014/main" id="{E7CCAFE1-1CA5-433E-BC59-7E99DF990332}"/>
              </a:ext>
            </a:extLst>
          </p:cNvPr>
          <p:cNvSpPr>
            <a:spLocks noGrp="1"/>
          </p:cNvSpPr>
          <p:nvPr>
            <p:ph idx="1"/>
          </p:nvPr>
        </p:nvSpPr>
        <p:spPr/>
        <p:txBody>
          <a:bodyPr>
            <a:normAutofit/>
          </a:bodyPr>
          <a:lstStyle/>
          <a:p>
            <a:pPr>
              <a:buFont typeface="Arial" panose="020B0604020202020204" pitchFamily="34" charset="0"/>
              <a:buChar char="•"/>
            </a:pPr>
            <a:r>
              <a:rPr lang="en-US" sz="2800" dirty="0"/>
              <a:t>It is based on “Text Extraction”.</a:t>
            </a:r>
          </a:p>
          <a:p>
            <a:pPr>
              <a:buFont typeface="Arial" panose="020B0604020202020204" pitchFamily="34" charset="0"/>
              <a:buChar char="•"/>
            </a:pPr>
            <a:r>
              <a:rPr lang="en-US" sz="2800" dirty="0"/>
              <a:t>It picks up sentences/phrases from the original text.</a:t>
            </a:r>
          </a:p>
          <a:p>
            <a:pPr>
              <a:buFont typeface="Arial" panose="020B0604020202020204" pitchFamily="34" charset="0"/>
              <a:buChar char="•"/>
            </a:pPr>
            <a:r>
              <a:rPr lang="en-US" sz="2800" dirty="0"/>
              <a:t>The important information from the source text is picked.</a:t>
            </a:r>
          </a:p>
          <a:p>
            <a:pPr>
              <a:buFont typeface="Arial" panose="020B0604020202020204" pitchFamily="34" charset="0"/>
              <a:buChar char="•"/>
            </a:pPr>
            <a:r>
              <a:rPr lang="en-US" sz="2800" dirty="0"/>
              <a:t>Hence, in this type of summarization, every word and phrase of the summary generated belongs to the original text.</a:t>
            </a:r>
            <a:endParaRPr lang="en-IN" sz="2800" dirty="0"/>
          </a:p>
        </p:txBody>
      </p:sp>
    </p:spTree>
    <p:extLst>
      <p:ext uri="{BB962C8B-B14F-4D97-AF65-F5344CB8AC3E}">
        <p14:creationId xmlns:p14="http://schemas.microsoft.com/office/powerpoint/2010/main" val="36933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3F61-89A9-40DB-8661-F5376943C29E}"/>
              </a:ext>
            </a:extLst>
          </p:cNvPr>
          <p:cNvSpPr>
            <a:spLocks noGrp="1"/>
          </p:cNvSpPr>
          <p:nvPr>
            <p:ph type="title"/>
          </p:nvPr>
        </p:nvSpPr>
        <p:spPr>
          <a:xfrm>
            <a:off x="1097280" y="286603"/>
            <a:ext cx="10058400" cy="991781"/>
          </a:xfrm>
        </p:spPr>
        <p:txBody>
          <a:bodyPr>
            <a:normAutofit fontScale="90000"/>
          </a:bodyPr>
          <a:lstStyle/>
          <a:p>
            <a:pPr algn="ctr"/>
            <a:r>
              <a:rPr lang="en-US" dirty="0"/>
              <a:t>Introduction: Limitations of Extractive summarizers</a:t>
            </a:r>
            <a:endParaRPr lang="en-IN" dirty="0"/>
          </a:p>
        </p:txBody>
      </p:sp>
      <p:sp>
        <p:nvSpPr>
          <p:cNvPr id="3" name="Content Placeholder 2">
            <a:extLst>
              <a:ext uri="{FF2B5EF4-FFF2-40B4-BE49-F238E27FC236}">
                <a16:creationId xmlns:a16="http://schemas.microsoft.com/office/drawing/2014/main" id="{7459D1A0-D748-407A-851E-C9A503A40A3F}"/>
              </a:ext>
            </a:extLst>
          </p:cNvPr>
          <p:cNvSpPr>
            <a:spLocks noGrp="1"/>
          </p:cNvSpPr>
          <p:nvPr>
            <p:ph idx="1"/>
          </p:nvPr>
        </p:nvSpPr>
        <p:spPr/>
        <p:txBody>
          <a:bodyPr>
            <a:normAutofit/>
          </a:bodyPr>
          <a:lstStyle/>
          <a:p>
            <a:r>
              <a:rPr lang="en-US" sz="2800" dirty="0"/>
              <a:t>Extractive summarizers have the following limitations:</a:t>
            </a:r>
          </a:p>
          <a:p>
            <a:pPr>
              <a:buFont typeface="Arial" panose="020B0604020202020204" pitchFamily="34" charset="0"/>
              <a:buChar char="•"/>
            </a:pPr>
            <a:r>
              <a:rPr lang="en-US" sz="2800" dirty="0"/>
              <a:t>Since extractive summarizers use the exact same sentences/phrases as in the original text, sometimes this may generate a summary containing less important information because a part of a sentence may contain useful information, but the rest of it may be useless.</a:t>
            </a:r>
          </a:p>
          <a:p>
            <a:pPr>
              <a:buFont typeface="Arial" panose="020B0604020202020204" pitchFamily="34" charset="0"/>
              <a:buChar char="•"/>
            </a:pPr>
            <a:r>
              <a:rPr lang="en-US" sz="2800" dirty="0"/>
              <a:t>Another issue is the use of pronouns in the original text. When a certain sentence/phrase in the text containing a pronoun is included in the summary, it may be ambiguous to what the pronoun is referring to.</a:t>
            </a:r>
            <a:endParaRPr lang="en-IN" sz="2800" dirty="0"/>
          </a:p>
        </p:txBody>
      </p:sp>
    </p:spTree>
    <p:extLst>
      <p:ext uri="{BB962C8B-B14F-4D97-AF65-F5344CB8AC3E}">
        <p14:creationId xmlns:p14="http://schemas.microsoft.com/office/powerpoint/2010/main" val="293549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Introduction: Abstractive Text Summarizers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US" sz="2800" dirty="0"/>
              <a:t>Unlike extractive summarizers, abstractive summarizers do not select exact sentences from the original text.</a:t>
            </a:r>
          </a:p>
          <a:p>
            <a:pPr>
              <a:buFont typeface="Arial" panose="020B0604020202020204" pitchFamily="34" charset="0"/>
              <a:buChar char="•"/>
            </a:pPr>
            <a:r>
              <a:rPr lang="en-IN" sz="2800" dirty="0"/>
              <a:t>This type of summarizers generate new sentences from the original text without missing any relevant/important information.</a:t>
            </a:r>
          </a:p>
          <a:p>
            <a:pPr>
              <a:buFont typeface="Arial" panose="020B0604020202020204" pitchFamily="34" charset="0"/>
              <a:buChar char="•"/>
            </a:pPr>
            <a:r>
              <a:rPr lang="en-IN" sz="2800" dirty="0"/>
              <a:t>The generated summary may contain words/phrases that do not appear in the original text.</a:t>
            </a:r>
          </a:p>
        </p:txBody>
      </p:sp>
    </p:spTree>
    <p:extLst>
      <p:ext uri="{BB962C8B-B14F-4D97-AF65-F5344CB8AC3E}">
        <p14:creationId xmlns:p14="http://schemas.microsoft.com/office/powerpoint/2010/main" val="212046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fontScale="90000"/>
          </a:bodyPr>
          <a:lstStyle/>
          <a:p>
            <a:pPr algn="ctr"/>
            <a:r>
              <a:rPr lang="en-US" dirty="0"/>
              <a:t>Introduction: Abstractive Text Summarizers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p:txBody>
          <a:bodyPr>
            <a:normAutofit/>
          </a:bodyPr>
          <a:lstStyle/>
          <a:p>
            <a:pPr>
              <a:buFont typeface="Arial" panose="020B0604020202020204" pitchFamily="34" charset="0"/>
              <a:buChar char="•"/>
            </a:pPr>
            <a:r>
              <a:rPr lang="en-IN" sz="2800" dirty="0"/>
              <a:t>These summarizers use a vocabulary set different from the original text.</a:t>
            </a:r>
          </a:p>
          <a:p>
            <a:pPr>
              <a:buFont typeface="Arial" panose="020B0604020202020204" pitchFamily="34" charset="0"/>
              <a:buChar char="•"/>
            </a:pPr>
            <a:r>
              <a:rPr lang="en-IN" sz="2800" dirty="0"/>
              <a:t>These summarizers follow a similar approach as that of humans.</a:t>
            </a:r>
          </a:p>
          <a:p>
            <a:pPr>
              <a:buFont typeface="Arial" panose="020B0604020202020204" pitchFamily="34" charset="0"/>
              <a:buChar char="•"/>
            </a:pPr>
            <a:r>
              <a:rPr lang="en-IN" sz="2800" dirty="0"/>
              <a:t>Humans generate a semantic representation of the text in their brains. Then they pick words from their general vocabulary to fit into the semantics and thus generate a short summary that includes all the important/relevant information.</a:t>
            </a:r>
          </a:p>
        </p:txBody>
      </p:sp>
    </p:spTree>
    <p:extLst>
      <p:ext uri="{BB962C8B-B14F-4D97-AF65-F5344CB8AC3E}">
        <p14:creationId xmlns:p14="http://schemas.microsoft.com/office/powerpoint/2010/main" val="30043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C83D-E379-4F7F-9E78-9550C494EF66}"/>
              </a:ext>
            </a:extLst>
          </p:cNvPr>
          <p:cNvSpPr>
            <a:spLocks noGrp="1"/>
          </p:cNvSpPr>
          <p:nvPr>
            <p:ph type="title"/>
          </p:nvPr>
        </p:nvSpPr>
        <p:spPr>
          <a:xfrm>
            <a:off x="1097280" y="286604"/>
            <a:ext cx="10058400" cy="1000658"/>
          </a:xfrm>
        </p:spPr>
        <p:txBody>
          <a:bodyPr>
            <a:normAutofit/>
          </a:bodyPr>
          <a:lstStyle/>
          <a:p>
            <a:pPr algn="ctr"/>
            <a:r>
              <a:rPr lang="en-US" dirty="0"/>
              <a:t>Introduction: Evaluation metrics</a:t>
            </a:r>
            <a:endParaRPr lang="en-IN" dirty="0"/>
          </a:p>
        </p:txBody>
      </p:sp>
      <p:sp>
        <p:nvSpPr>
          <p:cNvPr id="3" name="Content Placeholder 2">
            <a:extLst>
              <a:ext uri="{FF2B5EF4-FFF2-40B4-BE49-F238E27FC236}">
                <a16:creationId xmlns:a16="http://schemas.microsoft.com/office/drawing/2014/main" id="{162BDCB1-6203-4C91-94B4-BCC20DDD4BB7}"/>
              </a:ext>
            </a:extLst>
          </p:cNvPr>
          <p:cNvSpPr>
            <a:spLocks noGrp="1"/>
          </p:cNvSpPr>
          <p:nvPr>
            <p:ph idx="1"/>
          </p:nvPr>
        </p:nvSpPr>
        <p:spPr>
          <a:xfrm>
            <a:off x="1097280" y="1845733"/>
            <a:ext cx="10058400" cy="4359757"/>
          </a:xfrm>
        </p:spPr>
        <p:txBody>
          <a:bodyPr>
            <a:normAutofit/>
          </a:bodyPr>
          <a:lstStyle/>
          <a:p>
            <a:pPr>
              <a:buFont typeface="Arial" panose="020B0604020202020204" pitchFamily="34" charset="0"/>
              <a:buChar char="•"/>
            </a:pPr>
            <a:r>
              <a:rPr lang="en-US" sz="2800" dirty="0"/>
              <a:t>We used ROUGE scores for evaluating the performance of our model.</a:t>
            </a:r>
          </a:p>
          <a:p>
            <a:pPr>
              <a:buFont typeface="Arial" panose="020B0604020202020204" pitchFamily="34" charset="0"/>
              <a:buChar char="•"/>
            </a:pPr>
            <a:r>
              <a:rPr lang="en-US" sz="2800" dirty="0"/>
              <a:t>ROUGE is a set of metrics used for evaluating automatic text summarization and machine translation in NLP.</a:t>
            </a:r>
          </a:p>
          <a:p>
            <a:pPr>
              <a:buFont typeface="Arial" panose="020B0604020202020204" pitchFamily="34" charset="0"/>
              <a:buChar char="•"/>
            </a:pPr>
            <a:r>
              <a:rPr lang="en-US" sz="2800" dirty="0"/>
              <a:t>We used the following three metrics:</a:t>
            </a:r>
          </a:p>
          <a:p>
            <a:pPr marL="514350" indent="-514350">
              <a:buFont typeface="+mj-lt"/>
              <a:buAutoNum type="arabicPeriod"/>
            </a:pPr>
            <a:r>
              <a:rPr lang="en-US" sz="2800" dirty="0"/>
              <a:t>ROUGE-1</a:t>
            </a:r>
          </a:p>
          <a:p>
            <a:pPr marL="514350" indent="-514350">
              <a:buFont typeface="+mj-lt"/>
              <a:buAutoNum type="arabicPeriod"/>
            </a:pPr>
            <a:r>
              <a:rPr lang="en-US" sz="2800" dirty="0"/>
              <a:t>ROUGE-2</a:t>
            </a:r>
          </a:p>
          <a:p>
            <a:pPr marL="514350" indent="-514350">
              <a:buFont typeface="+mj-lt"/>
              <a:buAutoNum type="arabicPeriod"/>
            </a:pPr>
            <a:r>
              <a:rPr lang="en-US" sz="2800" dirty="0"/>
              <a:t>ROUGE-L</a:t>
            </a:r>
          </a:p>
        </p:txBody>
      </p:sp>
    </p:spTree>
    <p:extLst>
      <p:ext uri="{BB962C8B-B14F-4D97-AF65-F5344CB8AC3E}">
        <p14:creationId xmlns:p14="http://schemas.microsoft.com/office/powerpoint/2010/main" val="621796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TotalTime>
  <Words>2265</Words>
  <Application>Microsoft Office PowerPoint</Application>
  <PresentationFormat>Widescreen</PresentationFormat>
  <Paragraphs>256</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Retrospect</vt:lpstr>
      <vt:lpstr>Abstractive Text Summarization</vt:lpstr>
      <vt:lpstr>Table of contents:</vt:lpstr>
      <vt:lpstr>Introduction: Why do we need a text summarizer?</vt:lpstr>
      <vt:lpstr>Introduction: What are the types of text summarizers?</vt:lpstr>
      <vt:lpstr>Introduction: Extractive Text Summarizers</vt:lpstr>
      <vt:lpstr>Introduction: Limitations of Extractive summarizers</vt:lpstr>
      <vt:lpstr>Introduction: Abstractive Text Summarizers</vt:lpstr>
      <vt:lpstr>Introduction: Abstractive Text Summarizers</vt:lpstr>
      <vt:lpstr>Introduction: Evaluation metrics</vt:lpstr>
      <vt:lpstr>Literature Review: Application of Sequence-to-Sequence RNNs</vt:lpstr>
      <vt:lpstr>Literature Review: Application of Sequence-to-Sequence RNNs</vt:lpstr>
      <vt:lpstr>Literature Review: Application of Sequence-to-Sequence RNNs</vt:lpstr>
      <vt:lpstr>Literature Review: Application of Sequence-to-Sequence RNNs</vt:lpstr>
      <vt:lpstr>Literature Review: Application of Sequence-to-Sequence RNNs</vt:lpstr>
      <vt:lpstr>Literature Review: Application of Sequence-to-Sequence RNNs</vt:lpstr>
      <vt:lpstr>Problems Statement</vt:lpstr>
      <vt:lpstr>Proposed methodology</vt:lpstr>
      <vt:lpstr>Proposed methodology: Pointer-generator networks</vt:lpstr>
      <vt:lpstr>Proposed methodology: Pointer-generator networks</vt:lpstr>
      <vt:lpstr>Proposed methodology: Pointer-generator networks</vt:lpstr>
      <vt:lpstr>Proposed methodology: Coverage Vector</vt:lpstr>
      <vt:lpstr>Proposed methodology: Coverage Vector</vt:lpstr>
      <vt:lpstr>Dataset description: Dataset Used</vt:lpstr>
      <vt:lpstr>Dataset description: Dataset Used</vt:lpstr>
      <vt:lpstr>PowerPoint Presentation</vt:lpstr>
      <vt:lpstr>Implementation: Data Preparation</vt:lpstr>
      <vt:lpstr>Implementation: Tokenization</vt:lpstr>
      <vt:lpstr>PowerPoint Presentation</vt:lpstr>
      <vt:lpstr>Implementation: Creating vocabulary</vt:lpstr>
      <vt:lpstr>Implementation: Vocabulary File</vt:lpstr>
      <vt:lpstr>Implementaion: Creating binary files</vt:lpstr>
      <vt:lpstr>Implementaion: Hyperparameters values</vt:lpstr>
      <vt:lpstr>Implementation: Tensorflow Model</vt:lpstr>
      <vt:lpstr>Experimental Results</vt:lpstr>
      <vt:lpstr>Experimental Results:Training Loss</vt:lpstr>
      <vt:lpstr>Experimental Results:Validation Loss</vt:lpstr>
      <vt:lpstr>Experimental Results: ROUGE Results</vt:lpstr>
      <vt:lpstr> Experimental Results: A brief comparison with some other models</vt:lpstr>
      <vt:lpstr>News Article</vt:lpstr>
      <vt:lpstr>PowerPoint Presentation</vt:lpstr>
      <vt:lpstr>PowerPoint Presentation</vt:lpstr>
      <vt:lpstr>Conclusion</vt:lpstr>
      <vt:lpstr>Suggestions for future work</vt:lpstr>
      <vt:lpstr>Programming Environment and Tools Used</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Abstractive Text Summarization</dc:title>
  <dc:creator>Mohd Arquam Khan</dc:creator>
  <cp:lastModifiedBy>hp_1</cp:lastModifiedBy>
  <cp:revision>159</cp:revision>
  <dcterms:created xsi:type="dcterms:W3CDTF">2021-04-03T15:53:06Z</dcterms:created>
  <dcterms:modified xsi:type="dcterms:W3CDTF">2021-06-30T08:17:05Z</dcterms:modified>
</cp:coreProperties>
</file>