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322" r:id="rId4"/>
    <p:sldId id="267" r:id="rId5"/>
    <p:sldId id="260" r:id="rId6"/>
    <p:sldId id="259" r:id="rId7"/>
    <p:sldId id="324" r:id="rId8"/>
    <p:sldId id="328" r:id="rId9"/>
    <p:sldId id="289" r:id="rId10"/>
    <p:sldId id="325" r:id="rId11"/>
    <p:sldId id="326" r:id="rId12"/>
    <p:sldId id="327" r:id="rId13"/>
    <p:sldId id="302" r:id="rId14"/>
    <p:sldId id="343" r:id="rId15"/>
    <p:sldId id="258" r:id="rId16"/>
    <p:sldId id="263" r:id="rId17"/>
    <p:sldId id="282" r:id="rId18"/>
    <p:sldId id="299" r:id="rId19"/>
    <p:sldId id="307" r:id="rId20"/>
    <p:sldId id="329" r:id="rId21"/>
    <p:sldId id="330" r:id="rId22"/>
    <p:sldId id="331" r:id="rId23"/>
    <p:sldId id="332" r:id="rId24"/>
    <p:sldId id="333" r:id="rId25"/>
    <p:sldId id="304" r:id="rId26"/>
    <p:sldId id="334" r:id="rId27"/>
    <p:sldId id="341" r:id="rId28"/>
    <p:sldId id="340" r:id="rId29"/>
    <p:sldId id="305" r:id="rId30"/>
    <p:sldId id="335" r:id="rId31"/>
    <p:sldId id="342" r:id="rId32"/>
    <p:sldId id="339" r:id="rId33"/>
    <p:sldId id="337" r:id="rId34"/>
    <p:sldId id="338" r:id="rId35"/>
    <p:sldId id="310" r:id="rId36"/>
    <p:sldId id="311" r:id="rId37"/>
    <p:sldId id="344" r:id="rId38"/>
    <p:sldId id="345" r:id="rId39"/>
    <p:sldId id="317" r:id="rId40"/>
    <p:sldId id="27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2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6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9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4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1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2852936"/>
            <a:ext cx="4098175" cy="3177380"/>
          </a:xfrm>
        </p:spPr>
        <p:txBody>
          <a:bodyPr>
            <a:noAutofit/>
          </a:bodyPr>
          <a:lstStyle/>
          <a:p>
            <a:r>
              <a:rPr lang="en-US" sz="7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</a:t>
            </a:r>
            <a:r>
              <a:rPr lang="en-US" sz="7200" b="1">
                <a:latin typeface="Times New Roman" panose="02020603050405020304" pitchFamily="18" charset="0"/>
                <a:cs typeface="Times New Roman" panose="02020603050405020304" pitchFamily="18" charset="0"/>
              </a:rPr>
              <a:t>COVID-19 </a:t>
            </a:r>
            <a:r>
              <a:rPr lang="en-US" sz="7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Chest X-Ray</a:t>
            </a:r>
            <a:endParaRPr lang="en-US" sz="7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99220"/>
            <a:ext cx="11449272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About Densenet201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134" y="1682750"/>
            <a:ext cx="11593497" cy="5175250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DenseNet-201 is a convolutional neural network that is 201 layers deep.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It has higher computational efficiency and memory efficiency.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It has several compelling advantages: It alleviates the vanishing-gradient problem, strengthens feature propagation, encourages feature reuse, and substantially reduces the number of parameters.</a:t>
            </a: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4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99220"/>
            <a:ext cx="11449272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About InceptionV3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134" y="1682750"/>
            <a:ext cx="11593497" cy="5175250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InceptionV3 is a convolutional neural network that is 48 layers deep.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It is a widely-used image recognition model that has been shown to attain greater than 78.1% accuracy on the ImageNet dataset.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The model is the culmination of many ideas developed by multiple researchers over the years.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The model is made up of symmetric and asymmetric building blocks, including convolutions, average pooling, max pooling, </a:t>
            </a:r>
            <a:r>
              <a:rPr lang="en-US" altLang="en-US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concats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, dropouts, and fully connected layers.</a:t>
            </a: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3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99220"/>
            <a:ext cx="11449272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About Resnet50V2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134" y="1682750"/>
            <a:ext cx="11593497" cy="5175250"/>
          </a:xfrm>
        </p:spPr>
        <p:txBody>
          <a:bodyPr>
            <a:normAutofit/>
          </a:bodyPr>
          <a:lstStyle/>
          <a:p>
            <a:r>
              <a:rPr lang="en-US" altLang="en-US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ResNet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, short for Residual Networks is a classic neural network used as a backbone for many computer vision tasks.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ResNet-50V2 is a convolutional neural network that is 50 layers deep.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It is a modified version of ResNet50 that performs better than ResNet50 and ResNet101 on the ImageNet dataset.</a:t>
            </a:r>
          </a:p>
          <a:p>
            <a:endParaRPr lang="en-US" alt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99060"/>
            <a:ext cx="106578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weights: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5" y="1828800"/>
            <a:ext cx="10200005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GB" alt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accuray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alt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baseline="30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altLang="en-US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is found to be a</a:t>
            </a:r>
            <a:r>
              <a:rPr lang="en-GB" altLang="en-US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weights are calculated as follows:</a:t>
            </a:r>
          </a:p>
          <a:p>
            <a:r>
              <a:rPr lang="en-GB" alt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altLang="en-US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100 - a</a:t>
            </a:r>
            <a:r>
              <a:rPr lang="en-GB" altLang="en-US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E=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∑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altLang="en-US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altLang="en-US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altLang="en-US" baseline="30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GB" alt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GB" altLang="en-US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(</a:t>
            </a:r>
            <a:r>
              <a:rPr lang="en-GB" alt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altLang="en-US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GB" altLang="en-US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/E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Weight of </a:t>
            </a:r>
            <a:r>
              <a:rPr lang="en-GB" alt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GB" altLang="en-US" baseline="30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</a:t>
            </a:r>
            <a:r>
              <a:rPr lang="en-GB" altLang="en-US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 is:</a:t>
            </a:r>
          </a:p>
          <a:p>
            <a:pPr marL="0" indent="0">
              <a:buNone/>
            </a:pP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GB" alt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GB" altLang="en-US" b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GB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=(1/(</a:t>
            </a:r>
            <a:r>
              <a:rPr lang="en-GB" alt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GB" altLang="en-US" b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GB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GB" altLang="en-US" b="1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GB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)/∑(1/(</a:t>
            </a:r>
            <a:r>
              <a:rPr lang="en-GB" alt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GB" altLang="en-US" b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GB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GB" altLang="en-US" b="1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GB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</a:p>
          <a:p>
            <a:pPr marL="0" indent="0">
              <a:buNone/>
            </a:pPr>
            <a:endParaRPr lang="en-GB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GB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en-US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source: Ju C, Bibaut A, van der Laan M- The relative performance of ensemble methods with deep convolutional neural networks for image classification. (2018)</a:t>
            </a:r>
            <a:endParaRPr lang="en-GB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99060"/>
            <a:ext cx="106578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Diagrammatic representation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FB9C3-86AB-46F3-A0C5-3FC692A23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3" t="14300" r="16335" b="15351"/>
          <a:stretch/>
        </p:blipFill>
        <p:spPr>
          <a:xfrm>
            <a:off x="1547808" y="1628800"/>
            <a:ext cx="849694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0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3351" y="375245"/>
            <a:ext cx="11593513" cy="1325563"/>
          </a:xfrm>
        </p:spPr>
        <p:txBody>
          <a:bodyPr/>
          <a:lstStyle/>
          <a:p>
            <a:pPr algn="ctr"/>
            <a:r>
              <a:rPr lang="en-GB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 Used</a:t>
            </a:r>
            <a:b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3352" y="1711905"/>
            <a:ext cx="11593513" cy="4572000"/>
          </a:xfrm>
        </p:spPr>
        <p:txBody>
          <a:bodyPr>
            <a:normAutofit fontScale="92500" lnSpcReduction="10000"/>
          </a:bodyPr>
          <a:lstStyle/>
          <a:p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The dataset used for the project consists:</a:t>
            </a:r>
          </a:p>
          <a:p>
            <a:pPr marL="457200" indent="-457200">
              <a:buAutoNum type="arabicPeriod"/>
            </a:pP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Chest X-ray images of COVID-19 patients: 3600 images</a:t>
            </a:r>
          </a:p>
          <a:p>
            <a:pPr marL="457200" indent="-457200">
              <a:buAutoNum type="arabicPeriod"/>
            </a:pP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Chest X-ray images of other patients and healthy people: 3600 images</a:t>
            </a:r>
          </a:p>
          <a:p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For training, we used 2800 Covid +</a:t>
            </a:r>
            <a:r>
              <a:rPr lang="en-GB" altLang="en-IN" sz="260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ve</a:t>
            </a: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images and 2800 Covid –</a:t>
            </a:r>
            <a:r>
              <a:rPr lang="en-GB" altLang="en-IN" sz="260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ve</a:t>
            </a: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images.</a:t>
            </a:r>
          </a:p>
          <a:p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For validation, we used 400 Covid +</a:t>
            </a:r>
            <a:r>
              <a:rPr lang="en-GB" altLang="en-IN" sz="260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ve</a:t>
            </a: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images and 400 Covid –</a:t>
            </a:r>
            <a:r>
              <a:rPr lang="en-GB" altLang="en-IN" sz="260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ve</a:t>
            </a: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images</a:t>
            </a:r>
          </a:p>
          <a:p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For validation, we used 400 Covid +</a:t>
            </a:r>
            <a:r>
              <a:rPr lang="en-GB" altLang="en-IN" sz="260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ve</a:t>
            </a: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images and 400 Covid –</a:t>
            </a:r>
            <a:r>
              <a:rPr lang="en-GB" altLang="en-IN" sz="260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ve</a:t>
            </a: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images</a:t>
            </a:r>
          </a:p>
          <a:p>
            <a:pPr marL="0" indent="0">
              <a:buNone/>
            </a:pPr>
            <a:endParaRPr lang="en-GB" altLang="en-IN" sz="260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IN" sz="310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IN" sz="21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The source of the dataset is: https://www.kaggle.com/tawsifurrahman/covid19-radiography-database</a:t>
            </a:r>
          </a:p>
          <a:p>
            <a:pPr marL="0" indent="0">
              <a:buNone/>
            </a:pPr>
            <a:endParaRPr lang="en-GB" altLang="en-IN">
              <a:ea typeface="Malgun Gothic" panose="020B0503020000020004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3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99220"/>
            <a:ext cx="1173730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Sample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330" y="1772920"/>
            <a:ext cx="11471275" cy="75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▪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The following figure shows 3</a:t>
            </a: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sample images from the dataset of which all are COVID positive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6F158-AD91-46D1-AA36-0F479DF84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091897"/>
            <a:ext cx="2847975" cy="2847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A48C5-B759-48FF-B2E6-2BD4D11FB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2" y="3104972"/>
            <a:ext cx="2847975" cy="284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A2F53F-705B-4F17-B277-11B261652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617" y="3091897"/>
            <a:ext cx="2847975" cy="2847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99220"/>
            <a:ext cx="1173730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330" y="1628800"/>
            <a:ext cx="11737340" cy="75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▪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  <a:sym typeface="+mn-ea"/>
              </a:rPr>
              <a:t>The following f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  <a:sym typeface="+mn-ea"/>
              </a:rPr>
              <a:t>igure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  <a:sym typeface="+mn-ea"/>
              </a:rPr>
              <a:t> shows </a:t>
            </a: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  <a:sym typeface="+mn-ea"/>
              </a:rPr>
              <a:t>8 sample images from the dataset of which all are either normal or patients of different lungs related diseases other than COVID: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683BA-D628-4884-9F8C-8FAFC6033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314376"/>
            <a:ext cx="2460849" cy="2460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CD050D-6842-4E69-9DD8-F261A968B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4788550"/>
            <a:ext cx="2460849" cy="2460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8CA01-A2C7-4CB5-9689-5C5D4B377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574" y="4828685"/>
            <a:ext cx="2460849" cy="2460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9B7997-82D9-4D0F-8426-A74349E94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612" y="2383712"/>
            <a:ext cx="2390775" cy="2390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164618-EA60-4A60-9F9E-7E75F467D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6222" y="4828685"/>
            <a:ext cx="2357974" cy="23579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ACBD1E-073E-4005-90B4-3FF1E5DF5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6222" y="2416513"/>
            <a:ext cx="2357974" cy="2357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99060"/>
            <a:ext cx="11389027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828800"/>
            <a:ext cx="11244376" cy="4572000"/>
          </a:xfrm>
        </p:spPr>
        <p:txBody>
          <a:bodyPr>
            <a:noAutofit/>
          </a:bodyPr>
          <a:lstStyle/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The images are divided into three distinct groups: one for training, one for validation and another for testing.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All images are resized to 224x224.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The images as well as their labels are converted into a </a:t>
            </a:r>
            <a:r>
              <a:rPr lang="en-GB" altLang="en-US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numpy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array.</a:t>
            </a:r>
          </a:p>
          <a:p>
            <a:pPr marL="0" indent="0">
              <a:buNone/>
            </a:pPr>
            <a:endParaRPr lang="en-GB" altLang="en-US"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>
              <a:ea typeface="Malgun Gothic" panose="020B0503020000020004" charset="-127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99060"/>
            <a:ext cx="105435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660" y="1828800"/>
            <a:ext cx="10086340" cy="4572000"/>
          </a:xfrm>
        </p:spPr>
        <p:txBody>
          <a:bodyPr/>
          <a:lstStyle/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three models (Densenet201, InceptionV3, Resnet50V2) were trained for 30 epochs.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each epoch, the model was validated.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</a:t>
            </a:r>
            <a:r>
              <a:rPr lang="en-GB" alt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callbacks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were placed to check for improvement in validation loss.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patience was set to 10 epochs.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75245"/>
            <a:ext cx="11665296" cy="1325563"/>
          </a:xfrm>
        </p:spPr>
        <p:txBody>
          <a:bodyPr/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B.TECH SEMESTER VII MINOR PROJECT</a:t>
            </a:r>
            <a:b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00808"/>
            <a:ext cx="9144000" cy="496855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Dr. Sarfaraz Masood</a:t>
            </a:r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pPr marL="0" indent="0" algn="ctr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Engineering, Jamia Millia Islamia</a:t>
            </a:r>
          </a:p>
          <a:p>
            <a:pPr marL="0" indent="0" algn="ctr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Session: 2020-21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4"/>
          <p:cNvGraphicFramePr/>
          <p:nvPr>
            <p:extLst>
              <p:ext uri="{D42A27DB-BD31-4B8C-83A1-F6EECF244321}">
                <p14:modId xmlns:p14="http://schemas.microsoft.com/office/powerpoint/2010/main" val="2758808572"/>
              </p:ext>
            </p:extLst>
          </p:nvPr>
        </p:nvGraphicFramePr>
        <p:xfrm>
          <a:off x="2063552" y="2402632"/>
          <a:ext cx="8064896" cy="32528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308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</a:t>
                      </a:r>
                      <a:r>
                        <a:rPr lang="en-GB" alt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3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 Mohd Arquam 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17BCS008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3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Habibur</a:t>
                      </a:r>
                      <a:r>
                        <a:rPr 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Rahman 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17BCS071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2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Saman Rashid 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17BCS094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99060"/>
            <a:ext cx="105435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Densenet201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97D86-320B-42E5-AF52-4D140F9DA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1" t="27951" r="21060" b="14300"/>
          <a:stretch/>
        </p:blipFill>
        <p:spPr>
          <a:xfrm>
            <a:off x="1415480" y="1599617"/>
            <a:ext cx="9144000" cy="529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8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99060"/>
            <a:ext cx="105435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InceptionV3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6E910-DB39-474E-95C6-FBEC13805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5" t="26900" r="25785" b="10101"/>
          <a:stretch/>
        </p:blipFill>
        <p:spPr>
          <a:xfrm>
            <a:off x="1713113" y="1536832"/>
            <a:ext cx="8765774" cy="53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7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99060"/>
            <a:ext cx="105435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Resnet50V2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CD193-3762-4B9B-B53D-62CF2A034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8" t="25850" r="3341" b="10101"/>
          <a:stretch/>
        </p:blipFill>
        <p:spPr>
          <a:xfrm>
            <a:off x="403719" y="1575786"/>
            <a:ext cx="11384561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99060"/>
            <a:ext cx="105435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the three models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CE3809-A227-46E9-93C3-5F499B110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7" t="47900" r="28148" b="16401"/>
          <a:stretch/>
        </p:blipFill>
        <p:spPr>
          <a:xfrm>
            <a:off x="-7002" y="1484784"/>
            <a:ext cx="12199002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99060"/>
            <a:ext cx="105435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the three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34179-1D57-41C4-A66C-4C3516A90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13" t="25850" r="9247" b="13250"/>
          <a:stretch/>
        </p:blipFill>
        <p:spPr>
          <a:xfrm>
            <a:off x="851756" y="1521626"/>
            <a:ext cx="10488488" cy="53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9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99060"/>
            <a:ext cx="11044733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Accuracies of the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828800"/>
            <a:ext cx="10144125" cy="4572000"/>
          </a:xfrm>
        </p:spPr>
        <p:txBody>
          <a:bodyPr/>
          <a:lstStyle/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validation accuracies were found:</a:t>
            </a:r>
          </a:p>
          <a:p>
            <a:pPr marL="0" indent="0"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FF856D-9C85-43A1-A5EB-33467D93C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84516"/>
              </p:ext>
            </p:extLst>
          </p:nvPr>
        </p:nvGraphicFramePr>
        <p:xfrm>
          <a:off x="1524000" y="2636912"/>
          <a:ext cx="9036546" cy="290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18273">
                  <a:extLst>
                    <a:ext uri="{9D8B030D-6E8A-4147-A177-3AD203B41FA5}">
                      <a16:colId xmlns:a16="http://schemas.microsoft.com/office/drawing/2014/main" val="3583574418"/>
                    </a:ext>
                  </a:extLst>
                </a:gridCol>
                <a:gridCol w="4518273">
                  <a:extLst>
                    <a:ext uri="{9D8B030D-6E8A-4147-A177-3AD203B41FA5}">
                      <a16:colId xmlns:a16="http://schemas.microsoft.com/office/drawing/2014/main" val="323098356"/>
                    </a:ext>
                  </a:extLst>
                </a:gridCol>
              </a:tblGrid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Accuracy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42777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Densenet201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0.9688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31915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InceptionV3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0.9800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06403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Resnet50V2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0.9638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0848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99060"/>
            <a:ext cx="11044733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Accuracies of the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828800"/>
            <a:ext cx="10144125" cy="4572000"/>
          </a:xfrm>
        </p:spPr>
        <p:txBody>
          <a:bodyPr/>
          <a:lstStyle/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test accuracies were found:</a:t>
            </a:r>
          </a:p>
          <a:p>
            <a:pPr marL="0" indent="0">
              <a:buNone/>
            </a:pPr>
            <a:endParaRPr lang="en-GB" alt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DBA28B-DF81-40E3-9FC7-9FF8A05E2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78512"/>
              </p:ext>
            </p:extLst>
          </p:nvPr>
        </p:nvGraphicFramePr>
        <p:xfrm>
          <a:off x="1524000" y="2663840"/>
          <a:ext cx="9036546" cy="290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18273">
                  <a:extLst>
                    <a:ext uri="{9D8B030D-6E8A-4147-A177-3AD203B41FA5}">
                      <a16:colId xmlns:a16="http://schemas.microsoft.com/office/drawing/2014/main" val="3583574418"/>
                    </a:ext>
                  </a:extLst>
                </a:gridCol>
                <a:gridCol w="4518273">
                  <a:extLst>
                    <a:ext uri="{9D8B030D-6E8A-4147-A177-3AD203B41FA5}">
                      <a16:colId xmlns:a16="http://schemas.microsoft.com/office/drawing/2014/main" val="323098356"/>
                    </a:ext>
                  </a:extLst>
                </a:gridCol>
              </a:tblGrid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42777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Densenet201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0.9638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31915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InceptionV3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0.9675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06403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Resnet50V2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0.9700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084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02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99060"/>
            <a:ext cx="11044733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Matrices of the models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CEAE77-654E-4493-BD8A-FD0680022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10772"/>
              </p:ext>
            </p:extLst>
          </p:nvPr>
        </p:nvGraphicFramePr>
        <p:xfrm>
          <a:off x="1091443" y="1556792"/>
          <a:ext cx="10009113" cy="15544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336371">
                  <a:extLst>
                    <a:ext uri="{9D8B030D-6E8A-4147-A177-3AD203B41FA5}">
                      <a16:colId xmlns:a16="http://schemas.microsoft.com/office/drawing/2014/main" val="2149741430"/>
                    </a:ext>
                  </a:extLst>
                </a:gridCol>
                <a:gridCol w="3336371">
                  <a:extLst>
                    <a:ext uri="{9D8B030D-6E8A-4147-A177-3AD203B41FA5}">
                      <a16:colId xmlns:a16="http://schemas.microsoft.com/office/drawing/2014/main" val="1974799379"/>
                    </a:ext>
                  </a:extLst>
                </a:gridCol>
                <a:gridCol w="3336371">
                  <a:extLst>
                    <a:ext uri="{9D8B030D-6E8A-4147-A177-3AD203B41FA5}">
                      <a16:colId xmlns:a16="http://schemas.microsoft.com/office/drawing/2014/main" val="1450763120"/>
                    </a:ext>
                  </a:extLst>
                </a:gridCol>
              </a:tblGrid>
              <a:tr h="414689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Densenet201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601"/>
                  </a:ext>
                </a:extLst>
              </a:tr>
              <a:tr h="41243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92264"/>
                  </a:ext>
                </a:extLst>
              </a:tr>
              <a:tr h="41243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2972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7FCEBE4-B7F8-449D-BACC-B025EFF03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6185"/>
              </p:ext>
            </p:extLst>
          </p:nvPr>
        </p:nvGraphicFramePr>
        <p:xfrm>
          <a:off x="1091442" y="3215746"/>
          <a:ext cx="10009113" cy="15544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336371">
                  <a:extLst>
                    <a:ext uri="{9D8B030D-6E8A-4147-A177-3AD203B41FA5}">
                      <a16:colId xmlns:a16="http://schemas.microsoft.com/office/drawing/2014/main" val="2149741430"/>
                    </a:ext>
                  </a:extLst>
                </a:gridCol>
                <a:gridCol w="3336371">
                  <a:extLst>
                    <a:ext uri="{9D8B030D-6E8A-4147-A177-3AD203B41FA5}">
                      <a16:colId xmlns:a16="http://schemas.microsoft.com/office/drawing/2014/main" val="1974799379"/>
                    </a:ext>
                  </a:extLst>
                </a:gridCol>
                <a:gridCol w="3336371">
                  <a:extLst>
                    <a:ext uri="{9D8B030D-6E8A-4147-A177-3AD203B41FA5}">
                      <a16:colId xmlns:a16="http://schemas.microsoft.com/office/drawing/2014/main" val="1450763120"/>
                    </a:ext>
                  </a:extLst>
                </a:gridCol>
              </a:tblGrid>
              <a:tr h="414689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InceptionV3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601"/>
                  </a:ext>
                </a:extLst>
              </a:tr>
              <a:tr h="41243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92264"/>
                  </a:ext>
                </a:extLst>
              </a:tr>
              <a:tr h="41243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29728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C5E40FF-4FA8-43C9-82A4-E58DA27BE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23421"/>
              </p:ext>
            </p:extLst>
          </p:nvPr>
        </p:nvGraphicFramePr>
        <p:xfrm>
          <a:off x="1091441" y="4902078"/>
          <a:ext cx="10009113" cy="15544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336371">
                  <a:extLst>
                    <a:ext uri="{9D8B030D-6E8A-4147-A177-3AD203B41FA5}">
                      <a16:colId xmlns:a16="http://schemas.microsoft.com/office/drawing/2014/main" val="2149741430"/>
                    </a:ext>
                  </a:extLst>
                </a:gridCol>
                <a:gridCol w="3336371">
                  <a:extLst>
                    <a:ext uri="{9D8B030D-6E8A-4147-A177-3AD203B41FA5}">
                      <a16:colId xmlns:a16="http://schemas.microsoft.com/office/drawing/2014/main" val="1974799379"/>
                    </a:ext>
                  </a:extLst>
                </a:gridCol>
                <a:gridCol w="3336371">
                  <a:extLst>
                    <a:ext uri="{9D8B030D-6E8A-4147-A177-3AD203B41FA5}">
                      <a16:colId xmlns:a16="http://schemas.microsoft.com/office/drawing/2014/main" val="1450763120"/>
                    </a:ext>
                  </a:extLst>
                </a:gridCol>
              </a:tblGrid>
              <a:tr h="414689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Resnet50V2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601"/>
                  </a:ext>
                </a:extLst>
              </a:tr>
              <a:tr h="41243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92264"/>
                  </a:ext>
                </a:extLst>
              </a:tr>
              <a:tr h="41243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2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2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99060"/>
            <a:ext cx="11044733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Reports of the models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32240673-33CF-4496-AE5C-524852D1C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904367"/>
              </p:ext>
            </p:extLst>
          </p:nvPr>
        </p:nvGraphicFramePr>
        <p:xfrm>
          <a:off x="754580" y="1552926"/>
          <a:ext cx="10742020" cy="13911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8404">
                  <a:extLst>
                    <a:ext uri="{9D8B030D-6E8A-4147-A177-3AD203B41FA5}">
                      <a16:colId xmlns:a16="http://schemas.microsoft.com/office/drawing/2014/main" val="831648208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2959273615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1270854936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3272236674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2574824752"/>
                    </a:ext>
                  </a:extLst>
                </a:gridCol>
              </a:tblGrid>
              <a:tr h="47672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Densenet201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26247"/>
                  </a:ext>
                </a:extLst>
              </a:tr>
              <a:tr h="375638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+</a:t>
                      </a:r>
                      <a:r>
                        <a:rPr lang="en-IN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01757"/>
                  </a:ext>
                </a:extLst>
              </a:tr>
              <a:tr h="375638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–</a:t>
                      </a:r>
                      <a:r>
                        <a:rPr lang="en-IN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7500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E2BEAED1-9B23-411B-A4A8-E09D0E2B0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286021"/>
              </p:ext>
            </p:extLst>
          </p:nvPr>
        </p:nvGraphicFramePr>
        <p:xfrm>
          <a:off x="754580" y="3206137"/>
          <a:ext cx="10742020" cy="14069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8404">
                  <a:extLst>
                    <a:ext uri="{9D8B030D-6E8A-4147-A177-3AD203B41FA5}">
                      <a16:colId xmlns:a16="http://schemas.microsoft.com/office/drawing/2014/main" val="831648208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2959273615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1270854936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3272236674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2574824752"/>
                    </a:ext>
                  </a:extLst>
                </a:gridCol>
              </a:tblGrid>
              <a:tr h="49255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InceptionV3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26247"/>
                  </a:ext>
                </a:extLst>
              </a:tr>
              <a:tr h="449287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+</a:t>
                      </a:r>
                      <a:r>
                        <a:rPr lang="en-IN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01757"/>
                  </a:ext>
                </a:extLst>
              </a:tr>
              <a:tr h="449287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–</a:t>
                      </a:r>
                      <a:r>
                        <a:rPr lang="en-IN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7500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97A55B44-88FF-4095-B50A-130D9D2C0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98934"/>
              </p:ext>
            </p:extLst>
          </p:nvPr>
        </p:nvGraphicFramePr>
        <p:xfrm>
          <a:off x="754580" y="4906397"/>
          <a:ext cx="10742020" cy="13865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8404">
                  <a:extLst>
                    <a:ext uri="{9D8B030D-6E8A-4147-A177-3AD203B41FA5}">
                      <a16:colId xmlns:a16="http://schemas.microsoft.com/office/drawing/2014/main" val="831648208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2959273615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1270854936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3272236674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2574824752"/>
                    </a:ext>
                  </a:extLst>
                </a:gridCol>
              </a:tblGrid>
              <a:tr h="47212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Resnet50V2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26247"/>
                  </a:ext>
                </a:extLst>
              </a:tr>
              <a:tr h="285380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+</a:t>
                      </a:r>
                      <a:r>
                        <a:rPr lang="en-IN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01757"/>
                  </a:ext>
                </a:extLst>
              </a:tr>
              <a:tr h="285380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–</a:t>
                      </a:r>
                      <a:r>
                        <a:rPr lang="en-IN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7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26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0" y="99060"/>
            <a:ext cx="1070102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45" y="1828800"/>
            <a:ext cx="10244455" cy="4572000"/>
          </a:xfrm>
        </p:spPr>
        <p:txBody>
          <a:bodyPr/>
          <a:lstStyle/>
          <a:p>
            <a:pPr marL="0" indent="0">
              <a:buNone/>
            </a:pP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test accuracies, the following weights were assigned to the models: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91F01D-10D7-462A-A521-EDCD14DD4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77083"/>
              </p:ext>
            </p:extLst>
          </p:nvPr>
        </p:nvGraphicFramePr>
        <p:xfrm>
          <a:off x="1256417" y="2543304"/>
          <a:ext cx="9036546" cy="290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18273">
                  <a:extLst>
                    <a:ext uri="{9D8B030D-6E8A-4147-A177-3AD203B41FA5}">
                      <a16:colId xmlns:a16="http://schemas.microsoft.com/office/drawing/2014/main" val="3583574418"/>
                    </a:ext>
                  </a:extLst>
                </a:gridCol>
                <a:gridCol w="4518273">
                  <a:extLst>
                    <a:ext uri="{9D8B030D-6E8A-4147-A177-3AD203B41FA5}">
                      <a16:colId xmlns:a16="http://schemas.microsoft.com/office/drawing/2014/main" val="323098356"/>
                    </a:ext>
                  </a:extLst>
                </a:gridCol>
              </a:tblGrid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Weights Assigned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42777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Densenet201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0.2137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31915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InceptionV3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0.3307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06403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Resnet50V2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0.4555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0848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3352" y="375245"/>
            <a:ext cx="11665296" cy="1325563"/>
          </a:xfrm>
        </p:spPr>
        <p:txBody>
          <a:bodyPr/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Basic Introduction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Covid-19</a:t>
            </a:r>
            <a:br>
              <a:rPr lang="en-US" sz="3600" b="1"/>
            </a:b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3352" y="1711905"/>
            <a:ext cx="11593513" cy="4572000"/>
          </a:xfrm>
        </p:spPr>
        <p:txBody>
          <a:bodyPr/>
          <a:lstStyle/>
          <a:p>
            <a:r>
              <a:rPr 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Coronavirus disease (COVID-19) is an infectious disease caused by a newly discovered coronavirus.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Currently infected more than 183 million people worldwide leading to more than 3.9 million deaths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Most people infected with the COVID-19 virus will experience mild to moderate respiratory illness and recover without requiring special treatment.</a:t>
            </a:r>
          </a:p>
          <a:p>
            <a:r>
              <a:rPr 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It spreads primarily through droplets generated when an infected person coughs or sneezes, or through droplets of saliva or discharge from the nose.</a:t>
            </a:r>
          </a:p>
          <a:p>
            <a:pPr marL="0" indent="0">
              <a:buNone/>
            </a:pPr>
            <a:endParaRPr lang="en-IN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0" y="99060"/>
            <a:ext cx="1070102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Final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45" y="1828800"/>
            <a:ext cx="10244455" cy="4572000"/>
          </a:xfrm>
        </p:spPr>
        <p:txBody>
          <a:bodyPr/>
          <a:lstStyle/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final model: </a:t>
            </a:r>
            <a:r>
              <a:rPr lang="en-GB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0.9800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</a:t>
            </a:r>
          </a:p>
          <a:p>
            <a:pPr marL="0" indent="0">
              <a:buNone/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7E2769-8E9A-495B-BAA5-9CAAA2122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439337"/>
              </p:ext>
            </p:extLst>
          </p:nvPr>
        </p:nvGraphicFramePr>
        <p:xfrm>
          <a:off x="1199457" y="2872409"/>
          <a:ext cx="9793086" cy="352839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264362">
                  <a:extLst>
                    <a:ext uri="{9D8B030D-6E8A-4147-A177-3AD203B41FA5}">
                      <a16:colId xmlns:a16="http://schemas.microsoft.com/office/drawing/2014/main" val="2149741430"/>
                    </a:ext>
                  </a:extLst>
                </a:gridCol>
                <a:gridCol w="3264362">
                  <a:extLst>
                    <a:ext uri="{9D8B030D-6E8A-4147-A177-3AD203B41FA5}">
                      <a16:colId xmlns:a16="http://schemas.microsoft.com/office/drawing/2014/main" val="1974799379"/>
                    </a:ext>
                  </a:extLst>
                </a:gridCol>
                <a:gridCol w="3264362">
                  <a:extLst>
                    <a:ext uri="{9D8B030D-6E8A-4147-A177-3AD203B41FA5}">
                      <a16:colId xmlns:a16="http://schemas.microsoft.com/office/drawing/2014/main" val="1450763120"/>
                    </a:ext>
                  </a:extLst>
                </a:gridCol>
              </a:tblGrid>
              <a:tr h="1276447"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601"/>
                  </a:ext>
                </a:extLst>
              </a:tr>
              <a:tr h="1125972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92264"/>
                  </a:ext>
                </a:extLst>
              </a:tr>
              <a:tr h="1125972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2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19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0" y="99060"/>
            <a:ext cx="1070102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of the Final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45" y="1828800"/>
            <a:ext cx="10244455" cy="4572000"/>
          </a:xfrm>
        </p:spPr>
        <p:txBody>
          <a:bodyPr/>
          <a:lstStyle/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report:</a:t>
            </a:r>
          </a:p>
          <a:p>
            <a:pPr marL="0" indent="0">
              <a:buNone/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AAA67D3-67B9-45FE-9326-F67106534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68372"/>
              </p:ext>
            </p:extLst>
          </p:nvPr>
        </p:nvGraphicFramePr>
        <p:xfrm>
          <a:off x="695400" y="2494620"/>
          <a:ext cx="10801200" cy="3240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83164820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959273615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27085493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27223667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574824752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26247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+</a:t>
                      </a:r>
                      <a:r>
                        <a:rPr lang="en-IN" sz="2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01757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–</a:t>
                      </a:r>
                      <a:r>
                        <a:rPr lang="en-IN" sz="2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7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82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0" y="99060"/>
            <a:ext cx="1070102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45" y="1828800"/>
            <a:ext cx="10244455" cy="4572000"/>
          </a:xfrm>
        </p:spPr>
        <p:txBody>
          <a:bodyPr/>
          <a:lstStyle/>
          <a:p>
            <a:pPr marL="0" indent="0">
              <a:buNone/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D16E3D-8FFC-4951-A462-2D1916E8E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82811"/>
              </p:ext>
            </p:extLst>
          </p:nvPr>
        </p:nvGraphicFramePr>
        <p:xfrm>
          <a:off x="1127448" y="1628800"/>
          <a:ext cx="9937104" cy="48597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434257938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856214327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331813733"/>
                    </a:ext>
                  </a:extLst>
                </a:gridCol>
              </a:tblGrid>
              <a:tr h="529499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Algorithm/Technique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69593"/>
                  </a:ext>
                </a:extLst>
              </a:tr>
              <a:tr h="529499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Ozturk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DarkNet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9329"/>
                  </a:ext>
                </a:extLst>
              </a:tr>
              <a:tr h="529499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Panwar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nCOVnet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77143"/>
                  </a:ext>
                </a:extLst>
              </a:tr>
              <a:tr h="529499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Wang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158389"/>
                  </a:ext>
                </a:extLst>
              </a:tr>
              <a:tr h="913930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Abbas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DeTraC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94108"/>
                  </a:ext>
                </a:extLst>
              </a:tr>
              <a:tr h="913930"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Asnaoui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El Chawki and Idri (2020)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VGG16, VGG19, Inception_V3, Xception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03452"/>
                  </a:ext>
                </a:extLst>
              </a:tr>
              <a:tr h="913930"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Densenet201, InceptionV3, Resnet50V2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93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43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0" y="99060"/>
            <a:ext cx="1070102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Grad-Cam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45" y="1828800"/>
            <a:ext cx="10244455" cy="4572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Grad-CAM is a form of post-hoc attention, meaning that it is a method for producing heatmaps that is applied to an already-trained neural network after training is complete and the parameters are fixed.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uses the gradients of any target concept flowing into the final convolutional layer to produce a coarse localization map highlighting the important regions in the image for predicting the concept.</a:t>
            </a: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27759C-6DFC-4651-B0C5-5FA991B1E8E4}"/>
              </a:ext>
            </a:extLst>
          </p:cNvPr>
          <p:cNvSpPr txBox="1">
            <a:spLocks/>
          </p:cNvSpPr>
          <p:nvPr/>
        </p:nvSpPr>
        <p:spPr>
          <a:xfrm>
            <a:off x="623392" y="1828799"/>
            <a:ext cx="10645824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17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0" y="99060"/>
            <a:ext cx="1070102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Grad-Cam: Sample Image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27759C-6DFC-4651-B0C5-5FA991B1E8E4}"/>
              </a:ext>
            </a:extLst>
          </p:cNvPr>
          <p:cNvSpPr txBox="1">
            <a:spLocks/>
          </p:cNvSpPr>
          <p:nvPr/>
        </p:nvSpPr>
        <p:spPr>
          <a:xfrm>
            <a:off x="623392" y="1828799"/>
            <a:ext cx="10645824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7E56C-BE00-4ADB-8320-E27045169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1700808"/>
            <a:ext cx="532859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0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BD7E-6AC5-4216-93D8-33EDFA3C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99220"/>
            <a:ext cx="1064582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Web based GUI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BE72-FB07-4963-A723-464455B9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828799"/>
            <a:ext cx="11161240" cy="457200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web based GUI was also created.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allow anyone to browse a chest X-ray image and upload it to the web application. The application will execute the ensembled model and classify the uploaded Chest X-Ray image.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4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2F8FBE-60BB-46BB-8A64-981BC07F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99220"/>
            <a:ext cx="1064582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Web based GUI: Screenshot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C5151-B262-427B-9308-1B966F705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1"/>
          <a:stretch/>
        </p:blipFill>
        <p:spPr>
          <a:xfrm>
            <a:off x="983432" y="1152018"/>
            <a:ext cx="10661099" cy="570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3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BD7E-6AC5-4216-93D8-33EDFA3C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99220"/>
            <a:ext cx="1064582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Suggestions for Future Work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BE72-FB07-4963-A723-464455B9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828799"/>
            <a:ext cx="11161240" cy="457200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Hence, we can conclude that an ensemble model, which predicts 98% of the test data correctly, has been created.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web based GUI has also been created as a tool for COVID-19 testing.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 works in the future, a much larger dataset is needed to create a more improved and better model.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We also need data of patients infected with different strains of the virus and people belonging to different regions of the world.</a:t>
            </a:r>
          </a:p>
        </p:txBody>
      </p:sp>
    </p:spTree>
    <p:extLst>
      <p:ext uri="{BB962C8B-B14F-4D97-AF65-F5344CB8AC3E}">
        <p14:creationId xmlns:p14="http://schemas.microsoft.com/office/powerpoint/2010/main" val="240628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BD7E-6AC5-4216-93D8-33EDFA3C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99220"/>
            <a:ext cx="1064582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Environment and Tools Used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BE72-FB07-4963-A723-464455B9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828799"/>
            <a:ext cx="11161240" cy="4572001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Windows, Ubuntu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Python3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Numpy, Tensorflow, Keras, Scikit-learn.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Learning, Convolutional Neural Networks (CNN).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7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EAB7-D6D9-4BC5-B77D-5086B8D5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99220"/>
            <a:ext cx="10501808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F2C5-5D93-4AC6-BDC8-C49ECF9D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828799"/>
            <a:ext cx="11161240" cy="5128593"/>
          </a:xfrm>
        </p:spPr>
        <p:txBody>
          <a:bodyPr>
            <a:normAutofit lnSpcReduction="10000"/>
          </a:bodyPr>
          <a:lstStyle/>
          <a:p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Makris, A., </a:t>
            </a:r>
            <a:r>
              <a:rPr lang="en-I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Kontopoulos</a:t>
            </a:r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I., &amp; </a:t>
            </a:r>
            <a:r>
              <a:rPr lang="en-I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Tserpes</a:t>
            </a:r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K. : COVID-19 detection from chest X-Ray images using Deep Learning and Convolutional Neural Networks. (2020)</a:t>
            </a:r>
          </a:p>
          <a:p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Tulin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Ozturk, Muhammed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Talo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Eylul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Azra Yildirim,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Ulas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Baran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Baloglu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Ozal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Yildirim, and U. Rajendra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Acharyaf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Automated detection of COVID-19 cases using deep neural networks with X-ray images. (2020)</a:t>
            </a: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 C, Bibaut A, van der Laan M: The relative performance of ensemble methods with deep convolutional neural networks for image classification. (2018)</a:t>
            </a:r>
            <a:endParaRPr lang="en-I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Amit Kumar Das, </a:t>
            </a:r>
            <a:r>
              <a:rPr lang="en-I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Sayantani</a:t>
            </a:r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Ghosh, </a:t>
            </a:r>
            <a:r>
              <a:rPr lang="en-I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Samiruddin</a:t>
            </a:r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Thunder, Rohit Dutta, Sachin Agarwal, </a:t>
            </a:r>
            <a:r>
              <a:rPr lang="en-I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Amlan</a:t>
            </a:r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Chakrabarti :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 Detection from X-Ray with Convolutional Neural Networks. (2020)</a:t>
            </a: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 Panwar, P.K. Gupta, Mohammad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Khubeb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Siddiqui, Ruben Morales-Menendez, and Vaishnavi Singh : Application of deep learning for fast detection of COVID-19 in X-Rays using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nCOVnet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(2020)</a:t>
            </a: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Asmaa Abbas, Mohammed M.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Abdelsamea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Mohamed Medhat Gaber : Classification of COVID-19 in chest X-ray images using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DeTraC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 convolutional neural network. (2020)</a:t>
            </a:r>
          </a:p>
          <a:p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Wenling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Yanli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Ruqin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Gao : Detection of SARS-CoV-2 in Different Types of Clinical Specimens. (2020)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7773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6215" y="332656"/>
            <a:ext cx="1159351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Modes of Prevention</a:t>
            </a:r>
            <a:b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3525" y="1773238"/>
            <a:ext cx="11593513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The best way to prevent and slow down transmission is be well informed about the COVID-19 virus, the disease it causes and how it spreads – WHO</a:t>
            </a:r>
            <a:endParaRPr lang="en-IN">
              <a:solidFill>
                <a:srgbClr val="151529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Apart from this, some </a:t>
            </a:r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possible ways of reducing the number of daily cases are: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TRACING: Trace all the people who have been in contact with a COVID positive person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TESTING: Test them for possible COVID infection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ISOLATION: Isolate/Quarantine the people who have tested positive so as to prevent further infection in the community</a:t>
            </a:r>
            <a:endParaRPr lang="en-IN">
              <a:solidFill>
                <a:srgbClr val="151529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endParaRPr lang="en-US">
              <a:latin typeface="Malgun Gothic" panose="020B0503020000020004" charset="-127"/>
              <a:ea typeface="Malgun Gothic" panose="020B0503020000020004" charset="-127"/>
            </a:endParaRPr>
          </a:p>
          <a:p>
            <a:endParaRPr lang="en-US" i="0">
              <a:solidFill>
                <a:srgbClr val="3C4245"/>
              </a:solidFill>
              <a:effectLst/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330" y="2766060"/>
            <a:ext cx="10721975" cy="132588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GB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63525" y="332656"/>
            <a:ext cx="1159334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Covid Tests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vailable Presently</a:t>
            </a:r>
            <a:b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63352" y="1711905"/>
            <a:ext cx="11593513" cy="4572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D</a:t>
            </a:r>
            <a:r>
              <a:rPr lang="en-US" b="0" i="0">
                <a:solidFill>
                  <a:srgbClr val="151529"/>
                </a:solidFill>
                <a:effectLst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ominant ways that global healthcare systems are testing citizens for COVID-19 at present: </a:t>
            </a:r>
            <a:r>
              <a:rPr lang="en-US" b="0" i="0" err="1">
                <a:solidFill>
                  <a:srgbClr val="151529"/>
                </a:solidFill>
                <a:effectLst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Polymerise</a:t>
            </a:r>
            <a:r>
              <a:rPr lang="en-US" b="0" i="0">
                <a:solidFill>
                  <a:srgbClr val="151529"/>
                </a:solidFill>
                <a:effectLst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Chain Reaction (PCR) and </a:t>
            </a:r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Rapid antigen test </a:t>
            </a:r>
            <a:r>
              <a:rPr lang="en-US" b="0" i="0">
                <a:solidFill>
                  <a:srgbClr val="151529"/>
                </a:solidFill>
                <a:effectLst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(RAT).</a:t>
            </a:r>
          </a:p>
          <a:p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However, both of them are quite time consuming and </a:t>
            </a:r>
            <a:r>
              <a:rPr lang="en-US" err="1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labour</a:t>
            </a:r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intensive, making them unsuitable practically as well as economically.</a:t>
            </a:r>
          </a:p>
          <a:p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This has hit multiple industries, especially the travel industry as all countries/states now require a COVID negative test report before allowing a passenger into their country/state.</a:t>
            </a:r>
          </a:p>
          <a:p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But unavailability of a quick way of testing COVID is causing a huge problem and causes chaos at airports/railway stations.</a:t>
            </a:r>
          </a:p>
          <a:p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Also, delay in test reports allows the infection to spread further as the person is unaware of his COVID status.</a:t>
            </a:r>
          </a:p>
          <a:p>
            <a:pPr marL="0" indent="0">
              <a:buNone/>
            </a:pPr>
            <a:endParaRPr lang="en-IN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99220"/>
            <a:ext cx="1173730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Covid-19 Detection With Chest X-rays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344" y="1825624"/>
            <a:ext cx="11665296" cy="457517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X-ray images of the chest can be used to diagnose COVID-19 with technological advancements made in the field of machine learning.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One of the most important methods of machine learning is deep learning.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Deep learning focuses on extracting features and classifies images which are applied in detecting objects or in medical cases, classification of tasks.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Machine learning and deep learning have become established disciplines in applying AI to mine, analyze, and recognize patterns from datasets.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99220"/>
            <a:ext cx="1173730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344" y="1825624"/>
            <a:ext cx="10297144" cy="457517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A lot of work has been done on Covid detection using Chest X rays.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Some of them are: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9CD038-5B84-4CAD-A15B-2FD200193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76010"/>
              </p:ext>
            </p:extLst>
          </p:nvPr>
        </p:nvGraphicFramePr>
        <p:xfrm>
          <a:off x="1451484" y="2873895"/>
          <a:ext cx="9217023" cy="39058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72341">
                  <a:extLst>
                    <a:ext uri="{9D8B030D-6E8A-4147-A177-3AD203B41FA5}">
                      <a16:colId xmlns:a16="http://schemas.microsoft.com/office/drawing/2014/main" val="434257938"/>
                    </a:ext>
                  </a:extLst>
                </a:gridCol>
                <a:gridCol w="3072341">
                  <a:extLst>
                    <a:ext uri="{9D8B030D-6E8A-4147-A177-3AD203B41FA5}">
                      <a16:colId xmlns:a16="http://schemas.microsoft.com/office/drawing/2014/main" val="2856214327"/>
                    </a:ext>
                  </a:extLst>
                </a:gridCol>
                <a:gridCol w="3072341">
                  <a:extLst>
                    <a:ext uri="{9D8B030D-6E8A-4147-A177-3AD203B41FA5}">
                      <a16:colId xmlns:a16="http://schemas.microsoft.com/office/drawing/2014/main" val="2331813733"/>
                    </a:ext>
                  </a:extLst>
                </a:gridCol>
              </a:tblGrid>
              <a:tr h="524130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Algorithm/Technique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69593"/>
                  </a:ext>
                </a:extLst>
              </a:tr>
              <a:tr h="524130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Ozturk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DarkNet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9329"/>
                  </a:ext>
                </a:extLst>
              </a:tr>
              <a:tr h="524130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Panwar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nCOVnet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77143"/>
                  </a:ext>
                </a:extLst>
              </a:tr>
              <a:tr h="524130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Wang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158389"/>
                  </a:ext>
                </a:extLst>
              </a:tr>
              <a:tr h="904662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Abbas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DeTraC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94108"/>
                  </a:ext>
                </a:extLst>
              </a:tr>
              <a:tr h="904662"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Asnaoui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El Chawki and Idri (2020)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VGG16, VGG19, Inception_V3, Xception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0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33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99220"/>
            <a:ext cx="1173730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344" y="1825624"/>
            <a:ext cx="11665296" cy="457517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As we already know, testing is one of the most important steps towards inhibiting the spread of Covid-19. 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Even though a lot of work has already been done on Covid-19 detection using Chest X-rays, we need a more accurate and efficient model to detect Covid cases.</a:t>
            </a:r>
          </a:p>
        </p:txBody>
      </p:sp>
    </p:spTree>
    <p:extLst>
      <p:ext uri="{BB962C8B-B14F-4D97-AF65-F5344CB8AC3E}">
        <p14:creationId xmlns:p14="http://schemas.microsoft.com/office/powerpoint/2010/main" val="355283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99220"/>
            <a:ext cx="11449272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134" y="1682750"/>
            <a:ext cx="11593497" cy="5175250"/>
          </a:xfrm>
        </p:spPr>
        <p:txBody>
          <a:bodyPr>
            <a:normAutofit/>
          </a:bodyPr>
          <a:lstStyle/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To achieve higher accuracy in the detection of Covid-19 using Chest X-rays, the following model was used: </a:t>
            </a:r>
          </a:p>
          <a:p>
            <a:pPr marL="0" indent="0">
              <a:buNone/>
            </a:pP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We used Transfer Learning approach to train the following models: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Densenet201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InceptionV3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Resnet50V2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An ensemble model, consisting of the three models, is created.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According to the accuracy yielded by the models individually, weights were assigned to ensemble model.</a:t>
            </a:r>
          </a:p>
          <a:p>
            <a:pPr marL="0" indent="0"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0</TotalTime>
  <Words>1967</Words>
  <Application>Microsoft Office PowerPoint</Application>
  <PresentationFormat>Widescreen</PresentationFormat>
  <Paragraphs>307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Malgun Gothic</vt:lpstr>
      <vt:lpstr>Arial</vt:lpstr>
      <vt:lpstr>Franklin Gothic Medium</vt:lpstr>
      <vt:lpstr>Times New Roman</vt:lpstr>
      <vt:lpstr>Medical Design 16x9</vt:lpstr>
      <vt:lpstr>Detecting COVID-19 with Chest X-Ray</vt:lpstr>
      <vt:lpstr>B.TECH SEMESTER VII MINOR PROJECT </vt:lpstr>
      <vt:lpstr>Basic Introduction of Covid-19 </vt:lpstr>
      <vt:lpstr>Modes of Prevention </vt:lpstr>
      <vt:lpstr>Covid Tests Available Presently </vt:lpstr>
      <vt:lpstr>Covid-19 Detection With Chest X-rays</vt:lpstr>
      <vt:lpstr>Previous Work</vt:lpstr>
      <vt:lpstr>Problem Statement</vt:lpstr>
      <vt:lpstr>Proposed Model</vt:lpstr>
      <vt:lpstr>About Densenet201</vt:lpstr>
      <vt:lpstr>About InceptionV3</vt:lpstr>
      <vt:lpstr>About Resnet50V2</vt:lpstr>
      <vt:lpstr>Calculation of weights:</vt:lpstr>
      <vt:lpstr>Diagrammatic representation</vt:lpstr>
      <vt:lpstr>About the Dataset Used </vt:lpstr>
      <vt:lpstr>Sample Data</vt:lpstr>
      <vt:lpstr>Sample Data </vt:lpstr>
      <vt:lpstr>Data Preparation:</vt:lpstr>
      <vt:lpstr>Training the models</vt:lpstr>
      <vt:lpstr>Densenet201 Validation</vt:lpstr>
      <vt:lpstr>InceptionV3 Validation</vt:lpstr>
      <vt:lpstr>Resnet50V2 Validation</vt:lpstr>
      <vt:lpstr>Comparison of the three models</vt:lpstr>
      <vt:lpstr>Comparison of the three models</vt:lpstr>
      <vt:lpstr>Validation Accuracies of the models</vt:lpstr>
      <vt:lpstr>Test Accuracies of the models</vt:lpstr>
      <vt:lpstr>Confusion Matrices of the models</vt:lpstr>
      <vt:lpstr>Classification Reports of the models</vt:lpstr>
      <vt:lpstr>Assigned Weights</vt:lpstr>
      <vt:lpstr>Accuracy of Final Model</vt:lpstr>
      <vt:lpstr>Classification Report of the Final Model</vt:lpstr>
      <vt:lpstr>Comparison with Previous Work</vt:lpstr>
      <vt:lpstr>Implementation of Grad-Cam</vt:lpstr>
      <vt:lpstr>Implementation of Grad-Cam: Sample Image</vt:lpstr>
      <vt:lpstr>Web based GUI</vt:lpstr>
      <vt:lpstr>Web based GUI: Screenshot</vt:lpstr>
      <vt:lpstr>Conclusion &amp; Suggestions for Future Work</vt:lpstr>
      <vt:lpstr>Programming Environment and Tools Used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COVID-19 with Chest X-Ray using PyTorch</dc:title>
  <dc:creator>Mohd Arquam Khan</dc:creator>
  <cp:lastModifiedBy>Mohd Arquam Khan</cp:lastModifiedBy>
  <cp:revision>239</cp:revision>
  <dcterms:created xsi:type="dcterms:W3CDTF">2020-09-13T09:09:00Z</dcterms:created>
  <dcterms:modified xsi:type="dcterms:W3CDTF">2021-07-09T03:38:00Z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