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81" r:id="rId4"/>
    <p:sldId id="291" r:id="rId5"/>
    <p:sldId id="293" r:id="rId6"/>
    <p:sldId id="274" r:id="rId7"/>
    <p:sldId id="294" r:id="rId8"/>
    <p:sldId id="305" r:id="rId9"/>
    <p:sldId id="295" r:id="rId10"/>
    <p:sldId id="296" r:id="rId11"/>
    <p:sldId id="307" r:id="rId12"/>
    <p:sldId id="304" r:id="rId13"/>
    <p:sldId id="306" r:id="rId14"/>
    <p:sldId id="302" r:id="rId15"/>
    <p:sldId id="303" r:id="rId16"/>
    <p:sldId id="280" r:id="rId17"/>
    <p:sldId id="267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kyR8Igm5xXpRtUfQzppJc0X6T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637" autoAdjust="0"/>
  </p:normalViewPr>
  <p:slideViewPr>
    <p:cSldViewPr snapToGrid="0">
      <p:cViewPr varScale="1">
        <p:scale>
          <a:sx n="68" d="100"/>
          <a:sy n="68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948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031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703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9317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5328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27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7735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3026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56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051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50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2838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63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259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61475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314568" y="966652"/>
            <a:ext cx="11324438" cy="60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GB" sz="2800" b="1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Recognition of Bangladeshi Sign Language Words using Machine Learning Algorithm</a:t>
            </a:r>
            <a:endParaRPr sz="2000" dirty="0"/>
          </a:p>
        </p:txBody>
      </p:sp>
      <p:sp>
        <p:nvSpPr>
          <p:cNvPr id="90" name="Google Shape;90;p1"/>
          <p:cNvSpPr/>
          <p:nvPr/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100000">
                <a:srgbClr val="2F549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39000">
                <a:srgbClr val="1F3864">
                  <a:alpha val="0"/>
                </a:srgbClr>
              </a:gs>
              <a:gs pos="100000">
                <a:srgbClr val="000000">
                  <a:alpha val="71372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5364994" y="4031320"/>
            <a:ext cx="6827006" cy="317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b="1" i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By-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Name: Md. Habibur Rahman</a:t>
            </a:r>
            <a:endParaRPr b="1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241142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endParaRPr sz="25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1" dirty="0">
                <a:solidFill>
                  <a:srgbClr val="FFFFFF"/>
                </a:solidFill>
                <a:highlight>
                  <a:srgbClr val="00008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Supervisor: Professor Shamim Al Mamun, PhD</a:t>
            </a:r>
            <a:endParaRPr b="1" dirty="0">
              <a:highlight>
                <a:srgbClr val="000080"/>
              </a:highlight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94" name="Google Shape;94;p1"/>
          <p:cNvSpPr/>
          <p:nvPr/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2352"/>
                </a:srgbClr>
              </a:gs>
              <a:gs pos="79000">
                <a:srgbClr val="2F5496">
                  <a:alpha val="21568"/>
                </a:srgbClr>
              </a:gs>
              <a:gs pos="100000">
                <a:srgbClr val="2F5496">
                  <a:alpha val="21568"/>
                </a:srgbClr>
              </a:gs>
            </a:gsLst>
            <a:lin ang="21593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l="9984" t="156221" r="4310" b="-137834"/>
          <a:stretch/>
        </p:blipFill>
        <p:spPr>
          <a:xfrm>
            <a:off x="481825" y="4625175"/>
            <a:ext cx="2737849" cy="19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B6941971-DD5D-4F94-8DB8-55FCEBBE62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AE2F3-99F1-4675-BACC-1FD5CFE46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109662"/>
            <a:ext cx="5400675" cy="4333875"/>
          </a:xfrm>
          <a:prstGeom prst="rect">
            <a:avLst/>
          </a:pr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9BF13371-C9F5-4EA8-AF63-76CEA06D1C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529D7B-0BC8-4675-AE37-5852340BC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314449"/>
            <a:ext cx="5295900" cy="3924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06DF27-E87A-44C8-B2D5-88E284B82754}"/>
              </a:ext>
            </a:extLst>
          </p:cNvPr>
          <p:cNvSpPr txBox="1"/>
          <p:nvPr/>
        </p:nvSpPr>
        <p:spPr>
          <a:xfrm>
            <a:off x="5142854" y="5912940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Custom Hybrid Model</a:t>
            </a:r>
          </a:p>
        </p:txBody>
      </p:sp>
    </p:spTree>
    <p:extLst>
      <p:ext uri="{BB962C8B-B14F-4D97-AF65-F5344CB8AC3E}">
        <p14:creationId xmlns:p14="http://schemas.microsoft.com/office/powerpoint/2010/main" val="4050086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B6941971-DD5D-4F94-8DB8-55FCEBBE62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BF13371-C9F5-4EA8-AF63-76CEA06D1C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6DF27-E87A-44C8-B2D5-88E284B82754}"/>
              </a:ext>
            </a:extLst>
          </p:cNvPr>
          <p:cNvSpPr txBox="1"/>
          <p:nvPr/>
        </p:nvSpPr>
        <p:spPr>
          <a:xfrm>
            <a:off x="1740824" y="5889340"/>
            <a:ext cx="9624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Comparison of training and test accuracy between different models. </a:t>
            </a:r>
          </a:p>
          <a:p>
            <a:pPr algn="ctr"/>
            <a:r>
              <a:rPr lang="en-GB" dirty="0"/>
              <a:t>The </a:t>
            </a:r>
            <a:r>
              <a:rPr lang="en-GB" dirty="0" err="1"/>
              <a:t>barchart</a:t>
            </a:r>
            <a:r>
              <a:rPr lang="en-GB" dirty="0"/>
              <a:t> compares VGG16, VGG19, SVM, and CNN models based on their performance during training and testing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8A0D1B8-3EAE-4FFB-A80E-55725BC9EE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0C250-ACA1-4399-80E7-67376BEB8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81" y="859450"/>
            <a:ext cx="8115235" cy="483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2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50F4E86-4952-4FF0-BC63-13F2ECCDCB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3959F99A-C5C7-4EBB-B46B-CF792DEFCE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A820AB4A-BAD1-4EC8-ACD0-28B99C1246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B7D00064-0282-4D21-A8CD-1D81A8B051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AFDEE607-1E9E-45DA-A179-A791A24401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Google Shape;95;p3">
            <a:extLst>
              <a:ext uri="{FF2B5EF4-FFF2-40B4-BE49-F238E27FC236}">
                <a16:creationId xmlns:a16="http://schemas.microsoft.com/office/drawing/2014/main" id="{B7DEB954-849C-44F9-AFEB-64B99967B367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Output Results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6057CACD-0055-4D56-A52E-0DC543CF3C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3FCA1-BC1E-4B88-8320-34C6E84BE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80" y="2217889"/>
            <a:ext cx="9283839" cy="33366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1E07C3-B6AF-445D-AEA5-28D16FD546DE}"/>
              </a:ext>
            </a:extLst>
          </p:cNvPr>
          <p:cNvSpPr txBox="1"/>
          <p:nvPr/>
        </p:nvSpPr>
        <p:spPr>
          <a:xfrm>
            <a:off x="1803748" y="5808203"/>
            <a:ext cx="8089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Sample output showing true and predicted labels for </a:t>
            </a:r>
            <a:r>
              <a:rPr lang="en-GB" dirty="0" err="1"/>
              <a:t>BdSL</a:t>
            </a:r>
            <a:r>
              <a:rPr lang="en-GB" dirty="0"/>
              <a:t> gestures. </a:t>
            </a:r>
          </a:p>
          <a:p>
            <a:r>
              <a:rPr lang="en-GB" dirty="0"/>
              <a:t>The images depict the comparison between the true label and predicted label for different gestures.</a:t>
            </a:r>
          </a:p>
        </p:txBody>
      </p:sp>
    </p:spTree>
    <p:extLst>
      <p:ext uri="{BB962C8B-B14F-4D97-AF65-F5344CB8AC3E}">
        <p14:creationId xmlns:p14="http://schemas.microsoft.com/office/powerpoint/2010/main" val="2469524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50F4E86-4952-4FF0-BC63-13F2ECCDCB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3959F99A-C5C7-4EBB-B46B-CF792DEFCE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A820AB4A-BAD1-4EC8-ACD0-28B99C1246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B7D00064-0282-4D21-A8CD-1D81A8B051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AFDEE607-1E9E-45DA-A179-A791A24401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Google Shape;95;p3">
            <a:extLst>
              <a:ext uri="{FF2B5EF4-FFF2-40B4-BE49-F238E27FC236}">
                <a16:creationId xmlns:a16="http://schemas.microsoft.com/office/drawing/2014/main" id="{B7DEB954-849C-44F9-AFEB-64B99967B367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Web Application 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2530CFC-D0B1-475D-879E-3FC7DF5758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05600" y="4038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708FFC-7AD3-46A2-8505-3DCEE11E3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984" y="824138"/>
            <a:ext cx="5702899" cy="520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0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Impact on Society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1EC6A-48DB-36FB-2663-FBE077AE6069}"/>
              </a:ext>
            </a:extLst>
          </p:cNvPr>
          <p:cNvSpPr txBox="1"/>
          <p:nvPr/>
        </p:nvSpPr>
        <p:spPr>
          <a:xfrm>
            <a:off x="669109" y="1729956"/>
            <a:ext cx="11231154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Social Impact: Bridging the communication gap for the hearing-impaired community and promoting inclusivity.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Sustainability: The potential for future system development and scalability in educational and healthcare sectors.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Long-Term Vision: Creating real-time, scalable </a:t>
            </a:r>
            <a:r>
              <a:rPr lang="en-GB" sz="2400" dirty="0" err="1"/>
              <a:t>BdSL</a:t>
            </a:r>
            <a:r>
              <a:rPr lang="en-GB" sz="2400" dirty="0"/>
              <a:t> recognition systems that integrate with mobile applications and wearable devices.</a:t>
            </a:r>
          </a:p>
        </p:txBody>
      </p:sp>
    </p:spTree>
    <p:extLst>
      <p:ext uri="{BB962C8B-B14F-4D97-AF65-F5344CB8AC3E}">
        <p14:creationId xmlns:p14="http://schemas.microsoft.com/office/powerpoint/2010/main" val="3835627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1EC6A-48DB-36FB-2663-FBE077AE6069}"/>
              </a:ext>
            </a:extLst>
          </p:cNvPr>
          <p:cNvSpPr txBox="1"/>
          <p:nvPr/>
        </p:nvSpPr>
        <p:spPr>
          <a:xfrm>
            <a:off x="669109" y="1729956"/>
            <a:ext cx="11231154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Summary of Findings: VGG19 is the best-performing model for </a:t>
            </a:r>
            <a:r>
              <a:rPr lang="en-GB" sz="2400" dirty="0" err="1"/>
              <a:t>BdSL</a:t>
            </a:r>
            <a:r>
              <a:rPr lang="en-GB" sz="2400" dirty="0"/>
              <a:t> gesture recognition.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Future Work: Expanding the dataset, improving model performance, and addressing real-world conditions for real-time applications.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Recommendations: Incorporating additional data features, expanding the dataset diversity, and exploring advanced model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3977745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48105-EB86-8603-2939-9F5833CDA97F}"/>
              </a:ext>
            </a:extLst>
          </p:cNvPr>
          <p:cNvSpPr txBox="1"/>
          <p:nvPr/>
        </p:nvSpPr>
        <p:spPr>
          <a:xfrm>
            <a:off x="1248792" y="1318479"/>
            <a:ext cx="969441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GB" sz="2000" dirty="0"/>
              <a:t>Ma et al. (2020), "Detection and diagnosis of chronic kidney disease using deep learning-based heterogeneous modified artificial neural network," Future Generation Computer Systems, vol. 111, pp. 17–26, 2020.</a:t>
            </a:r>
          </a:p>
          <a:p>
            <a:pPr marL="342900" indent="-342900" algn="just">
              <a:buAutoNum type="arabicPeriod"/>
            </a:pPr>
            <a:r>
              <a:rPr lang="en-GB" sz="2000" dirty="0"/>
              <a:t>Golan et al. (2018), "Early detection of autism spectrum disorder using machine learning," Journal of Medical Systems, vol. 42, no. 1, p. 53, 2018.</a:t>
            </a:r>
          </a:p>
          <a:p>
            <a:pPr marL="342900" indent="-342900" algn="just">
              <a:buAutoNum type="arabicPeriod"/>
            </a:pPr>
            <a:r>
              <a:rPr lang="en-GB" sz="2000" dirty="0"/>
              <a:t>Zhang et al. (2019), "Real-time gesture recognition using convolutional neural networks and data augmentation techniques," International Journal of Computer Vision, vol. 127, no. 6, pp. 675–688, 2019.</a:t>
            </a:r>
          </a:p>
          <a:p>
            <a:pPr marL="342900" indent="-342900" algn="just">
              <a:buAutoNum type="arabicPeriod"/>
            </a:pPr>
            <a:r>
              <a:rPr lang="en-GB" sz="2000" dirty="0" err="1"/>
              <a:t>Simonyan</a:t>
            </a:r>
            <a:r>
              <a:rPr lang="en-GB" sz="2000" dirty="0"/>
              <a:t> and Zisserman (2014), "Very deep convolutional networks for large-scale image recognition," </a:t>
            </a:r>
            <a:r>
              <a:rPr lang="en-GB" sz="2000" dirty="0" err="1"/>
              <a:t>arXiv</a:t>
            </a:r>
            <a:r>
              <a:rPr lang="en-GB" sz="2000" dirty="0"/>
              <a:t> preprint arXiv:1409.1556, 2014.</a:t>
            </a:r>
          </a:p>
          <a:p>
            <a:pPr marL="342900" indent="-342900" algn="just">
              <a:buAutoNum type="arabicPeriod"/>
            </a:pPr>
            <a:r>
              <a:rPr lang="en-GB" sz="2000" dirty="0"/>
              <a:t>Choi et al. (2020), "Efficient gesture recognition using lightweight convolutional neural networks," IEEE Access, vol. 8, pp. 131344–131352, 2020.</a:t>
            </a:r>
          </a:p>
          <a:p>
            <a:pPr marL="342900" indent="-342900" algn="just">
              <a:buAutoNum type="arabicPeriod"/>
            </a:pPr>
            <a:r>
              <a:rPr lang="en-GB" sz="2000" dirty="0"/>
              <a:t>Li et al. (2021), "A hybrid deep learning model for gesture recognition using CNN and decision trees," Pattern Recognition Letters, vol. 145, pp. 12–18, 2021.</a:t>
            </a:r>
          </a:p>
          <a:p>
            <a:pPr marL="342900" indent="-342900" algn="just">
              <a:buAutoNum type="arabicPeriod"/>
            </a:pPr>
            <a:r>
              <a:rPr lang="en-GB" sz="2000" dirty="0"/>
              <a:t>Wang et al. (2021), "3D convolutional neural networks for dynamic gesture recognition," IEEE Transactions on Image Processing, vol. 30, pp. 484–495, 2021.</a:t>
            </a:r>
          </a:p>
        </p:txBody>
      </p:sp>
      <p:sp>
        <p:nvSpPr>
          <p:cNvPr id="4" name="Google Shape;95;p3">
            <a:extLst>
              <a:ext uri="{FF2B5EF4-FFF2-40B4-BE49-F238E27FC236}">
                <a16:creationId xmlns:a16="http://schemas.microsoft.com/office/drawing/2014/main" id="{6CA70954-06ED-4225-9887-2377771BC35A}"/>
              </a:ext>
            </a:extLst>
          </p:cNvPr>
          <p:cNvSpPr txBox="1"/>
          <p:nvPr/>
        </p:nvSpPr>
        <p:spPr>
          <a:xfrm>
            <a:off x="760549" y="513706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3621564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/>
          <p:nvPr/>
        </p:nvSpPr>
        <p:spPr>
          <a:xfrm>
            <a:off x="2980267" y="2567518"/>
            <a:ext cx="6231467" cy="830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1EC6A-48DB-36FB-2663-FBE077AE6069}"/>
              </a:ext>
            </a:extLst>
          </p:cNvPr>
          <p:cNvSpPr txBox="1"/>
          <p:nvPr/>
        </p:nvSpPr>
        <p:spPr>
          <a:xfrm>
            <a:off x="669108" y="1729956"/>
            <a:ext cx="11100525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Importance of Bangladeshi Sign Language for the hearing-impaired community.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Addressing the communication gap for the hearing-impaired in Bangladesh.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Develop a machine learning system for accurate and real-time recognition of </a:t>
            </a:r>
            <a:r>
              <a:rPr lang="en-GB" sz="2400" dirty="0" err="1"/>
              <a:t>BdSL</a:t>
            </a:r>
            <a:r>
              <a:rPr lang="en-GB" sz="2400" dirty="0"/>
              <a:t> gestures.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Significance of overcoming the communication barrier and creating an inclusive society.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1EC6A-48DB-36FB-2663-FBE077AE6069}"/>
              </a:ext>
            </a:extLst>
          </p:cNvPr>
          <p:cNvSpPr txBox="1"/>
          <p:nvPr/>
        </p:nvSpPr>
        <p:spPr>
          <a:xfrm>
            <a:off x="669109" y="1729956"/>
            <a:ext cx="11231154" cy="372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Develop an Automated Machine Learning System: To create a system capable of recognizing Bangla Sign Language (</a:t>
            </a:r>
            <a:r>
              <a:rPr lang="en-GB" sz="2000" dirty="0" err="1"/>
              <a:t>BdSL</a:t>
            </a:r>
            <a:r>
              <a:rPr lang="en-GB" sz="2000" dirty="0"/>
              <a:t>) gestures.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Utilize Deep Learning Models: To employ deep learning models such as VGG16, VGG19, and Support Vector Machines (SVM) for accurate classification of </a:t>
            </a:r>
            <a:r>
              <a:rPr lang="en-GB" sz="2000" dirty="0" err="1"/>
              <a:t>BdSL</a:t>
            </a:r>
            <a:r>
              <a:rPr lang="en-GB" sz="2000" dirty="0"/>
              <a:t> gestures.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Improve Model Performance Through Preprocessing: To preprocess </a:t>
            </a:r>
            <a:r>
              <a:rPr lang="en-GB" sz="2000" dirty="0" err="1"/>
              <a:t>BdSL</a:t>
            </a:r>
            <a:r>
              <a:rPr lang="en-GB" sz="2000" dirty="0"/>
              <a:t> gesture data with techniques like resizing, normalization, and augmentation to enhance model performance.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Evaluate System Performance: To assess the model's performance through training and testing accuracy, ensuring high accuracy and low overfitting.</a:t>
            </a:r>
          </a:p>
        </p:txBody>
      </p:sp>
    </p:spTree>
    <p:extLst>
      <p:ext uri="{BB962C8B-B14F-4D97-AF65-F5344CB8AC3E}">
        <p14:creationId xmlns:p14="http://schemas.microsoft.com/office/powerpoint/2010/main" val="261342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8" y="47738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ABC2F0-8799-451C-BD76-76E3F8721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89635"/>
              </p:ext>
            </p:extLst>
          </p:nvPr>
        </p:nvGraphicFramePr>
        <p:xfrm>
          <a:off x="760548" y="1542626"/>
          <a:ext cx="10938762" cy="399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308">
                  <a:extLst>
                    <a:ext uri="{9D8B030D-6E8A-4147-A177-3AD203B41FA5}">
                      <a16:colId xmlns:a16="http://schemas.microsoft.com/office/drawing/2014/main" val="4226451616"/>
                    </a:ext>
                  </a:extLst>
                </a:gridCol>
                <a:gridCol w="6955128">
                  <a:extLst>
                    <a:ext uri="{9D8B030D-6E8A-4147-A177-3AD203B41FA5}">
                      <a16:colId xmlns:a16="http://schemas.microsoft.com/office/drawing/2014/main" val="138427623"/>
                    </a:ext>
                  </a:extLst>
                </a:gridCol>
                <a:gridCol w="1841326">
                  <a:extLst>
                    <a:ext uri="{9D8B030D-6E8A-4147-A177-3AD203B41FA5}">
                      <a16:colId xmlns:a16="http://schemas.microsoft.com/office/drawing/2014/main" val="8256825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Model / Work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Key Features / Contributions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Accuracy (%)</a:t>
                      </a:r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60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Ma et al. (2020)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Applied deep learning-based neural networks to diagnose chronic diseases, demonstrating the efficacy of CNNs for complex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Not specified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69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Golan et al. (2018)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Utilized machine learning algorithms (SVM) to detect early signs of Autism Spectrum Disorder, highlighting SVM's potential for pattern recognition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~85%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88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Zhang et al. (2019)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Addressed real-time gesture recognition by integrating CNNs with data augmentation techniques, improving model robustness across environmental variations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~90%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274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Simonyan and Zisserman (2014)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Proposed VGG16 and VGG19 architectures, which are known for their deep structure and excellent performance on image classification tasks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~94% (VGG16)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937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Choi et al. (2020)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Integrated lightweight CNNs to optimize gesture recognition speed, enabling real-time application on mobile devices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~92%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536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Li et al. (2021)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Developed a hybrid deep learning model combining CNN and decision trees, achieving improved accuracy and reduced model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~87%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41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Wang et al. (2021)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Applied 3D CNNs to capture temporal and spatial features in dynamic gestures, improving recognition accuracy for moving hands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~93%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847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89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Tools and Technology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1EC6A-48DB-36FB-2663-FBE077AE6069}"/>
              </a:ext>
            </a:extLst>
          </p:cNvPr>
          <p:cNvSpPr txBox="1"/>
          <p:nvPr/>
        </p:nvSpPr>
        <p:spPr>
          <a:xfrm>
            <a:off x="669109" y="1729956"/>
            <a:ext cx="11231154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Python was used for developing machine learning models and data processing.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Scikit-learn: Implemented machine learning algorithms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TensorFlow/</a:t>
            </a:r>
            <a:r>
              <a:rPr lang="en-GB" sz="2000" dirty="0" err="1"/>
              <a:t>Keras</a:t>
            </a:r>
            <a:r>
              <a:rPr lang="en-GB" sz="2000" dirty="0"/>
              <a:t>: Used for building and training the Convolutional Neural Network (CNN) model.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Pandas: Handled data manipulation and </a:t>
            </a:r>
            <a:r>
              <a:rPr lang="en-GB" sz="2000" dirty="0" err="1"/>
              <a:t>preprocessing</a:t>
            </a:r>
            <a:r>
              <a:rPr lang="en-GB" sz="2000" dirty="0"/>
              <a:t> tasks.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NumPy: Used for numerical operations and handling arrays/matrices.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Matplotlib/Seaborn: Utilized for visualizing results, confusion matrices, and accuracy/loss metrics.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Google </a:t>
            </a:r>
            <a:r>
              <a:rPr lang="en-GB" sz="2000" dirty="0" err="1"/>
              <a:t>Colab</a:t>
            </a:r>
            <a:r>
              <a:rPr lang="en-GB" sz="2000" dirty="0"/>
              <a:t>: Used for GPU support when training deep learning models like CNN.</a:t>
            </a:r>
          </a:p>
        </p:txBody>
      </p:sp>
    </p:spTree>
    <p:extLst>
      <p:ext uri="{BB962C8B-B14F-4D97-AF65-F5344CB8AC3E}">
        <p14:creationId xmlns:p14="http://schemas.microsoft.com/office/powerpoint/2010/main" val="236154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50F4E86-4952-4FF0-BC63-13F2ECCDCB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7BAFB-32C6-4809-8D59-AC88D626A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752" y="0"/>
            <a:ext cx="3427705" cy="6036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D7213E-8B7F-4DD5-95F3-3DEC4900132A}"/>
              </a:ext>
            </a:extLst>
          </p:cNvPr>
          <p:cNvSpPr txBox="1"/>
          <p:nvPr/>
        </p:nvSpPr>
        <p:spPr>
          <a:xfrm>
            <a:off x="3879529" y="6114383"/>
            <a:ext cx="3966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Overview of the Proposed System Methodology</a:t>
            </a:r>
          </a:p>
        </p:txBody>
      </p:sp>
    </p:spTree>
    <p:extLst>
      <p:ext uri="{BB962C8B-B14F-4D97-AF65-F5344CB8AC3E}">
        <p14:creationId xmlns:p14="http://schemas.microsoft.com/office/powerpoint/2010/main" val="186747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Research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1EC6A-48DB-36FB-2663-FBE077AE6069}"/>
              </a:ext>
            </a:extLst>
          </p:cNvPr>
          <p:cNvSpPr txBox="1"/>
          <p:nvPr/>
        </p:nvSpPr>
        <p:spPr>
          <a:xfrm>
            <a:off x="669109" y="1729956"/>
            <a:ext cx="11231154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Dataset Preparation: Collecting and </a:t>
            </a:r>
            <a:r>
              <a:rPr lang="en-GB" sz="2000" dirty="0" err="1"/>
              <a:t>preprocessing</a:t>
            </a:r>
            <a:r>
              <a:rPr lang="en-GB" sz="2000" dirty="0"/>
              <a:t> </a:t>
            </a:r>
            <a:r>
              <a:rPr lang="en-GB" sz="2000" dirty="0" err="1"/>
              <a:t>BdSL</a:t>
            </a:r>
            <a:r>
              <a:rPr lang="en-GB" sz="2000" dirty="0"/>
              <a:t> gesture data (image resizing, normalization, and augmentation).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Model Selection: Use of VGG16, VGG19, CNN, and SVM models.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Transfer Learning: Employing pre-trained models (VGG16, VGG19) to improve performance with a small dataset.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Model Training &amp; Evaluation: Training on a custom </a:t>
            </a:r>
            <a:r>
              <a:rPr lang="en-GB" sz="2000" dirty="0" err="1"/>
              <a:t>BdSL</a:t>
            </a:r>
            <a:r>
              <a:rPr lang="en-GB" sz="2000" dirty="0"/>
              <a:t> dataset and evaluating using accuracy, precision, recall, and F1-score.</a:t>
            </a:r>
          </a:p>
        </p:txBody>
      </p:sp>
    </p:spTree>
    <p:extLst>
      <p:ext uri="{BB962C8B-B14F-4D97-AF65-F5344CB8AC3E}">
        <p14:creationId xmlns:p14="http://schemas.microsoft.com/office/powerpoint/2010/main" val="21770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50F4E86-4952-4FF0-BC63-13F2ECCDCB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7213E-8B7F-4DD5-95F3-3DEC4900132A}"/>
              </a:ext>
            </a:extLst>
          </p:cNvPr>
          <p:cNvSpPr txBox="1"/>
          <p:nvPr/>
        </p:nvSpPr>
        <p:spPr>
          <a:xfrm>
            <a:off x="2314355" y="5647576"/>
            <a:ext cx="7563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Sample images for each </a:t>
            </a:r>
            <a:r>
              <a:rPr lang="en-GB" dirty="0" err="1"/>
              <a:t>BdSL</a:t>
            </a:r>
            <a:r>
              <a:rPr lang="en-GB" dirty="0"/>
              <a:t> class showing different gestures performed foreach label. </a:t>
            </a:r>
          </a:p>
          <a:p>
            <a:r>
              <a:rPr lang="en-GB" dirty="0"/>
              <a:t>These images represent the hand shapes and movements for the corresponding </a:t>
            </a:r>
            <a:r>
              <a:rPr lang="en-GB" dirty="0" err="1"/>
              <a:t>BdSL</a:t>
            </a:r>
            <a:r>
              <a:rPr lang="en-GB" dirty="0"/>
              <a:t> words.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3959F99A-C5C7-4EBB-B46B-CF792DEFCE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A820AB4A-BAD1-4EC8-ACD0-28B99C1246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A798744E-915C-4EEF-B08C-9D1DD15923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AA4B2C-020F-44A0-AEF8-D59B67344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512" y="948389"/>
            <a:ext cx="59721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8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Experimental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1EC6A-48DB-36FB-2663-FBE077AE6069}"/>
              </a:ext>
            </a:extLst>
          </p:cNvPr>
          <p:cNvSpPr txBox="1"/>
          <p:nvPr/>
        </p:nvSpPr>
        <p:spPr>
          <a:xfrm>
            <a:off x="669109" y="1729956"/>
            <a:ext cx="11231154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Model Performance: Comparing VGG16, VGG19, CNN, and SVM models.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Overfitting and Generalization: Challenges of overfitting in models like VGG16 and custom CNN.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Best Model Evaluation: VGG19 demonstrated the best generalization with high test accuracy.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Real-World Applications: Integration of the model into web applications to improve accessibility for the hearing-impaired community.</a:t>
            </a:r>
          </a:p>
        </p:txBody>
      </p:sp>
    </p:spTree>
    <p:extLst>
      <p:ext uri="{BB962C8B-B14F-4D97-AF65-F5344CB8AC3E}">
        <p14:creationId xmlns:p14="http://schemas.microsoft.com/office/powerpoint/2010/main" val="51633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1085</Words>
  <Application>Microsoft Office PowerPoint</Application>
  <PresentationFormat>Widescreen</PresentationFormat>
  <Paragraphs>103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Calibri</vt:lpstr>
      <vt:lpstr>Office Theme</vt:lpstr>
      <vt:lpstr>Recognition of Bangladeshi Sign Language Words using Machine Learning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Advanced Convolutional Neural Networks Model For Precise Plant Disease Identification  </dc:title>
  <cp:lastModifiedBy>Habibur rahman</cp:lastModifiedBy>
  <cp:revision>45</cp:revision>
  <dcterms:modified xsi:type="dcterms:W3CDTF">2025-10-07T09:19:41Z</dcterms:modified>
</cp:coreProperties>
</file>