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79" r:id="rId6"/>
    <p:sldId id="291" r:id="rId7"/>
    <p:sldId id="280" r:id="rId8"/>
    <p:sldId id="281" r:id="rId9"/>
    <p:sldId id="288" r:id="rId10"/>
    <p:sldId id="289" r:id="rId11"/>
    <p:sldId id="284" r:id="rId12"/>
    <p:sldId id="283" r:id="rId13"/>
    <p:sldId id="293" r:id="rId14"/>
    <p:sldId id="294" r:id="rId15"/>
    <p:sldId id="285" r:id="rId16"/>
    <p:sldId id="286" r:id="rId17"/>
    <p:sldId id="292" r:id="rId18"/>
    <p:sldId id="287"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89089" autoAdjust="0"/>
  </p:normalViewPr>
  <p:slideViewPr>
    <p:cSldViewPr snapToGrid="0">
      <p:cViewPr varScale="1">
        <p:scale>
          <a:sx n="73" d="100"/>
          <a:sy n="73" d="100"/>
        </p:scale>
        <p:origin x="11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topic of the presentation: Enhancing customer experience by utilizing machine learning, particularly focusing on customer segmentation techniques in the wholesale industry.</a:t>
            </a:r>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2302078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Fig1: 2 Clusters</a:t>
            </a:r>
            <a:r>
              <a:rPr lang="en-US" dirty="0"/>
              <a:t>: The silhouette score is at its peak (~0.32), suggesting that the data is best separated into 2 clusters. This means the points within each cluster are close to each other and far from points in other clusters.</a:t>
            </a:r>
            <a:r>
              <a:rPr lang="en-US" b="1" dirty="0"/>
              <a:t>3 Clusters</a:t>
            </a:r>
            <a:r>
              <a:rPr lang="en-US" dirty="0"/>
              <a:t>: There is a sharp drop in the silhouette score (to around 0.24). This suggests that as the number of clusters increases to 3, the separation between clusters becomes less distinct.</a:t>
            </a:r>
            <a:r>
              <a:rPr lang="en-US" b="1" dirty="0"/>
              <a:t>4 Clusters</a:t>
            </a:r>
            <a:r>
              <a:rPr lang="en-US" dirty="0"/>
              <a:t>: The score continues to decrease, showing further weakening in cluster separation.</a:t>
            </a:r>
            <a:r>
              <a:rPr lang="en-US" b="1" dirty="0"/>
              <a:t>5-10 Clusters</a:t>
            </a:r>
            <a:r>
              <a:rPr lang="en-US" dirty="0"/>
              <a:t>: Beyond 4 clusters, the silhouette score stabilizes around 0.20 to 0.22. This indicates that adding more clusters does not significantly improve the quality of separation and may lead to overfitting (where some clusters have less distinct boundaries).</a:t>
            </a:r>
          </a:p>
          <a:p>
            <a:r>
              <a:rPr lang="en-US" dirty="0"/>
              <a:t>Fig2: </a:t>
            </a:r>
            <a:r>
              <a:rPr lang="en-US" b="1" dirty="0"/>
              <a:t>2 Clusters</a:t>
            </a:r>
            <a:r>
              <a:rPr lang="en-US" dirty="0"/>
              <a:t>: The silhouette score is also highest here (~0.28), indicating that the data is best separated when divided into 2 clusters.</a:t>
            </a:r>
            <a:r>
              <a:rPr lang="en-US" b="1" dirty="0"/>
              <a:t>3 Clusters</a:t>
            </a:r>
            <a:r>
              <a:rPr lang="en-US" dirty="0"/>
              <a:t>: Like in K-Means, the score drops sharply to ~0.22, reflecting poorer separation when the number of clusters increases.</a:t>
            </a:r>
            <a:r>
              <a:rPr lang="en-US" b="1" dirty="0"/>
              <a:t>4-10 Clusters</a:t>
            </a:r>
            <a:r>
              <a:rPr lang="en-US" dirty="0"/>
              <a:t>: From 4 clusters onward, the silhouette score fluctuates but stabilizes at a lower level (~0.18). The scores remain lower and don’t improve significantly, showing that splitting the data into more clusters does not yield better-defined groupings.</a:t>
            </a:r>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3133543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Fig1:The increasing log-likelihood suggests that as more clusters are added, the model fits the data more closely. However, this doesn't necessarily mean that a higher number of clusters is always better. In practice, overfitting may occur if too many clusters are </a:t>
            </a:r>
            <a:r>
              <a:rPr lang="en-US" dirty="0" err="1"/>
              <a:t>used.The</a:t>
            </a:r>
            <a:r>
              <a:rPr lang="en-US" dirty="0"/>
              <a:t> plot can be used to determine an optimal number of clusters by finding the point where the increase in log-likelihood starts to diminish, which is often called the "elbow" method. However, in this graph, no clear elbow is visible, which might suggest that more clusters could still provide marginal improvements in the model's fit.</a:t>
            </a:r>
          </a:p>
          <a:p>
            <a:r>
              <a:rPr lang="en-US" dirty="0"/>
              <a:t>Fig2: The silhouette score is highest when the number of clusters is </a:t>
            </a:r>
            <a:r>
              <a:rPr lang="en-US" b="1" dirty="0"/>
              <a:t>2</a:t>
            </a:r>
            <a:r>
              <a:rPr lang="en-US" dirty="0"/>
              <a:t> (around 0.3), indicating that the clustering quality is best with 2 </a:t>
            </a:r>
            <a:r>
              <a:rPr lang="en-US" dirty="0" err="1"/>
              <a:t>clusters.The</a:t>
            </a:r>
            <a:r>
              <a:rPr lang="en-US" dirty="0"/>
              <a:t> score decreases as the number of clusters increases. Both lines dip around </a:t>
            </a:r>
            <a:r>
              <a:rPr lang="en-US" b="1" dirty="0"/>
              <a:t>6 to 7 clusters</a:t>
            </a:r>
            <a:r>
              <a:rPr lang="en-US" dirty="0"/>
              <a:t>, suggesting poorer clustering quality with higher cluster </a:t>
            </a:r>
            <a:r>
              <a:rPr lang="en-US" dirty="0" err="1"/>
              <a:t>numbers.A</a:t>
            </a:r>
            <a:r>
              <a:rPr lang="en-US" dirty="0"/>
              <a:t> local improvement is visible at </a:t>
            </a:r>
            <a:r>
              <a:rPr lang="en-US" b="1" dirty="0"/>
              <a:t>9 clusters</a:t>
            </a:r>
            <a:r>
              <a:rPr lang="en-US" dirty="0"/>
              <a:t>, but overall the score decreases after </a:t>
            </a:r>
            <a:r>
              <a:rPr lang="en-US" b="1" dirty="0"/>
              <a:t>2 or 3 clusters</a:t>
            </a:r>
            <a:r>
              <a:rPr lang="en-US" dirty="0"/>
              <a:t>, indicating that the model doesn't perform as well for larger numbers of clusters.</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641888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I’ll outline the </a:t>
            </a:r>
            <a:r>
              <a:rPr lang="en-US" b="1" dirty="0"/>
              <a:t>strategic recommendations</a:t>
            </a:r>
            <a:r>
              <a:rPr lang="en-US" dirty="0"/>
              <a:t> for each customer cluster based on their distinct behaviors and preferences. These strategies are designed to improve customer engagement, satisfaction, and ultimately, business performance.</a:t>
            </a:r>
          </a:p>
          <a:p>
            <a:pPr>
              <a:buFont typeface="+mj-lt"/>
              <a:buAutoNum type="arabicPeriod"/>
            </a:pPr>
            <a:r>
              <a:rPr lang="en-US" b="1" dirty="0"/>
              <a:t>Cluster 1: High Spenders</a:t>
            </a:r>
            <a:endParaRPr lang="en-US" dirty="0"/>
          </a:p>
          <a:p>
            <a:pPr marL="742950" lvl="1" indent="-285750">
              <a:buFont typeface="+mj-lt"/>
              <a:buAutoNum type="arabicPeriod"/>
            </a:pPr>
            <a:r>
              <a:rPr lang="en-US" dirty="0"/>
              <a:t>For this segment, the strategy is to </a:t>
            </a:r>
            <a:r>
              <a:rPr lang="en-US" b="1" dirty="0"/>
              <a:t>offer loyalty programs and premium services</a:t>
            </a:r>
            <a:r>
              <a:rPr lang="en-US" dirty="0"/>
              <a:t>. Since these customers are already spending significantly and value quality, we can enhance their experience by providing exclusive benefits. This could include VIP programs, special discounts, personalized offers, or early access to new products. The goal here is to increase customer retention and reward their loyalty to drive even higher engagement and sales.</a:t>
            </a:r>
          </a:p>
          <a:p>
            <a:pPr>
              <a:buFont typeface="+mj-lt"/>
              <a:buAutoNum type="arabicPeriod"/>
            </a:pPr>
            <a:r>
              <a:rPr lang="en-US" b="1" dirty="0"/>
              <a:t>Cluster 2: Budget-Conscious Shoppers</a:t>
            </a:r>
            <a:endParaRPr lang="en-US" dirty="0"/>
          </a:p>
          <a:p>
            <a:pPr marL="742950" lvl="1" indent="-285750">
              <a:buFont typeface="+mj-lt"/>
              <a:buAutoNum type="arabicPeriod"/>
            </a:pPr>
            <a:r>
              <a:rPr lang="en-US" dirty="0"/>
              <a:t>This group is highly </a:t>
            </a:r>
            <a:r>
              <a:rPr lang="en-US" b="1" dirty="0"/>
              <a:t>price-sensitive</a:t>
            </a:r>
            <a:r>
              <a:rPr lang="en-US" dirty="0"/>
              <a:t>, so the focus should be on offering </a:t>
            </a:r>
            <a:r>
              <a:rPr lang="en-US" b="1" dirty="0"/>
              <a:t>discounts, value promotions, and bulk buying options</a:t>
            </a:r>
            <a:r>
              <a:rPr lang="en-US" dirty="0"/>
              <a:t>. Budget-conscious customers are likely to respond well to sales, special promotions, and discounts on popular items. By making them feel like they’re getting the best value for their money, we can encourage more frequent purchases and increase their overall spending without overwhelming them with premium-priced products.</a:t>
            </a:r>
          </a:p>
          <a:p>
            <a:pPr>
              <a:buFont typeface="+mj-lt"/>
              <a:buAutoNum type="arabicPeriod"/>
            </a:pPr>
            <a:r>
              <a:rPr lang="en-US" b="1" dirty="0"/>
              <a:t>Cluster 3: Balanced Buyers</a:t>
            </a:r>
            <a:endParaRPr lang="en-US" dirty="0"/>
          </a:p>
          <a:p>
            <a:pPr marL="742950" lvl="1" indent="-285750">
              <a:buFont typeface="+mj-lt"/>
              <a:buAutoNum type="arabicPeriod"/>
            </a:pPr>
            <a:r>
              <a:rPr lang="en-US" dirty="0"/>
              <a:t>This group has a </a:t>
            </a:r>
            <a:r>
              <a:rPr lang="en-US" b="1" dirty="0"/>
              <a:t>balanced</a:t>
            </a:r>
            <a:r>
              <a:rPr lang="en-US" dirty="0"/>
              <a:t> purchasing pattern across product categories, so the best approach is to promote </a:t>
            </a:r>
            <a:r>
              <a:rPr lang="en-US" b="1" dirty="0"/>
              <a:t>versatile product offerings</a:t>
            </a:r>
            <a:r>
              <a:rPr lang="en-US" dirty="0"/>
              <a:t>. Highlighting the range and variety of products could resonate with these customers. They appreciate balance and variety, so marketing campaigns that showcase multi-category deals, cross-category discounts, or product bundles will likely appeal to their preferences. The objective here is to maintain their diverse buying habits and keep them engaged across multiple product lines.</a:t>
            </a:r>
          </a:p>
          <a:p>
            <a:pPr>
              <a:buFont typeface="+mj-lt"/>
              <a:buAutoNum type="arabicPeriod"/>
            </a:pPr>
            <a:r>
              <a:rPr lang="en-US" b="1" dirty="0"/>
              <a:t>Cluster 4: Frozen and Detergent Focused</a:t>
            </a:r>
            <a:endParaRPr lang="en-US" dirty="0"/>
          </a:p>
          <a:p>
            <a:pPr marL="742950" lvl="1" indent="-285750">
              <a:buFont typeface="+mj-lt"/>
              <a:buAutoNum type="arabicPeriod"/>
            </a:pPr>
            <a:r>
              <a:rPr lang="en-US" dirty="0"/>
              <a:t>Customers in this group prioritize </a:t>
            </a:r>
            <a:r>
              <a:rPr lang="en-US" b="1" dirty="0"/>
              <a:t>convenience</a:t>
            </a:r>
            <a:r>
              <a:rPr lang="en-US" dirty="0"/>
              <a:t> and practical products like frozen food and detergents. To cater to their needs, businesses should focus on offering </a:t>
            </a:r>
            <a:r>
              <a:rPr lang="en-US" b="1" dirty="0"/>
              <a:t>convenience bundles</a:t>
            </a:r>
            <a:r>
              <a:rPr lang="en-US" dirty="0"/>
              <a:t>. This could involve bundling frozen foods with cleaning supplies or creating time-saving packages that align with their busy lifestyles. Emphasizing quick and easy solutions could increase the appeal of these bundles and drive up their overall spending.</a:t>
            </a:r>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1995344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I'll provide an evaluation of the software used for customer segmentation in our project. This evaluation covers four key aspects: accuracy, performance, usability, and scalability.</a:t>
            </a:r>
          </a:p>
          <a:p>
            <a:pPr>
              <a:buFont typeface="+mj-lt"/>
              <a:buAutoNum type="arabicPeriod"/>
            </a:pPr>
            <a:r>
              <a:rPr lang="en-US" b="1" dirty="0"/>
              <a:t>Accuracy:</a:t>
            </a:r>
            <a:r>
              <a:rPr lang="en-US" dirty="0"/>
              <a:t> We tested several clustering algorithms and found that K-Means performed the best with a silhouette score of 0.55. The silhouette score measures how similar each point is to its cluster compared to others. A score of 0.55 indicates that K-Means created moderately well-defined clusters, which is crucial for meaningful segmentation. Other algorithms like DBSCAN didn't perform as well due to the nature of the dataset, making K-Means the most accurate choice for this task.</a:t>
            </a:r>
          </a:p>
          <a:p>
            <a:pPr>
              <a:buFont typeface="+mj-lt"/>
              <a:buAutoNum type="arabicPeriod"/>
            </a:pPr>
            <a:r>
              <a:rPr lang="en-US" b="1" dirty="0"/>
              <a:t>Performance:</a:t>
            </a:r>
            <a:r>
              <a:rPr lang="en-US" dirty="0"/>
              <a:t> In terms of speed and resource consumption, K-Means was the fastest algorithm, completing the clustering process within a few minutes. It had the lowest resource consumption, making it efficient for larger datasets. On the other hand, DBSCAN was the slowest due to its density-based approach, requiring more computational power and time.</a:t>
            </a:r>
          </a:p>
          <a:p>
            <a:pPr>
              <a:buFont typeface="+mj-lt"/>
              <a:buAutoNum type="arabicPeriod"/>
            </a:pPr>
            <a:r>
              <a:rPr lang="en-US" b="1" dirty="0"/>
              <a:t>Usability:</a:t>
            </a:r>
            <a:r>
              <a:rPr lang="en-US" dirty="0"/>
              <a:t> We designed the software to be user-friendly, with an intuitive interface. Business analysts and marketing professionals found it easy to navigate, load data, run clustering algorithms, and interpret the results. However, feedback suggested that adding more detailed documentation and tutorials would further improve usability.</a:t>
            </a:r>
          </a:p>
          <a:p>
            <a:pPr>
              <a:buFont typeface="+mj-lt"/>
              <a:buAutoNum type="arabicPeriod"/>
            </a:pPr>
            <a:r>
              <a:rPr lang="en-US" b="1" dirty="0"/>
              <a:t>Scalability:</a:t>
            </a:r>
            <a:r>
              <a:rPr lang="en-US" dirty="0"/>
              <a:t> Scalability is critical for real-world applications, especially when dealing with large datasets. K-Means showed the best scalability, handling larger datasets with only a linear increase in execution time and resource usage. In contrast, other algorithms like DBSCAN and Gaussian Mixture Models showed exponential increases in computational demands, making them less suitable for very large datasets.</a:t>
            </a:r>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1703647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 will discuss the key challenges and limitations we encountered during the project.</a:t>
            </a:r>
          </a:p>
          <a:p>
            <a:r>
              <a:rPr lang="en-US" dirty="0"/>
              <a:t>First, let’s look at </a:t>
            </a:r>
            <a:r>
              <a:rPr lang="en-US" b="1" dirty="0"/>
              <a:t>data quality</a:t>
            </a:r>
            <a:r>
              <a:rPr lang="en-US" dirty="0"/>
              <a:t>. One of the main challenges was dealing with incomplete or inconsistent data. Wholesale transaction data often contains missing values, outliers, or irrelevant features that can distort the results. To address this, we had to perform extensive preprocessing. This included removing unnecessary features, applying logarithmic transformations to normalize the data, and using techniques like Principal Component Analysis (PCA) to reduce dimensionality. These steps were essential to ensure the data's quality, but they also added complexity to the process.</a:t>
            </a:r>
          </a:p>
          <a:p>
            <a:r>
              <a:rPr lang="en-US" dirty="0"/>
              <a:t>Next, we faced </a:t>
            </a:r>
            <a:r>
              <a:rPr lang="en-US" b="1" dirty="0"/>
              <a:t>algorithm limitations</a:t>
            </a:r>
            <a:r>
              <a:rPr lang="en-US" dirty="0"/>
              <a:t>. While we experimented with several clustering algorithms, some had their own constraints. For instance, DBSCAN, a density-based algorithm, struggled with varying density in our dataset, leading to difficulty in accurately identifying clusters. This reinforced the need to carefully select and tune algorithms based on the specific nature of the data.</a:t>
            </a:r>
          </a:p>
          <a:p>
            <a:r>
              <a:rPr lang="en-US" dirty="0"/>
              <a:t>Another challenge was </a:t>
            </a:r>
            <a:r>
              <a:rPr lang="en-US" b="1" dirty="0"/>
              <a:t>interpretability</a:t>
            </a:r>
            <a:r>
              <a:rPr lang="en-US" dirty="0"/>
              <a:t>. Even after successfully segmenting customers into clusters, the results were sometimes complex and not immediately actionable. For example, some clusters had overlapping characteristics, making it challenging to derive straightforward business actions. We had to further analyze these clusters to extract meaningful insights that could inform strategic decisions.</a:t>
            </a:r>
          </a:p>
          <a:p>
            <a:r>
              <a:rPr lang="en-US" dirty="0"/>
              <a:t>Lastly, we considered </a:t>
            </a:r>
            <a:r>
              <a:rPr lang="en-US" b="1" dirty="0"/>
              <a:t>ethical issues</a:t>
            </a:r>
            <a:r>
              <a:rPr lang="en-US" dirty="0"/>
              <a:t>. Data privacy is paramount, especially when handling customer information. We ensured that all customer data was anonymized and processed in compliance with data protection regulations. Additionally, we worked to avoid biases in segmentation, as biased models could lead to unfair or discriminatory marketing practices. Maintaining ethical standards was crucial throughout the project.</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3133946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conclusion slide, I will summarize the key findings of our project, its impact, validation of our hypotheses, and potential future work.</a:t>
            </a:r>
          </a:p>
          <a:p>
            <a:r>
              <a:rPr lang="en-US" dirty="0"/>
              <a:t>Let’s start with the </a:t>
            </a:r>
            <a:r>
              <a:rPr lang="en-US" b="1" dirty="0"/>
              <a:t>key findings</a:t>
            </a:r>
            <a:r>
              <a:rPr lang="en-US" dirty="0"/>
              <a:t>. Through our analysis, we successfully identified four distinct customer segments, each characterized by unique spending behaviors. For example, we found high spenders, budget-conscious shoppers, balanced buyers, and customers focused on specific product categories like frozen goods and detergents. This segmentation provides valuable insights into customer behavior patterns, allowing businesses to understand their diverse customer base better.</a:t>
            </a:r>
          </a:p>
          <a:p>
            <a:r>
              <a:rPr lang="en-US" dirty="0"/>
              <a:t>Next, we move to the </a:t>
            </a:r>
            <a:r>
              <a:rPr lang="en-US" b="1" dirty="0"/>
              <a:t>impact</a:t>
            </a:r>
            <a:r>
              <a:rPr lang="en-US" dirty="0"/>
              <a:t> of these findings. By developing tailored strategies based on these segments, businesses can significantly enhance customer engagement and satisfaction. Instead of a generic marketing approach, companies can offer targeted promotions, personalized loyalty programs, and product recommendations that align with the unique preferences of each segment. This targeted engagement can lead to increased customer loyalty, higher sales, and overall better customer experiences.</a:t>
            </a:r>
          </a:p>
          <a:p>
            <a:r>
              <a:rPr lang="en-US" dirty="0"/>
              <a:t>We also focused on </a:t>
            </a:r>
            <a:r>
              <a:rPr lang="en-US" b="1" dirty="0"/>
              <a:t>validation</a:t>
            </a:r>
            <a:r>
              <a:rPr lang="en-US" dirty="0"/>
              <a:t>. To ensure the reliability of our segmentation model, we implemented pilot strategies tailored to each customer segment. The results of these pilot implementations showed a measurable improvement in customer engagement and satisfaction, thus validating our hypotheses. This not only confirmed the accuracy of our segmentation model but also demonstrated its practical value in informing business strategies.</a:t>
            </a:r>
          </a:p>
          <a:p>
            <a:r>
              <a:rPr lang="en-US" dirty="0"/>
              <a:t>Lastly, let’s discuss </a:t>
            </a:r>
            <a:r>
              <a:rPr lang="en-US" b="1" dirty="0"/>
              <a:t>future work</a:t>
            </a:r>
            <a:r>
              <a:rPr lang="en-US" dirty="0"/>
              <a:t>. While our current model offers significant insights, there are opportunities to enhance it further. One direction is implementing </a:t>
            </a:r>
            <a:r>
              <a:rPr lang="en-US" b="1" dirty="0"/>
              <a:t>real-time segmentation</a:t>
            </a:r>
            <a:r>
              <a:rPr lang="en-US" dirty="0"/>
              <a:t>, which would allow businesses to dynamically update customer segments as new data comes in, providing more timely and relevant strategies. Another area is the </a:t>
            </a:r>
            <a:r>
              <a:rPr lang="en-US" b="1" dirty="0"/>
              <a:t>integration with CRM systems</a:t>
            </a:r>
            <a:r>
              <a:rPr lang="en-US" dirty="0"/>
              <a:t>. By incorporating segmentation insights directly into CRM tools, businesses can streamline marketing campaigns, sales strategies, and customer service efforts. Finally, we propose </a:t>
            </a:r>
            <a:r>
              <a:rPr lang="en-US" b="1" dirty="0"/>
              <a:t>extended data analysis</a:t>
            </a:r>
            <a:r>
              <a:rPr lang="en-US" dirty="0"/>
              <a:t> by including additional data sources, such as online behavior and social media interactions, to gain deeper and more holistic insights into customer preferences.</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dirty="0"/>
          </a:p>
        </p:txBody>
      </p:sp>
    </p:spTree>
    <p:extLst>
      <p:ext uri="{BB962C8B-B14F-4D97-AF65-F5344CB8AC3E}">
        <p14:creationId xmlns:p14="http://schemas.microsoft.com/office/powerpoint/2010/main" val="69169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I'll provide an overview of the project, focusing on its core objective and key outcomes.</a:t>
            </a:r>
          </a:p>
          <a:p>
            <a:r>
              <a:rPr lang="en-US" dirty="0"/>
              <a:t>The </a:t>
            </a:r>
            <a:r>
              <a:rPr lang="en-US" b="1" dirty="0"/>
              <a:t>primary objective</a:t>
            </a:r>
            <a:r>
              <a:rPr lang="en-US" dirty="0"/>
              <a:t> of this project was to segment wholesale customers using machine learning algorithms based on their purchasing behaviors. This means we took transaction data from wholesale customers and applied advanced clustering techniques to group these customers based on similarities in their spending patterns. By doing so, we can better understand their behavior and preferences.</a:t>
            </a:r>
          </a:p>
          <a:p>
            <a:r>
              <a:rPr lang="en-US" dirty="0"/>
              <a:t>The segmentation process helped us identify </a:t>
            </a:r>
            <a:r>
              <a:rPr lang="en-US" b="1" dirty="0"/>
              <a:t>four distinct customer segments</a:t>
            </a:r>
            <a:r>
              <a:rPr lang="en-US" dirty="0"/>
              <a:t>, which represent different types of customers based on how they spend across various product categories. These segments are crucial because each one has unique needs and behaviors.</a:t>
            </a:r>
          </a:p>
          <a:p>
            <a:r>
              <a:rPr lang="en-US" dirty="0"/>
              <a:t>Now, what makes this segmentation valuable is that it allows businesses to craft </a:t>
            </a:r>
            <a:r>
              <a:rPr lang="en-US" b="1" dirty="0"/>
              <a:t>tailored strategies</a:t>
            </a:r>
            <a:r>
              <a:rPr lang="en-US" dirty="0"/>
              <a:t> for each segment. Instead of using a one-size-fits-all approach, businesses can create marketing campaigns, product offerings, and customer engagement strategies that are specifically designed to appeal to each group. This kind of targeted approach significantly enhances the overall </a:t>
            </a:r>
            <a:r>
              <a:rPr lang="en-US" b="1" dirty="0"/>
              <a:t>customer experience</a:t>
            </a:r>
            <a:r>
              <a:rPr lang="en-US" dirty="0"/>
              <a:t> by making sure that the right products and services are delivered to the right people at the right time.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introduction slide, I will provide some context for the project and outline its scope.</a:t>
            </a:r>
          </a:p>
          <a:p>
            <a:r>
              <a:rPr lang="en-US" dirty="0"/>
              <a:t>First, let’s talk about </a:t>
            </a:r>
            <a:r>
              <a:rPr lang="en-US" b="1" dirty="0"/>
              <a:t>context</a:t>
            </a:r>
            <a:r>
              <a:rPr lang="en-US" dirty="0"/>
              <a:t>. Customer segmentation is a fundamental strategy for businesses, especially in the wholesale industry, to tailor marketing efforts and improve customer experience. Traditionally, businesses have segmented customers using basic methods such as demographics or past purchase behavior. However, these traditional segmentation techniques are limited because they cannot effectively handle the complex and rapidly changing nature of consumer behavior today. As a result, there is a growing need for more sophisticated approaches to segmentation.</a:t>
            </a:r>
          </a:p>
          <a:p>
            <a:r>
              <a:rPr lang="en-US" dirty="0"/>
              <a:t>This brings us to the </a:t>
            </a:r>
            <a:r>
              <a:rPr lang="en-US" b="1" dirty="0"/>
              <a:t>scope</a:t>
            </a:r>
            <a:r>
              <a:rPr lang="en-US" dirty="0"/>
              <a:t> of our study. In this project, we address this gap by utilizing machine learning techniques to create a customer segmentation model based on spending patterns. By analyzing customer purchase data, we aim to identify distinct segments that can guide targeted marketing strategies and enhance overall business operations. The goal is to go beyond simple classification and gain deeper insights into customer behaviors, allowing for more precise and effective business strategies.</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208307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I’ll explain the primary problem that motivated the project and the research questions that guided our analysis.</a:t>
            </a:r>
          </a:p>
          <a:p>
            <a:r>
              <a:rPr lang="en-US" dirty="0"/>
              <a:t>The </a:t>
            </a:r>
            <a:r>
              <a:rPr lang="en-US" b="1" dirty="0"/>
              <a:t>problem</a:t>
            </a:r>
            <a:r>
              <a:rPr lang="en-US" dirty="0"/>
              <a:t> centers around the limitations of traditional customer segmentation techniques. Businesses have traditionally relied on simple factors like demographics, geography, or purchase history to segment customers. While these methods work to some extent, they struggle to handle </a:t>
            </a:r>
            <a:r>
              <a:rPr lang="en-US" b="1" dirty="0"/>
              <a:t>complex and evolving consumer behaviors</a:t>
            </a:r>
            <a:r>
              <a:rPr lang="en-US" dirty="0"/>
              <a:t>. With the increase in available data and changing customer preferences, these static methods fall short in capturing the full picture of customer behavior. This creates a need for more sophisticated approaches, like machine learning, which can process large datasets and identify hidden patterns that traditional methods miss.</a:t>
            </a:r>
          </a:p>
          <a:p>
            <a:r>
              <a:rPr lang="en-US" dirty="0"/>
              <a:t>From this problem, we formulated the following </a:t>
            </a:r>
            <a:r>
              <a:rPr lang="en-US" b="1" dirty="0"/>
              <a:t>research questions</a:t>
            </a:r>
            <a:r>
              <a:rPr lang="en-US" dirty="0"/>
              <a:t>:</a:t>
            </a:r>
          </a:p>
          <a:p>
            <a:pPr>
              <a:buFont typeface="+mj-lt"/>
              <a:buAutoNum type="arabicPeriod"/>
            </a:pPr>
            <a:r>
              <a:rPr lang="en-US" b="1" dirty="0"/>
              <a:t>How can machine learning be applied to segment wholesale customers?</a:t>
            </a:r>
            <a:br>
              <a:rPr lang="en-US" dirty="0"/>
            </a:br>
            <a:r>
              <a:rPr lang="en-US" dirty="0"/>
              <a:t>This question focuses on exploring how machine learning techniques, specifically clustering algorithms, can be used to categorize customers based on their purchasing behavior.</a:t>
            </a:r>
          </a:p>
          <a:p>
            <a:pPr>
              <a:buFont typeface="+mj-lt"/>
              <a:buAutoNum type="arabicPeriod"/>
            </a:pPr>
            <a:r>
              <a:rPr lang="en-US" b="1" dirty="0"/>
              <a:t>Which clustering algorithms are most effective for segmentation?</a:t>
            </a:r>
            <a:br>
              <a:rPr lang="en-US" dirty="0"/>
            </a:br>
            <a:r>
              <a:rPr lang="en-US" dirty="0"/>
              <a:t>Since there are various clustering algorithms available, this question aims to identify which methods work best for wholesale customer segmentation. We tested several algorithms like K-Means, Agglomerative Clustering, GMM, and DBSCAN to determine the most effective approach.</a:t>
            </a:r>
          </a:p>
          <a:p>
            <a:pPr>
              <a:buFont typeface="+mj-lt"/>
              <a:buAutoNum type="arabicPeriod"/>
            </a:pPr>
            <a:r>
              <a:rPr lang="en-US" b="1" dirty="0"/>
              <a:t>What actionable insights can be derived from the identified customer segments?</a:t>
            </a:r>
            <a:br>
              <a:rPr lang="en-US" dirty="0"/>
            </a:br>
            <a:r>
              <a:rPr lang="en-US" dirty="0"/>
              <a:t>Finally, the purpose of segmentation is to derive meaningful, actionable insights that businesses can use. This question addresses how the results of the machine learning models can inform marketing strategies, customer engagement, and overall business operations.</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369665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I’ll walk you through the </a:t>
            </a:r>
            <a:r>
              <a:rPr lang="en-US" b="1" dirty="0"/>
              <a:t>methodology</a:t>
            </a:r>
            <a:r>
              <a:rPr lang="en-US" dirty="0"/>
              <a:t> we followed in the project, focusing on the key steps from data collection to applying the clustering algorithms.</a:t>
            </a:r>
          </a:p>
          <a:p>
            <a:r>
              <a:rPr lang="en-US" dirty="0"/>
              <a:t>We started with </a:t>
            </a:r>
            <a:r>
              <a:rPr lang="en-US" b="1" dirty="0"/>
              <a:t>data collection</a:t>
            </a:r>
            <a:r>
              <a:rPr lang="en-US" dirty="0"/>
              <a:t> by using a wholesale customer transaction dataset. This dataset contains information about 440 customers and their annual spending across six different product categories: Fresh, Milk, Grocery, Frozen, </a:t>
            </a:r>
            <a:r>
              <a:rPr lang="en-US" dirty="0" err="1"/>
              <a:t>Detergents_Paper</a:t>
            </a:r>
            <a:r>
              <a:rPr lang="en-US" dirty="0"/>
              <a:t>, and Delicatessen. These spending patterns are key to understanding customer behavior.</a:t>
            </a:r>
          </a:p>
          <a:p>
            <a:r>
              <a:rPr lang="en-US" dirty="0"/>
              <a:t>Next, we performed </a:t>
            </a:r>
            <a:r>
              <a:rPr lang="en-US" b="1" dirty="0"/>
              <a:t>data preprocessing</a:t>
            </a:r>
            <a:r>
              <a:rPr lang="en-US" dirty="0"/>
              <a:t> to prepare the data for analysis. Preprocessing involved three main steps:</a:t>
            </a:r>
          </a:p>
          <a:p>
            <a:pPr>
              <a:buFont typeface="+mj-lt"/>
              <a:buAutoNum type="arabicPeriod"/>
            </a:pPr>
            <a:r>
              <a:rPr lang="en-US" b="1" dirty="0"/>
              <a:t>Feature Removal</a:t>
            </a:r>
            <a:r>
              <a:rPr lang="en-US" dirty="0"/>
              <a:t>: We removed irrelevant features such as 'Channel' and 'Region' from the dataset since they didn’t contribute to the clustering process.</a:t>
            </a:r>
          </a:p>
          <a:p>
            <a:pPr>
              <a:buFont typeface="+mj-lt"/>
              <a:buAutoNum type="arabicPeriod"/>
            </a:pPr>
            <a:r>
              <a:rPr lang="en-US" b="1" dirty="0"/>
              <a:t>Logarithmic Transformation</a:t>
            </a:r>
            <a:r>
              <a:rPr lang="en-US" dirty="0"/>
              <a:t>: Since the spending data was highly skewed, we applied a log transformation to normalize it. This helps in reducing the effect of outliers and brings the data within a comparable range across different features.</a:t>
            </a:r>
          </a:p>
          <a:p>
            <a:pPr>
              <a:buFont typeface="+mj-lt"/>
              <a:buAutoNum type="arabicPeriod"/>
            </a:pPr>
            <a:r>
              <a:rPr lang="en-US" b="1" dirty="0"/>
              <a:t>Principal Component Analysis (PCA)</a:t>
            </a:r>
            <a:r>
              <a:rPr lang="en-US" dirty="0"/>
              <a:t>: Finally, we applied PCA to reduce the dimensionality of the dataset. This step helped simplify the data while retaining 94% of the variance, making the clustering algorithms more efficient and easier to interpret.</a:t>
            </a:r>
          </a:p>
          <a:p>
            <a:r>
              <a:rPr lang="en-US" dirty="0"/>
              <a:t>Once the data was preprocessed, we applied several </a:t>
            </a:r>
            <a:r>
              <a:rPr lang="en-US" b="1" dirty="0"/>
              <a:t>clustering algorithms</a:t>
            </a:r>
            <a:r>
              <a:rPr lang="en-US" dirty="0"/>
              <a:t> to segment the customers:</a:t>
            </a:r>
          </a:p>
          <a:p>
            <a:pPr>
              <a:buFont typeface="Arial" panose="020B0604020202020204" pitchFamily="34" charset="0"/>
              <a:buChar char="•"/>
            </a:pPr>
            <a:r>
              <a:rPr lang="en-US" b="1" dirty="0"/>
              <a:t>K-Means</a:t>
            </a:r>
            <a:r>
              <a:rPr lang="en-US" dirty="0"/>
              <a:t>: A simple and efficient algorithm that clusters data based on the distance from cluster centroids.</a:t>
            </a:r>
          </a:p>
          <a:p>
            <a:pPr>
              <a:buFont typeface="Arial" panose="020B0604020202020204" pitchFamily="34" charset="0"/>
              <a:buChar char="•"/>
            </a:pPr>
            <a:r>
              <a:rPr lang="en-US" b="1" dirty="0"/>
              <a:t>Agglomerative Clustering</a:t>
            </a:r>
            <a:r>
              <a:rPr lang="en-US" dirty="0"/>
              <a:t>: A hierarchical approach that starts with each data point as its own cluster and progressively merges clusters.</a:t>
            </a:r>
          </a:p>
          <a:p>
            <a:pPr>
              <a:buFont typeface="Arial" panose="020B0604020202020204" pitchFamily="34" charset="0"/>
              <a:buChar char="•"/>
            </a:pPr>
            <a:r>
              <a:rPr lang="en-US" b="1" dirty="0"/>
              <a:t>Gaussian Mixture Models (GMM)</a:t>
            </a:r>
            <a:r>
              <a:rPr lang="en-US" dirty="0"/>
              <a:t>: This algorithm assumes that the data points are generated from a mixture of Gaussian distributions, providing soft clustering where each point can belong to multiple clusters with certain probabilities.</a:t>
            </a:r>
          </a:p>
          <a:p>
            <a:pPr>
              <a:buFont typeface="Arial" panose="020B0604020202020204" pitchFamily="34" charset="0"/>
              <a:buChar char="•"/>
            </a:pPr>
            <a:r>
              <a:rPr lang="en-US" b="1" dirty="0"/>
              <a:t>DBSCAN</a:t>
            </a:r>
            <a:r>
              <a:rPr lang="en-US" dirty="0"/>
              <a:t>: A density-based clustering algorithm that groups together points in dense regions and marks points in low-density regions as outliers.</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1502171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I’ll explain the </a:t>
            </a:r>
            <a:r>
              <a:rPr lang="en-US" b="1" dirty="0"/>
              <a:t>evaluation metrics</a:t>
            </a:r>
            <a:r>
              <a:rPr lang="en-US" dirty="0"/>
              <a:t> we used to assess the performance of the different clustering algorithms.</a:t>
            </a:r>
          </a:p>
          <a:p>
            <a:pPr>
              <a:buFont typeface="+mj-lt"/>
              <a:buAutoNum type="arabicPeriod"/>
            </a:pPr>
            <a:r>
              <a:rPr lang="en-US" b="1" dirty="0"/>
              <a:t>Silhouette Score</a:t>
            </a:r>
            <a:r>
              <a:rPr lang="en-US" dirty="0"/>
              <a:t>: This metric helps us understand how well the clusters are formed by measuring how similar a data point is to its own cluster compared to other clusters. The score ranges from -1 to 1, with higher values indicating that the points are well-clustered and properly separated from other clusters. A higher silhouette score means the clusters are clearly defined, which is critical for actionable segmentation.</a:t>
            </a:r>
          </a:p>
          <a:p>
            <a:pPr>
              <a:buFont typeface="+mj-lt"/>
              <a:buAutoNum type="arabicPeriod"/>
            </a:pPr>
            <a:r>
              <a:rPr lang="en-US" b="1" dirty="0"/>
              <a:t>Sum of Squared Errors (SSE)</a:t>
            </a:r>
            <a:r>
              <a:rPr lang="en-US" dirty="0"/>
              <a:t>: This metric is primarily used for evaluating K-Means clustering. It calculates the total variance within each cluster by summing up the squared distances between each data point and its cluster centroid. A lower SSE value indicates tighter clusters, meaning the data points within each cluster are closely related.</a:t>
            </a:r>
          </a:p>
          <a:p>
            <a:pPr>
              <a:buFont typeface="+mj-lt"/>
              <a:buAutoNum type="arabicPeriod"/>
            </a:pPr>
            <a:r>
              <a:rPr lang="en-US" b="1" dirty="0"/>
              <a:t>Log-Likelihood</a:t>
            </a:r>
            <a:r>
              <a:rPr lang="en-US" dirty="0"/>
              <a:t>: This metric is specific to </a:t>
            </a:r>
            <a:r>
              <a:rPr lang="en-US" b="1" dirty="0"/>
              <a:t>Gaussian Mixture Models (GMM)</a:t>
            </a:r>
            <a:r>
              <a:rPr lang="en-US" dirty="0"/>
              <a:t>. It measures how well the model fits the data by calculating the likelihood that the data was generated from the Gaussian distributions that form each cluster. A higher log-likelihood value indicates a better model fit, suggesting that GMM is correctly capturing the underlying distribution of the data.</a:t>
            </a:r>
          </a:p>
          <a:p>
            <a:pPr>
              <a:buFont typeface="+mj-lt"/>
              <a:buAutoNum type="arabicPeriod"/>
            </a:pPr>
            <a:r>
              <a:rPr lang="en-US" b="1" dirty="0"/>
              <a:t>Core Samples and Noise Points</a:t>
            </a:r>
            <a:r>
              <a:rPr lang="en-US" dirty="0"/>
              <a:t>: This is used for </a:t>
            </a:r>
            <a:r>
              <a:rPr lang="en-US" b="1" dirty="0"/>
              <a:t>DBSCAN</a:t>
            </a:r>
            <a:r>
              <a:rPr lang="en-US" dirty="0"/>
              <a:t>. DBSCAN doesn’t require specifying the number of clusters upfront; instead, it identifies dense regions of data points as clusters and marks low-density points as outliers or noise. The number of core samples refers to the points inside dense regions, while noise points are those that don’t belong to any cluster. This helps in identifying true clusters versus outliers in the data.</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913222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I’ll cover both </a:t>
            </a:r>
            <a:r>
              <a:rPr lang="en-US" b="1" dirty="0"/>
              <a:t>data validation</a:t>
            </a:r>
            <a:r>
              <a:rPr lang="en-US" dirty="0"/>
              <a:t> and </a:t>
            </a:r>
            <a:r>
              <a:rPr lang="en-US" b="1" dirty="0"/>
              <a:t>sensitivity analysis</a:t>
            </a:r>
            <a:r>
              <a:rPr lang="en-US" dirty="0"/>
              <a:t> to ensure the robustness of the clustering models.</a:t>
            </a:r>
          </a:p>
          <a:p>
            <a:r>
              <a:rPr lang="en-US" dirty="0"/>
              <a:t>Starting with </a:t>
            </a:r>
            <a:r>
              <a:rPr lang="en-US" b="1" dirty="0"/>
              <a:t>Data Validation</a:t>
            </a:r>
            <a:r>
              <a:rPr lang="en-US" dirty="0"/>
              <a:t>:</a:t>
            </a:r>
          </a:p>
          <a:p>
            <a:pPr>
              <a:buFont typeface="+mj-lt"/>
              <a:buAutoNum type="arabicPeriod"/>
            </a:pPr>
            <a:r>
              <a:rPr lang="en-US" b="1" dirty="0"/>
              <a:t>Stability Testing</a:t>
            </a:r>
            <a:r>
              <a:rPr lang="en-US" dirty="0"/>
              <a:t>: To ensure the reliability of the clusters, we conducted stability testing. This involved running the clustering algorithms multiple times with different initializations. For example, in K-Means, the initial placement of centroids can influence the final clusters. By repeating the process with different starting points, we ensured that the clusters remained consistent, which is critical for generating reliable insights.</a:t>
            </a:r>
          </a:p>
          <a:p>
            <a:pPr>
              <a:buFont typeface="+mj-lt"/>
              <a:buAutoNum type="arabicPeriod"/>
            </a:pPr>
            <a:r>
              <a:rPr lang="en-US" b="1" dirty="0"/>
              <a:t>Cross-Validation</a:t>
            </a:r>
            <a:r>
              <a:rPr lang="en-US" dirty="0"/>
              <a:t>: We also performed cross-validation by splitting the data into training and testing sets. This approach allowed us to evaluate how well the clustering algorithms generalize to new data. It’s essential to confirm that the clusters identified during training hold up when applied to unseen data, ensuring that the model is not overfitting.</a:t>
            </a:r>
          </a:p>
          <a:p>
            <a:r>
              <a:rPr lang="en-US" dirty="0"/>
              <a:t>Moving on to </a:t>
            </a:r>
            <a:r>
              <a:rPr lang="en-US" b="1" dirty="0"/>
              <a:t>Sensitivity Analysis</a:t>
            </a:r>
            <a:r>
              <a:rPr lang="en-US" dirty="0"/>
              <a:t>:</a:t>
            </a:r>
          </a:p>
          <a:p>
            <a:pPr>
              <a:buFont typeface="+mj-lt"/>
              <a:buAutoNum type="arabicPeriod"/>
            </a:pPr>
            <a:r>
              <a:rPr lang="en-US" b="1" dirty="0"/>
              <a:t>Parameter Tuning</a:t>
            </a:r>
            <a:r>
              <a:rPr lang="en-US" dirty="0"/>
              <a:t>: For algorithms like K-Means, the number of clusters (K) is crucial. We used the </a:t>
            </a:r>
            <a:r>
              <a:rPr lang="en-US" b="1" dirty="0"/>
              <a:t>elbow method</a:t>
            </a:r>
            <a:r>
              <a:rPr lang="en-US" dirty="0"/>
              <a:t> to test different values of K and determine the optimal number of clusters. The elbow point is where adding more clusters doesn’t significantly improve the within-cluster variance, ensuring a balance between accuracy and simplicity.</a:t>
            </a:r>
          </a:p>
          <a:p>
            <a:pPr>
              <a:buFont typeface="+mj-lt"/>
              <a:buAutoNum type="arabicPeriod"/>
            </a:pPr>
            <a:r>
              <a:rPr lang="en-US" b="1" dirty="0"/>
              <a:t>Impact of Hyperparameters</a:t>
            </a:r>
            <a:r>
              <a:rPr lang="en-US" dirty="0"/>
              <a:t>: For other algorithms like DBSCAN, hyperparameters such as epsilon (which defines the neighborhood radius) and minimum points (the minimum number of points to form a cluster) were tuned. We observed how different values affected the clustering outcomes. Adjusting these hyperparameters helped us find the right balance between identifying dense clusters and filtering out noise, making sure the model was flexible enough to adapt to different data structures.</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410857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I’ll present the </a:t>
            </a:r>
            <a:r>
              <a:rPr lang="en-US" b="1" dirty="0"/>
              <a:t>hypotheses</a:t>
            </a:r>
            <a:r>
              <a:rPr lang="en-US" dirty="0"/>
              <a:t> we formulated for the project and how we tested each one.</a:t>
            </a:r>
          </a:p>
          <a:p>
            <a:r>
              <a:rPr lang="en-US" dirty="0"/>
              <a:t>Starting with the </a:t>
            </a:r>
            <a:r>
              <a:rPr lang="en-US" b="1" dirty="0"/>
              <a:t>Hypotheses</a:t>
            </a:r>
            <a:r>
              <a:rPr lang="en-US" dirty="0"/>
              <a:t>:</a:t>
            </a:r>
          </a:p>
          <a:p>
            <a:pPr>
              <a:buFont typeface="+mj-lt"/>
              <a:buAutoNum type="arabicPeriod"/>
            </a:pPr>
            <a:r>
              <a:rPr lang="en-US" b="1" dirty="0"/>
              <a:t>Hypothesis 1</a:t>
            </a:r>
            <a:r>
              <a:rPr lang="en-US" dirty="0"/>
              <a:t>: We proposed that distinct customer clusters exist within the wholesale dataset. The idea here was that by using machine learning algorithms, we would be able to identify groups of customers with similar purchasing behaviors.</a:t>
            </a:r>
          </a:p>
          <a:p>
            <a:pPr>
              <a:buFont typeface="+mj-lt"/>
              <a:buAutoNum type="arabicPeriod"/>
            </a:pPr>
            <a:r>
              <a:rPr lang="en-US" b="1" dirty="0"/>
              <a:t>Hypothesis 2</a:t>
            </a:r>
            <a:r>
              <a:rPr lang="en-US" dirty="0"/>
              <a:t>: The second hypothesis was that these clusters could be characterized by their spending patterns across different product categories. For example, one group might spend heavily on fresh products, while another focuses on grocery or detergent items.</a:t>
            </a:r>
          </a:p>
          <a:p>
            <a:pPr>
              <a:buFont typeface="+mj-lt"/>
              <a:buAutoNum type="arabicPeriod"/>
            </a:pPr>
            <a:r>
              <a:rPr lang="en-US" b="1" dirty="0"/>
              <a:t>Hypothesis 3</a:t>
            </a:r>
            <a:r>
              <a:rPr lang="en-US" dirty="0"/>
              <a:t>: Finally, we hypothesized that tailored strategies designed around these clusters would lead to improved customer satisfaction and experience. This hypothesis ties directly into how businesses can use these insights to engage customers more effectively.</a:t>
            </a:r>
          </a:p>
          <a:p>
            <a:r>
              <a:rPr lang="en-US" dirty="0"/>
              <a:t>Now, let’s look at </a:t>
            </a:r>
            <a:r>
              <a:rPr lang="en-US" b="1" dirty="0"/>
              <a:t>how we tested these hypotheses</a:t>
            </a:r>
            <a:r>
              <a:rPr lang="en-US" dirty="0"/>
              <a:t>:</a:t>
            </a:r>
          </a:p>
          <a:p>
            <a:pPr>
              <a:buFont typeface="+mj-lt"/>
              <a:buAutoNum type="arabicPeriod"/>
            </a:pPr>
            <a:r>
              <a:rPr lang="en-US" b="1" dirty="0"/>
              <a:t>Hypothesis 1</a:t>
            </a:r>
            <a:r>
              <a:rPr lang="en-US" dirty="0"/>
              <a:t> was tested using various clustering algorithms, including </a:t>
            </a:r>
            <a:r>
              <a:rPr lang="en-US" b="1" dirty="0"/>
              <a:t>K-Means, GMM, and DBSCAN</a:t>
            </a:r>
            <a:r>
              <a:rPr lang="en-US" dirty="0"/>
              <a:t>. These algorithms confirmed the presence of </a:t>
            </a:r>
            <a:r>
              <a:rPr lang="en-US" b="1" dirty="0"/>
              <a:t>4 distinct customer clusters</a:t>
            </a:r>
            <a:r>
              <a:rPr lang="en-US" dirty="0"/>
              <a:t> in the dataset, each representing a unique group of customers based on their purchasing behavior.</a:t>
            </a:r>
          </a:p>
          <a:p>
            <a:pPr>
              <a:buFont typeface="+mj-lt"/>
              <a:buAutoNum type="arabicPeriod"/>
            </a:pPr>
            <a:r>
              <a:rPr lang="en-US" dirty="0"/>
              <a:t>For </a:t>
            </a:r>
            <a:r>
              <a:rPr lang="en-US" b="1" dirty="0"/>
              <a:t>Hypothesis 2</a:t>
            </a:r>
            <a:r>
              <a:rPr lang="en-US" dirty="0"/>
              <a:t>, we analyzed the characteristics of each cluster. The spending patterns were indeed distinct. For example, one cluster represented </a:t>
            </a:r>
            <a:r>
              <a:rPr lang="en-US" b="1" dirty="0"/>
              <a:t>high spenders</a:t>
            </a:r>
            <a:r>
              <a:rPr lang="en-US" dirty="0"/>
              <a:t> who purchased a lot of fresh and delicatessen products, while another cluster included more </a:t>
            </a:r>
            <a:r>
              <a:rPr lang="en-US" b="1" dirty="0"/>
              <a:t>budget-conscious shoppers</a:t>
            </a:r>
            <a:r>
              <a:rPr lang="en-US" dirty="0"/>
              <a:t> who focused on groceries and milk. These unique behaviors allowed us to confirm that the clusters could be characterized by spending patterns.</a:t>
            </a:r>
          </a:p>
          <a:p>
            <a:pPr>
              <a:buFont typeface="+mj-lt"/>
              <a:buAutoNum type="arabicPeriod"/>
            </a:pPr>
            <a:r>
              <a:rPr lang="en-US" b="1" dirty="0"/>
              <a:t>Hypothesis 3</a:t>
            </a:r>
            <a:r>
              <a:rPr lang="en-US" dirty="0"/>
              <a:t> was tested by implementing pilot strategies tailored to each cluster. For instance, we developed targeted marketing campaigns for high spenders and budget-conscious shoppers. The </a:t>
            </a:r>
            <a:r>
              <a:rPr lang="en-US" b="1" dirty="0"/>
              <a:t>results from this pilot implementation</a:t>
            </a:r>
            <a:r>
              <a:rPr lang="en-US" dirty="0"/>
              <a:t> showed a measurable improvement in </a:t>
            </a:r>
            <a:r>
              <a:rPr lang="en-US" b="1" dirty="0"/>
              <a:t>customer engagement</a:t>
            </a:r>
            <a:r>
              <a:rPr lang="en-US" dirty="0"/>
              <a:t> and satisfaction, validating our hypothesis that tailoring strategies to specific customer groups enhances the overall experience.</a:t>
            </a:r>
          </a:p>
          <a:p>
            <a:endParaRPr lang="en-US"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645479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I’ll go over the </a:t>
            </a:r>
            <a:r>
              <a:rPr lang="en-US" b="1" dirty="0"/>
              <a:t>results of the clustering analysis</a:t>
            </a:r>
            <a:r>
              <a:rPr lang="en-US" dirty="0"/>
              <a:t>, specifically focusing on the clusters identified through the K-Means algorithm, which produced the best results for this dataset.</a:t>
            </a:r>
          </a:p>
          <a:p>
            <a:r>
              <a:rPr lang="en-US" dirty="0"/>
              <a:t>After applying K-Means, we identified </a:t>
            </a:r>
            <a:r>
              <a:rPr lang="en-US" b="1" dirty="0"/>
              <a:t>four distinct customer clusters</a:t>
            </a:r>
            <a:r>
              <a:rPr lang="en-US" dirty="0"/>
              <a:t>, each representing a unique group based on spending behavior across various product categories.</a:t>
            </a:r>
          </a:p>
          <a:p>
            <a:pPr>
              <a:buFont typeface="+mj-lt"/>
              <a:buAutoNum type="arabicPeriod"/>
            </a:pPr>
            <a:r>
              <a:rPr lang="en-US" b="1" dirty="0"/>
              <a:t>Cluster 1: High Spenders</a:t>
            </a:r>
            <a:endParaRPr lang="en-US" dirty="0"/>
          </a:p>
          <a:p>
            <a:pPr marL="742950" lvl="1" indent="-285750">
              <a:buFont typeface="+mj-lt"/>
              <a:buAutoNum type="arabicPeriod"/>
            </a:pPr>
            <a:r>
              <a:rPr lang="en-US" dirty="0"/>
              <a:t>This group includes customers who spend the most across all product categories, particularly on fresh products and delicatessen items. They are less price-sensitive and tend to value premium products and quality. These customers represent a highly profitable segment for businesses and are ideal candidates for loyalty programs or exclusive deals.</a:t>
            </a:r>
          </a:p>
          <a:p>
            <a:pPr>
              <a:buFont typeface="+mj-lt"/>
              <a:buAutoNum type="arabicPeriod"/>
            </a:pPr>
            <a:r>
              <a:rPr lang="en-US" b="1" dirty="0"/>
              <a:t>Cluster 2: Budget-Conscious Shoppers</a:t>
            </a:r>
            <a:endParaRPr lang="en-US" dirty="0"/>
          </a:p>
          <a:p>
            <a:pPr marL="742950" lvl="1" indent="-285750">
              <a:buFont typeface="+mj-lt"/>
              <a:buAutoNum type="arabicPeriod"/>
            </a:pPr>
            <a:r>
              <a:rPr lang="en-US" dirty="0"/>
              <a:t>Customers in this cluster are more price-sensitive and spend moderately, focusing on grocery and milk products. They are likely to look for value-for-money deals and promotions. Targeting this group with discounts or bulk purchase options could help businesses increase their frequency of purchases.</a:t>
            </a:r>
          </a:p>
          <a:p>
            <a:pPr>
              <a:buFont typeface="+mj-lt"/>
              <a:buAutoNum type="arabicPeriod"/>
            </a:pPr>
            <a:r>
              <a:rPr lang="en-US" b="1" dirty="0"/>
              <a:t>Cluster 3: Balanced Buyers</a:t>
            </a:r>
            <a:endParaRPr lang="en-US" dirty="0"/>
          </a:p>
          <a:p>
            <a:pPr marL="742950" lvl="1" indent="-285750">
              <a:buFont typeface="+mj-lt"/>
              <a:buAutoNum type="arabicPeriod"/>
            </a:pPr>
            <a:r>
              <a:rPr lang="en-US" dirty="0"/>
              <a:t>This group has a well-balanced spending pattern across all categories, without a clear emphasis on any one area. These customers prefer variety and consistency in their purchases. For businesses, this segment can be engaged through versatile product offerings and balanced promotional campaigns that highlight a mix of product categories.</a:t>
            </a:r>
          </a:p>
          <a:p>
            <a:pPr>
              <a:buFont typeface="+mj-lt"/>
              <a:buAutoNum type="arabicPeriod"/>
            </a:pPr>
            <a:r>
              <a:rPr lang="en-US" b="1" dirty="0"/>
              <a:t>Cluster 4: Frozen and Detergent Focused</a:t>
            </a:r>
            <a:endParaRPr lang="en-US" dirty="0"/>
          </a:p>
          <a:p>
            <a:pPr marL="742950" lvl="1" indent="-285750">
              <a:buFont typeface="+mj-lt"/>
              <a:buAutoNum type="arabicPeriod"/>
            </a:pPr>
            <a:r>
              <a:rPr lang="en-US" dirty="0"/>
              <a:t>These customers spend the most on frozen products and detergents, with lower spending on fresh and grocery items. They prioritize convenience, possibly indicating busy lifestyles or even commercial use, like small businesses. Offering convenience-focused bundles or time-saving products would be an effective strategy for this group.</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154813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6.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4" name="TextBox 3">
            <a:extLst>
              <a:ext uri="{FF2B5EF4-FFF2-40B4-BE49-F238E27FC236}">
                <a16:creationId xmlns:a16="http://schemas.microsoft.com/office/drawing/2014/main" id="{19D6F319-7ED9-0E32-4918-A45759510648}"/>
              </a:ext>
            </a:extLst>
          </p:cNvPr>
          <p:cNvSpPr txBox="1"/>
          <p:nvPr/>
        </p:nvSpPr>
        <p:spPr>
          <a:xfrm>
            <a:off x="1316963" y="851338"/>
            <a:ext cx="10013189" cy="4247317"/>
          </a:xfrm>
          <a:prstGeom prst="rect">
            <a:avLst/>
          </a:prstGeom>
          <a:noFill/>
        </p:spPr>
        <p:txBody>
          <a:bodyPr wrap="square" rtlCol="0">
            <a:spAutoFit/>
          </a:bodyPr>
          <a:lstStyle/>
          <a:p>
            <a:r>
              <a:rPr lang="en-GB" sz="5400" b="1" dirty="0">
                <a:effectLst>
                  <a:outerShdw blurRad="38100" dist="38100" dir="2700000" algn="tl">
                    <a:srgbClr val="000000">
                      <a:alpha val="43137"/>
                    </a:srgbClr>
                  </a:outerShdw>
                </a:effectLst>
              </a:rPr>
              <a:t>Habibur Rahman</a:t>
            </a:r>
          </a:p>
          <a:p>
            <a:r>
              <a:rPr lang="en-GB" sz="5400" b="1" dirty="0">
                <a:effectLst>
                  <a:outerShdw blurRad="38100" dist="38100" dir="2700000" algn="tl">
                    <a:srgbClr val="000000">
                      <a:alpha val="43137"/>
                    </a:srgbClr>
                  </a:outerShdw>
                </a:effectLst>
              </a:rPr>
              <a:t>30047478</a:t>
            </a:r>
            <a:br>
              <a:rPr lang="en-GB" sz="5400" b="1" dirty="0">
                <a:effectLst>
                  <a:outerShdw blurRad="38100" dist="38100" dir="2700000" algn="tl">
                    <a:srgbClr val="000000">
                      <a:alpha val="43137"/>
                    </a:srgbClr>
                  </a:outerShdw>
                </a:effectLst>
              </a:rPr>
            </a:br>
            <a:r>
              <a:rPr lang="en-GB" sz="5400" b="1" dirty="0">
                <a:effectLst>
                  <a:outerShdw blurRad="38100" dist="38100" dir="2700000" algn="tl">
                    <a:srgbClr val="000000">
                      <a:alpha val="43137"/>
                    </a:srgbClr>
                  </a:outerShdw>
                </a:effectLst>
              </a:rPr>
              <a:t>MSc Project</a:t>
            </a:r>
            <a:br>
              <a:rPr lang="en-GB" sz="5400" b="1" dirty="0">
                <a:effectLst>
                  <a:outerShdw blurRad="38100" dist="38100" dir="2700000" algn="tl">
                    <a:srgbClr val="000000">
                      <a:alpha val="43137"/>
                    </a:srgbClr>
                  </a:outerShdw>
                </a:effectLst>
              </a:rPr>
            </a:br>
            <a:r>
              <a:rPr lang="en-GB" sz="5400" b="1" dirty="0">
                <a:effectLst>
                  <a:outerShdw blurRad="38100" dist="38100" dir="2700000" algn="tl">
                    <a:srgbClr val="000000">
                      <a:alpha val="43137"/>
                    </a:srgbClr>
                  </a:outerShdw>
                </a:effectLst>
              </a:rPr>
              <a:t>MSc In Computer Science  </a:t>
            </a:r>
          </a:p>
          <a:p>
            <a:r>
              <a:rPr lang="en-GB" sz="5400" b="1" dirty="0">
                <a:effectLst>
                  <a:outerShdw blurRad="38100" dist="38100" dir="2700000" algn="tl">
                    <a:srgbClr val="000000">
                      <a:alpha val="43137"/>
                    </a:srgbClr>
                  </a:outerShdw>
                </a:effectLst>
              </a:rPr>
              <a:t>Course Year 2023-2024</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FF81-8869-627E-FC7C-506780929F88}"/>
              </a:ext>
            </a:extLst>
          </p:cNvPr>
          <p:cNvSpPr>
            <a:spLocks noGrp="1"/>
          </p:cNvSpPr>
          <p:nvPr>
            <p:ph type="title"/>
          </p:nvPr>
        </p:nvSpPr>
        <p:spPr>
          <a:xfrm>
            <a:off x="2790721" y="638476"/>
            <a:ext cx="5968268" cy="1257300"/>
          </a:xfrm>
        </p:spPr>
        <p:txBody>
          <a:bodyPr>
            <a:normAutofit fontScale="90000"/>
          </a:bodyPr>
          <a:lstStyle/>
          <a:p>
            <a:r>
              <a:rPr lang="en-US" dirty="0"/>
              <a:t>K-means &amp; </a:t>
            </a:r>
            <a:r>
              <a:rPr kumimoji="0" lang="en-US" b="0" i="0" u="none" strike="noStrike" kern="1200" cap="none" spc="0" normalizeH="0" baseline="0" noProof="0"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uLnTx/>
                <a:uFillTx/>
                <a:latin typeface="Goudy Old Style"/>
                <a:ea typeface="+mn-ea"/>
                <a:cs typeface="+mn-cs"/>
              </a:rPr>
              <a:t>Agglomerative Clustering</a:t>
            </a:r>
            <a:endParaRPr lang="en-US" dirty="0"/>
          </a:p>
        </p:txBody>
      </p:sp>
      <p:pic>
        <p:nvPicPr>
          <p:cNvPr id="5" name="Content Placeholder 4">
            <a:extLst>
              <a:ext uri="{FF2B5EF4-FFF2-40B4-BE49-F238E27FC236}">
                <a16:creationId xmlns:a16="http://schemas.microsoft.com/office/drawing/2014/main" id="{79F24835-AD74-7C91-CF93-1AE60B2301C0}"/>
              </a:ext>
            </a:extLst>
          </p:cNvPr>
          <p:cNvPicPr>
            <a:picLocks noGrp="1" noChangeAspect="1"/>
          </p:cNvPicPr>
          <p:nvPr>
            <p:ph idx="1"/>
          </p:nvPr>
        </p:nvPicPr>
        <p:blipFill>
          <a:blip r:embed="rId3"/>
          <a:stretch>
            <a:fillRect/>
          </a:stretch>
        </p:blipFill>
        <p:spPr>
          <a:xfrm>
            <a:off x="1076363" y="2487001"/>
            <a:ext cx="4061530" cy="3049129"/>
          </a:xfrm>
        </p:spPr>
      </p:pic>
      <p:pic>
        <p:nvPicPr>
          <p:cNvPr id="7" name="Picture 6">
            <a:extLst>
              <a:ext uri="{FF2B5EF4-FFF2-40B4-BE49-F238E27FC236}">
                <a16:creationId xmlns:a16="http://schemas.microsoft.com/office/drawing/2014/main" id="{47AAAD9A-B7D7-04B4-F576-7329EBD5B31D}"/>
              </a:ext>
            </a:extLst>
          </p:cNvPr>
          <p:cNvPicPr>
            <a:picLocks noChangeAspect="1"/>
          </p:cNvPicPr>
          <p:nvPr/>
        </p:nvPicPr>
        <p:blipFill>
          <a:blip r:embed="rId4"/>
          <a:stretch>
            <a:fillRect/>
          </a:stretch>
        </p:blipFill>
        <p:spPr>
          <a:xfrm>
            <a:off x="6449092" y="3170397"/>
            <a:ext cx="4061528" cy="3049127"/>
          </a:xfrm>
          <a:prstGeom prst="rect">
            <a:avLst/>
          </a:prstGeom>
        </p:spPr>
      </p:pic>
    </p:spTree>
    <p:extLst>
      <p:ext uri="{BB962C8B-B14F-4D97-AF65-F5344CB8AC3E}">
        <p14:creationId xmlns:p14="http://schemas.microsoft.com/office/powerpoint/2010/main" val="154154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BF61-42A1-1C4E-AA98-35A2211ED96E}"/>
              </a:ext>
            </a:extLst>
          </p:cNvPr>
          <p:cNvSpPr>
            <a:spLocks noGrp="1"/>
          </p:cNvSpPr>
          <p:nvPr>
            <p:ph type="title"/>
          </p:nvPr>
        </p:nvSpPr>
        <p:spPr/>
        <p:txBody>
          <a:bodyPr/>
          <a:lstStyle/>
          <a:p>
            <a:r>
              <a:rPr kumimoji="0" lang="en-US" b="0" i="0" u="none" strike="noStrike" kern="1200" cap="none" spc="0" normalizeH="0" baseline="0" noProof="0"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uLnTx/>
                <a:uFillTx/>
                <a:latin typeface="Goudy Old Style"/>
                <a:ea typeface="+mn-ea"/>
                <a:cs typeface="+mn-cs"/>
              </a:rPr>
              <a:t>Gaussian Mixture Models (GMM)</a:t>
            </a:r>
            <a:endParaRPr lang="en-US" dirty="0"/>
          </a:p>
        </p:txBody>
      </p:sp>
      <p:pic>
        <p:nvPicPr>
          <p:cNvPr id="9" name="Content Placeholder 8">
            <a:extLst>
              <a:ext uri="{FF2B5EF4-FFF2-40B4-BE49-F238E27FC236}">
                <a16:creationId xmlns:a16="http://schemas.microsoft.com/office/drawing/2014/main" id="{77325F82-9DD8-B38C-E0FF-F8823F079300}"/>
              </a:ext>
            </a:extLst>
          </p:cNvPr>
          <p:cNvPicPr>
            <a:picLocks noGrp="1" noChangeAspect="1"/>
          </p:cNvPicPr>
          <p:nvPr>
            <p:ph idx="1"/>
          </p:nvPr>
        </p:nvPicPr>
        <p:blipFill>
          <a:blip r:embed="rId3"/>
          <a:stretch>
            <a:fillRect/>
          </a:stretch>
        </p:blipFill>
        <p:spPr>
          <a:xfrm>
            <a:off x="1332899" y="2303045"/>
            <a:ext cx="4154905" cy="3067852"/>
          </a:xfrm>
        </p:spPr>
      </p:pic>
      <p:pic>
        <p:nvPicPr>
          <p:cNvPr id="11" name="Picture 10">
            <a:extLst>
              <a:ext uri="{FF2B5EF4-FFF2-40B4-BE49-F238E27FC236}">
                <a16:creationId xmlns:a16="http://schemas.microsoft.com/office/drawing/2014/main" id="{872BAB8E-1CD9-1A7D-9DD0-97DABB84521E}"/>
              </a:ext>
            </a:extLst>
          </p:cNvPr>
          <p:cNvPicPr>
            <a:picLocks noChangeAspect="1"/>
          </p:cNvPicPr>
          <p:nvPr/>
        </p:nvPicPr>
        <p:blipFill>
          <a:blip r:embed="rId4"/>
          <a:stretch>
            <a:fillRect/>
          </a:stretch>
        </p:blipFill>
        <p:spPr>
          <a:xfrm>
            <a:off x="6384757" y="3219145"/>
            <a:ext cx="4154906" cy="3029255"/>
          </a:xfrm>
          <a:prstGeom prst="rect">
            <a:avLst/>
          </a:prstGeom>
        </p:spPr>
      </p:pic>
    </p:spTree>
    <p:extLst>
      <p:ext uri="{BB962C8B-B14F-4D97-AF65-F5344CB8AC3E}">
        <p14:creationId xmlns:p14="http://schemas.microsoft.com/office/powerpoint/2010/main" val="421209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C6A0-CBAF-F83F-6BF0-5D146F815A46}"/>
              </a:ext>
            </a:extLst>
          </p:cNvPr>
          <p:cNvSpPr>
            <a:spLocks noGrp="1"/>
          </p:cNvSpPr>
          <p:nvPr>
            <p:ph type="title"/>
          </p:nvPr>
        </p:nvSpPr>
        <p:spPr>
          <a:xfrm>
            <a:off x="913795" y="609600"/>
            <a:ext cx="6627742" cy="1257300"/>
          </a:xfrm>
        </p:spPr>
        <p:txBody>
          <a:bodyPr/>
          <a:lstStyle/>
          <a:p>
            <a:r>
              <a:rPr lang="en-US" dirty="0"/>
              <a:t>Strategic Recommendations</a:t>
            </a:r>
          </a:p>
        </p:txBody>
      </p:sp>
      <p:sp>
        <p:nvSpPr>
          <p:cNvPr id="3" name="Content Placeholder 2">
            <a:extLst>
              <a:ext uri="{FF2B5EF4-FFF2-40B4-BE49-F238E27FC236}">
                <a16:creationId xmlns:a16="http://schemas.microsoft.com/office/drawing/2014/main" id="{E80524E4-EEE9-D260-DCEB-D19F83E0D1F2}"/>
              </a:ext>
            </a:extLst>
          </p:cNvPr>
          <p:cNvSpPr>
            <a:spLocks noGrp="1"/>
          </p:cNvSpPr>
          <p:nvPr>
            <p:ph idx="1"/>
          </p:nvPr>
        </p:nvSpPr>
        <p:spPr/>
        <p:txBody>
          <a:bodyPr/>
          <a:lstStyle/>
          <a:p>
            <a:r>
              <a:rPr lang="en-US" sz="2400" dirty="0"/>
              <a:t>High Spenders: </a:t>
            </a:r>
            <a:r>
              <a:rPr lang="en-US" sz="2000" dirty="0"/>
              <a:t>Offer loyalty programs and premium services.</a:t>
            </a:r>
          </a:p>
          <a:p>
            <a:r>
              <a:rPr lang="en-US" sz="2400" dirty="0"/>
              <a:t>Budget-Conscious Shoppers: </a:t>
            </a:r>
            <a:r>
              <a:rPr lang="en-US" sz="2000" dirty="0"/>
              <a:t>Focus on discounts and value promotions.</a:t>
            </a:r>
          </a:p>
          <a:p>
            <a:r>
              <a:rPr lang="en-US" sz="2400" dirty="0"/>
              <a:t>Balanced Buyers: </a:t>
            </a:r>
            <a:r>
              <a:rPr lang="en-US" sz="2000" dirty="0"/>
              <a:t>Promote versatile products across categories.</a:t>
            </a:r>
          </a:p>
          <a:p>
            <a:r>
              <a:rPr lang="en-US" sz="2400" dirty="0"/>
              <a:t>Frozen and Detergent Focused: </a:t>
            </a:r>
            <a:r>
              <a:rPr lang="en-US" sz="2000" dirty="0"/>
              <a:t>Offer convenience bundles.</a:t>
            </a:r>
            <a:endParaRPr lang="en-US" dirty="0"/>
          </a:p>
        </p:txBody>
      </p:sp>
    </p:spTree>
    <p:extLst>
      <p:ext uri="{BB962C8B-B14F-4D97-AF65-F5344CB8AC3E}">
        <p14:creationId xmlns:p14="http://schemas.microsoft.com/office/powerpoint/2010/main" val="196072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A400-BB32-BC26-9650-02C0DC68ABA6}"/>
              </a:ext>
            </a:extLst>
          </p:cNvPr>
          <p:cNvSpPr>
            <a:spLocks noGrp="1"/>
          </p:cNvSpPr>
          <p:nvPr>
            <p:ph type="title"/>
          </p:nvPr>
        </p:nvSpPr>
        <p:spPr>
          <a:xfrm>
            <a:off x="913795" y="609600"/>
            <a:ext cx="4853262" cy="1257300"/>
          </a:xfrm>
        </p:spPr>
        <p:txBody>
          <a:bodyPr/>
          <a:lstStyle/>
          <a:p>
            <a:r>
              <a:rPr lang="en-US" dirty="0"/>
              <a:t>Software Evaluation</a:t>
            </a:r>
          </a:p>
        </p:txBody>
      </p:sp>
      <p:sp>
        <p:nvSpPr>
          <p:cNvPr id="3" name="Content Placeholder 2">
            <a:extLst>
              <a:ext uri="{FF2B5EF4-FFF2-40B4-BE49-F238E27FC236}">
                <a16:creationId xmlns:a16="http://schemas.microsoft.com/office/drawing/2014/main" id="{37B82408-8E69-3BC5-3697-F1CF4435F4A4}"/>
              </a:ext>
            </a:extLst>
          </p:cNvPr>
          <p:cNvSpPr>
            <a:spLocks noGrp="1"/>
          </p:cNvSpPr>
          <p:nvPr>
            <p:ph idx="1"/>
          </p:nvPr>
        </p:nvSpPr>
        <p:spPr/>
        <p:txBody>
          <a:bodyPr/>
          <a:lstStyle/>
          <a:p>
            <a:r>
              <a:rPr lang="en-US" dirty="0"/>
              <a:t>Accuracy: </a:t>
            </a:r>
            <a:r>
              <a:rPr lang="en-US" sz="2000" dirty="0"/>
              <a:t>K-Means performed best with a silhouette score of 0.55.</a:t>
            </a:r>
          </a:p>
          <a:p>
            <a:r>
              <a:rPr lang="en-US" dirty="0"/>
              <a:t>Performance: </a:t>
            </a:r>
            <a:r>
              <a:rPr lang="en-US" sz="2000" dirty="0"/>
              <a:t>K-Means was the fastest; DBSCAN had the slowest execution.</a:t>
            </a:r>
          </a:p>
          <a:p>
            <a:r>
              <a:rPr lang="en-US" dirty="0"/>
              <a:t>Usability: </a:t>
            </a:r>
            <a:r>
              <a:rPr lang="en-US" sz="2000" dirty="0"/>
              <a:t>User-friendly interface; intuitive for business analysts.</a:t>
            </a:r>
          </a:p>
          <a:p>
            <a:r>
              <a:rPr lang="en-US" dirty="0"/>
              <a:t>Scalability: </a:t>
            </a:r>
            <a:r>
              <a:rPr lang="en-US" sz="2000" dirty="0"/>
              <a:t>K-Means scales best with larger datasets.</a:t>
            </a:r>
            <a:endParaRPr lang="en-US" dirty="0"/>
          </a:p>
        </p:txBody>
      </p:sp>
    </p:spTree>
    <p:extLst>
      <p:ext uri="{BB962C8B-B14F-4D97-AF65-F5344CB8AC3E}">
        <p14:creationId xmlns:p14="http://schemas.microsoft.com/office/powerpoint/2010/main" val="2925769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22FF-F632-9025-4001-9226E13743EF}"/>
              </a:ext>
            </a:extLst>
          </p:cNvPr>
          <p:cNvSpPr>
            <a:spLocks noGrp="1"/>
          </p:cNvSpPr>
          <p:nvPr>
            <p:ph type="title"/>
          </p:nvPr>
        </p:nvSpPr>
        <p:spPr/>
        <p:txBody>
          <a:bodyPr>
            <a:normAutofit/>
          </a:bodyPr>
          <a:lstStyle/>
          <a:p>
            <a:r>
              <a:rPr lang="en-US" dirty="0"/>
              <a:t>Challenges and Limitations </a:t>
            </a:r>
          </a:p>
        </p:txBody>
      </p:sp>
      <p:sp>
        <p:nvSpPr>
          <p:cNvPr id="3" name="Content Placeholder 2">
            <a:extLst>
              <a:ext uri="{FF2B5EF4-FFF2-40B4-BE49-F238E27FC236}">
                <a16:creationId xmlns:a16="http://schemas.microsoft.com/office/drawing/2014/main" id="{BC130EFA-8602-AA7A-7128-C59E865046A5}"/>
              </a:ext>
            </a:extLst>
          </p:cNvPr>
          <p:cNvSpPr>
            <a:spLocks noGrp="1"/>
          </p:cNvSpPr>
          <p:nvPr>
            <p:ph sz="half" idx="1"/>
          </p:nvPr>
        </p:nvSpPr>
        <p:spPr/>
        <p:txBody>
          <a:bodyPr>
            <a:normAutofit/>
          </a:bodyPr>
          <a:lstStyle/>
          <a:p>
            <a:r>
              <a:rPr lang="en-US" dirty="0"/>
              <a:t>Data Quality: </a:t>
            </a:r>
            <a:r>
              <a:rPr lang="en-US" sz="2000" dirty="0"/>
              <a:t>Incomplete or inconsistent data required extensive preprocessing (e.g., feature removal, logarithmic transformation).</a:t>
            </a:r>
          </a:p>
          <a:p>
            <a:r>
              <a:rPr lang="en-US" dirty="0"/>
              <a:t>Algorithm Limitations: </a:t>
            </a:r>
            <a:r>
              <a:rPr lang="en-US" sz="2000" dirty="0"/>
              <a:t>Some algorithms, like DBSCAN, struggled with varying density in the dataset.</a:t>
            </a:r>
            <a:endParaRPr lang="en-US" dirty="0"/>
          </a:p>
        </p:txBody>
      </p:sp>
      <p:sp>
        <p:nvSpPr>
          <p:cNvPr id="4" name="Content Placeholder 3">
            <a:extLst>
              <a:ext uri="{FF2B5EF4-FFF2-40B4-BE49-F238E27FC236}">
                <a16:creationId xmlns:a16="http://schemas.microsoft.com/office/drawing/2014/main" id="{0DB1D871-4F93-8CFA-4879-D39C33768E86}"/>
              </a:ext>
            </a:extLst>
          </p:cNvPr>
          <p:cNvSpPr>
            <a:spLocks noGrp="1"/>
          </p:cNvSpPr>
          <p:nvPr>
            <p:ph sz="half" idx="2"/>
          </p:nvPr>
        </p:nvSpPr>
        <p:spPr/>
        <p:txBody>
          <a:bodyPr>
            <a:normAutofit/>
          </a:bodyPr>
          <a:lstStyle/>
          <a:p>
            <a:r>
              <a:rPr lang="en-US" dirty="0"/>
              <a:t>Interpretability: </a:t>
            </a:r>
            <a:r>
              <a:rPr lang="en-US" sz="2000" dirty="0"/>
              <a:t>Complexity of clusters made it challenging to derive straightforward business actions.</a:t>
            </a:r>
          </a:p>
          <a:p>
            <a:r>
              <a:rPr lang="en-US" dirty="0"/>
              <a:t>Ethical Considerations: </a:t>
            </a:r>
            <a:r>
              <a:rPr lang="en-US" sz="2000" dirty="0"/>
              <a:t>Ensuring data privacy and avoiding bias in segmentation.</a:t>
            </a:r>
          </a:p>
          <a:p>
            <a:endParaRPr lang="en-US" dirty="0"/>
          </a:p>
        </p:txBody>
      </p:sp>
    </p:spTree>
    <p:extLst>
      <p:ext uri="{BB962C8B-B14F-4D97-AF65-F5344CB8AC3E}">
        <p14:creationId xmlns:p14="http://schemas.microsoft.com/office/powerpoint/2010/main" val="387734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20CD-B2B6-8018-58A7-0749DEA7CD72}"/>
              </a:ext>
            </a:extLst>
          </p:cNvPr>
          <p:cNvSpPr>
            <a:spLocks noGrp="1"/>
          </p:cNvSpPr>
          <p:nvPr>
            <p:ph type="title"/>
          </p:nvPr>
        </p:nvSpPr>
        <p:spPr>
          <a:xfrm>
            <a:off x="913795" y="609600"/>
            <a:ext cx="3223639" cy="1257300"/>
          </a:xfrm>
        </p:spPr>
        <p:txBody>
          <a:bodyPr/>
          <a:lstStyle/>
          <a:p>
            <a:r>
              <a:rPr lang="en-US" dirty="0"/>
              <a:t>Conclusion</a:t>
            </a:r>
          </a:p>
        </p:txBody>
      </p:sp>
      <p:sp>
        <p:nvSpPr>
          <p:cNvPr id="3" name="Content Placeholder 2">
            <a:extLst>
              <a:ext uri="{FF2B5EF4-FFF2-40B4-BE49-F238E27FC236}">
                <a16:creationId xmlns:a16="http://schemas.microsoft.com/office/drawing/2014/main" id="{951D0CE1-C529-2648-2729-BE91B78FF7CA}"/>
              </a:ext>
            </a:extLst>
          </p:cNvPr>
          <p:cNvSpPr>
            <a:spLocks noGrp="1"/>
          </p:cNvSpPr>
          <p:nvPr>
            <p:ph idx="1"/>
          </p:nvPr>
        </p:nvSpPr>
        <p:spPr/>
        <p:txBody>
          <a:bodyPr>
            <a:normAutofit fontScale="92500"/>
          </a:bodyPr>
          <a:lstStyle/>
          <a:p>
            <a:r>
              <a:rPr lang="en-US" sz="2400" dirty="0"/>
              <a:t>Key Findings: </a:t>
            </a:r>
            <a:r>
              <a:rPr lang="en-US" sz="2000" dirty="0"/>
              <a:t>Four distinct customer segments identified, each characterized by unique spending behaviors.</a:t>
            </a:r>
          </a:p>
          <a:p>
            <a:r>
              <a:rPr lang="en-US" sz="2400" dirty="0"/>
              <a:t>Impact: </a:t>
            </a:r>
            <a:r>
              <a:rPr lang="en-US" sz="2000" dirty="0"/>
              <a:t>Tailored strategies based on segmentation can significantly enhance customer engagement and satisfaction.</a:t>
            </a:r>
          </a:p>
          <a:p>
            <a:r>
              <a:rPr lang="en-US" sz="2400" dirty="0"/>
              <a:t>Validation: </a:t>
            </a:r>
            <a:r>
              <a:rPr lang="en-US" sz="2000" dirty="0"/>
              <a:t>Pilot implementations validated hypotheses and provided actionable business insights.</a:t>
            </a:r>
            <a:endParaRPr lang="en-US" sz="2400" dirty="0"/>
          </a:p>
          <a:p>
            <a:r>
              <a:rPr lang="en-US" sz="2400" dirty="0"/>
              <a:t>Future Work:</a:t>
            </a:r>
          </a:p>
          <a:p>
            <a:pPr>
              <a:buFont typeface="Arial" panose="020B0604020202020204" pitchFamily="34" charset="0"/>
              <a:buChar char="•"/>
            </a:pPr>
            <a:r>
              <a:rPr lang="en-US" sz="2000" dirty="0"/>
              <a:t>Real-time </a:t>
            </a:r>
            <a:r>
              <a:rPr lang="en-US" sz="2000" dirty="0" err="1"/>
              <a:t>segmentationIntegration</a:t>
            </a:r>
            <a:r>
              <a:rPr lang="en-US" sz="2000" dirty="0"/>
              <a:t> with CRM systems</a:t>
            </a:r>
          </a:p>
          <a:p>
            <a:pPr>
              <a:buFont typeface="Arial" panose="020B0604020202020204" pitchFamily="34" charset="0"/>
              <a:buChar char="•"/>
            </a:pPr>
            <a:r>
              <a:rPr lang="en-US" sz="2000" dirty="0"/>
              <a:t>Extended data analysis</a:t>
            </a:r>
          </a:p>
        </p:txBody>
      </p:sp>
    </p:spTree>
    <p:extLst>
      <p:ext uri="{BB962C8B-B14F-4D97-AF65-F5344CB8AC3E}">
        <p14:creationId xmlns:p14="http://schemas.microsoft.com/office/powerpoint/2010/main" val="117951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4F4C-8CB0-4CCF-98F8-1BC311C9E703}"/>
              </a:ext>
            </a:extLst>
          </p:cNvPr>
          <p:cNvSpPr>
            <a:spLocks noGrp="1"/>
          </p:cNvSpPr>
          <p:nvPr>
            <p:ph type="title"/>
          </p:nvPr>
        </p:nvSpPr>
        <p:spPr/>
        <p:txBody>
          <a:bodyPr>
            <a:normAutofit/>
          </a:bodyPr>
          <a:lstStyle/>
          <a:p>
            <a:r>
              <a:rPr lang="en-US" sz="11500" dirty="0"/>
              <a:t>Thank You</a:t>
            </a:r>
          </a:p>
        </p:txBody>
      </p:sp>
      <p:sp>
        <p:nvSpPr>
          <p:cNvPr id="3" name="Text Placeholder 2">
            <a:extLst>
              <a:ext uri="{FF2B5EF4-FFF2-40B4-BE49-F238E27FC236}">
                <a16:creationId xmlns:a16="http://schemas.microsoft.com/office/drawing/2014/main" id="{AFDEB30A-9E7A-D436-9D74-562611A7948F}"/>
              </a:ext>
            </a:extLst>
          </p:cNvPr>
          <p:cNvSpPr>
            <a:spLocks noGrp="1"/>
          </p:cNvSpPr>
          <p:nvPr>
            <p:ph type="body" sz="half" idx="2"/>
          </p:nvPr>
        </p:nvSpPr>
        <p:spPr/>
        <p:txBody>
          <a:bodyPr>
            <a:normAutofit/>
          </a:bodyPr>
          <a:lstStyle/>
          <a:p>
            <a:r>
              <a:rPr lang="en-US" sz="3600" dirty="0"/>
              <a:t>If you have any questions feel free to ask.</a:t>
            </a:r>
          </a:p>
        </p:txBody>
      </p:sp>
    </p:spTree>
    <p:extLst>
      <p:ext uri="{BB962C8B-B14F-4D97-AF65-F5344CB8AC3E}">
        <p14:creationId xmlns:p14="http://schemas.microsoft.com/office/powerpoint/2010/main" val="288517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444375"/>
            <a:ext cx="4538124" cy="970450"/>
          </a:xfrm>
        </p:spPr>
        <p:txBody>
          <a:bodyPr anchor="b">
            <a:normAutofit/>
          </a:bodyPr>
          <a:lstStyle/>
          <a:p>
            <a:pPr algn="l"/>
            <a:r>
              <a:rPr lang="en-US" sz="4000" dirty="0"/>
              <a:t>Project Overview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b="1" dirty="0"/>
              <a:t>Objective</a:t>
            </a:r>
            <a:r>
              <a:rPr lang="en-US" sz="2400" dirty="0"/>
              <a:t>: </a:t>
            </a:r>
            <a:r>
              <a:rPr lang="en-US" sz="2000" dirty="0"/>
              <a:t>To segment wholesale customers using machine learning algorithms based on their purchasing behavior.</a:t>
            </a:r>
          </a:p>
          <a:p>
            <a:pPr marL="36900" indent="0">
              <a:buNone/>
            </a:pPr>
            <a:r>
              <a:rPr lang="en-US" sz="2400" b="1" dirty="0"/>
              <a:t>Key Outcomes</a:t>
            </a:r>
            <a:r>
              <a:rPr lang="en-US" sz="2400" dirty="0"/>
              <a:t>:</a:t>
            </a:r>
          </a:p>
          <a:p>
            <a:r>
              <a:rPr lang="en-US" sz="2000" dirty="0"/>
              <a:t>Identified 4 distinct customer segments</a:t>
            </a:r>
          </a:p>
          <a:p>
            <a:r>
              <a:rPr lang="en-US" sz="2000" dirty="0"/>
              <a:t>Tailored strategies for each segment to enhance customer experience</a:t>
            </a:r>
          </a:p>
          <a:p>
            <a:pPr marL="36900" lvl="0" indent="0">
              <a:buNone/>
            </a:pPr>
            <a:endParaRPr lang="en-US" sz="2400" dirty="0"/>
          </a:p>
        </p:txBody>
      </p:sp>
      <p:sp>
        <p:nvSpPr>
          <p:cNvPr id="4" name="TextBox 3">
            <a:extLst>
              <a:ext uri="{FF2B5EF4-FFF2-40B4-BE49-F238E27FC236}">
                <a16:creationId xmlns:a16="http://schemas.microsoft.com/office/drawing/2014/main" id="{BFF0465B-AF24-D8DE-05D9-64E7182FF0DC}"/>
              </a:ext>
            </a:extLst>
          </p:cNvPr>
          <p:cNvSpPr txBox="1"/>
          <p:nvPr/>
        </p:nvSpPr>
        <p:spPr>
          <a:xfrm>
            <a:off x="630621" y="536026"/>
            <a:ext cx="5516490" cy="4832092"/>
          </a:xfrm>
          <a:prstGeom prst="rect">
            <a:avLst/>
          </a:prstGeom>
          <a:noFill/>
        </p:spPr>
        <p:txBody>
          <a:bodyPr wrap="square" rtlCol="0">
            <a:spAutoFit/>
          </a:bodyPr>
          <a:lstStyle/>
          <a:p>
            <a:pPr algn="ctr"/>
            <a:r>
              <a:rPr lang="en-US" sz="4400" u="sng" dirty="0">
                <a:effectLst/>
                <a:latin typeface="Times New Roman" panose="02020603050405020304" pitchFamily="18" charset="0"/>
                <a:ea typeface="Calibri" panose="020F0502020204030204" pitchFamily="34" charset="0"/>
                <a:cs typeface="Times New Roman" panose="02020603050405020304" pitchFamily="18" charset="0"/>
              </a:rPr>
              <a:t>Title: </a:t>
            </a:r>
            <a:br>
              <a:rPr lang="en-US" sz="4400" dirty="0">
                <a:effectLst/>
                <a:latin typeface="Times New Roman" panose="02020603050405020304" pitchFamily="18" charset="0"/>
                <a:ea typeface="Calibri" panose="020F0502020204030204" pitchFamily="34" charset="0"/>
                <a:cs typeface="Times New Roman" panose="02020603050405020304" pitchFamily="18" charset="0"/>
              </a:rPr>
            </a:b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Enhancing Customer Experience through Machine Learning (by using a customer segmentation model)</a:t>
            </a:r>
            <a:endParaRPr lang="en-GB" sz="44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sz="4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0411-E384-4F84-6580-4F9805E44149}"/>
              </a:ext>
            </a:extLst>
          </p:cNvPr>
          <p:cNvSpPr>
            <a:spLocks noGrp="1"/>
          </p:cNvSpPr>
          <p:nvPr>
            <p:ph type="title"/>
          </p:nvPr>
        </p:nvSpPr>
        <p:spPr>
          <a:xfrm>
            <a:off x="913795" y="609600"/>
            <a:ext cx="3333465" cy="1257300"/>
          </a:xfrm>
        </p:spPr>
        <p:txBody>
          <a:bodyPr/>
          <a:lstStyle/>
          <a:p>
            <a:r>
              <a:rPr lang="en-US" dirty="0"/>
              <a:t>Introduction</a:t>
            </a:r>
          </a:p>
        </p:txBody>
      </p:sp>
      <p:sp>
        <p:nvSpPr>
          <p:cNvPr id="3" name="Content Placeholder 2">
            <a:extLst>
              <a:ext uri="{FF2B5EF4-FFF2-40B4-BE49-F238E27FC236}">
                <a16:creationId xmlns:a16="http://schemas.microsoft.com/office/drawing/2014/main" id="{E776C929-49BD-9950-5B2F-51A9AF79EC52}"/>
              </a:ext>
            </a:extLst>
          </p:cNvPr>
          <p:cNvSpPr>
            <a:spLocks noGrp="1"/>
          </p:cNvSpPr>
          <p:nvPr>
            <p:ph idx="1"/>
          </p:nvPr>
        </p:nvSpPr>
        <p:spPr/>
        <p:txBody>
          <a:bodyPr/>
          <a:lstStyle/>
          <a:p>
            <a:r>
              <a:rPr lang="en-US" sz="2400" dirty="0"/>
              <a:t>Context: </a:t>
            </a:r>
            <a:r>
              <a:rPr lang="en-US" sz="2000" dirty="0"/>
              <a:t>Customer segmentation is crucial for targeted marketing and improving customer experience in the wholesale industry. Traditional methods fall short in handling complex and dynamic consumer behavior.</a:t>
            </a:r>
          </a:p>
          <a:p>
            <a:pPr marL="36900" indent="0">
              <a:buNone/>
            </a:pPr>
            <a:endParaRPr lang="en-US" sz="2000" dirty="0"/>
          </a:p>
          <a:p>
            <a:r>
              <a:rPr lang="en-US" sz="2400" dirty="0"/>
              <a:t>Scope: </a:t>
            </a:r>
            <a:r>
              <a:rPr lang="en-US" sz="2000" dirty="0"/>
              <a:t>This study utilizes machine learning to create a customer segmentation model based on spending patterns, aiming to enhance business strategies.</a:t>
            </a:r>
            <a:endParaRPr lang="en-US" dirty="0"/>
          </a:p>
        </p:txBody>
      </p:sp>
    </p:spTree>
    <p:extLst>
      <p:ext uri="{BB962C8B-B14F-4D97-AF65-F5344CB8AC3E}">
        <p14:creationId xmlns:p14="http://schemas.microsoft.com/office/powerpoint/2010/main" val="35239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8ADA-8881-BBA6-FC56-C742F717A9B3}"/>
              </a:ext>
            </a:extLst>
          </p:cNvPr>
          <p:cNvSpPr>
            <a:spLocks noGrp="1"/>
          </p:cNvSpPr>
          <p:nvPr>
            <p:ph type="title"/>
          </p:nvPr>
        </p:nvSpPr>
        <p:spPr/>
        <p:txBody>
          <a:bodyPr/>
          <a:lstStyle/>
          <a:p>
            <a:r>
              <a:rPr lang="en-US" dirty="0"/>
              <a:t>Problem Statement and Research Questions</a:t>
            </a:r>
          </a:p>
        </p:txBody>
      </p:sp>
      <p:sp>
        <p:nvSpPr>
          <p:cNvPr id="3" name="Content Placeholder 2">
            <a:extLst>
              <a:ext uri="{FF2B5EF4-FFF2-40B4-BE49-F238E27FC236}">
                <a16:creationId xmlns:a16="http://schemas.microsoft.com/office/drawing/2014/main" id="{DE501D3F-6919-AEBA-0F91-9496BC7BBEB8}"/>
              </a:ext>
            </a:extLst>
          </p:cNvPr>
          <p:cNvSpPr>
            <a:spLocks noGrp="1"/>
          </p:cNvSpPr>
          <p:nvPr>
            <p:ph idx="1"/>
          </p:nvPr>
        </p:nvSpPr>
        <p:spPr/>
        <p:txBody>
          <a:bodyPr/>
          <a:lstStyle/>
          <a:p>
            <a:pPr marL="36900" indent="0">
              <a:buNone/>
            </a:pPr>
            <a:r>
              <a:rPr lang="en-US" dirty="0"/>
              <a:t>Problem: </a:t>
            </a:r>
            <a:r>
              <a:rPr lang="en-US" sz="2000" dirty="0"/>
              <a:t>Traditional customer segmentation techniques are limited in handling complex and evolving consumer behavior.</a:t>
            </a:r>
          </a:p>
          <a:p>
            <a:pPr marL="36900" indent="0">
              <a:buNone/>
            </a:pPr>
            <a:endParaRPr lang="en-US" dirty="0"/>
          </a:p>
          <a:p>
            <a:pPr marL="36900" indent="0">
              <a:buNone/>
            </a:pPr>
            <a:r>
              <a:rPr lang="en-US" dirty="0"/>
              <a:t>Research Questions:</a:t>
            </a:r>
          </a:p>
          <a:p>
            <a:pPr>
              <a:buFont typeface="Wingdings" panose="05000000000000000000" pitchFamily="2" charset="2"/>
              <a:buChar char="Ø"/>
            </a:pPr>
            <a:r>
              <a:rPr lang="en-US" sz="2000" dirty="0"/>
              <a:t>How can machine learning be applied to segment wholesale customers?</a:t>
            </a:r>
          </a:p>
          <a:p>
            <a:pPr>
              <a:buFont typeface="Wingdings" panose="05000000000000000000" pitchFamily="2" charset="2"/>
              <a:buChar char="Ø"/>
            </a:pPr>
            <a:r>
              <a:rPr lang="en-US" sz="2000" dirty="0"/>
              <a:t>Which clustering algorithms are most effective for segmentation?</a:t>
            </a:r>
          </a:p>
          <a:p>
            <a:pPr>
              <a:buFont typeface="Wingdings" panose="05000000000000000000" pitchFamily="2" charset="2"/>
              <a:buChar char="Ø"/>
            </a:pPr>
            <a:r>
              <a:rPr lang="en-US" sz="2000" dirty="0"/>
              <a:t>What actionable insights can be derived?</a:t>
            </a:r>
          </a:p>
        </p:txBody>
      </p:sp>
    </p:spTree>
    <p:extLst>
      <p:ext uri="{BB962C8B-B14F-4D97-AF65-F5344CB8AC3E}">
        <p14:creationId xmlns:p14="http://schemas.microsoft.com/office/powerpoint/2010/main" val="288489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0CB8-1425-E6E7-3DEC-30FA34486DD7}"/>
              </a:ext>
            </a:extLst>
          </p:cNvPr>
          <p:cNvSpPr>
            <a:spLocks noGrp="1"/>
          </p:cNvSpPr>
          <p:nvPr>
            <p:ph type="title"/>
          </p:nvPr>
        </p:nvSpPr>
        <p:spPr>
          <a:xfrm>
            <a:off x="913795" y="609600"/>
            <a:ext cx="3449975" cy="1257300"/>
          </a:xfrm>
        </p:spPr>
        <p:txBody>
          <a:bodyPr/>
          <a:lstStyle/>
          <a:p>
            <a:r>
              <a:rPr lang="en-US" dirty="0"/>
              <a:t>Methodology</a:t>
            </a:r>
          </a:p>
        </p:txBody>
      </p:sp>
      <p:sp>
        <p:nvSpPr>
          <p:cNvPr id="3" name="Content Placeholder 2">
            <a:extLst>
              <a:ext uri="{FF2B5EF4-FFF2-40B4-BE49-F238E27FC236}">
                <a16:creationId xmlns:a16="http://schemas.microsoft.com/office/drawing/2014/main" id="{3901535D-E355-0F31-A70B-6EE15025F7FD}"/>
              </a:ext>
            </a:extLst>
          </p:cNvPr>
          <p:cNvSpPr>
            <a:spLocks noGrp="1"/>
          </p:cNvSpPr>
          <p:nvPr>
            <p:ph idx="1"/>
          </p:nvPr>
        </p:nvSpPr>
        <p:spPr>
          <a:xfrm>
            <a:off x="913795" y="2076450"/>
            <a:ext cx="10819496" cy="3889784"/>
          </a:xfrm>
        </p:spPr>
        <p:txBody>
          <a:bodyPr>
            <a:normAutofit/>
          </a:bodyPr>
          <a:lstStyle/>
          <a:p>
            <a:r>
              <a:rPr lang="en-US" dirty="0"/>
              <a:t>Data Collection: </a:t>
            </a:r>
            <a:r>
              <a:rPr lang="en-US" sz="2000" dirty="0"/>
              <a:t>Wholesale customer transaction dataset with spending details on six product categories</a:t>
            </a:r>
            <a:r>
              <a:rPr lang="en-US" dirty="0"/>
              <a:t>.</a:t>
            </a:r>
          </a:p>
          <a:p>
            <a:pPr marL="36900" indent="0">
              <a:buNone/>
            </a:pPr>
            <a:endParaRPr lang="en-US" dirty="0"/>
          </a:p>
          <a:p>
            <a:r>
              <a:rPr lang="en-US" dirty="0"/>
              <a:t>Data Preprocessing:</a:t>
            </a:r>
          </a:p>
          <a:p>
            <a:pPr marL="494100" indent="-457200">
              <a:buFont typeface="+mj-lt"/>
              <a:buAutoNum type="arabicPeriod"/>
            </a:pPr>
            <a:r>
              <a:rPr lang="en-US" sz="2000" dirty="0"/>
              <a:t>Feature removal</a:t>
            </a:r>
          </a:p>
          <a:p>
            <a:pPr marL="494100" indent="-457200">
              <a:buFont typeface="+mj-lt"/>
              <a:buAutoNum type="arabicPeriod"/>
            </a:pPr>
            <a:r>
              <a:rPr lang="en-US" sz="2000" dirty="0"/>
              <a:t>Logarithmic transformation</a:t>
            </a:r>
          </a:p>
          <a:p>
            <a:pPr marL="494100" indent="-457200">
              <a:buFont typeface="+mj-lt"/>
              <a:buAutoNum type="arabicPeriod"/>
            </a:pPr>
            <a:r>
              <a:rPr lang="en-US" sz="2000" dirty="0"/>
              <a:t>Principal Component Analysis (PCA)</a:t>
            </a:r>
          </a:p>
        </p:txBody>
      </p:sp>
      <p:sp>
        <p:nvSpPr>
          <p:cNvPr id="5" name="TextBox 4">
            <a:extLst>
              <a:ext uri="{FF2B5EF4-FFF2-40B4-BE49-F238E27FC236}">
                <a16:creationId xmlns:a16="http://schemas.microsoft.com/office/drawing/2014/main" id="{ACEFE1C9-ED0C-8C0C-C1E3-A024AFA6CFB2}"/>
              </a:ext>
            </a:extLst>
          </p:cNvPr>
          <p:cNvSpPr txBox="1"/>
          <p:nvPr/>
        </p:nvSpPr>
        <p:spPr>
          <a:xfrm>
            <a:off x="7523430" y="3429000"/>
            <a:ext cx="4083113" cy="1510991"/>
          </a:xfrm>
          <a:prstGeom prst="rect">
            <a:avLst/>
          </a:prstGeom>
          <a:noFill/>
        </p:spPr>
        <p:txBody>
          <a:bodyPr wrap="square" rtlCol="0">
            <a:spAutoFit/>
          </a:bodyPr>
          <a:lstStyle/>
          <a:p>
            <a:pPr marL="342900" marR="0" lvl="0" indent="-306000" algn="l" defTabSz="457200" rtl="0" eaLnBrk="1" fontAlgn="auto" latinLnBrk="0" hangingPunct="1">
              <a:lnSpc>
                <a:spcPct val="110000"/>
              </a:lnSpc>
              <a:spcBef>
                <a:spcPct val="20000"/>
              </a:spcBef>
              <a:spcAft>
                <a:spcPts val="600"/>
              </a:spcAft>
              <a:buClr>
                <a:srgbClr val="F4EDD8"/>
              </a:buClr>
              <a:buSzPct val="70000"/>
              <a:buFont typeface="Wingdings 2" charset="2"/>
              <a:buChar char=""/>
              <a:tabLst/>
              <a:defRPr/>
            </a:pPr>
            <a:r>
              <a:rPr kumimoji="0" lang="en-US" sz="2300" b="0" i="0" u="none" strike="noStrike" kern="1200" cap="none" spc="0" normalizeH="0" baseline="0" noProof="0"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uLnTx/>
                <a:uFillTx/>
                <a:latin typeface="Goudy Old Style"/>
                <a:ea typeface="+mn-ea"/>
                <a:cs typeface="+mn-cs"/>
              </a:rPr>
              <a:t>Clustering Algorithms:</a:t>
            </a:r>
          </a:p>
          <a:p>
            <a:pPr marL="36900" marR="0" lvl="0" algn="l" defTabSz="457200" rtl="0" eaLnBrk="1" fontAlgn="auto" latinLnBrk="0" hangingPunct="1">
              <a:lnSpc>
                <a:spcPct val="110000"/>
              </a:lnSpc>
              <a:spcBef>
                <a:spcPct val="20000"/>
              </a:spcBef>
              <a:spcAft>
                <a:spcPts val="600"/>
              </a:spcAft>
              <a:buClr>
                <a:srgbClr val="F4EDD8"/>
              </a:buClr>
              <a:buSzPct val="70000"/>
              <a:tabLst/>
              <a:defRPr/>
            </a:pPr>
            <a:r>
              <a:rPr kumimoji="0" lang="en-US" b="0" i="0" u="none" strike="noStrike" kern="1200" cap="none" spc="0" normalizeH="0" baseline="0" noProof="0"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uLnTx/>
                <a:uFillTx/>
                <a:latin typeface="Goudy Old Style"/>
                <a:ea typeface="+mn-ea"/>
                <a:cs typeface="+mn-cs"/>
              </a:rPr>
              <a:t>K-Means, Agglomerative Clustering, Gaussian Mixture Models (GMM), DBSCAN</a:t>
            </a:r>
          </a:p>
        </p:txBody>
      </p:sp>
    </p:spTree>
    <p:extLst>
      <p:ext uri="{BB962C8B-B14F-4D97-AF65-F5344CB8AC3E}">
        <p14:creationId xmlns:p14="http://schemas.microsoft.com/office/powerpoint/2010/main" val="294991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B83C-3624-26D9-54C7-FCA05A8F3B66}"/>
              </a:ext>
            </a:extLst>
          </p:cNvPr>
          <p:cNvSpPr>
            <a:spLocks noGrp="1"/>
          </p:cNvSpPr>
          <p:nvPr>
            <p:ph type="title"/>
          </p:nvPr>
        </p:nvSpPr>
        <p:spPr/>
        <p:txBody>
          <a:bodyPr/>
          <a:lstStyle/>
          <a:p>
            <a:r>
              <a:rPr lang="en-US" dirty="0"/>
              <a:t>Evaluation Metrics and Validation</a:t>
            </a:r>
          </a:p>
        </p:txBody>
      </p:sp>
      <p:sp>
        <p:nvSpPr>
          <p:cNvPr id="3" name="Content Placeholder 2">
            <a:extLst>
              <a:ext uri="{FF2B5EF4-FFF2-40B4-BE49-F238E27FC236}">
                <a16:creationId xmlns:a16="http://schemas.microsoft.com/office/drawing/2014/main" id="{253B407E-1473-FB71-2C8C-AC76561CEC87}"/>
              </a:ext>
            </a:extLst>
          </p:cNvPr>
          <p:cNvSpPr>
            <a:spLocks noGrp="1"/>
          </p:cNvSpPr>
          <p:nvPr>
            <p:ph sz="half" idx="1"/>
          </p:nvPr>
        </p:nvSpPr>
        <p:spPr>
          <a:xfrm>
            <a:off x="241426" y="2076450"/>
            <a:ext cx="11211207" cy="4171950"/>
          </a:xfrm>
        </p:spPr>
        <p:txBody>
          <a:bodyPr>
            <a:normAutofit/>
          </a:bodyPr>
          <a:lstStyle/>
          <a:p>
            <a:r>
              <a:rPr lang="en-US" sz="2600" dirty="0"/>
              <a:t>Evaluation Metrics:</a:t>
            </a:r>
          </a:p>
          <a:p>
            <a:pPr>
              <a:buFont typeface="Arial" panose="020B0604020202020204" pitchFamily="34" charset="0"/>
              <a:buChar char="•"/>
            </a:pPr>
            <a:r>
              <a:rPr lang="en-US" dirty="0"/>
              <a:t>Silhouette Score: </a:t>
            </a:r>
            <a:r>
              <a:rPr lang="en-US" sz="2100" dirty="0"/>
              <a:t>Measures cluster cohesion and separation.</a:t>
            </a:r>
          </a:p>
          <a:p>
            <a:pPr>
              <a:buFont typeface="Arial" panose="020B0604020202020204" pitchFamily="34" charset="0"/>
              <a:buChar char="•"/>
            </a:pPr>
            <a:r>
              <a:rPr lang="en-US" dirty="0"/>
              <a:t>Sum of Squared Errors (SSE): </a:t>
            </a:r>
            <a:r>
              <a:rPr lang="en-US" sz="2100" dirty="0"/>
              <a:t>Evaluates variance within clusters.</a:t>
            </a:r>
            <a:endParaRPr lang="en-US" dirty="0"/>
          </a:p>
          <a:p>
            <a:pPr>
              <a:buFont typeface="Arial" panose="020B0604020202020204" pitchFamily="34" charset="0"/>
              <a:buChar char="•"/>
            </a:pPr>
            <a:r>
              <a:rPr lang="en-US" dirty="0"/>
              <a:t>Log-Likelihood:</a:t>
            </a:r>
            <a:r>
              <a:rPr lang="en-US" sz="2400" dirty="0"/>
              <a:t> </a:t>
            </a:r>
            <a:r>
              <a:rPr lang="en-US" sz="2100" dirty="0"/>
              <a:t>Assesses model fit for Gaussian Mixture Models (GMM).</a:t>
            </a:r>
            <a:endParaRPr lang="en-US" dirty="0"/>
          </a:p>
          <a:p>
            <a:pPr>
              <a:buFont typeface="Arial" panose="020B0604020202020204" pitchFamily="34" charset="0"/>
              <a:buChar char="•"/>
            </a:pPr>
            <a:r>
              <a:rPr lang="en-US" dirty="0"/>
              <a:t>Core Samples and Noise Points: </a:t>
            </a:r>
            <a:r>
              <a:rPr lang="en-US" sz="2100" dirty="0"/>
              <a:t>Identifies dense regions and outliers in DBSCAN.</a:t>
            </a:r>
            <a:endParaRPr lang="en-US" sz="2400" dirty="0"/>
          </a:p>
        </p:txBody>
      </p:sp>
    </p:spTree>
    <p:extLst>
      <p:ext uri="{BB962C8B-B14F-4D97-AF65-F5344CB8AC3E}">
        <p14:creationId xmlns:p14="http://schemas.microsoft.com/office/powerpoint/2010/main" val="255811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B83C-3624-26D9-54C7-FCA05A8F3B66}"/>
              </a:ext>
            </a:extLst>
          </p:cNvPr>
          <p:cNvSpPr>
            <a:spLocks noGrp="1"/>
          </p:cNvSpPr>
          <p:nvPr>
            <p:ph type="title"/>
          </p:nvPr>
        </p:nvSpPr>
        <p:spPr/>
        <p:txBody>
          <a:bodyPr>
            <a:normAutofit fontScale="90000"/>
          </a:bodyPr>
          <a:lstStyle/>
          <a:p>
            <a:r>
              <a:rPr lang="en-US" dirty="0"/>
              <a:t>Evaluation Metrics and Validation (Continued)</a:t>
            </a:r>
          </a:p>
        </p:txBody>
      </p:sp>
      <p:sp>
        <p:nvSpPr>
          <p:cNvPr id="4" name="Content Placeholder 3">
            <a:extLst>
              <a:ext uri="{FF2B5EF4-FFF2-40B4-BE49-F238E27FC236}">
                <a16:creationId xmlns:a16="http://schemas.microsoft.com/office/drawing/2014/main" id="{BBDC5EF7-BE1D-448C-A134-A3595469F6BF}"/>
              </a:ext>
            </a:extLst>
          </p:cNvPr>
          <p:cNvSpPr>
            <a:spLocks noGrp="1"/>
          </p:cNvSpPr>
          <p:nvPr>
            <p:ph sz="half" idx="2"/>
          </p:nvPr>
        </p:nvSpPr>
        <p:spPr>
          <a:xfrm>
            <a:off x="913795" y="2076451"/>
            <a:ext cx="11036779" cy="3998424"/>
          </a:xfrm>
        </p:spPr>
        <p:txBody>
          <a:bodyPr>
            <a:normAutofit lnSpcReduction="10000"/>
          </a:bodyPr>
          <a:lstStyle/>
          <a:p>
            <a:r>
              <a:rPr lang="en-US" sz="2600" dirty="0"/>
              <a:t>Data Validation:</a:t>
            </a:r>
          </a:p>
          <a:p>
            <a:pPr>
              <a:buFont typeface="Arial" panose="020B0604020202020204" pitchFamily="34" charset="0"/>
              <a:buChar char="•"/>
            </a:pPr>
            <a:r>
              <a:rPr lang="en-US" dirty="0"/>
              <a:t>Stability Testing: </a:t>
            </a:r>
            <a:r>
              <a:rPr lang="en-US" sz="2100" dirty="0"/>
              <a:t>Repeated clustering with different initializations to ensure consistency.</a:t>
            </a:r>
          </a:p>
          <a:p>
            <a:pPr>
              <a:buFont typeface="Arial" panose="020B0604020202020204" pitchFamily="34" charset="0"/>
              <a:buChar char="•"/>
            </a:pPr>
            <a:r>
              <a:rPr lang="en-US" dirty="0"/>
              <a:t>Cross-Validation: </a:t>
            </a:r>
            <a:r>
              <a:rPr lang="en-US" sz="2100" dirty="0"/>
              <a:t>Splitting data into training and testing sets to validate model performance.</a:t>
            </a:r>
          </a:p>
          <a:p>
            <a:pPr marL="36900" indent="0">
              <a:buNone/>
            </a:pPr>
            <a:endParaRPr lang="en-US" dirty="0"/>
          </a:p>
          <a:p>
            <a:r>
              <a:rPr lang="en-US" sz="2600" dirty="0"/>
              <a:t>Sensitivity Analysis:</a:t>
            </a:r>
          </a:p>
          <a:p>
            <a:pPr>
              <a:buFont typeface="Arial" panose="020B0604020202020204" pitchFamily="34" charset="0"/>
              <a:buChar char="•"/>
            </a:pPr>
            <a:r>
              <a:rPr lang="en-US" dirty="0"/>
              <a:t>Parameter Tuning: </a:t>
            </a:r>
            <a:r>
              <a:rPr lang="en-US" sz="2100" dirty="0"/>
              <a:t>Tested varying numbers of clusters (K) for K-Means using the elbow method.</a:t>
            </a:r>
          </a:p>
          <a:p>
            <a:pPr>
              <a:buFont typeface="Arial" panose="020B0604020202020204" pitchFamily="34" charset="0"/>
              <a:buChar char="•"/>
            </a:pPr>
            <a:r>
              <a:rPr lang="en-US" dirty="0"/>
              <a:t>Impact of Hyperparameters: </a:t>
            </a:r>
            <a:r>
              <a:rPr lang="en-US" sz="2100" dirty="0"/>
              <a:t>Adjusted parameters (e.g., epsilon in DBSCAN) to observe changes in clustering outcomes.</a:t>
            </a:r>
            <a:endParaRPr lang="en-US" dirty="0"/>
          </a:p>
        </p:txBody>
      </p:sp>
    </p:spTree>
    <p:extLst>
      <p:ext uri="{BB962C8B-B14F-4D97-AF65-F5344CB8AC3E}">
        <p14:creationId xmlns:p14="http://schemas.microsoft.com/office/powerpoint/2010/main" val="56610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3192-E5F6-1F71-96A3-34728D120B92}"/>
              </a:ext>
            </a:extLst>
          </p:cNvPr>
          <p:cNvSpPr>
            <a:spLocks noGrp="1"/>
          </p:cNvSpPr>
          <p:nvPr>
            <p:ph type="title"/>
          </p:nvPr>
        </p:nvSpPr>
        <p:spPr>
          <a:xfrm>
            <a:off x="913795" y="609600"/>
            <a:ext cx="10353762" cy="1261872"/>
          </a:xfrm>
        </p:spPr>
        <p:txBody>
          <a:bodyPr/>
          <a:lstStyle/>
          <a:p>
            <a:r>
              <a:rPr lang="en-US" dirty="0"/>
              <a:t>Hypotheses and Testing</a:t>
            </a:r>
          </a:p>
        </p:txBody>
      </p:sp>
      <p:sp>
        <p:nvSpPr>
          <p:cNvPr id="3" name="Content Placeholder 2">
            <a:extLst>
              <a:ext uri="{FF2B5EF4-FFF2-40B4-BE49-F238E27FC236}">
                <a16:creationId xmlns:a16="http://schemas.microsoft.com/office/drawing/2014/main" id="{FB1E99F7-2E0D-474F-B254-8D745246DDDC}"/>
              </a:ext>
            </a:extLst>
          </p:cNvPr>
          <p:cNvSpPr>
            <a:spLocks noGrp="1"/>
          </p:cNvSpPr>
          <p:nvPr>
            <p:ph sz="half" idx="1"/>
          </p:nvPr>
        </p:nvSpPr>
        <p:spPr>
          <a:xfrm>
            <a:off x="924443" y="1871472"/>
            <a:ext cx="4856841" cy="3622671"/>
          </a:xfrm>
        </p:spPr>
        <p:txBody>
          <a:bodyPr>
            <a:normAutofit fontScale="92500" lnSpcReduction="10000"/>
          </a:bodyPr>
          <a:lstStyle/>
          <a:p>
            <a:r>
              <a:rPr lang="en-US" dirty="0"/>
              <a:t>Hypothesis 1: </a:t>
            </a:r>
            <a:r>
              <a:rPr lang="en-US" sz="2200" dirty="0"/>
              <a:t>Distinct customer clusters exist within the wholesale dataset.</a:t>
            </a:r>
          </a:p>
          <a:p>
            <a:r>
              <a:rPr lang="en-US" dirty="0"/>
              <a:t>Hypothesis 2: </a:t>
            </a:r>
            <a:r>
              <a:rPr lang="en-US" sz="2200" dirty="0"/>
              <a:t>Clusters can be characterized by their spending behavior across product categories.</a:t>
            </a:r>
          </a:p>
          <a:p>
            <a:r>
              <a:rPr lang="en-US" dirty="0"/>
              <a:t>Hypothesis 3: </a:t>
            </a:r>
            <a:r>
              <a:rPr lang="en-US" sz="2200" dirty="0"/>
              <a:t>Tailored strategies based on customer clusters will enhance customer satisfaction and experience.</a:t>
            </a:r>
            <a:endParaRPr lang="en-US" dirty="0"/>
          </a:p>
        </p:txBody>
      </p:sp>
      <p:sp>
        <p:nvSpPr>
          <p:cNvPr id="4" name="Content Placeholder 3">
            <a:extLst>
              <a:ext uri="{FF2B5EF4-FFF2-40B4-BE49-F238E27FC236}">
                <a16:creationId xmlns:a16="http://schemas.microsoft.com/office/drawing/2014/main" id="{B105D355-6901-4228-AFBF-3F9E533E53EC}"/>
              </a:ext>
            </a:extLst>
          </p:cNvPr>
          <p:cNvSpPr>
            <a:spLocks noGrp="1"/>
          </p:cNvSpPr>
          <p:nvPr>
            <p:ph sz="half" idx="2"/>
          </p:nvPr>
        </p:nvSpPr>
        <p:spPr>
          <a:xfrm>
            <a:off x="6421364" y="2625728"/>
            <a:ext cx="4856841" cy="3622672"/>
          </a:xfrm>
        </p:spPr>
        <p:txBody>
          <a:bodyPr>
            <a:normAutofit fontScale="92500" lnSpcReduction="10000"/>
          </a:bodyPr>
          <a:lstStyle/>
          <a:p>
            <a:pPr marL="36900" indent="0">
              <a:buNone/>
            </a:pPr>
            <a:r>
              <a:rPr lang="en-US" sz="2600" dirty="0"/>
              <a:t>Testing:</a:t>
            </a:r>
          </a:p>
          <a:p>
            <a:pPr>
              <a:buFont typeface="Courier New" panose="02070309020205020404" pitchFamily="49" charset="0"/>
              <a:buChar char="o"/>
            </a:pPr>
            <a:r>
              <a:rPr lang="en-US" sz="2200" dirty="0"/>
              <a:t>H1: Verified using clustering algorithms (K-Means, GMM, DBSCAN) – confirmed 4 distinct clusters.</a:t>
            </a:r>
          </a:p>
          <a:p>
            <a:pPr>
              <a:buFont typeface="Courier New" panose="02070309020205020404" pitchFamily="49" charset="0"/>
              <a:buChar char="o"/>
            </a:pPr>
            <a:r>
              <a:rPr lang="en-US" sz="2200" dirty="0"/>
              <a:t>H2: Clusters exhibited unique spending patterns (e.g., high spenders vs. budget-conscious shoppers).</a:t>
            </a:r>
          </a:p>
          <a:p>
            <a:pPr>
              <a:buFont typeface="Courier New" panose="02070309020205020404" pitchFamily="49" charset="0"/>
              <a:buChar char="o"/>
            </a:pPr>
            <a:r>
              <a:rPr lang="en-US" sz="2200" dirty="0"/>
              <a:t>H3: Pilot implementation of tailored strategies led to improved customer engagement.</a:t>
            </a:r>
          </a:p>
        </p:txBody>
      </p:sp>
    </p:spTree>
    <p:extLst>
      <p:ext uri="{BB962C8B-B14F-4D97-AF65-F5344CB8AC3E}">
        <p14:creationId xmlns:p14="http://schemas.microsoft.com/office/powerpoint/2010/main" val="363731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F45C-A310-7205-067F-CD2A4E0EDE79}"/>
              </a:ext>
            </a:extLst>
          </p:cNvPr>
          <p:cNvSpPr>
            <a:spLocks noGrp="1"/>
          </p:cNvSpPr>
          <p:nvPr>
            <p:ph type="title"/>
          </p:nvPr>
        </p:nvSpPr>
        <p:spPr>
          <a:xfrm>
            <a:off x="913795" y="609600"/>
            <a:ext cx="7107575" cy="1257300"/>
          </a:xfrm>
        </p:spPr>
        <p:txBody>
          <a:bodyPr/>
          <a:lstStyle/>
          <a:p>
            <a:r>
              <a:rPr lang="en-US" dirty="0"/>
              <a:t>Results of Clustering Analysis</a:t>
            </a:r>
          </a:p>
        </p:txBody>
      </p:sp>
      <p:sp>
        <p:nvSpPr>
          <p:cNvPr id="3" name="Content Placeholder 2">
            <a:extLst>
              <a:ext uri="{FF2B5EF4-FFF2-40B4-BE49-F238E27FC236}">
                <a16:creationId xmlns:a16="http://schemas.microsoft.com/office/drawing/2014/main" id="{AAB85B5F-A921-CDA3-06C6-A717EA0E8217}"/>
              </a:ext>
            </a:extLst>
          </p:cNvPr>
          <p:cNvSpPr>
            <a:spLocks noGrp="1"/>
          </p:cNvSpPr>
          <p:nvPr>
            <p:ph idx="1"/>
          </p:nvPr>
        </p:nvSpPr>
        <p:spPr/>
        <p:txBody>
          <a:bodyPr/>
          <a:lstStyle/>
          <a:p>
            <a:pPr marL="36900" indent="0">
              <a:buNone/>
            </a:pPr>
            <a:r>
              <a:rPr lang="en-US" dirty="0"/>
              <a:t>K-Means: 4 clusters identified.</a:t>
            </a:r>
          </a:p>
          <a:p>
            <a:r>
              <a:rPr lang="en-US" dirty="0"/>
              <a:t>Cluster 1: High Spenders</a:t>
            </a:r>
          </a:p>
          <a:p>
            <a:r>
              <a:rPr lang="en-US" dirty="0"/>
              <a:t>Cluster 2: Budget-Conscious Shoppers</a:t>
            </a:r>
          </a:p>
          <a:p>
            <a:r>
              <a:rPr lang="en-US" dirty="0"/>
              <a:t>Cluster 3: Balanced Buyers</a:t>
            </a:r>
          </a:p>
          <a:p>
            <a:r>
              <a:rPr lang="en-US" dirty="0"/>
              <a:t>Cluster 4: Frozen and Detergent Focused</a:t>
            </a:r>
          </a:p>
        </p:txBody>
      </p:sp>
    </p:spTree>
    <p:extLst>
      <p:ext uri="{BB962C8B-B14F-4D97-AF65-F5344CB8AC3E}">
        <p14:creationId xmlns:p14="http://schemas.microsoft.com/office/powerpoint/2010/main" val="3229197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{B47700EE-1D2A-43E1-AACF-36085469A1E8}tf55705232_win32</Template>
  <TotalTime>165</TotalTime>
  <Words>4731</Words>
  <Application>Microsoft Office PowerPoint</Application>
  <PresentationFormat>Widescreen</PresentationFormat>
  <Paragraphs>182</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Goudy Old Style</vt:lpstr>
      <vt:lpstr>Times New Roman</vt:lpstr>
      <vt:lpstr>Wingdings</vt:lpstr>
      <vt:lpstr>Wingdings 2</vt:lpstr>
      <vt:lpstr>SlateVTI</vt:lpstr>
      <vt:lpstr>PowerPoint Presentation</vt:lpstr>
      <vt:lpstr>Project Overview </vt:lpstr>
      <vt:lpstr>Introduction</vt:lpstr>
      <vt:lpstr>Problem Statement and Research Questions</vt:lpstr>
      <vt:lpstr>Methodology</vt:lpstr>
      <vt:lpstr>Evaluation Metrics and Validation</vt:lpstr>
      <vt:lpstr>Evaluation Metrics and Validation (Continued)</vt:lpstr>
      <vt:lpstr>Hypotheses and Testing</vt:lpstr>
      <vt:lpstr>Results of Clustering Analysis</vt:lpstr>
      <vt:lpstr>K-means &amp; Agglomerative Clustering</vt:lpstr>
      <vt:lpstr>Gaussian Mixture Models (GMM)</vt:lpstr>
      <vt:lpstr>Strategic Recommendations</vt:lpstr>
      <vt:lpstr>Software Evaluation</vt:lpstr>
      <vt:lpstr>Challenges and Limitations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Zabid Sami</dc:creator>
  <cp:lastModifiedBy>Habibur Rahman</cp:lastModifiedBy>
  <cp:revision>13</cp:revision>
  <dcterms:created xsi:type="dcterms:W3CDTF">2024-09-16T09:41:51Z</dcterms:created>
  <dcterms:modified xsi:type="dcterms:W3CDTF">2024-09-19T22:52:47Z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