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3" r:id="rId4"/>
    <p:sldId id="288" r:id="rId5"/>
    <p:sldId id="291" r:id="rId6"/>
    <p:sldId id="264" r:id="rId7"/>
    <p:sldId id="289" r:id="rId8"/>
    <p:sldId id="292" r:id="rId9"/>
    <p:sldId id="262" r:id="rId10"/>
    <p:sldId id="290" r:id="rId11"/>
    <p:sldId id="294" r:id="rId12"/>
    <p:sldId id="316" r:id="rId13"/>
    <p:sldId id="299" r:id="rId14"/>
    <p:sldId id="300" r:id="rId15"/>
    <p:sldId id="301" r:id="rId16"/>
    <p:sldId id="302" r:id="rId17"/>
    <p:sldId id="303" r:id="rId18"/>
    <p:sldId id="304" r:id="rId19"/>
    <p:sldId id="305" r:id="rId20"/>
    <p:sldId id="306" r:id="rId21"/>
    <p:sldId id="298" r:id="rId22"/>
    <p:sldId id="295" r:id="rId23"/>
    <p:sldId id="296" r:id="rId24"/>
    <p:sldId id="297" r:id="rId25"/>
    <p:sldId id="286" r:id="rId26"/>
    <p:sldId id="308" r:id="rId27"/>
    <p:sldId id="315" r:id="rId28"/>
    <p:sldId id="309" r:id="rId29"/>
    <p:sldId id="310" r:id="rId30"/>
    <p:sldId id="311" r:id="rId31"/>
    <p:sldId id="312" r:id="rId32"/>
    <p:sldId id="313" r:id="rId33"/>
    <p:sldId id="314" r:id="rId34"/>
    <p:sldId id="307" r:id="rId35"/>
    <p:sldId id="317" r:id="rId36"/>
    <p:sldId id="26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FF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showGuides="1">
      <p:cViewPr varScale="1">
        <p:scale>
          <a:sx n="75" d="100"/>
          <a:sy n="75" d="100"/>
        </p:scale>
        <p:origin x="34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7E30-A24A-4CB6-B572-D31F8E0B7E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371594-FE44-4476-86E7-EAF8687C0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52C3F9-A16C-403A-97A0-D76097893945}"/>
              </a:ext>
            </a:extLst>
          </p:cNvPr>
          <p:cNvSpPr>
            <a:spLocks noGrp="1"/>
          </p:cNvSpPr>
          <p:nvPr>
            <p:ph type="dt" sz="half" idx="10"/>
          </p:nvPr>
        </p:nvSpPr>
        <p:spPr/>
        <p:txBody>
          <a:bodyPr/>
          <a:lstStyle/>
          <a:p>
            <a:fld id="{A1D2C9F2-5D4C-4D0E-8ED9-3E888845E500}" type="datetimeFigureOut">
              <a:rPr lang="en-US" smtClean="0"/>
              <a:t>3/28/2022</a:t>
            </a:fld>
            <a:endParaRPr lang="en-US"/>
          </a:p>
        </p:txBody>
      </p:sp>
      <p:sp>
        <p:nvSpPr>
          <p:cNvPr id="5" name="Footer Placeholder 4">
            <a:extLst>
              <a:ext uri="{FF2B5EF4-FFF2-40B4-BE49-F238E27FC236}">
                <a16:creationId xmlns:a16="http://schemas.microsoft.com/office/drawing/2014/main" id="{E74376B1-ED7F-4700-8679-2AC4A098B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2E863-DFC2-44F7-84AE-17B722C901DC}"/>
              </a:ext>
            </a:extLst>
          </p:cNvPr>
          <p:cNvSpPr>
            <a:spLocks noGrp="1"/>
          </p:cNvSpPr>
          <p:nvPr>
            <p:ph type="sldNum" sz="quarter" idx="12"/>
          </p:nvPr>
        </p:nvSpPr>
        <p:spPr/>
        <p:txBody>
          <a:bodyPr/>
          <a:lstStyle/>
          <a:p>
            <a:fld id="{497C698A-E259-4B9E-8026-7CA1AD00AA41}" type="slidenum">
              <a:rPr lang="en-US" smtClean="0"/>
              <a:t>‹#›</a:t>
            </a:fld>
            <a:endParaRPr lang="en-US"/>
          </a:p>
        </p:txBody>
      </p:sp>
    </p:spTree>
    <p:extLst>
      <p:ext uri="{BB962C8B-B14F-4D97-AF65-F5344CB8AC3E}">
        <p14:creationId xmlns:p14="http://schemas.microsoft.com/office/powerpoint/2010/main" val="664255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13228-8826-4AC9-8489-E8616F4094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B21863-7528-4021-BE77-3F7B3E9493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1D290-CB42-4984-830B-7667FE125255}"/>
              </a:ext>
            </a:extLst>
          </p:cNvPr>
          <p:cNvSpPr>
            <a:spLocks noGrp="1"/>
          </p:cNvSpPr>
          <p:nvPr>
            <p:ph type="dt" sz="half" idx="10"/>
          </p:nvPr>
        </p:nvSpPr>
        <p:spPr/>
        <p:txBody>
          <a:bodyPr/>
          <a:lstStyle/>
          <a:p>
            <a:fld id="{A1D2C9F2-5D4C-4D0E-8ED9-3E888845E500}" type="datetimeFigureOut">
              <a:rPr lang="en-US" smtClean="0"/>
              <a:t>3/28/2022</a:t>
            </a:fld>
            <a:endParaRPr lang="en-US"/>
          </a:p>
        </p:txBody>
      </p:sp>
      <p:sp>
        <p:nvSpPr>
          <p:cNvPr id="5" name="Footer Placeholder 4">
            <a:extLst>
              <a:ext uri="{FF2B5EF4-FFF2-40B4-BE49-F238E27FC236}">
                <a16:creationId xmlns:a16="http://schemas.microsoft.com/office/drawing/2014/main" id="{373E2D1A-30BF-4E47-A887-B1F4CEA8E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0F70E-5747-4997-8EF0-3237E2A210EA}"/>
              </a:ext>
            </a:extLst>
          </p:cNvPr>
          <p:cNvSpPr>
            <a:spLocks noGrp="1"/>
          </p:cNvSpPr>
          <p:nvPr>
            <p:ph type="sldNum" sz="quarter" idx="12"/>
          </p:nvPr>
        </p:nvSpPr>
        <p:spPr/>
        <p:txBody>
          <a:bodyPr/>
          <a:lstStyle/>
          <a:p>
            <a:fld id="{497C698A-E259-4B9E-8026-7CA1AD00AA41}" type="slidenum">
              <a:rPr lang="en-US" smtClean="0"/>
              <a:t>‹#›</a:t>
            </a:fld>
            <a:endParaRPr lang="en-US"/>
          </a:p>
        </p:txBody>
      </p:sp>
    </p:spTree>
    <p:extLst>
      <p:ext uri="{BB962C8B-B14F-4D97-AF65-F5344CB8AC3E}">
        <p14:creationId xmlns:p14="http://schemas.microsoft.com/office/powerpoint/2010/main" val="3858747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D42850-2B1F-4542-8D97-CA2C293909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854AF5-C164-46FA-915E-C1559D8463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6B04E-40A8-4D4A-BAE4-F1B5803EEDE3}"/>
              </a:ext>
            </a:extLst>
          </p:cNvPr>
          <p:cNvSpPr>
            <a:spLocks noGrp="1"/>
          </p:cNvSpPr>
          <p:nvPr>
            <p:ph type="dt" sz="half" idx="10"/>
          </p:nvPr>
        </p:nvSpPr>
        <p:spPr/>
        <p:txBody>
          <a:bodyPr/>
          <a:lstStyle/>
          <a:p>
            <a:fld id="{A1D2C9F2-5D4C-4D0E-8ED9-3E888845E500}" type="datetimeFigureOut">
              <a:rPr lang="en-US" smtClean="0"/>
              <a:t>3/28/2022</a:t>
            </a:fld>
            <a:endParaRPr lang="en-US"/>
          </a:p>
        </p:txBody>
      </p:sp>
      <p:sp>
        <p:nvSpPr>
          <p:cNvPr id="5" name="Footer Placeholder 4">
            <a:extLst>
              <a:ext uri="{FF2B5EF4-FFF2-40B4-BE49-F238E27FC236}">
                <a16:creationId xmlns:a16="http://schemas.microsoft.com/office/drawing/2014/main" id="{B525D790-2075-43A2-83AF-4CA800C0BD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B1892-FF6E-4901-8462-C89229B96C40}"/>
              </a:ext>
            </a:extLst>
          </p:cNvPr>
          <p:cNvSpPr>
            <a:spLocks noGrp="1"/>
          </p:cNvSpPr>
          <p:nvPr>
            <p:ph type="sldNum" sz="quarter" idx="12"/>
          </p:nvPr>
        </p:nvSpPr>
        <p:spPr/>
        <p:txBody>
          <a:bodyPr/>
          <a:lstStyle/>
          <a:p>
            <a:fld id="{497C698A-E259-4B9E-8026-7CA1AD00AA41}" type="slidenum">
              <a:rPr lang="en-US" smtClean="0"/>
              <a:t>‹#›</a:t>
            </a:fld>
            <a:endParaRPr lang="en-US"/>
          </a:p>
        </p:txBody>
      </p:sp>
    </p:spTree>
    <p:extLst>
      <p:ext uri="{BB962C8B-B14F-4D97-AF65-F5344CB8AC3E}">
        <p14:creationId xmlns:p14="http://schemas.microsoft.com/office/powerpoint/2010/main" val="172537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000C-044F-4C11-AA13-54D1B1385D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DC5C3F-705B-486A-8623-2BEF74F5BF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33B5B-7F68-46DD-AAFC-39BC43CA1790}"/>
              </a:ext>
            </a:extLst>
          </p:cNvPr>
          <p:cNvSpPr>
            <a:spLocks noGrp="1"/>
          </p:cNvSpPr>
          <p:nvPr>
            <p:ph type="dt" sz="half" idx="10"/>
          </p:nvPr>
        </p:nvSpPr>
        <p:spPr/>
        <p:txBody>
          <a:bodyPr/>
          <a:lstStyle/>
          <a:p>
            <a:fld id="{A1D2C9F2-5D4C-4D0E-8ED9-3E888845E500}" type="datetimeFigureOut">
              <a:rPr lang="en-US" smtClean="0"/>
              <a:t>3/28/2022</a:t>
            </a:fld>
            <a:endParaRPr lang="en-US"/>
          </a:p>
        </p:txBody>
      </p:sp>
      <p:sp>
        <p:nvSpPr>
          <p:cNvPr id="5" name="Footer Placeholder 4">
            <a:extLst>
              <a:ext uri="{FF2B5EF4-FFF2-40B4-BE49-F238E27FC236}">
                <a16:creationId xmlns:a16="http://schemas.microsoft.com/office/drawing/2014/main" id="{8B3D6774-EEE5-4905-B439-0ADD3C146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7D048-BAA8-4D6B-A3EE-E4F24B490088}"/>
              </a:ext>
            </a:extLst>
          </p:cNvPr>
          <p:cNvSpPr>
            <a:spLocks noGrp="1"/>
          </p:cNvSpPr>
          <p:nvPr>
            <p:ph type="sldNum" sz="quarter" idx="12"/>
          </p:nvPr>
        </p:nvSpPr>
        <p:spPr/>
        <p:txBody>
          <a:bodyPr/>
          <a:lstStyle/>
          <a:p>
            <a:fld id="{497C698A-E259-4B9E-8026-7CA1AD00AA41}" type="slidenum">
              <a:rPr lang="en-US" smtClean="0"/>
              <a:t>‹#›</a:t>
            </a:fld>
            <a:endParaRPr lang="en-US"/>
          </a:p>
        </p:txBody>
      </p:sp>
    </p:spTree>
    <p:extLst>
      <p:ext uri="{BB962C8B-B14F-4D97-AF65-F5344CB8AC3E}">
        <p14:creationId xmlns:p14="http://schemas.microsoft.com/office/powerpoint/2010/main" val="426291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3E5D9-E0FF-47BE-A142-6F2A866209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42E97B-C3CB-4B32-B5F2-D6F7938E50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E98CF4-3CA3-4766-9059-BCE830AE03D3}"/>
              </a:ext>
            </a:extLst>
          </p:cNvPr>
          <p:cNvSpPr>
            <a:spLocks noGrp="1"/>
          </p:cNvSpPr>
          <p:nvPr>
            <p:ph type="dt" sz="half" idx="10"/>
          </p:nvPr>
        </p:nvSpPr>
        <p:spPr/>
        <p:txBody>
          <a:bodyPr/>
          <a:lstStyle/>
          <a:p>
            <a:fld id="{A1D2C9F2-5D4C-4D0E-8ED9-3E888845E500}" type="datetimeFigureOut">
              <a:rPr lang="en-US" smtClean="0"/>
              <a:t>3/28/2022</a:t>
            </a:fld>
            <a:endParaRPr lang="en-US"/>
          </a:p>
        </p:txBody>
      </p:sp>
      <p:sp>
        <p:nvSpPr>
          <p:cNvPr id="5" name="Footer Placeholder 4">
            <a:extLst>
              <a:ext uri="{FF2B5EF4-FFF2-40B4-BE49-F238E27FC236}">
                <a16:creationId xmlns:a16="http://schemas.microsoft.com/office/drawing/2014/main" id="{A6BDE34E-FB63-4D76-B57B-FE2C22BD6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EA237-501D-4EC6-9149-848809A4BAE2}"/>
              </a:ext>
            </a:extLst>
          </p:cNvPr>
          <p:cNvSpPr>
            <a:spLocks noGrp="1"/>
          </p:cNvSpPr>
          <p:nvPr>
            <p:ph type="sldNum" sz="quarter" idx="12"/>
          </p:nvPr>
        </p:nvSpPr>
        <p:spPr/>
        <p:txBody>
          <a:bodyPr/>
          <a:lstStyle/>
          <a:p>
            <a:fld id="{497C698A-E259-4B9E-8026-7CA1AD00AA41}" type="slidenum">
              <a:rPr lang="en-US" smtClean="0"/>
              <a:t>‹#›</a:t>
            </a:fld>
            <a:endParaRPr lang="en-US"/>
          </a:p>
        </p:txBody>
      </p:sp>
    </p:spTree>
    <p:extLst>
      <p:ext uri="{BB962C8B-B14F-4D97-AF65-F5344CB8AC3E}">
        <p14:creationId xmlns:p14="http://schemas.microsoft.com/office/powerpoint/2010/main" val="3584010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A2D87-0769-47E7-AC26-CC8AA8F4B3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9A1E6E-93F9-43EA-87FF-3AF27984F7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C8B61-B70D-4E71-A4FC-936B7FFCBA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8F1D23-5228-40BE-AC8F-0D14DEEBD29C}"/>
              </a:ext>
            </a:extLst>
          </p:cNvPr>
          <p:cNvSpPr>
            <a:spLocks noGrp="1"/>
          </p:cNvSpPr>
          <p:nvPr>
            <p:ph type="dt" sz="half" idx="10"/>
          </p:nvPr>
        </p:nvSpPr>
        <p:spPr/>
        <p:txBody>
          <a:bodyPr/>
          <a:lstStyle/>
          <a:p>
            <a:fld id="{A1D2C9F2-5D4C-4D0E-8ED9-3E888845E500}" type="datetimeFigureOut">
              <a:rPr lang="en-US" smtClean="0"/>
              <a:t>3/28/2022</a:t>
            </a:fld>
            <a:endParaRPr lang="en-US"/>
          </a:p>
        </p:txBody>
      </p:sp>
      <p:sp>
        <p:nvSpPr>
          <p:cNvPr id="6" name="Footer Placeholder 5">
            <a:extLst>
              <a:ext uri="{FF2B5EF4-FFF2-40B4-BE49-F238E27FC236}">
                <a16:creationId xmlns:a16="http://schemas.microsoft.com/office/drawing/2014/main" id="{9B3F4EFF-BCA9-46F7-A092-1D0F2BE29A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6FDC0A-CACF-4A90-841B-C6DEFC647977}"/>
              </a:ext>
            </a:extLst>
          </p:cNvPr>
          <p:cNvSpPr>
            <a:spLocks noGrp="1"/>
          </p:cNvSpPr>
          <p:nvPr>
            <p:ph type="sldNum" sz="quarter" idx="12"/>
          </p:nvPr>
        </p:nvSpPr>
        <p:spPr/>
        <p:txBody>
          <a:bodyPr/>
          <a:lstStyle/>
          <a:p>
            <a:fld id="{497C698A-E259-4B9E-8026-7CA1AD00AA41}" type="slidenum">
              <a:rPr lang="en-US" smtClean="0"/>
              <a:t>‹#›</a:t>
            </a:fld>
            <a:endParaRPr lang="en-US"/>
          </a:p>
        </p:txBody>
      </p:sp>
    </p:spTree>
    <p:extLst>
      <p:ext uri="{BB962C8B-B14F-4D97-AF65-F5344CB8AC3E}">
        <p14:creationId xmlns:p14="http://schemas.microsoft.com/office/powerpoint/2010/main" val="1023249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AC84-4EE4-46F7-831F-54F290B618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4656DA-B682-4C3B-8A67-44207F58A4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DDDB2C-754D-4C45-BB6E-49FA06B91F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9854AF-B902-4D06-BF13-825E7BB86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926B4F-F398-4BB4-8AFB-CB70DCEFE5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2388E3-B5B7-4BA8-B36E-3ECD3CE79DFD}"/>
              </a:ext>
            </a:extLst>
          </p:cNvPr>
          <p:cNvSpPr>
            <a:spLocks noGrp="1"/>
          </p:cNvSpPr>
          <p:nvPr>
            <p:ph type="dt" sz="half" idx="10"/>
          </p:nvPr>
        </p:nvSpPr>
        <p:spPr/>
        <p:txBody>
          <a:bodyPr/>
          <a:lstStyle/>
          <a:p>
            <a:fld id="{A1D2C9F2-5D4C-4D0E-8ED9-3E888845E500}" type="datetimeFigureOut">
              <a:rPr lang="en-US" smtClean="0"/>
              <a:t>3/28/2022</a:t>
            </a:fld>
            <a:endParaRPr lang="en-US"/>
          </a:p>
        </p:txBody>
      </p:sp>
      <p:sp>
        <p:nvSpPr>
          <p:cNvPr id="8" name="Footer Placeholder 7">
            <a:extLst>
              <a:ext uri="{FF2B5EF4-FFF2-40B4-BE49-F238E27FC236}">
                <a16:creationId xmlns:a16="http://schemas.microsoft.com/office/drawing/2014/main" id="{B092A3AB-C8B3-47BC-9032-5274E659C6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56F2BC-7204-4CFC-B5AC-F3E00C9EDA9D}"/>
              </a:ext>
            </a:extLst>
          </p:cNvPr>
          <p:cNvSpPr>
            <a:spLocks noGrp="1"/>
          </p:cNvSpPr>
          <p:nvPr>
            <p:ph type="sldNum" sz="quarter" idx="12"/>
          </p:nvPr>
        </p:nvSpPr>
        <p:spPr/>
        <p:txBody>
          <a:bodyPr/>
          <a:lstStyle/>
          <a:p>
            <a:fld id="{497C698A-E259-4B9E-8026-7CA1AD00AA41}" type="slidenum">
              <a:rPr lang="en-US" smtClean="0"/>
              <a:t>‹#›</a:t>
            </a:fld>
            <a:endParaRPr lang="en-US"/>
          </a:p>
        </p:txBody>
      </p:sp>
    </p:spTree>
    <p:extLst>
      <p:ext uri="{BB962C8B-B14F-4D97-AF65-F5344CB8AC3E}">
        <p14:creationId xmlns:p14="http://schemas.microsoft.com/office/powerpoint/2010/main" val="398337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DD56-1321-464D-8FEE-3E26038A65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A89086-1FA5-4AB3-BCBB-05FD4E80980C}"/>
              </a:ext>
            </a:extLst>
          </p:cNvPr>
          <p:cNvSpPr>
            <a:spLocks noGrp="1"/>
          </p:cNvSpPr>
          <p:nvPr>
            <p:ph type="dt" sz="half" idx="10"/>
          </p:nvPr>
        </p:nvSpPr>
        <p:spPr/>
        <p:txBody>
          <a:bodyPr/>
          <a:lstStyle/>
          <a:p>
            <a:fld id="{A1D2C9F2-5D4C-4D0E-8ED9-3E888845E500}" type="datetimeFigureOut">
              <a:rPr lang="en-US" smtClean="0"/>
              <a:t>3/28/2022</a:t>
            </a:fld>
            <a:endParaRPr lang="en-US"/>
          </a:p>
        </p:txBody>
      </p:sp>
      <p:sp>
        <p:nvSpPr>
          <p:cNvPr id="4" name="Footer Placeholder 3">
            <a:extLst>
              <a:ext uri="{FF2B5EF4-FFF2-40B4-BE49-F238E27FC236}">
                <a16:creationId xmlns:a16="http://schemas.microsoft.com/office/drawing/2014/main" id="{844A83B0-2BB1-4AA4-81B7-321D460FE1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3C7AA2-369E-4F7C-8C4C-A1D3F5174650}"/>
              </a:ext>
            </a:extLst>
          </p:cNvPr>
          <p:cNvSpPr>
            <a:spLocks noGrp="1"/>
          </p:cNvSpPr>
          <p:nvPr>
            <p:ph type="sldNum" sz="quarter" idx="12"/>
          </p:nvPr>
        </p:nvSpPr>
        <p:spPr/>
        <p:txBody>
          <a:bodyPr/>
          <a:lstStyle/>
          <a:p>
            <a:fld id="{497C698A-E259-4B9E-8026-7CA1AD00AA41}" type="slidenum">
              <a:rPr lang="en-US" smtClean="0"/>
              <a:t>‹#›</a:t>
            </a:fld>
            <a:endParaRPr lang="en-US"/>
          </a:p>
        </p:txBody>
      </p:sp>
    </p:spTree>
    <p:extLst>
      <p:ext uri="{BB962C8B-B14F-4D97-AF65-F5344CB8AC3E}">
        <p14:creationId xmlns:p14="http://schemas.microsoft.com/office/powerpoint/2010/main" val="270757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EEC80E-4B9E-428E-A39F-058DF5CED36D}"/>
              </a:ext>
            </a:extLst>
          </p:cNvPr>
          <p:cNvSpPr>
            <a:spLocks noGrp="1"/>
          </p:cNvSpPr>
          <p:nvPr>
            <p:ph type="dt" sz="half" idx="10"/>
          </p:nvPr>
        </p:nvSpPr>
        <p:spPr/>
        <p:txBody>
          <a:bodyPr/>
          <a:lstStyle/>
          <a:p>
            <a:fld id="{A1D2C9F2-5D4C-4D0E-8ED9-3E888845E500}" type="datetimeFigureOut">
              <a:rPr lang="en-US" smtClean="0"/>
              <a:t>3/28/2022</a:t>
            </a:fld>
            <a:endParaRPr lang="en-US"/>
          </a:p>
        </p:txBody>
      </p:sp>
      <p:sp>
        <p:nvSpPr>
          <p:cNvPr id="3" name="Footer Placeholder 2">
            <a:extLst>
              <a:ext uri="{FF2B5EF4-FFF2-40B4-BE49-F238E27FC236}">
                <a16:creationId xmlns:a16="http://schemas.microsoft.com/office/drawing/2014/main" id="{13628323-7139-4453-BA2A-F3D1376A57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78791F-30F1-4186-99EE-47511D90AFC5}"/>
              </a:ext>
            </a:extLst>
          </p:cNvPr>
          <p:cNvSpPr>
            <a:spLocks noGrp="1"/>
          </p:cNvSpPr>
          <p:nvPr>
            <p:ph type="sldNum" sz="quarter" idx="12"/>
          </p:nvPr>
        </p:nvSpPr>
        <p:spPr/>
        <p:txBody>
          <a:bodyPr/>
          <a:lstStyle/>
          <a:p>
            <a:fld id="{497C698A-E259-4B9E-8026-7CA1AD00AA41}" type="slidenum">
              <a:rPr lang="en-US" smtClean="0"/>
              <a:t>‹#›</a:t>
            </a:fld>
            <a:endParaRPr lang="en-US"/>
          </a:p>
        </p:txBody>
      </p:sp>
    </p:spTree>
    <p:extLst>
      <p:ext uri="{BB962C8B-B14F-4D97-AF65-F5344CB8AC3E}">
        <p14:creationId xmlns:p14="http://schemas.microsoft.com/office/powerpoint/2010/main" val="423884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CB21-2D20-483F-BCC2-429199E0E1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EF4C1-890D-44FB-AD2A-87733C952D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644969-B078-4F27-A048-E370905D86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1A9C57-397F-44C9-956A-593DE581826D}"/>
              </a:ext>
            </a:extLst>
          </p:cNvPr>
          <p:cNvSpPr>
            <a:spLocks noGrp="1"/>
          </p:cNvSpPr>
          <p:nvPr>
            <p:ph type="dt" sz="half" idx="10"/>
          </p:nvPr>
        </p:nvSpPr>
        <p:spPr/>
        <p:txBody>
          <a:bodyPr/>
          <a:lstStyle/>
          <a:p>
            <a:fld id="{A1D2C9F2-5D4C-4D0E-8ED9-3E888845E500}" type="datetimeFigureOut">
              <a:rPr lang="en-US" smtClean="0"/>
              <a:t>3/28/2022</a:t>
            </a:fld>
            <a:endParaRPr lang="en-US"/>
          </a:p>
        </p:txBody>
      </p:sp>
      <p:sp>
        <p:nvSpPr>
          <p:cNvPr id="6" name="Footer Placeholder 5">
            <a:extLst>
              <a:ext uri="{FF2B5EF4-FFF2-40B4-BE49-F238E27FC236}">
                <a16:creationId xmlns:a16="http://schemas.microsoft.com/office/drawing/2014/main" id="{30FF9C00-8786-48E3-890A-9E2403B23E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A19C68-C0BB-4827-B8B4-0B9F72C1F981}"/>
              </a:ext>
            </a:extLst>
          </p:cNvPr>
          <p:cNvSpPr>
            <a:spLocks noGrp="1"/>
          </p:cNvSpPr>
          <p:nvPr>
            <p:ph type="sldNum" sz="quarter" idx="12"/>
          </p:nvPr>
        </p:nvSpPr>
        <p:spPr/>
        <p:txBody>
          <a:bodyPr/>
          <a:lstStyle/>
          <a:p>
            <a:fld id="{497C698A-E259-4B9E-8026-7CA1AD00AA41}" type="slidenum">
              <a:rPr lang="en-US" smtClean="0"/>
              <a:t>‹#›</a:t>
            </a:fld>
            <a:endParaRPr lang="en-US"/>
          </a:p>
        </p:txBody>
      </p:sp>
    </p:spTree>
    <p:extLst>
      <p:ext uri="{BB962C8B-B14F-4D97-AF65-F5344CB8AC3E}">
        <p14:creationId xmlns:p14="http://schemas.microsoft.com/office/powerpoint/2010/main" val="3874638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DA7A-0BB2-4AF3-A857-79769864B6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A49201-F9DE-42AA-96A3-61653E76C4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50D061-9B2B-4E32-B772-47EEF1AEC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4874F9-61A2-4012-8502-F8F873BEB2A9}"/>
              </a:ext>
            </a:extLst>
          </p:cNvPr>
          <p:cNvSpPr>
            <a:spLocks noGrp="1"/>
          </p:cNvSpPr>
          <p:nvPr>
            <p:ph type="dt" sz="half" idx="10"/>
          </p:nvPr>
        </p:nvSpPr>
        <p:spPr/>
        <p:txBody>
          <a:bodyPr/>
          <a:lstStyle/>
          <a:p>
            <a:fld id="{A1D2C9F2-5D4C-4D0E-8ED9-3E888845E500}" type="datetimeFigureOut">
              <a:rPr lang="en-US" smtClean="0"/>
              <a:t>3/28/2022</a:t>
            </a:fld>
            <a:endParaRPr lang="en-US"/>
          </a:p>
        </p:txBody>
      </p:sp>
      <p:sp>
        <p:nvSpPr>
          <p:cNvPr id="6" name="Footer Placeholder 5">
            <a:extLst>
              <a:ext uri="{FF2B5EF4-FFF2-40B4-BE49-F238E27FC236}">
                <a16:creationId xmlns:a16="http://schemas.microsoft.com/office/drawing/2014/main" id="{48C11EC6-330A-48F5-BE1F-38201D1104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FC16E7-186C-4169-905D-20770802D40C}"/>
              </a:ext>
            </a:extLst>
          </p:cNvPr>
          <p:cNvSpPr>
            <a:spLocks noGrp="1"/>
          </p:cNvSpPr>
          <p:nvPr>
            <p:ph type="sldNum" sz="quarter" idx="12"/>
          </p:nvPr>
        </p:nvSpPr>
        <p:spPr/>
        <p:txBody>
          <a:bodyPr/>
          <a:lstStyle/>
          <a:p>
            <a:fld id="{497C698A-E259-4B9E-8026-7CA1AD00AA41}" type="slidenum">
              <a:rPr lang="en-US" smtClean="0"/>
              <a:t>‹#›</a:t>
            </a:fld>
            <a:endParaRPr lang="en-US"/>
          </a:p>
        </p:txBody>
      </p:sp>
    </p:spTree>
    <p:extLst>
      <p:ext uri="{BB962C8B-B14F-4D97-AF65-F5344CB8AC3E}">
        <p14:creationId xmlns:p14="http://schemas.microsoft.com/office/powerpoint/2010/main" val="188823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4FA0C3-005E-4989-A712-06C585489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1EF1DA-C2EE-4CF2-B403-380E367D4E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B8D3C3-C4DA-4AA0-A88C-536E6D6D1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2C9F2-5D4C-4D0E-8ED9-3E888845E500}" type="datetimeFigureOut">
              <a:rPr lang="en-US" smtClean="0"/>
              <a:t>3/28/2022</a:t>
            </a:fld>
            <a:endParaRPr lang="en-US"/>
          </a:p>
        </p:txBody>
      </p:sp>
      <p:sp>
        <p:nvSpPr>
          <p:cNvPr id="5" name="Footer Placeholder 4">
            <a:extLst>
              <a:ext uri="{FF2B5EF4-FFF2-40B4-BE49-F238E27FC236}">
                <a16:creationId xmlns:a16="http://schemas.microsoft.com/office/drawing/2014/main" id="{8659AE0A-1F2D-4990-9534-F20328B35E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D6F41F-5DA9-4EAD-8870-D4E8F966D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C698A-E259-4B9E-8026-7CA1AD00AA41}" type="slidenum">
              <a:rPr lang="en-US" smtClean="0"/>
              <a:t>‹#›</a:t>
            </a:fld>
            <a:endParaRPr lang="en-US"/>
          </a:p>
        </p:txBody>
      </p:sp>
    </p:spTree>
    <p:extLst>
      <p:ext uri="{BB962C8B-B14F-4D97-AF65-F5344CB8AC3E}">
        <p14:creationId xmlns:p14="http://schemas.microsoft.com/office/powerpoint/2010/main" val="275083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FE39F-60EA-4A74-B706-6E6848FACF68}"/>
              </a:ext>
            </a:extLst>
          </p:cNvPr>
          <p:cNvSpPr>
            <a:spLocks noGrp="1"/>
          </p:cNvSpPr>
          <p:nvPr>
            <p:ph type="ctrTitle"/>
          </p:nvPr>
        </p:nvSpPr>
        <p:spPr/>
        <p:txBody>
          <a:bodyPr>
            <a:normAutofit fontScale="90000"/>
          </a:bodyPr>
          <a:lstStyle/>
          <a:p>
            <a:r>
              <a:rPr lang="en-ID"/>
              <a:t>Prediksi Banyaknya Kemunculan Ikan di Sungai dengan Bayesian Network</a:t>
            </a:r>
            <a:endParaRPr lang="en-ID" dirty="0"/>
          </a:p>
        </p:txBody>
      </p:sp>
      <p:sp>
        <p:nvSpPr>
          <p:cNvPr id="3" name="Subtitle 2">
            <a:extLst>
              <a:ext uri="{FF2B5EF4-FFF2-40B4-BE49-F238E27FC236}">
                <a16:creationId xmlns:a16="http://schemas.microsoft.com/office/drawing/2014/main" id="{9B8DF40C-C2C7-4E2F-BB3F-6E93951AEFEB}"/>
              </a:ext>
            </a:extLst>
          </p:cNvPr>
          <p:cNvSpPr>
            <a:spLocks noGrp="1"/>
          </p:cNvSpPr>
          <p:nvPr>
            <p:ph type="subTitle" idx="1"/>
          </p:nvPr>
        </p:nvSpPr>
        <p:spPr/>
        <p:txBody>
          <a:bodyPr>
            <a:normAutofit/>
          </a:bodyPr>
          <a:lstStyle/>
          <a:p>
            <a:r>
              <a:rPr lang="en-ID" sz="2800" dirty="0"/>
              <a:t>Oleh :</a:t>
            </a:r>
          </a:p>
          <a:p>
            <a:r>
              <a:rPr lang="en-ID" sz="2800"/>
              <a:t>M. Rayhan Atha`illah Haqi</a:t>
            </a:r>
            <a:r>
              <a:rPr lang="en-ID" sz="2800" dirty="0"/>
              <a:t>	</a:t>
            </a:r>
            <a:r>
              <a:rPr lang="en-ID" sz="2800"/>
              <a:t>	07111940000053</a:t>
            </a:r>
          </a:p>
          <a:p>
            <a:r>
              <a:rPr lang="en-ID" sz="2800"/>
              <a:t>Habib Nurkholis				07111940000143</a:t>
            </a:r>
          </a:p>
          <a:p>
            <a:endParaRPr lang="en-ID" sz="2800" dirty="0"/>
          </a:p>
        </p:txBody>
      </p:sp>
    </p:spTree>
    <p:extLst>
      <p:ext uri="{BB962C8B-B14F-4D97-AF65-F5344CB8AC3E}">
        <p14:creationId xmlns:p14="http://schemas.microsoft.com/office/powerpoint/2010/main" val="4204561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rsegi Panjang 1">
            <a:extLst>
              <a:ext uri="{FF2B5EF4-FFF2-40B4-BE49-F238E27FC236}">
                <a16:creationId xmlns:a16="http://schemas.microsoft.com/office/drawing/2014/main" id="{4877DEF5-7893-4782-83F0-2ABCF771F08C}"/>
              </a:ext>
            </a:extLst>
          </p:cNvPr>
          <p:cNvSpPr/>
          <p:nvPr/>
        </p:nvSpPr>
        <p:spPr>
          <a:xfrm>
            <a:off x="4653378" y="934992"/>
            <a:ext cx="2601157" cy="408373"/>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t>Cuaca</a:t>
            </a:r>
            <a:endParaRPr lang="en-ID"/>
          </a:p>
        </p:txBody>
      </p:sp>
      <p:sp>
        <p:nvSpPr>
          <p:cNvPr id="3" name="Persegi Panjang 2">
            <a:extLst>
              <a:ext uri="{FF2B5EF4-FFF2-40B4-BE49-F238E27FC236}">
                <a16:creationId xmlns:a16="http://schemas.microsoft.com/office/drawing/2014/main" id="{18D42D8E-6051-4F07-9200-4A88B16D6321}"/>
              </a:ext>
            </a:extLst>
          </p:cNvPr>
          <p:cNvSpPr/>
          <p:nvPr/>
        </p:nvSpPr>
        <p:spPr>
          <a:xfrm>
            <a:off x="8561033" y="2495983"/>
            <a:ext cx="2601157" cy="4083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Kondisi kekeringan</a:t>
            </a:r>
            <a:endParaRPr lang="en-ID"/>
          </a:p>
        </p:txBody>
      </p:sp>
      <p:sp>
        <p:nvSpPr>
          <p:cNvPr id="4" name="Persegi Panjang 3">
            <a:extLst>
              <a:ext uri="{FF2B5EF4-FFF2-40B4-BE49-F238E27FC236}">
                <a16:creationId xmlns:a16="http://schemas.microsoft.com/office/drawing/2014/main" id="{E8E9DD97-E2E5-4FD4-B7BB-5311554C7899}"/>
              </a:ext>
            </a:extLst>
          </p:cNvPr>
          <p:cNvSpPr/>
          <p:nvPr/>
        </p:nvSpPr>
        <p:spPr>
          <a:xfrm>
            <a:off x="4653377" y="2495982"/>
            <a:ext cx="2601157" cy="4083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Curah hujan</a:t>
            </a:r>
            <a:endParaRPr lang="en-ID"/>
          </a:p>
        </p:txBody>
      </p:sp>
      <p:sp>
        <p:nvSpPr>
          <p:cNvPr id="5" name="Persegi Panjang 4">
            <a:extLst>
              <a:ext uri="{FF2B5EF4-FFF2-40B4-BE49-F238E27FC236}">
                <a16:creationId xmlns:a16="http://schemas.microsoft.com/office/drawing/2014/main" id="{D1FE9AF1-2A8A-4602-8C8F-1FB1DFBDE5B4}"/>
              </a:ext>
            </a:extLst>
          </p:cNvPr>
          <p:cNvSpPr/>
          <p:nvPr/>
        </p:nvSpPr>
        <p:spPr>
          <a:xfrm>
            <a:off x="745721" y="2495981"/>
            <a:ext cx="2601157" cy="4083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Pengunaan pestisida</a:t>
            </a:r>
            <a:endParaRPr lang="en-ID"/>
          </a:p>
        </p:txBody>
      </p:sp>
      <p:sp>
        <p:nvSpPr>
          <p:cNvPr id="6" name="Persegi Panjang 5">
            <a:extLst>
              <a:ext uri="{FF2B5EF4-FFF2-40B4-BE49-F238E27FC236}">
                <a16:creationId xmlns:a16="http://schemas.microsoft.com/office/drawing/2014/main" id="{7E0F9EC7-7C68-49AB-808D-DBC88E6BB79E}"/>
              </a:ext>
            </a:extLst>
          </p:cNvPr>
          <p:cNvSpPr/>
          <p:nvPr/>
        </p:nvSpPr>
        <p:spPr>
          <a:xfrm>
            <a:off x="8561033" y="4193098"/>
            <a:ext cx="2601157" cy="4083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Kondisi pepohonan</a:t>
            </a:r>
            <a:endParaRPr lang="en-ID"/>
          </a:p>
        </p:txBody>
      </p:sp>
      <p:sp>
        <p:nvSpPr>
          <p:cNvPr id="7" name="Persegi Panjang 6">
            <a:extLst>
              <a:ext uri="{FF2B5EF4-FFF2-40B4-BE49-F238E27FC236}">
                <a16:creationId xmlns:a16="http://schemas.microsoft.com/office/drawing/2014/main" id="{017BDDDB-A1D7-44CB-B46E-1973DC2F1D82}"/>
              </a:ext>
            </a:extLst>
          </p:cNvPr>
          <p:cNvSpPr/>
          <p:nvPr/>
        </p:nvSpPr>
        <p:spPr>
          <a:xfrm>
            <a:off x="4653376" y="4193097"/>
            <a:ext cx="2601157" cy="4083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Aliran air</a:t>
            </a:r>
            <a:endParaRPr lang="en-ID"/>
          </a:p>
        </p:txBody>
      </p:sp>
      <p:sp>
        <p:nvSpPr>
          <p:cNvPr id="8" name="Persegi Panjang 7">
            <a:extLst>
              <a:ext uri="{FF2B5EF4-FFF2-40B4-BE49-F238E27FC236}">
                <a16:creationId xmlns:a16="http://schemas.microsoft.com/office/drawing/2014/main" id="{40DE483E-06EE-42B3-B2DD-AB99C3FED24B}"/>
              </a:ext>
            </a:extLst>
          </p:cNvPr>
          <p:cNvSpPr/>
          <p:nvPr/>
        </p:nvSpPr>
        <p:spPr>
          <a:xfrm>
            <a:off x="745721" y="4193096"/>
            <a:ext cx="2601157" cy="4083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Pestisida di air</a:t>
            </a:r>
            <a:endParaRPr lang="en-ID"/>
          </a:p>
        </p:txBody>
      </p:sp>
      <p:sp>
        <p:nvSpPr>
          <p:cNvPr id="9" name="Persegi Panjang 8">
            <a:extLst>
              <a:ext uri="{FF2B5EF4-FFF2-40B4-BE49-F238E27FC236}">
                <a16:creationId xmlns:a16="http://schemas.microsoft.com/office/drawing/2014/main" id="{BBFEA377-6C79-4EAB-B7B8-BCC6B1F21601}"/>
              </a:ext>
            </a:extLst>
          </p:cNvPr>
          <p:cNvSpPr/>
          <p:nvPr/>
        </p:nvSpPr>
        <p:spPr>
          <a:xfrm>
            <a:off x="4653376" y="6289708"/>
            <a:ext cx="2601157" cy="4083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Banyak ikan</a:t>
            </a:r>
            <a:endParaRPr lang="en-ID"/>
          </a:p>
        </p:txBody>
      </p:sp>
      <p:cxnSp>
        <p:nvCxnSpPr>
          <p:cNvPr id="11" name="Konektor Panah Lurus 10">
            <a:extLst>
              <a:ext uri="{FF2B5EF4-FFF2-40B4-BE49-F238E27FC236}">
                <a16:creationId xmlns:a16="http://schemas.microsoft.com/office/drawing/2014/main" id="{76507B1E-FF14-4B6D-9826-4217682C5FE5}"/>
              </a:ext>
            </a:extLst>
          </p:cNvPr>
          <p:cNvCxnSpPr>
            <a:stCxn id="2" idx="2"/>
            <a:endCxn id="4" idx="0"/>
          </p:cNvCxnSpPr>
          <p:nvPr/>
        </p:nvCxnSpPr>
        <p:spPr>
          <a:xfrm flipH="1">
            <a:off x="5953956" y="1343365"/>
            <a:ext cx="1" cy="11526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Konektor Panah Lurus 12">
            <a:extLst>
              <a:ext uri="{FF2B5EF4-FFF2-40B4-BE49-F238E27FC236}">
                <a16:creationId xmlns:a16="http://schemas.microsoft.com/office/drawing/2014/main" id="{65C829EA-5F99-405F-897A-D4234BB0DFE6}"/>
              </a:ext>
            </a:extLst>
          </p:cNvPr>
          <p:cNvCxnSpPr>
            <a:stCxn id="2" idx="2"/>
            <a:endCxn id="3" idx="0"/>
          </p:cNvCxnSpPr>
          <p:nvPr/>
        </p:nvCxnSpPr>
        <p:spPr>
          <a:xfrm>
            <a:off x="5953957" y="1343365"/>
            <a:ext cx="3907655" cy="11526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Konektor Panah Lurus 14">
            <a:extLst>
              <a:ext uri="{FF2B5EF4-FFF2-40B4-BE49-F238E27FC236}">
                <a16:creationId xmlns:a16="http://schemas.microsoft.com/office/drawing/2014/main" id="{C3C21DC2-B5F4-43BB-82B0-D3AE6603CB0E}"/>
              </a:ext>
            </a:extLst>
          </p:cNvPr>
          <p:cNvCxnSpPr>
            <a:stCxn id="3" idx="2"/>
            <a:endCxn id="6" idx="0"/>
          </p:cNvCxnSpPr>
          <p:nvPr/>
        </p:nvCxnSpPr>
        <p:spPr>
          <a:xfrm>
            <a:off x="9861612" y="2904356"/>
            <a:ext cx="0" cy="12887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Konektor Panah Lurus 16">
            <a:extLst>
              <a:ext uri="{FF2B5EF4-FFF2-40B4-BE49-F238E27FC236}">
                <a16:creationId xmlns:a16="http://schemas.microsoft.com/office/drawing/2014/main" id="{F03712D7-F5A8-485A-8E83-CA17B7FB9775}"/>
              </a:ext>
            </a:extLst>
          </p:cNvPr>
          <p:cNvCxnSpPr>
            <a:stCxn id="3" idx="2"/>
            <a:endCxn id="7" idx="0"/>
          </p:cNvCxnSpPr>
          <p:nvPr/>
        </p:nvCxnSpPr>
        <p:spPr>
          <a:xfrm flipH="1">
            <a:off x="5953955" y="2904356"/>
            <a:ext cx="3907657" cy="12887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Konektor Panah Lurus 18">
            <a:extLst>
              <a:ext uri="{FF2B5EF4-FFF2-40B4-BE49-F238E27FC236}">
                <a16:creationId xmlns:a16="http://schemas.microsoft.com/office/drawing/2014/main" id="{AF1DE933-F88F-460A-818E-6E3D4654CCA9}"/>
              </a:ext>
            </a:extLst>
          </p:cNvPr>
          <p:cNvCxnSpPr>
            <a:stCxn id="4" idx="2"/>
            <a:endCxn id="6" idx="0"/>
          </p:cNvCxnSpPr>
          <p:nvPr/>
        </p:nvCxnSpPr>
        <p:spPr>
          <a:xfrm>
            <a:off x="5953956" y="2904355"/>
            <a:ext cx="3907656" cy="12887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Konektor Panah Lurus 20">
            <a:extLst>
              <a:ext uri="{FF2B5EF4-FFF2-40B4-BE49-F238E27FC236}">
                <a16:creationId xmlns:a16="http://schemas.microsoft.com/office/drawing/2014/main" id="{A8C7D1D9-5AAF-4DD9-A4AA-79DD5F35ABD8}"/>
              </a:ext>
            </a:extLst>
          </p:cNvPr>
          <p:cNvCxnSpPr>
            <a:stCxn id="4" idx="2"/>
            <a:endCxn id="7" idx="0"/>
          </p:cNvCxnSpPr>
          <p:nvPr/>
        </p:nvCxnSpPr>
        <p:spPr>
          <a:xfrm flipH="1">
            <a:off x="5953955" y="2904355"/>
            <a:ext cx="1" cy="12887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Konektor Panah Lurus 22">
            <a:extLst>
              <a:ext uri="{FF2B5EF4-FFF2-40B4-BE49-F238E27FC236}">
                <a16:creationId xmlns:a16="http://schemas.microsoft.com/office/drawing/2014/main" id="{05BB20C4-29F5-44E4-99C8-D4665B05FE2C}"/>
              </a:ext>
            </a:extLst>
          </p:cNvPr>
          <p:cNvCxnSpPr>
            <a:stCxn id="4" idx="2"/>
            <a:endCxn id="8" idx="0"/>
          </p:cNvCxnSpPr>
          <p:nvPr/>
        </p:nvCxnSpPr>
        <p:spPr>
          <a:xfrm flipH="1">
            <a:off x="2046300" y="2904355"/>
            <a:ext cx="3907656" cy="12887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Konektor Panah Lurus 24">
            <a:extLst>
              <a:ext uri="{FF2B5EF4-FFF2-40B4-BE49-F238E27FC236}">
                <a16:creationId xmlns:a16="http://schemas.microsoft.com/office/drawing/2014/main" id="{D43D99D8-A803-441A-97B9-7C2C741E8AA4}"/>
              </a:ext>
            </a:extLst>
          </p:cNvPr>
          <p:cNvCxnSpPr>
            <a:stCxn id="5" idx="2"/>
            <a:endCxn id="8" idx="0"/>
          </p:cNvCxnSpPr>
          <p:nvPr/>
        </p:nvCxnSpPr>
        <p:spPr>
          <a:xfrm>
            <a:off x="2046300" y="2904354"/>
            <a:ext cx="0" cy="12887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Konektor Panah Lurus 26">
            <a:extLst>
              <a:ext uri="{FF2B5EF4-FFF2-40B4-BE49-F238E27FC236}">
                <a16:creationId xmlns:a16="http://schemas.microsoft.com/office/drawing/2014/main" id="{0554FB97-A060-4AA0-9345-DBBE52A6806B}"/>
              </a:ext>
            </a:extLst>
          </p:cNvPr>
          <p:cNvCxnSpPr>
            <a:stCxn id="8" idx="2"/>
            <a:endCxn id="9" idx="0"/>
          </p:cNvCxnSpPr>
          <p:nvPr/>
        </p:nvCxnSpPr>
        <p:spPr>
          <a:xfrm>
            <a:off x="2046300" y="4601469"/>
            <a:ext cx="3907655" cy="16882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Konektor Panah Lurus 28">
            <a:extLst>
              <a:ext uri="{FF2B5EF4-FFF2-40B4-BE49-F238E27FC236}">
                <a16:creationId xmlns:a16="http://schemas.microsoft.com/office/drawing/2014/main" id="{0574CC24-6F91-4963-B15A-DE0C46576886}"/>
              </a:ext>
            </a:extLst>
          </p:cNvPr>
          <p:cNvCxnSpPr>
            <a:stCxn id="7" idx="2"/>
            <a:endCxn id="9" idx="0"/>
          </p:cNvCxnSpPr>
          <p:nvPr/>
        </p:nvCxnSpPr>
        <p:spPr>
          <a:xfrm>
            <a:off x="5953955" y="4601470"/>
            <a:ext cx="0" cy="16882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F2A0C7D-5E51-40E1-8D92-94CC044DAAB3}"/>
              </a:ext>
            </a:extLst>
          </p:cNvPr>
          <p:cNvSpPr txBox="1"/>
          <p:nvPr/>
        </p:nvSpPr>
        <p:spPr>
          <a:xfrm>
            <a:off x="393698" y="357804"/>
            <a:ext cx="8013701" cy="461665"/>
          </a:xfrm>
          <a:prstGeom prst="rect">
            <a:avLst/>
          </a:prstGeom>
          <a:noFill/>
        </p:spPr>
        <p:txBody>
          <a:bodyPr wrap="square">
            <a:spAutoFit/>
          </a:bodyPr>
          <a:lstStyle/>
          <a:p>
            <a:r>
              <a:rPr lang="en-ID" sz="2400"/>
              <a:t>2. Jaringan Bayes untuk memprediksi banyak kemunculan ikan</a:t>
            </a:r>
            <a:endParaRPr lang="en-US" sz="2400"/>
          </a:p>
        </p:txBody>
      </p:sp>
    </p:spTree>
    <p:extLst>
      <p:ext uri="{BB962C8B-B14F-4D97-AF65-F5344CB8AC3E}">
        <p14:creationId xmlns:p14="http://schemas.microsoft.com/office/powerpoint/2010/main" val="164629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A8A0-5FF5-4229-A946-75DF7AA73C4F}"/>
              </a:ext>
            </a:extLst>
          </p:cNvPr>
          <p:cNvSpPr>
            <a:spLocks noGrp="1"/>
          </p:cNvSpPr>
          <p:nvPr>
            <p:ph type="title"/>
          </p:nvPr>
        </p:nvSpPr>
        <p:spPr/>
        <p:txBody>
          <a:bodyPr/>
          <a:lstStyle/>
          <a:p>
            <a:pPr algn="ctr"/>
            <a:r>
              <a:rPr lang="en-ID"/>
              <a:t>Probabilitas Kejadian</a:t>
            </a:r>
            <a:endParaRPr lang="en-ID" dirty="0"/>
          </a:p>
        </p:txBody>
      </p:sp>
      <p:sp>
        <p:nvSpPr>
          <p:cNvPr id="3" name="Content Placeholder 2">
            <a:extLst>
              <a:ext uri="{FF2B5EF4-FFF2-40B4-BE49-F238E27FC236}">
                <a16:creationId xmlns:a16="http://schemas.microsoft.com/office/drawing/2014/main" id="{80BFAF48-B3E2-417E-AD97-8A818BED15C2}"/>
              </a:ext>
            </a:extLst>
          </p:cNvPr>
          <p:cNvSpPr>
            <a:spLocks noGrp="1"/>
          </p:cNvSpPr>
          <p:nvPr>
            <p:ph idx="1"/>
          </p:nvPr>
        </p:nvSpPr>
        <p:spPr>
          <a:xfrm>
            <a:off x="838200" y="1384300"/>
            <a:ext cx="10515600" cy="5265075"/>
          </a:xfrm>
        </p:spPr>
        <p:txBody>
          <a:bodyPr>
            <a:normAutofit lnSpcReduction="10000"/>
          </a:bodyPr>
          <a:lstStyle/>
          <a:p>
            <a:pPr marL="0" indent="0" algn="just">
              <a:buNone/>
            </a:pPr>
            <a:r>
              <a:rPr lang="en-ID"/>
              <a:t>Data probabilitas kejadian disajikan dalam Conditional Probability Table (CPT) dalam persen (%) sebagai berikut:</a:t>
            </a:r>
          </a:p>
          <a:p>
            <a:pPr marL="0" indent="0" algn="just">
              <a:buNone/>
            </a:pPr>
            <a:r>
              <a:rPr lang="en-ID" b="1"/>
              <a:t>Prior probability node input jaringan</a:t>
            </a:r>
          </a:p>
          <a:p>
            <a:pPr marL="514350" indent="-514350" algn="just">
              <a:buAutoNum type="arabicPeriod"/>
            </a:pPr>
            <a:endParaRPr lang="en-ID" b="1"/>
          </a:p>
          <a:p>
            <a:pPr marL="514350" indent="-514350" algn="just">
              <a:buAutoNum type="arabicPeriod"/>
            </a:pPr>
            <a:endParaRPr lang="en-ID" b="1"/>
          </a:p>
          <a:p>
            <a:pPr marL="0" indent="0" algn="just">
              <a:buNone/>
            </a:pPr>
            <a:endParaRPr lang="en-ID" b="1"/>
          </a:p>
          <a:p>
            <a:pPr marL="0" indent="0" algn="just">
              <a:buNone/>
            </a:pPr>
            <a:endParaRPr lang="en-ID" b="1"/>
          </a:p>
          <a:p>
            <a:pPr marL="0" indent="0" algn="just">
              <a:buNone/>
            </a:pPr>
            <a:r>
              <a:rPr lang="en-ID"/>
              <a:t>	Data probabilitas zona iklim, musim, tekanan udara, dan jarak ke laut akan diubah-ubah sesuai dengan letak suatu daerah untuk memprediksi cuaca. Kemudian probabilitas penggunaan pestisida akan diubah-ubah untuk memprediksi banyaknya kemunculan ikan di sungai daerah tersebut.</a:t>
            </a:r>
          </a:p>
          <a:p>
            <a:pPr marL="0" indent="0" algn="just">
              <a:buNone/>
            </a:pPr>
            <a:endParaRPr lang="en-ID" b="1"/>
          </a:p>
        </p:txBody>
      </p:sp>
      <p:graphicFrame>
        <p:nvGraphicFramePr>
          <p:cNvPr id="4" name="Table 4">
            <a:extLst>
              <a:ext uri="{FF2B5EF4-FFF2-40B4-BE49-F238E27FC236}">
                <a16:creationId xmlns:a16="http://schemas.microsoft.com/office/drawing/2014/main" id="{6B55B55B-F0F4-4644-A2B6-B92A2E875A0E}"/>
              </a:ext>
            </a:extLst>
          </p:cNvPr>
          <p:cNvGraphicFramePr>
            <a:graphicFrameLocks noGrp="1"/>
          </p:cNvGraphicFramePr>
          <p:nvPr>
            <p:extLst>
              <p:ext uri="{D42A27DB-BD31-4B8C-83A1-F6EECF244321}">
                <p14:modId xmlns:p14="http://schemas.microsoft.com/office/powerpoint/2010/main" val="1108424439"/>
              </p:ext>
            </p:extLst>
          </p:nvPr>
        </p:nvGraphicFramePr>
        <p:xfrm>
          <a:off x="425447" y="2709863"/>
          <a:ext cx="11341106" cy="1720850"/>
        </p:xfrm>
        <a:graphic>
          <a:graphicData uri="http://schemas.openxmlformats.org/drawingml/2006/table">
            <a:tbl>
              <a:tblPr firstRow="1" bandRow="1">
                <a:tableStyleId>{5C22544A-7EE6-4342-B048-85BDC9FD1C3A}</a:tableStyleId>
              </a:tblPr>
              <a:tblGrid>
                <a:gridCol w="810079">
                  <a:extLst>
                    <a:ext uri="{9D8B030D-6E8A-4147-A177-3AD203B41FA5}">
                      <a16:colId xmlns:a16="http://schemas.microsoft.com/office/drawing/2014/main" val="764365589"/>
                    </a:ext>
                  </a:extLst>
                </a:gridCol>
                <a:gridCol w="810079">
                  <a:extLst>
                    <a:ext uri="{9D8B030D-6E8A-4147-A177-3AD203B41FA5}">
                      <a16:colId xmlns:a16="http://schemas.microsoft.com/office/drawing/2014/main" val="3467498379"/>
                    </a:ext>
                  </a:extLst>
                </a:gridCol>
                <a:gridCol w="810079">
                  <a:extLst>
                    <a:ext uri="{9D8B030D-6E8A-4147-A177-3AD203B41FA5}">
                      <a16:colId xmlns:a16="http://schemas.microsoft.com/office/drawing/2014/main" val="1416345614"/>
                    </a:ext>
                  </a:extLst>
                </a:gridCol>
                <a:gridCol w="810079">
                  <a:extLst>
                    <a:ext uri="{9D8B030D-6E8A-4147-A177-3AD203B41FA5}">
                      <a16:colId xmlns:a16="http://schemas.microsoft.com/office/drawing/2014/main" val="232946779"/>
                    </a:ext>
                  </a:extLst>
                </a:gridCol>
                <a:gridCol w="810079">
                  <a:extLst>
                    <a:ext uri="{9D8B030D-6E8A-4147-A177-3AD203B41FA5}">
                      <a16:colId xmlns:a16="http://schemas.microsoft.com/office/drawing/2014/main" val="1982355099"/>
                    </a:ext>
                  </a:extLst>
                </a:gridCol>
                <a:gridCol w="810079">
                  <a:extLst>
                    <a:ext uri="{9D8B030D-6E8A-4147-A177-3AD203B41FA5}">
                      <a16:colId xmlns:a16="http://schemas.microsoft.com/office/drawing/2014/main" val="739452851"/>
                    </a:ext>
                  </a:extLst>
                </a:gridCol>
                <a:gridCol w="810079">
                  <a:extLst>
                    <a:ext uri="{9D8B030D-6E8A-4147-A177-3AD203B41FA5}">
                      <a16:colId xmlns:a16="http://schemas.microsoft.com/office/drawing/2014/main" val="1996204776"/>
                    </a:ext>
                  </a:extLst>
                </a:gridCol>
                <a:gridCol w="810079">
                  <a:extLst>
                    <a:ext uri="{9D8B030D-6E8A-4147-A177-3AD203B41FA5}">
                      <a16:colId xmlns:a16="http://schemas.microsoft.com/office/drawing/2014/main" val="915342957"/>
                    </a:ext>
                  </a:extLst>
                </a:gridCol>
                <a:gridCol w="810079">
                  <a:extLst>
                    <a:ext uri="{9D8B030D-6E8A-4147-A177-3AD203B41FA5}">
                      <a16:colId xmlns:a16="http://schemas.microsoft.com/office/drawing/2014/main" val="2197522111"/>
                    </a:ext>
                  </a:extLst>
                </a:gridCol>
                <a:gridCol w="810079">
                  <a:extLst>
                    <a:ext uri="{9D8B030D-6E8A-4147-A177-3AD203B41FA5}">
                      <a16:colId xmlns:a16="http://schemas.microsoft.com/office/drawing/2014/main" val="3240011586"/>
                    </a:ext>
                  </a:extLst>
                </a:gridCol>
                <a:gridCol w="810079">
                  <a:extLst>
                    <a:ext uri="{9D8B030D-6E8A-4147-A177-3AD203B41FA5}">
                      <a16:colId xmlns:a16="http://schemas.microsoft.com/office/drawing/2014/main" val="3888251935"/>
                    </a:ext>
                  </a:extLst>
                </a:gridCol>
                <a:gridCol w="810079">
                  <a:extLst>
                    <a:ext uri="{9D8B030D-6E8A-4147-A177-3AD203B41FA5}">
                      <a16:colId xmlns:a16="http://schemas.microsoft.com/office/drawing/2014/main" val="874146701"/>
                    </a:ext>
                  </a:extLst>
                </a:gridCol>
                <a:gridCol w="810079">
                  <a:extLst>
                    <a:ext uri="{9D8B030D-6E8A-4147-A177-3AD203B41FA5}">
                      <a16:colId xmlns:a16="http://schemas.microsoft.com/office/drawing/2014/main" val="100519327"/>
                    </a:ext>
                  </a:extLst>
                </a:gridCol>
                <a:gridCol w="810079">
                  <a:extLst>
                    <a:ext uri="{9D8B030D-6E8A-4147-A177-3AD203B41FA5}">
                      <a16:colId xmlns:a16="http://schemas.microsoft.com/office/drawing/2014/main" val="2379542655"/>
                    </a:ext>
                  </a:extLst>
                </a:gridCol>
              </a:tblGrid>
              <a:tr h="501650">
                <a:tc gridSpan="5">
                  <a:txBody>
                    <a:bodyPr/>
                    <a:lstStyle/>
                    <a:p>
                      <a:pPr algn="ctr"/>
                      <a:r>
                        <a:rPr lang="en-US"/>
                        <a:t>Zona Iklim</a:t>
                      </a:r>
                    </a:p>
                  </a:txBody>
                  <a:tcPr anchor="ctr"/>
                </a:tc>
                <a:tc hMerge="1">
                  <a:txBody>
                    <a:bodyPr/>
                    <a:lstStyle/>
                    <a:p>
                      <a:endParaRPr lang="en-US"/>
                    </a:p>
                  </a:txBody>
                  <a:tcPr/>
                </a:tc>
                <a:tc hMerge="1">
                  <a:txBody>
                    <a:bodyPr/>
                    <a:lstStyle/>
                    <a:p>
                      <a:endParaRPr lang="en-US"/>
                    </a:p>
                  </a:txBody>
                  <a:tcPr/>
                </a:tc>
                <a:tc hMerge="1">
                  <a:txBody>
                    <a:bodyPr/>
                    <a:lstStyle/>
                    <a:p>
                      <a:pPr algn="ctr"/>
                      <a:endParaRPr lang="en-US"/>
                    </a:p>
                  </a:txBody>
                  <a:tcPr anchor="ctr"/>
                </a:tc>
                <a:tc hMerge="1">
                  <a:txBody>
                    <a:bodyPr/>
                    <a:lstStyle/>
                    <a:p>
                      <a:pPr algn="ctr"/>
                      <a:endParaRPr lang="en-US"/>
                    </a:p>
                  </a:txBody>
                  <a:tcPr anchor="ctr"/>
                </a:tc>
                <a:tc gridSpan="3">
                  <a:txBody>
                    <a:bodyPr/>
                    <a:lstStyle/>
                    <a:p>
                      <a:pPr algn="ctr"/>
                      <a:r>
                        <a:rPr lang="en-US"/>
                        <a:t>Musim</a:t>
                      </a:r>
                    </a:p>
                  </a:txBody>
                  <a:tcPr anchor="ctr"/>
                </a:tc>
                <a:tc hMerge="1">
                  <a:txBody>
                    <a:bodyPr/>
                    <a:lstStyle/>
                    <a:p>
                      <a:pPr algn="ctr"/>
                      <a:endParaRPr lang="en-US"/>
                    </a:p>
                  </a:txBody>
                  <a:tcPr anchor="ctr"/>
                </a:tc>
                <a:tc hMerge="1">
                  <a:txBody>
                    <a:bodyPr/>
                    <a:lstStyle/>
                    <a:p>
                      <a:pPr algn="ctr"/>
                      <a:endParaRPr lang="en-US"/>
                    </a:p>
                  </a:txBody>
                  <a:tcPr anchor="ctr"/>
                </a:tc>
                <a:tc gridSpan="2">
                  <a:txBody>
                    <a:bodyPr/>
                    <a:lstStyle/>
                    <a:p>
                      <a:pPr algn="ctr"/>
                      <a:r>
                        <a:rPr lang="en-US"/>
                        <a:t>Tekanan udara</a:t>
                      </a:r>
                    </a:p>
                  </a:txBody>
                  <a:tcPr anchor="ctr"/>
                </a:tc>
                <a:tc hMerge="1">
                  <a:txBody>
                    <a:bodyPr/>
                    <a:lstStyle/>
                    <a:p>
                      <a:pPr algn="ctr"/>
                      <a:endParaRPr lang="en-US"/>
                    </a:p>
                  </a:txBody>
                  <a:tcPr anchor="ctr"/>
                </a:tc>
                <a:tc gridSpan="2">
                  <a:txBody>
                    <a:bodyPr/>
                    <a:lstStyle/>
                    <a:p>
                      <a:pPr algn="ctr"/>
                      <a:r>
                        <a:rPr lang="en-US"/>
                        <a:t>Jarak ke laut</a:t>
                      </a:r>
                    </a:p>
                  </a:txBody>
                  <a:tcPr anchor="ctr"/>
                </a:tc>
                <a:tc hMerge="1">
                  <a:txBody>
                    <a:bodyPr/>
                    <a:lstStyle/>
                    <a:p>
                      <a:pPr algn="ctr"/>
                      <a:endParaRPr lang="en-US"/>
                    </a:p>
                  </a:txBody>
                  <a:tcPr anchor="ctr"/>
                </a:tc>
                <a:tc gridSpan="2">
                  <a:txBody>
                    <a:bodyPr/>
                    <a:lstStyle/>
                    <a:p>
                      <a:pPr algn="ctr"/>
                      <a:r>
                        <a:rPr lang="en-US"/>
                        <a:t>Penggunaan pestisida</a:t>
                      </a:r>
                    </a:p>
                  </a:txBody>
                  <a:tcPr anchor="ctr"/>
                </a:tc>
                <a:tc hMerge="1">
                  <a:txBody>
                    <a:bodyPr/>
                    <a:lstStyle/>
                    <a:p>
                      <a:pPr algn="ctr"/>
                      <a:endParaRPr lang="en-US"/>
                    </a:p>
                  </a:txBody>
                  <a:tcPr anchor="ctr"/>
                </a:tc>
                <a:extLst>
                  <a:ext uri="{0D108BD9-81ED-4DB2-BD59-A6C34878D82A}">
                    <a16:rowId xmlns:a16="http://schemas.microsoft.com/office/drawing/2014/main" val="3338802132"/>
                  </a:ext>
                </a:extLst>
              </a:tr>
              <a:tr h="501650">
                <a:tc>
                  <a:txBody>
                    <a:bodyPr/>
                    <a:lstStyle/>
                    <a:p>
                      <a:pPr algn="ctr"/>
                      <a:r>
                        <a:rPr lang="en-US" sz="1600"/>
                        <a:t>Equatorial</a:t>
                      </a:r>
                    </a:p>
                  </a:txBody>
                  <a:tcPr anchor="ctr"/>
                </a:tc>
                <a:tc>
                  <a:txBody>
                    <a:bodyPr/>
                    <a:lstStyle/>
                    <a:p>
                      <a:pPr algn="ctr"/>
                      <a:r>
                        <a:rPr lang="en-US" sz="1600"/>
                        <a:t>Tropical</a:t>
                      </a:r>
                    </a:p>
                  </a:txBody>
                  <a:tcPr anchor="ctr"/>
                </a:tc>
                <a:tc>
                  <a:txBody>
                    <a:bodyPr/>
                    <a:lstStyle/>
                    <a:p>
                      <a:pPr algn="ctr"/>
                      <a:r>
                        <a:rPr lang="en-US" sz="1600"/>
                        <a:t>Subtropical</a:t>
                      </a:r>
                    </a:p>
                  </a:txBody>
                  <a:tcPr anchor="ctr"/>
                </a:tc>
                <a:tc>
                  <a:txBody>
                    <a:bodyPr/>
                    <a:lstStyle/>
                    <a:p>
                      <a:pPr algn="ctr"/>
                      <a:r>
                        <a:rPr lang="en-US" sz="1600"/>
                        <a:t>Temperate</a:t>
                      </a:r>
                    </a:p>
                  </a:txBody>
                  <a:tcPr anchor="ctr"/>
                </a:tc>
                <a:tc>
                  <a:txBody>
                    <a:bodyPr/>
                    <a:lstStyle/>
                    <a:p>
                      <a:pPr algn="ctr"/>
                      <a:r>
                        <a:rPr lang="en-US" sz="1600"/>
                        <a:t>Polar</a:t>
                      </a:r>
                    </a:p>
                  </a:txBody>
                  <a:tcPr anchor="ctr"/>
                </a:tc>
                <a:tc>
                  <a:txBody>
                    <a:bodyPr/>
                    <a:lstStyle/>
                    <a:p>
                      <a:pPr algn="ctr"/>
                      <a:r>
                        <a:rPr lang="en-US" sz="1600"/>
                        <a:t>Dingin</a:t>
                      </a:r>
                    </a:p>
                  </a:txBody>
                  <a:tcPr anchor="ctr"/>
                </a:tc>
                <a:tc>
                  <a:txBody>
                    <a:bodyPr/>
                    <a:lstStyle/>
                    <a:p>
                      <a:pPr algn="ctr"/>
                      <a:r>
                        <a:rPr lang="en-US" sz="1600"/>
                        <a:t>Semi/ Gugur</a:t>
                      </a:r>
                    </a:p>
                  </a:txBody>
                  <a:tcPr anchor="ctr"/>
                </a:tc>
                <a:tc>
                  <a:txBody>
                    <a:bodyPr/>
                    <a:lstStyle/>
                    <a:p>
                      <a:pPr algn="ctr"/>
                      <a:r>
                        <a:rPr lang="en-US" sz="1600"/>
                        <a:t>Panas</a:t>
                      </a:r>
                    </a:p>
                  </a:txBody>
                  <a:tcPr anchor="ctr"/>
                </a:tc>
                <a:tc>
                  <a:txBody>
                    <a:bodyPr/>
                    <a:lstStyle/>
                    <a:p>
                      <a:pPr algn="ctr"/>
                      <a:r>
                        <a:rPr lang="en-US" sz="1600"/>
                        <a:t>Above normal</a:t>
                      </a:r>
                    </a:p>
                  </a:txBody>
                  <a:tcPr anchor="ctr"/>
                </a:tc>
                <a:tc>
                  <a:txBody>
                    <a:bodyPr/>
                    <a:lstStyle/>
                    <a:p>
                      <a:pPr algn="ctr"/>
                      <a:r>
                        <a:rPr lang="en-US" sz="1600"/>
                        <a:t>Below normal</a:t>
                      </a:r>
                    </a:p>
                  </a:txBody>
                  <a:tcPr anchor="ctr"/>
                </a:tc>
                <a:tc>
                  <a:txBody>
                    <a:bodyPr/>
                    <a:lstStyle/>
                    <a:p>
                      <a:pPr algn="ctr"/>
                      <a:r>
                        <a:rPr lang="en-US" sz="1600"/>
                        <a:t>Dalam 500km</a:t>
                      </a:r>
                    </a:p>
                  </a:txBody>
                  <a:tcPr anchor="ctr"/>
                </a:tc>
                <a:tc>
                  <a:txBody>
                    <a:bodyPr/>
                    <a:lstStyle/>
                    <a:p>
                      <a:pPr algn="ctr"/>
                      <a:r>
                        <a:rPr lang="en-US" sz="1600"/>
                        <a:t>Lebih 500km</a:t>
                      </a:r>
                    </a:p>
                  </a:txBody>
                  <a:tcPr anchor="ctr"/>
                </a:tc>
                <a:tc>
                  <a:txBody>
                    <a:bodyPr/>
                    <a:lstStyle/>
                    <a:p>
                      <a:pPr algn="ctr"/>
                      <a:r>
                        <a:rPr lang="en-US" sz="1600"/>
                        <a:t>Ya</a:t>
                      </a:r>
                    </a:p>
                  </a:txBody>
                  <a:tcPr anchor="ctr"/>
                </a:tc>
                <a:tc>
                  <a:txBody>
                    <a:bodyPr/>
                    <a:lstStyle/>
                    <a:p>
                      <a:pPr algn="ctr"/>
                      <a:r>
                        <a:rPr lang="en-US" sz="1600"/>
                        <a:t>Tidak</a:t>
                      </a:r>
                    </a:p>
                  </a:txBody>
                  <a:tcPr anchor="ctr"/>
                </a:tc>
                <a:extLst>
                  <a:ext uri="{0D108BD9-81ED-4DB2-BD59-A6C34878D82A}">
                    <a16:rowId xmlns:a16="http://schemas.microsoft.com/office/drawing/2014/main" val="888586199"/>
                  </a:ext>
                </a:extLst>
              </a:tr>
              <a:tr h="501650">
                <a:tc>
                  <a:txBody>
                    <a:bodyPr/>
                    <a:lstStyle/>
                    <a:p>
                      <a:pPr algn="ctr"/>
                      <a:r>
                        <a:rPr lang="en-US"/>
                        <a:t>20</a:t>
                      </a:r>
                    </a:p>
                  </a:txBody>
                  <a:tcPr anchor="ctr"/>
                </a:tc>
                <a:tc>
                  <a:txBody>
                    <a:bodyPr/>
                    <a:lstStyle/>
                    <a:p>
                      <a:pPr algn="ctr"/>
                      <a:r>
                        <a:rPr lang="en-US"/>
                        <a:t>20</a:t>
                      </a:r>
                    </a:p>
                  </a:txBody>
                  <a:tcPr anchor="ctr"/>
                </a:tc>
                <a:tc>
                  <a:txBody>
                    <a:bodyPr/>
                    <a:lstStyle/>
                    <a:p>
                      <a:pPr algn="ctr"/>
                      <a:r>
                        <a:rPr lang="en-US"/>
                        <a:t>20</a:t>
                      </a:r>
                    </a:p>
                  </a:txBody>
                  <a:tcPr anchor="ctr"/>
                </a:tc>
                <a:tc>
                  <a:txBody>
                    <a:bodyPr/>
                    <a:lstStyle/>
                    <a:p>
                      <a:pPr algn="ctr"/>
                      <a:r>
                        <a:rPr lang="en-US"/>
                        <a:t>20</a:t>
                      </a:r>
                    </a:p>
                  </a:txBody>
                  <a:tcPr anchor="ctr"/>
                </a:tc>
                <a:tc>
                  <a:txBody>
                    <a:bodyPr/>
                    <a:lstStyle/>
                    <a:p>
                      <a:pPr algn="ctr"/>
                      <a:r>
                        <a:rPr lang="en-US"/>
                        <a:t>20</a:t>
                      </a:r>
                    </a:p>
                  </a:txBody>
                  <a:tcPr anchor="ctr"/>
                </a:tc>
                <a:tc>
                  <a:txBody>
                    <a:bodyPr/>
                    <a:lstStyle/>
                    <a:p>
                      <a:pPr algn="ctr"/>
                      <a:r>
                        <a:rPr lang="en-US"/>
                        <a:t>25</a:t>
                      </a:r>
                    </a:p>
                  </a:txBody>
                  <a:tcPr anchor="ctr"/>
                </a:tc>
                <a:tc>
                  <a:txBody>
                    <a:bodyPr/>
                    <a:lstStyle/>
                    <a:p>
                      <a:pPr algn="ctr"/>
                      <a:r>
                        <a:rPr lang="en-US"/>
                        <a:t>50</a:t>
                      </a:r>
                    </a:p>
                  </a:txBody>
                  <a:tcPr anchor="ctr"/>
                </a:tc>
                <a:tc>
                  <a:txBody>
                    <a:bodyPr/>
                    <a:lstStyle/>
                    <a:p>
                      <a:pPr algn="ctr"/>
                      <a:r>
                        <a:rPr lang="en-US"/>
                        <a:t>25</a:t>
                      </a:r>
                    </a:p>
                  </a:txBody>
                  <a:tcPr anchor="ctr"/>
                </a:tc>
                <a:tc>
                  <a:txBody>
                    <a:bodyPr/>
                    <a:lstStyle/>
                    <a:p>
                      <a:pPr algn="ctr"/>
                      <a:r>
                        <a:rPr lang="en-US"/>
                        <a:t>50</a:t>
                      </a:r>
                    </a:p>
                  </a:txBody>
                  <a:tcPr anchor="ctr"/>
                </a:tc>
                <a:tc>
                  <a:txBody>
                    <a:bodyPr/>
                    <a:lstStyle/>
                    <a:p>
                      <a:pPr algn="ctr"/>
                      <a:r>
                        <a:rPr lang="en-US"/>
                        <a:t>50</a:t>
                      </a:r>
                    </a:p>
                  </a:txBody>
                  <a:tcPr anchor="ctr"/>
                </a:tc>
                <a:tc>
                  <a:txBody>
                    <a:bodyPr/>
                    <a:lstStyle/>
                    <a:p>
                      <a:pPr algn="ctr"/>
                      <a:r>
                        <a:rPr lang="en-US"/>
                        <a:t>50</a:t>
                      </a:r>
                    </a:p>
                  </a:txBody>
                  <a:tcPr anchor="ctr"/>
                </a:tc>
                <a:tc>
                  <a:txBody>
                    <a:bodyPr/>
                    <a:lstStyle/>
                    <a:p>
                      <a:pPr algn="ctr"/>
                      <a:r>
                        <a:rPr lang="en-US"/>
                        <a:t>50</a:t>
                      </a:r>
                    </a:p>
                  </a:txBody>
                  <a:tcPr anchor="ctr"/>
                </a:tc>
                <a:tc>
                  <a:txBody>
                    <a:bodyPr/>
                    <a:lstStyle/>
                    <a:p>
                      <a:pPr algn="ctr"/>
                      <a:r>
                        <a:rPr lang="en-US"/>
                        <a:t>90</a:t>
                      </a:r>
                    </a:p>
                  </a:txBody>
                  <a:tcPr anchor="ctr"/>
                </a:tc>
                <a:tc>
                  <a:txBody>
                    <a:bodyPr/>
                    <a:lstStyle/>
                    <a:p>
                      <a:pPr algn="ctr"/>
                      <a:r>
                        <a:rPr lang="en-US"/>
                        <a:t>10</a:t>
                      </a:r>
                    </a:p>
                  </a:txBody>
                  <a:tcPr anchor="ctr"/>
                </a:tc>
                <a:extLst>
                  <a:ext uri="{0D108BD9-81ED-4DB2-BD59-A6C34878D82A}">
                    <a16:rowId xmlns:a16="http://schemas.microsoft.com/office/drawing/2014/main" val="1161983377"/>
                  </a:ext>
                </a:extLst>
              </a:tr>
            </a:tbl>
          </a:graphicData>
        </a:graphic>
      </p:graphicFrame>
    </p:spTree>
    <p:extLst>
      <p:ext uri="{BB962C8B-B14F-4D97-AF65-F5344CB8AC3E}">
        <p14:creationId xmlns:p14="http://schemas.microsoft.com/office/powerpoint/2010/main" val="420899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p&#10;&#10;Description automatically generated">
            <a:extLst>
              <a:ext uri="{FF2B5EF4-FFF2-40B4-BE49-F238E27FC236}">
                <a16:creationId xmlns:a16="http://schemas.microsoft.com/office/drawing/2014/main" id="{87CEDCBA-6D2E-484C-892F-8A5DA9866584}"/>
              </a:ext>
            </a:extLst>
          </p:cNvPr>
          <p:cNvPicPr>
            <a:picLocks noChangeAspect="1"/>
          </p:cNvPicPr>
          <p:nvPr/>
        </p:nvPicPr>
        <p:blipFill rotWithShape="1">
          <a:blip r:embed="rId2">
            <a:extLst>
              <a:ext uri="{28A0092B-C50C-407E-A947-70E740481C1C}">
                <a14:useLocalDpi xmlns:a14="http://schemas.microsoft.com/office/drawing/2010/main" val="0"/>
              </a:ext>
            </a:extLst>
          </a:blip>
          <a:srcRect l="3872" r="5052"/>
          <a:stretch/>
        </p:blipFill>
        <p:spPr>
          <a:xfrm>
            <a:off x="1473959" y="1257530"/>
            <a:ext cx="8775512" cy="5417222"/>
          </a:xfrm>
          <a:prstGeom prst="rect">
            <a:avLst/>
          </a:prstGeom>
        </p:spPr>
      </p:pic>
      <p:sp>
        <p:nvSpPr>
          <p:cNvPr id="2" name="Title 1">
            <a:extLst>
              <a:ext uri="{FF2B5EF4-FFF2-40B4-BE49-F238E27FC236}">
                <a16:creationId xmlns:a16="http://schemas.microsoft.com/office/drawing/2014/main" id="{B711A8A0-5FF5-4229-A946-75DF7AA73C4F}"/>
              </a:ext>
            </a:extLst>
          </p:cNvPr>
          <p:cNvSpPr>
            <a:spLocks noGrp="1"/>
          </p:cNvSpPr>
          <p:nvPr>
            <p:ph type="title"/>
          </p:nvPr>
        </p:nvSpPr>
        <p:spPr>
          <a:xfrm>
            <a:off x="838200" y="442555"/>
            <a:ext cx="10515600" cy="1325563"/>
          </a:xfrm>
        </p:spPr>
        <p:txBody>
          <a:bodyPr>
            <a:normAutofit/>
          </a:bodyPr>
          <a:lstStyle/>
          <a:p>
            <a:r>
              <a:rPr lang="en-ID" sz="2800">
                <a:latin typeface="+mn-lt"/>
              </a:rPr>
              <a:t>Pada permodelan jaringan ini probabilitas zona iklim menggunakan pembagian iklim oleh </a:t>
            </a:r>
            <a:r>
              <a:rPr lang="en-US" sz="2800">
                <a:latin typeface="+mn-lt"/>
              </a:rPr>
              <a:t>Boris Pavlovich Alisov dan menjadikan satu zona subpolar dengan polar.</a:t>
            </a:r>
            <a:endParaRPr lang="en-ID" sz="2800" dirty="0">
              <a:latin typeface="+mn-lt"/>
            </a:endParaRPr>
          </a:p>
        </p:txBody>
      </p:sp>
    </p:spTree>
    <p:extLst>
      <p:ext uri="{BB962C8B-B14F-4D97-AF65-F5344CB8AC3E}">
        <p14:creationId xmlns:p14="http://schemas.microsoft.com/office/powerpoint/2010/main" val="117120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BFAF48-B3E2-417E-AD97-8A818BED15C2}"/>
              </a:ext>
            </a:extLst>
          </p:cNvPr>
          <p:cNvSpPr>
            <a:spLocks noGrp="1"/>
          </p:cNvSpPr>
          <p:nvPr>
            <p:ph idx="1"/>
          </p:nvPr>
        </p:nvSpPr>
        <p:spPr>
          <a:xfrm>
            <a:off x="838200" y="644524"/>
            <a:ext cx="10515600" cy="6213475"/>
          </a:xfrm>
        </p:spPr>
        <p:txBody>
          <a:bodyPr>
            <a:normAutofit/>
          </a:bodyPr>
          <a:lstStyle/>
          <a:p>
            <a:pPr marL="0" indent="0" algn="just">
              <a:buNone/>
            </a:pPr>
            <a:r>
              <a:rPr lang="en-ID" b="1"/>
              <a:t>Probabilitas kejadian bersyarat: Iklim</a:t>
            </a:r>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r>
              <a:rPr lang="en-ID" sz="2400"/>
              <a:t>	Probabilitas iklim suatu daerah dipengaruhi dari zona iklim daerah tersebut dan jarak daerah tersebut dari lautan.</a:t>
            </a:r>
          </a:p>
        </p:txBody>
      </p:sp>
      <p:graphicFrame>
        <p:nvGraphicFramePr>
          <p:cNvPr id="7" name="Table 7">
            <a:extLst>
              <a:ext uri="{FF2B5EF4-FFF2-40B4-BE49-F238E27FC236}">
                <a16:creationId xmlns:a16="http://schemas.microsoft.com/office/drawing/2014/main" id="{12916B1A-45B2-4DBD-842C-3CAC6DCDD291}"/>
              </a:ext>
            </a:extLst>
          </p:cNvPr>
          <p:cNvGraphicFramePr>
            <a:graphicFrameLocks noGrp="1"/>
          </p:cNvGraphicFramePr>
          <p:nvPr>
            <p:extLst>
              <p:ext uri="{D42A27DB-BD31-4B8C-83A1-F6EECF244321}">
                <p14:modId xmlns:p14="http://schemas.microsoft.com/office/powerpoint/2010/main" val="1222653354"/>
              </p:ext>
            </p:extLst>
          </p:nvPr>
        </p:nvGraphicFramePr>
        <p:xfrm>
          <a:off x="838200" y="1130300"/>
          <a:ext cx="10833097" cy="4597400"/>
        </p:xfrm>
        <a:graphic>
          <a:graphicData uri="http://schemas.openxmlformats.org/drawingml/2006/table">
            <a:tbl>
              <a:tblPr firstRow="1" bandRow="1">
                <a:tableStyleId>{5C22544A-7EE6-4342-B048-85BDC9FD1C3A}</a:tableStyleId>
              </a:tblPr>
              <a:tblGrid>
                <a:gridCol w="984827">
                  <a:extLst>
                    <a:ext uri="{9D8B030D-6E8A-4147-A177-3AD203B41FA5}">
                      <a16:colId xmlns:a16="http://schemas.microsoft.com/office/drawing/2014/main" val="1641945622"/>
                    </a:ext>
                  </a:extLst>
                </a:gridCol>
                <a:gridCol w="1358322">
                  <a:extLst>
                    <a:ext uri="{9D8B030D-6E8A-4147-A177-3AD203B41FA5}">
                      <a16:colId xmlns:a16="http://schemas.microsoft.com/office/drawing/2014/main" val="2870950791"/>
                    </a:ext>
                  </a:extLst>
                </a:gridCol>
                <a:gridCol w="800100">
                  <a:extLst>
                    <a:ext uri="{9D8B030D-6E8A-4147-A177-3AD203B41FA5}">
                      <a16:colId xmlns:a16="http://schemas.microsoft.com/office/drawing/2014/main" val="3115557923"/>
                    </a:ext>
                  </a:extLst>
                </a:gridCol>
                <a:gridCol w="939800">
                  <a:extLst>
                    <a:ext uri="{9D8B030D-6E8A-4147-A177-3AD203B41FA5}">
                      <a16:colId xmlns:a16="http://schemas.microsoft.com/office/drawing/2014/main" val="375809269"/>
                    </a:ext>
                  </a:extLst>
                </a:gridCol>
                <a:gridCol w="1041400">
                  <a:extLst>
                    <a:ext uri="{9D8B030D-6E8A-4147-A177-3AD203B41FA5}">
                      <a16:colId xmlns:a16="http://schemas.microsoft.com/office/drawing/2014/main" val="337631595"/>
                    </a:ext>
                  </a:extLst>
                </a:gridCol>
                <a:gridCol w="939800">
                  <a:extLst>
                    <a:ext uri="{9D8B030D-6E8A-4147-A177-3AD203B41FA5}">
                      <a16:colId xmlns:a16="http://schemas.microsoft.com/office/drawing/2014/main" val="648051800"/>
                    </a:ext>
                  </a:extLst>
                </a:gridCol>
                <a:gridCol w="762000">
                  <a:extLst>
                    <a:ext uri="{9D8B030D-6E8A-4147-A177-3AD203B41FA5}">
                      <a16:colId xmlns:a16="http://schemas.microsoft.com/office/drawing/2014/main" val="3985291631"/>
                    </a:ext>
                  </a:extLst>
                </a:gridCol>
                <a:gridCol w="1219200">
                  <a:extLst>
                    <a:ext uri="{9D8B030D-6E8A-4147-A177-3AD203B41FA5}">
                      <a16:colId xmlns:a16="http://schemas.microsoft.com/office/drawing/2014/main" val="1619895596"/>
                    </a:ext>
                  </a:extLst>
                </a:gridCol>
                <a:gridCol w="1092200">
                  <a:extLst>
                    <a:ext uri="{9D8B030D-6E8A-4147-A177-3AD203B41FA5}">
                      <a16:colId xmlns:a16="http://schemas.microsoft.com/office/drawing/2014/main" val="2465028698"/>
                    </a:ext>
                  </a:extLst>
                </a:gridCol>
                <a:gridCol w="952500">
                  <a:extLst>
                    <a:ext uri="{9D8B030D-6E8A-4147-A177-3AD203B41FA5}">
                      <a16:colId xmlns:a16="http://schemas.microsoft.com/office/drawing/2014/main" val="3718003707"/>
                    </a:ext>
                  </a:extLst>
                </a:gridCol>
                <a:gridCol w="742948">
                  <a:extLst>
                    <a:ext uri="{9D8B030D-6E8A-4147-A177-3AD203B41FA5}">
                      <a16:colId xmlns:a16="http://schemas.microsoft.com/office/drawing/2014/main" val="2643480419"/>
                    </a:ext>
                  </a:extLst>
                </a:gridCol>
              </a:tblGrid>
              <a:tr h="370840">
                <a:tc rowSpan="2">
                  <a:txBody>
                    <a:bodyPr/>
                    <a:lstStyle/>
                    <a:p>
                      <a:pPr algn="ctr"/>
                      <a:r>
                        <a:rPr lang="en-US"/>
                        <a:t>Jarak ke laut</a:t>
                      </a:r>
                    </a:p>
                  </a:txBody>
                  <a:tcPr anchor="ctr"/>
                </a:tc>
                <a:tc rowSpan="2">
                  <a:txBody>
                    <a:bodyPr/>
                    <a:lstStyle/>
                    <a:p>
                      <a:pPr algn="ctr"/>
                      <a:r>
                        <a:rPr lang="en-US"/>
                        <a:t>Zona Iklim</a:t>
                      </a:r>
                    </a:p>
                  </a:txBody>
                  <a:tcPr anchor="ctr"/>
                </a:tc>
                <a:tc gridSpan="9">
                  <a:txBody>
                    <a:bodyPr/>
                    <a:lstStyle/>
                    <a:p>
                      <a:pPr algn="ctr"/>
                      <a:r>
                        <a:rPr lang="en-US"/>
                        <a:t>Iklim</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63283446"/>
                  </a:ext>
                </a:extLst>
              </a:tr>
              <a:tr h="370840">
                <a:tc vMerge="1">
                  <a:txBody>
                    <a:bodyPr/>
                    <a:lstStyle/>
                    <a:p>
                      <a:pPr algn="ctr"/>
                      <a:endParaRPr lang="en-US"/>
                    </a:p>
                  </a:txBody>
                  <a:tcPr/>
                </a:tc>
                <a:tc vMerge="1">
                  <a:txBody>
                    <a:bodyPr/>
                    <a:lstStyle/>
                    <a:p>
                      <a:pPr algn="ctr"/>
                      <a:endParaRPr lang="en-US" sz="1600"/>
                    </a:p>
                  </a:txBody>
                  <a:tcPr anchor="ctr"/>
                </a:tc>
                <a:tc>
                  <a:txBody>
                    <a:bodyPr/>
                    <a:lstStyle/>
                    <a:p>
                      <a:pPr algn="ctr"/>
                      <a:r>
                        <a:rPr lang="en-US" sz="1400"/>
                        <a:t>Equatorial</a:t>
                      </a:r>
                    </a:p>
                  </a:txBody>
                  <a:tcPr anchor="ctr"/>
                </a:tc>
                <a:tc>
                  <a:txBody>
                    <a:bodyPr/>
                    <a:lstStyle/>
                    <a:p>
                      <a:pPr algn="ctr"/>
                      <a:r>
                        <a:rPr lang="en-US" sz="1400"/>
                        <a:t>Tropical Monsoon</a:t>
                      </a:r>
                    </a:p>
                  </a:txBody>
                  <a:tcPr anchor="ctr"/>
                </a:tc>
                <a:tc>
                  <a:txBody>
                    <a:bodyPr/>
                    <a:lstStyle/>
                    <a:p>
                      <a:pPr algn="ctr"/>
                      <a:r>
                        <a:rPr lang="en-US" sz="1400"/>
                        <a:t>Tropical oceanic</a:t>
                      </a:r>
                    </a:p>
                  </a:txBody>
                  <a:tcPr anchor="ctr"/>
                </a:tc>
                <a:tc>
                  <a:txBody>
                    <a:bodyPr/>
                    <a:lstStyle/>
                    <a:p>
                      <a:pPr algn="ctr"/>
                      <a:r>
                        <a:rPr lang="en-US" sz="1400"/>
                        <a:t>Tropical dry</a:t>
                      </a:r>
                    </a:p>
                  </a:txBody>
                  <a:tcPr anchor="ctr"/>
                </a:tc>
                <a:tc>
                  <a:txBody>
                    <a:bodyPr/>
                    <a:lstStyle/>
                    <a:p>
                      <a:pPr algn="ctr"/>
                      <a:r>
                        <a:rPr lang="en-US" sz="1400"/>
                        <a:t>Mediterranian</a:t>
                      </a:r>
                    </a:p>
                  </a:txBody>
                  <a:tcPr anchor="ctr"/>
                </a:tc>
                <a:tc>
                  <a:txBody>
                    <a:bodyPr/>
                    <a:lstStyle/>
                    <a:p>
                      <a:pPr algn="ctr"/>
                      <a:r>
                        <a:rPr lang="en-US" sz="1400"/>
                        <a:t>Temperrate maritime</a:t>
                      </a:r>
                    </a:p>
                  </a:txBody>
                  <a:tcPr anchor="ctr"/>
                </a:tc>
                <a:tc>
                  <a:txBody>
                    <a:bodyPr/>
                    <a:lstStyle/>
                    <a:p>
                      <a:pPr algn="ctr"/>
                      <a:r>
                        <a:rPr lang="en-US" sz="1400"/>
                        <a:t>Temperate continental</a:t>
                      </a:r>
                    </a:p>
                  </a:txBody>
                  <a:tcPr anchor="ctr"/>
                </a:tc>
                <a:tc>
                  <a:txBody>
                    <a:bodyPr/>
                    <a:lstStyle/>
                    <a:p>
                      <a:pPr algn="ctr"/>
                      <a:r>
                        <a:rPr lang="en-US" sz="1400"/>
                        <a:t>Moderat monsoon</a:t>
                      </a:r>
                    </a:p>
                  </a:txBody>
                  <a:tcPr anchor="ctr"/>
                </a:tc>
                <a:tc>
                  <a:txBody>
                    <a:bodyPr/>
                    <a:lstStyle/>
                    <a:p>
                      <a:pPr algn="ctr"/>
                      <a:r>
                        <a:rPr lang="en-US" sz="1400"/>
                        <a:t>Polar</a:t>
                      </a:r>
                    </a:p>
                  </a:txBody>
                  <a:tcPr anchor="ctr"/>
                </a:tc>
                <a:extLst>
                  <a:ext uri="{0D108BD9-81ED-4DB2-BD59-A6C34878D82A}">
                    <a16:rowId xmlns:a16="http://schemas.microsoft.com/office/drawing/2014/main" val="808483493"/>
                  </a:ext>
                </a:extLst>
              </a:tr>
              <a:tr h="370840">
                <a:tc rowSpan="5">
                  <a:txBody>
                    <a:bodyPr/>
                    <a:lstStyle/>
                    <a:p>
                      <a:pPr algn="ctr"/>
                      <a:r>
                        <a:rPr lang="en-US"/>
                        <a:t>Dalam 500km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Equatorial</a:t>
                      </a:r>
                    </a:p>
                  </a:txBody>
                  <a:tcPr anchor="ctr"/>
                </a:tc>
                <a:tc>
                  <a:txBody>
                    <a:bodyPr/>
                    <a:lstStyle/>
                    <a:p>
                      <a:pPr algn="ctr"/>
                      <a:r>
                        <a:rPr lang="en-US"/>
                        <a:t>95</a:t>
                      </a:r>
                    </a:p>
                  </a:txBody>
                  <a:tcPr anchor="ctr"/>
                </a:tc>
                <a:tc>
                  <a:txBody>
                    <a:bodyPr/>
                    <a:lstStyle/>
                    <a:p>
                      <a:pPr algn="ctr"/>
                      <a:r>
                        <a:rPr lang="en-US"/>
                        <a:t>1</a:t>
                      </a:r>
                    </a:p>
                  </a:txBody>
                  <a:tcPr anchor="ctr"/>
                </a:tc>
                <a:tc>
                  <a:txBody>
                    <a:bodyPr/>
                    <a:lstStyle/>
                    <a:p>
                      <a:pPr algn="ctr"/>
                      <a:r>
                        <a:rPr lang="en-US"/>
                        <a:t>1.5</a:t>
                      </a:r>
                    </a:p>
                  </a:txBody>
                  <a:tcPr anchor="ctr"/>
                </a:tc>
                <a:tc>
                  <a:txBody>
                    <a:bodyPr/>
                    <a:lstStyle/>
                    <a:p>
                      <a:pPr algn="ctr"/>
                      <a:r>
                        <a:rPr lang="en-US"/>
                        <a:t>2.5</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extLst>
                  <a:ext uri="{0D108BD9-81ED-4DB2-BD59-A6C34878D82A}">
                    <a16:rowId xmlns:a16="http://schemas.microsoft.com/office/drawing/2014/main" val="2736360364"/>
                  </a:ext>
                </a:extLst>
              </a:tr>
              <a:tr h="370840">
                <a:tc vMerge="1">
                  <a:txBody>
                    <a:bodyPr/>
                    <a:lstStyle/>
                    <a:p>
                      <a:pPr algn="ct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Tropical</a:t>
                      </a:r>
                    </a:p>
                  </a:txBody>
                  <a:tcPr anchor="ctr"/>
                </a:tc>
                <a:tc>
                  <a:txBody>
                    <a:bodyPr/>
                    <a:lstStyle/>
                    <a:p>
                      <a:pPr algn="ctr"/>
                      <a:r>
                        <a:rPr lang="en-US"/>
                        <a:t>10</a:t>
                      </a:r>
                    </a:p>
                  </a:txBody>
                  <a:tcPr anchor="ctr"/>
                </a:tc>
                <a:tc>
                  <a:txBody>
                    <a:bodyPr/>
                    <a:lstStyle/>
                    <a:p>
                      <a:pPr algn="ctr"/>
                      <a:r>
                        <a:rPr lang="en-US"/>
                        <a:t>65</a:t>
                      </a:r>
                    </a:p>
                  </a:txBody>
                  <a:tcPr anchor="ctr"/>
                </a:tc>
                <a:tc>
                  <a:txBody>
                    <a:bodyPr/>
                    <a:lstStyle/>
                    <a:p>
                      <a:pPr algn="ctr"/>
                      <a:r>
                        <a:rPr lang="en-US"/>
                        <a:t>15</a:t>
                      </a:r>
                    </a:p>
                  </a:txBody>
                  <a:tcPr anchor="ctr"/>
                </a:tc>
                <a:tc>
                  <a:txBody>
                    <a:bodyPr/>
                    <a:lstStyle/>
                    <a:p>
                      <a:pPr algn="ctr"/>
                      <a:r>
                        <a:rPr lang="en-US"/>
                        <a:t>10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extLst>
                  <a:ext uri="{0D108BD9-81ED-4DB2-BD59-A6C34878D82A}">
                    <a16:rowId xmlns:a16="http://schemas.microsoft.com/office/drawing/2014/main" val="3264556664"/>
                  </a:ext>
                </a:extLst>
              </a:tr>
              <a:tr h="370840">
                <a:tc vMerge="1">
                  <a:txBody>
                    <a:bodyPr/>
                    <a:lstStyle/>
                    <a:p>
                      <a:pPr algn="ct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Subtropical</a:t>
                      </a:r>
                    </a:p>
                  </a:txBody>
                  <a:tcPr anchor="ctr"/>
                </a:tc>
                <a:tc>
                  <a:txBody>
                    <a:bodyPr/>
                    <a:lstStyle/>
                    <a:p>
                      <a:pPr algn="ctr"/>
                      <a:r>
                        <a:rPr lang="en-US"/>
                        <a:t>2</a:t>
                      </a:r>
                    </a:p>
                  </a:txBody>
                  <a:tcPr anchor="ctr"/>
                </a:tc>
                <a:tc>
                  <a:txBody>
                    <a:bodyPr/>
                    <a:lstStyle/>
                    <a:p>
                      <a:pPr algn="ctr"/>
                      <a:r>
                        <a:rPr lang="en-US"/>
                        <a:t>38</a:t>
                      </a:r>
                    </a:p>
                  </a:txBody>
                  <a:tcPr anchor="ctr"/>
                </a:tc>
                <a:tc>
                  <a:txBody>
                    <a:bodyPr/>
                    <a:lstStyle/>
                    <a:p>
                      <a:pPr algn="ctr"/>
                      <a:r>
                        <a:rPr lang="en-US"/>
                        <a:t>40</a:t>
                      </a:r>
                    </a:p>
                  </a:txBody>
                  <a:tcPr anchor="ctr"/>
                </a:tc>
                <a:tc>
                  <a:txBody>
                    <a:bodyPr/>
                    <a:lstStyle/>
                    <a:p>
                      <a:pPr algn="ctr"/>
                      <a:r>
                        <a:rPr lang="en-US"/>
                        <a:t>20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extLst>
                  <a:ext uri="{0D108BD9-81ED-4DB2-BD59-A6C34878D82A}">
                    <a16:rowId xmlns:a16="http://schemas.microsoft.com/office/drawing/2014/main" val="2890050614"/>
                  </a:ext>
                </a:extLst>
              </a:tr>
              <a:tr h="370840">
                <a:tc vMerge="1">
                  <a:txBody>
                    <a:bodyPr/>
                    <a:lstStyle/>
                    <a:p>
                      <a:pPr algn="ct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Temperate</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5.5</a:t>
                      </a:r>
                    </a:p>
                  </a:txBody>
                  <a:tcPr anchor="ctr"/>
                </a:tc>
                <a:tc>
                  <a:txBody>
                    <a:bodyPr/>
                    <a:lstStyle/>
                    <a:p>
                      <a:pPr algn="ctr"/>
                      <a:r>
                        <a:rPr lang="en-US"/>
                        <a:t>44.05</a:t>
                      </a:r>
                    </a:p>
                  </a:txBody>
                  <a:tcPr anchor="ctr"/>
                </a:tc>
                <a:tc>
                  <a:txBody>
                    <a:bodyPr/>
                    <a:lstStyle/>
                    <a:p>
                      <a:pPr algn="ctr"/>
                      <a:r>
                        <a:rPr lang="en-US"/>
                        <a:t>6.35</a:t>
                      </a:r>
                    </a:p>
                  </a:txBody>
                  <a:tcPr anchor="ctr"/>
                </a:tc>
                <a:tc>
                  <a:txBody>
                    <a:bodyPr/>
                    <a:lstStyle/>
                    <a:p>
                      <a:pPr algn="ctr"/>
                      <a:r>
                        <a:rPr lang="en-US"/>
                        <a:t>44.05</a:t>
                      </a:r>
                    </a:p>
                  </a:txBody>
                  <a:tcPr anchor="ctr"/>
                </a:tc>
                <a:tc>
                  <a:txBody>
                    <a:bodyPr/>
                    <a:lstStyle/>
                    <a:p>
                      <a:pPr algn="ctr"/>
                      <a:r>
                        <a:rPr lang="en-US"/>
                        <a:t>0.05</a:t>
                      </a:r>
                    </a:p>
                  </a:txBody>
                  <a:tcPr anchor="ctr"/>
                </a:tc>
                <a:extLst>
                  <a:ext uri="{0D108BD9-81ED-4DB2-BD59-A6C34878D82A}">
                    <a16:rowId xmlns:a16="http://schemas.microsoft.com/office/drawing/2014/main" val="3820750872"/>
                  </a:ext>
                </a:extLst>
              </a:tr>
              <a:tr h="370840">
                <a:tc vMerge="1">
                  <a:txBody>
                    <a:bodyPr/>
                    <a:lstStyle/>
                    <a:p>
                      <a:pPr algn="ct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Polar</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2</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98</a:t>
                      </a:r>
                    </a:p>
                  </a:txBody>
                  <a:tcPr anchor="ctr"/>
                </a:tc>
                <a:extLst>
                  <a:ext uri="{0D108BD9-81ED-4DB2-BD59-A6C34878D82A}">
                    <a16:rowId xmlns:a16="http://schemas.microsoft.com/office/drawing/2014/main" val="4039532441"/>
                  </a:ext>
                </a:extLst>
              </a:tr>
              <a:tr h="370840">
                <a:tc rowSpan="5">
                  <a:txBody>
                    <a:bodyPr/>
                    <a:lstStyle/>
                    <a:p>
                      <a:pPr algn="ctr"/>
                      <a:r>
                        <a:rPr lang="en-US"/>
                        <a:t>Lebih dari 500 km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Equatorial</a:t>
                      </a:r>
                    </a:p>
                  </a:txBody>
                  <a:tcPr anchor="ctr"/>
                </a:tc>
                <a:tc>
                  <a:txBody>
                    <a:bodyPr/>
                    <a:lstStyle/>
                    <a:p>
                      <a:pPr algn="ctr"/>
                      <a:r>
                        <a:rPr lang="en-US"/>
                        <a:t>88</a:t>
                      </a:r>
                    </a:p>
                  </a:txBody>
                  <a:tcPr anchor="ctr"/>
                </a:tc>
                <a:tc>
                  <a:txBody>
                    <a:bodyPr/>
                    <a:lstStyle/>
                    <a:p>
                      <a:pPr algn="ctr"/>
                      <a:r>
                        <a:rPr lang="en-US"/>
                        <a:t>5</a:t>
                      </a:r>
                    </a:p>
                  </a:txBody>
                  <a:tcPr anchor="ctr"/>
                </a:tc>
                <a:tc>
                  <a:txBody>
                    <a:bodyPr/>
                    <a:lstStyle/>
                    <a:p>
                      <a:pPr algn="ctr"/>
                      <a:r>
                        <a:rPr lang="en-US"/>
                        <a:t>4</a:t>
                      </a:r>
                    </a:p>
                  </a:txBody>
                  <a:tcPr anchor="ctr"/>
                </a:tc>
                <a:tc>
                  <a:txBody>
                    <a:bodyPr/>
                    <a:lstStyle/>
                    <a:p>
                      <a:pPr algn="ctr"/>
                      <a:r>
                        <a:rPr lang="en-US"/>
                        <a:t>3</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extLst>
                  <a:ext uri="{0D108BD9-81ED-4DB2-BD59-A6C34878D82A}">
                    <a16:rowId xmlns:a16="http://schemas.microsoft.com/office/drawing/2014/main" val="641334246"/>
                  </a:ext>
                </a:extLst>
              </a:tr>
              <a:tr h="370840">
                <a:tc vMerge="1">
                  <a:txBody>
                    <a:bodyPr/>
                    <a:lstStyle/>
                    <a:p>
                      <a:pPr algn="ct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Tropical</a:t>
                      </a:r>
                    </a:p>
                  </a:txBody>
                  <a:tcPr anchor="ctr"/>
                </a:tc>
                <a:tc>
                  <a:txBody>
                    <a:bodyPr/>
                    <a:lstStyle/>
                    <a:p>
                      <a:pPr algn="ctr"/>
                      <a:r>
                        <a:rPr lang="en-US"/>
                        <a:t>5</a:t>
                      </a:r>
                    </a:p>
                  </a:txBody>
                  <a:tcPr anchor="ctr"/>
                </a:tc>
                <a:tc>
                  <a:txBody>
                    <a:bodyPr/>
                    <a:lstStyle/>
                    <a:p>
                      <a:pPr algn="ctr"/>
                      <a:r>
                        <a:rPr lang="en-US"/>
                        <a:t>68</a:t>
                      </a:r>
                    </a:p>
                  </a:txBody>
                  <a:tcPr anchor="ctr"/>
                </a:tc>
                <a:tc>
                  <a:txBody>
                    <a:bodyPr/>
                    <a:lstStyle/>
                    <a:p>
                      <a:pPr algn="ctr"/>
                      <a:r>
                        <a:rPr lang="en-US"/>
                        <a:t>15</a:t>
                      </a:r>
                    </a:p>
                  </a:txBody>
                  <a:tcPr anchor="ctr"/>
                </a:tc>
                <a:tc>
                  <a:txBody>
                    <a:bodyPr/>
                    <a:lstStyle/>
                    <a:p>
                      <a:pPr algn="ctr"/>
                      <a:r>
                        <a:rPr lang="en-US"/>
                        <a:t>12</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extLst>
                  <a:ext uri="{0D108BD9-81ED-4DB2-BD59-A6C34878D82A}">
                    <a16:rowId xmlns:a16="http://schemas.microsoft.com/office/drawing/2014/main" val="4092549479"/>
                  </a:ext>
                </a:extLst>
              </a:tr>
              <a:tr h="370840">
                <a:tc vMerge="1">
                  <a:txBody>
                    <a:bodyPr/>
                    <a:lstStyle/>
                    <a:p>
                      <a:pPr algn="ct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Subtropical</a:t>
                      </a:r>
                    </a:p>
                  </a:txBody>
                  <a:tcPr anchor="ctr"/>
                </a:tc>
                <a:tc>
                  <a:txBody>
                    <a:bodyPr/>
                    <a:lstStyle/>
                    <a:p>
                      <a:pPr algn="ctr"/>
                      <a:r>
                        <a:rPr lang="en-US"/>
                        <a:t>1.5</a:t>
                      </a:r>
                    </a:p>
                  </a:txBody>
                  <a:tcPr anchor="ctr"/>
                </a:tc>
                <a:tc>
                  <a:txBody>
                    <a:bodyPr/>
                    <a:lstStyle/>
                    <a:p>
                      <a:pPr algn="ctr"/>
                      <a:r>
                        <a:rPr lang="en-US"/>
                        <a:t>36</a:t>
                      </a:r>
                    </a:p>
                  </a:txBody>
                  <a:tcPr anchor="ctr"/>
                </a:tc>
                <a:tc>
                  <a:txBody>
                    <a:bodyPr/>
                    <a:lstStyle/>
                    <a:p>
                      <a:pPr algn="ctr"/>
                      <a:r>
                        <a:rPr lang="en-US"/>
                        <a:t>42.5</a:t>
                      </a:r>
                    </a:p>
                  </a:txBody>
                  <a:tcPr anchor="ctr"/>
                </a:tc>
                <a:tc>
                  <a:txBody>
                    <a:bodyPr/>
                    <a:lstStyle/>
                    <a:p>
                      <a:pPr algn="ctr"/>
                      <a:r>
                        <a:rPr lang="en-US"/>
                        <a:t>20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extLst>
                  <a:ext uri="{0D108BD9-81ED-4DB2-BD59-A6C34878D82A}">
                    <a16:rowId xmlns:a16="http://schemas.microsoft.com/office/drawing/2014/main" val="2302759390"/>
                  </a:ext>
                </a:extLst>
              </a:tr>
              <a:tr h="370840">
                <a:tc vMerge="1">
                  <a:txBody>
                    <a:bodyPr/>
                    <a:lstStyle/>
                    <a:p>
                      <a:pPr algn="ct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Temperate</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3</a:t>
                      </a:r>
                    </a:p>
                  </a:txBody>
                  <a:tcPr anchor="ctr"/>
                </a:tc>
                <a:tc>
                  <a:txBody>
                    <a:bodyPr/>
                    <a:lstStyle/>
                    <a:p>
                      <a:pPr algn="ctr"/>
                      <a:r>
                        <a:rPr lang="en-US"/>
                        <a:t>36</a:t>
                      </a:r>
                    </a:p>
                  </a:txBody>
                  <a:tcPr anchor="ctr"/>
                </a:tc>
                <a:tc>
                  <a:txBody>
                    <a:bodyPr/>
                    <a:lstStyle/>
                    <a:p>
                      <a:pPr algn="ctr"/>
                      <a:r>
                        <a:rPr lang="en-US"/>
                        <a:t>45</a:t>
                      </a:r>
                    </a:p>
                  </a:txBody>
                  <a:tcPr anchor="ctr"/>
                </a:tc>
                <a:tc>
                  <a:txBody>
                    <a:bodyPr/>
                    <a:lstStyle/>
                    <a:p>
                      <a:pPr algn="ctr"/>
                      <a:r>
                        <a:rPr lang="en-US"/>
                        <a:t>15</a:t>
                      </a:r>
                    </a:p>
                  </a:txBody>
                  <a:tcPr anchor="ctr"/>
                </a:tc>
                <a:tc>
                  <a:txBody>
                    <a:bodyPr/>
                    <a:lstStyle/>
                    <a:p>
                      <a:pPr algn="ctr"/>
                      <a:r>
                        <a:rPr lang="en-US"/>
                        <a:t>1</a:t>
                      </a:r>
                    </a:p>
                  </a:txBody>
                  <a:tcPr anchor="ctr"/>
                </a:tc>
                <a:extLst>
                  <a:ext uri="{0D108BD9-81ED-4DB2-BD59-A6C34878D82A}">
                    <a16:rowId xmlns:a16="http://schemas.microsoft.com/office/drawing/2014/main" val="3008549266"/>
                  </a:ext>
                </a:extLst>
              </a:tr>
              <a:tr h="370840">
                <a:tc vMerge="1">
                  <a:txBody>
                    <a:bodyPr/>
                    <a:lstStyle/>
                    <a:p>
                      <a:pPr algn="ct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Polar</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0.05</a:t>
                      </a:r>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99.05</a:t>
                      </a:r>
                    </a:p>
                  </a:txBody>
                  <a:tcPr anchor="ctr"/>
                </a:tc>
                <a:extLst>
                  <a:ext uri="{0D108BD9-81ED-4DB2-BD59-A6C34878D82A}">
                    <a16:rowId xmlns:a16="http://schemas.microsoft.com/office/drawing/2014/main" val="1618922006"/>
                  </a:ext>
                </a:extLst>
              </a:tr>
            </a:tbl>
          </a:graphicData>
        </a:graphic>
      </p:graphicFrame>
    </p:spTree>
    <p:extLst>
      <p:ext uri="{BB962C8B-B14F-4D97-AF65-F5344CB8AC3E}">
        <p14:creationId xmlns:p14="http://schemas.microsoft.com/office/powerpoint/2010/main" val="3292427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12916B1A-45B2-4DBD-842C-3CAC6DCDD291}"/>
              </a:ext>
            </a:extLst>
          </p:cNvPr>
          <p:cNvGraphicFramePr>
            <a:graphicFrameLocks noGrp="1"/>
          </p:cNvGraphicFramePr>
          <p:nvPr>
            <p:extLst>
              <p:ext uri="{D42A27DB-BD31-4B8C-83A1-F6EECF244321}">
                <p14:modId xmlns:p14="http://schemas.microsoft.com/office/powerpoint/2010/main" val="600286541"/>
              </p:ext>
            </p:extLst>
          </p:nvPr>
        </p:nvGraphicFramePr>
        <p:xfrm>
          <a:off x="838199" y="1130300"/>
          <a:ext cx="10515599" cy="4667954"/>
        </p:xfrm>
        <a:graphic>
          <a:graphicData uri="http://schemas.openxmlformats.org/drawingml/2006/table">
            <a:tbl>
              <a:tblPr firstRow="1" bandRow="1">
                <a:tableStyleId>{5C22544A-7EE6-4342-B048-85BDC9FD1C3A}</a:tableStyleId>
              </a:tblPr>
              <a:tblGrid>
                <a:gridCol w="1563807">
                  <a:extLst>
                    <a:ext uri="{9D8B030D-6E8A-4147-A177-3AD203B41FA5}">
                      <a16:colId xmlns:a16="http://schemas.microsoft.com/office/drawing/2014/main" val="3820423592"/>
                    </a:ext>
                  </a:extLst>
                </a:gridCol>
                <a:gridCol w="2685047">
                  <a:extLst>
                    <a:ext uri="{9D8B030D-6E8A-4147-A177-3AD203B41FA5}">
                      <a16:colId xmlns:a16="http://schemas.microsoft.com/office/drawing/2014/main" val="2870950791"/>
                    </a:ext>
                  </a:extLst>
                </a:gridCol>
                <a:gridCol w="1650059">
                  <a:extLst>
                    <a:ext uri="{9D8B030D-6E8A-4147-A177-3AD203B41FA5}">
                      <a16:colId xmlns:a16="http://schemas.microsoft.com/office/drawing/2014/main" val="1619895596"/>
                    </a:ext>
                  </a:extLst>
                </a:gridCol>
                <a:gridCol w="1590021">
                  <a:extLst>
                    <a:ext uri="{9D8B030D-6E8A-4147-A177-3AD203B41FA5}">
                      <a16:colId xmlns:a16="http://schemas.microsoft.com/office/drawing/2014/main" val="2465028698"/>
                    </a:ext>
                  </a:extLst>
                </a:gridCol>
                <a:gridCol w="1448444">
                  <a:extLst>
                    <a:ext uri="{9D8B030D-6E8A-4147-A177-3AD203B41FA5}">
                      <a16:colId xmlns:a16="http://schemas.microsoft.com/office/drawing/2014/main" val="3718003707"/>
                    </a:ext>
                  </a:extLst>
                </a:gridCol>
                <a:gridCol w="1578221">
                  <a:extLst>
                    <a:ext uri="{9D8B030D-6E8A-4147-A177-3AD203B41FA5}">
                      <a16:colId xmlns:a16="http://schemas.microsoft.com/office/drawing/2014/main" val="2643480419"/>
                    </a:ext>
                  </a:extLst>
                </a:gridCol>
              </a:tblGrid>
              <a:tr h="336829">
                <a:tc rowSpan="2">
                  <a:txBody>
                    <a:bodyPr/>
                    <a:lstStyle/>
                    <a:p>
                      <a:pPr algn="ctr"/>
                      <a:r>
                        <a:rPr lang="en-US" sz="1800"/>
                        <a:t>Musim</a:t>
                      </a:r>
                    </a:p>
                  </a:txBody>
                  <a:tcPr anchor="ctr"/>
                </a:tc>
                <a:tc rowSpan="2">
                  <a:txBody>
                    <a:bodyPr/>
                    <a:lstStyle/>
                    <a:p>
                      <a:pPr algn="ctr"/>
                      <a:r>
                        <a:rPr lang="en-US" sz="1800"/>
                        <a:t>Iklim</a:t>
                      </a:r>
                    </a:p>
                  </a:txBody>
                  <a:tcPr anchor="ctr"/>
                </a:tc>
                <a:tc gridSpan="2">
                  <a:txBody>
                    <a:bodyPr/>
                    <a:lstStyle/>
                    <a:p>
                      <a:pPr algn="ctr"/>
                      <a:r>
                        <a:rPr lang="en-US" sz="1800"/>
                        <a:t>Kondisi berawan</a:t>
                      </a:r>
                    </a:p>
                  </a:txBody>
                  <a:tcPr anchor="ctr"/>
                </a:tc>
                <a:tc hMerge="1">
                  <a:txBody>
                    <a:bodyPr/>
                    <a:lstStyle/>
                    <a:p>
                      <a:pPr algn="ctr"/>
                      <a:endParaRPr lang="en-US" sz="1400"/>
                    </a:p>
                  </a:txBody>
                  <a:tcPr anchor="ctr"/>
                </a:tc>
                <a:tc gridSpan="2">
                  <a:txBody>
                    <a:bodyPr/>
                    <a:lstStyle/>
                    <a:p>
                      <a:pPr algn="ctr"/>
                      <a:r>
                        <a:rPr lang="en-US" sz="1800"/>
                        <a:t>Temperatur</a:t>
                      </a:r>
                    </a:p>
                  </a:txBody>
                  <a:tcPr anchor="ctr"/>
                </a:tc>
                <a:tc hMerge="1">
                  <a:txBody>
                    <a:bodyPr/>
                    <a:lstStyle/>
                    <a:p>
                      <a:pPr algn="ctr"/>
                      <a:endParaRPr lang="en-US" sz="1400"/>
                    </a:p>
                  </a:txBody>
                  <a:tcPr anchor="ctr"/>
                </a:tc>
                <a:extLst>
                  <a:ext uri="{0D108BD9-81ED-4DB2-BD59-A6C34878D82A}">
                    <a16:rowId xmlns:a16="http://schemas.microsoft.com/office/drawing/2014/main" val="1196160998"/>
                  </a:ext>
                </a:extLst>
              </a:tr>
              <a:tr h="526008">
                <a:tc vMerge="1">
                  <a:txBody>
                    <a:bodyPr/>
                    <a:lstStyle/>
                    <a:p>
                      <a:endParaRPr lang="en-US"/>
                    </a:p>
                  </a:txBody>
                  <a:tcPr/>
                </a:tc>
                <a:tc vMerge="1">
                  <a:txBody>
                    <a:bodyPr/>
                    <a:lstStyle/>
                    <a:p>
                      <a:pPr algn="ctr"/>
                      <a:endParaRPr lang="en-US" sz="1600"/>
                    </a:p>
                  </a:txBody>
                  <a:tcPr anchor="ctr"/>
                </a:tc>
                <a:tc>
                  <a:txBody>
                    <a:bodyPr/>
                    <a:lstStyle/>
                    <a:p>
                      <a:pPr algn="ctr"/>
                      <a:r>
                        <a:rPr lang="en-US" sz="1600"/>
                        <a:t>Diatas 85 persen</a:t>
                      </a:r>
                    </a:p>
                  </a:txBody>
                  <a:tcPr anchor="ctr"/>
                </a:tc>
                <a:tc>
                  <a:txBody>
                    <a:bodyPr/>
                    <a:lstStyle/>
                    <a:p>
                      <a:pPr algn="ctr"/>
                      <a:r>
                        <a:rPr lang="en-US" sz="1600"/>
                        <a:t>Di bawah 85 persen</a:t>
                      </a:r>
                    </a:p>
                  </a:txBody>
                  <a:tcPr anchor="ctr"/>
                </a:tc>
                <a:tc>
                  <a:txBody>
                    <a:bodyPr/>
                    <a:lstStyle/>
                    <a:p>
                      <a:pPr algn="ctr"/>
                      <a:r>
                        <a:rPr lang="en-US" sz="1600"/>
                        <a:t>Di atas 5 derajat</a:t>
                      </a:r>
                    </a:p>
                  </a:txBody>
                  <a:tcPr anchor="ctr"/>
                </a:tc>
                <a:tc>
                  <a:txBody>
                    <a:bodyPr/>
                    <a:lstStyle/>
                    <a:p>
                      <a:pPr algn="ctr"/>
                      <a:r>
                        <a:rPr lang="en-US" sz="1600"/>
                        <a:t>Di bawah 5 derajat</a:t>
                      </a:r>
                    </a:p>
                  </a:txBody>
                  <a:tcPr anchor="ctr"/>
                </a:tc>
                <a:extLst>
                  <a:ext uri="{0D108BD9-81ED-4DB2-BD59-A6C34878D82A}">
                    <a16:rowId xmlns:a16="http://schemas.microsoft.com/office/drawing/2014/main" val="808483493"/>
                  </a:ext>
                </a:extLst>
              </a:tr>
              <a:tr h="336829">
                <a:tc row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Dingin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Equatorial</a:t>
                      </a:r>
                    </a:p>
                  </a:txBody>
                  <a:tcPr anchor="ctr"/>
                </a:tc>
                <a:tc>
                  <a:txBody>
                    <a:bodyPr/>
                    <a:lstStyle/>
                    <a:p>
                      <a:pPr algn="ctr"/>
                      <a:r>
                        <a:rPr lang="en-US"/>
                        <a:t>25</a:t>
                      </a:r>
                    </a:p>
                  </a:txBody>
                  <a:tcPr anchor="ctr"/>
                </a:tc>
                <a:tc>
                  <a:txBody>
                    <a:bodyPr/>
                    <a:lstStyle/>
                    <a:p>
                      <a:pPr algn="ctr"/>
                      <a:r>
                        <a:rPr lang="en-US"/>
                        <a:t>75</a:t>
                      </a:r>
                    </a:p>
                  </a:txBody>
                  <a:tcPr anchor="ctr"/>
                </a:tc>
                <a:tc>
                  <a:txBody>
                    <a:bodyPr/>
                    <a:lstStyle/>
                    <a:p>
                      <a:pPr algn="ctr"/>
                      <a:r>
                        <a:rPr lang="en-US"/>
                        <a:t>95</a:t>
                      </a:r>
                    </a:p>
                  </a:txBody>
                  <a:tcPr anchor="ctr"/>
                </a:tc>
                <a:tc>
                  <a:txBody>
                    <a:bodyPr/>
                    <a:lstStyle/>
                    <a:p>
                      <a:pPr algn="ctr"/>
                      <a:r>
                        <a:rPr lang="en-US"/>
                        <a:t>5</a:t>
                      </a:r>
                    </a:p>
                  </a:txBody>
                  <a:tcPr anchor="ctr"/>
                </a:tc>
                <a:extLst>
                  <a:ext uri="{0D108BD9-81ED-4DB2-BD59-A6C34878D82A}">
                    <a16:rowId xmlns:a16="http://schemas.microsoft.com/office/drawing/2014/main" val="2736360364"/>
                  </a:ext>
                </a:extLst>
              </a:tr>
              <a:tr h="33682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Tropical Monsoon</a:t>
                      </a:r>
                    </a:p>
                  </a:txBody>
                  <a:tcPr anchor="ctr"/>
                </a:tc>
                <a:tc>
                  <a:txBody>
                    <a:bodyPr/>
                    <a:lstStyle/>
                    <a:p>
                      <a:pPr algn="ctr"/>
                      <a:r>
                        <a:rPr lang="en-US"/>
                        <a:t>45</a:t>
                      </a:r>
                    </a:p>
                  </a:txBody>
                  <a:tcPr anchor="ctr"/>
                </a:tc>
                <a:tc>
                  <a:txBody>
                    <a:bodyPr/>
                    <a:lstStyle/>
                    <a:p>
                      <a:pPr algn="ctr"/>
                      <a:r>
                        <a:rPr lang="en-US"/>
                        <a:t>55</a:t>
                      </a:r>
                    </a:p>
                  </a:txBody>
                  <a:tcPr anchor="ctr"/>
                </a:tc>
                <a:tc>
                  <a:txBody>
                    <a:bodyPr/>
                    <a:lstStyle/>
                    <a:p>
                      <a:pPr algn="ctr"/>
                      <a:r>
                        <a:rPr lang="en-US"/>
                        <a:t>80</a:t>
                      </a:r>
                    </a:p>
                  </a:txBody>
                  <a:tcPr anchor="ctr"/>
                </a:tc>
                <a:tc>
                  <a:txBody>
                    <a:bodyPr/>
                    <a:lstStyle/>
                    <a:p>
                      <a:pPr algn="ctr"/>
                      <a:r>
                        <a:rPr lang="en-US"/>
                        <a:t>20</a:t>
                      </a:r>
                    </a:p>
                  </a:txBody>
                  <a:tcPr anchor="ctr"/>
                </a:tc>
                <a:extLst>
                  <a:ext uri="{0D108BD9-81ED-4DB2-BD59-A6C34878D82A}">
                    <a16:rowId xmlns:a16="http://schemas.microsoft.com/office/drawing/2014/main" val="3264556664"/>
                  </a:ext>
                </a:extLst>
              </a:tr>
              <a:tr h="33682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Tropical Oceanic</a:t>
                      </a:r>
                    </a:p>
                  </a:txBody>
                  <a:tcPr anchor="ctr"/>
                </a:tc>
                <a:tc>
                  <a:txBody>
                    <a:bodyPr/>
                    <a:lstStyle/>
                    <a:p>
                      <a:pPr algn="ctr"/>
                      <a:r>
                        <a:rPr lang="en-US"/>
                        <a:t>55</a:t>
                      </a:r>
                    </a:p>
                  </a:txBody>
                  <a:tcPr anchor="ctr"/>
                </a:tc>
                <a:tc>
                  <a:txBody>
                    <a:bodyPr/>
                    <a:lstStyle/>
                    <a:p>
                      <a:pPr algn="ctr"/>
                      <a:r>
                        <a:rPr lang="en-US"/>
                        <a:t>45</a:t>
                      </a:r>
                    </a:p>
                  </a:txBody>
                  <a:tcPr anchor="ctr"/>
                </a:tc>
                <a:tc>
                  <a:txBody>
                    <a:bodyPr/>
                    <a:lstStyle/>
                    <a:p>
                      <a:pPr algn="ctr"/>
                      <a:r>
                        <a:rPr lang="en-US"/>
                        <a:t>75</a:t>
                      </a:r>
                    </a:p>
                  </a:txBody>
                  <a:tcPr anchor="ctr"/>
                </a:tc>
                <a:tc>
                  <a:txBody>
                    <a:bodyPr/>
                    <a:lstStyle/>
                    <a:p>
                      <a:pPr algn="ctr"/>
                      <a:r>
                        <a:rPr lang="en-US"/>
                        <a:t>25</a:t>
                      </a:r>
                    </a:p>
                  </a:txBody>
                  <a:tcPr anchor="ctr"/>
                </a:tc>
                <a:extLst>
                  <a:ext uri="{0D108BD9-81ED-4DB2-BD59-A6C34878D82A}">
                    <a16:rowId xmlns:a16="http://schemas.microsoft.com/office/drawing/2014/main" val="2890050614"/>
                  </a:ext>
                </a:extLst>
              </a:tr>
              <a:tr h="33682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Tropical dry</a:t>
                      </a:r>
                    </a:p>
                  </a:txBody>
                  <a:tcPr anchor="ctr"/>
                </a:tc>
                <a:tc>
                  <a:txBody>
                    <a:bodyPr/>
                    <a:lstStyle/>
                    <a:p>
                      <a:pPr algn="ctr"/>
                      <a:r>
                        <a:rPr lang="en-US"/>
                        <a:t>45</a:t>
                      </a:r>
                    </a:p>
                  </a:txBody>
                  <a:tcPr anchor="ctr"/>
                </a:tc>
                <a:tc>
                  <a:txBody>
                    <a:bodyPr/>
                    <a:lstStyle/>
                    <a:p>
                      <a:pPr algn="ctr"/>
                      <a:r>
                        <a:rPr lang="en-US"/>
                        <a:t>55</a:t>
                      </a:r>
                    </a:p>
                  </a:txBody>
                  <a:tcPr anchor="ctr"/>
                </a:tc>
                <a:tc>
                  <a:txBody>
                    <a:bodyPr/>
                    <a:lstStyle/>
                    <a:p>
                      <a:pPr algn="ctr"/>
                      <a:r>
                        <a:rPr lang="en-US"/>
                        <a:t>82.05</a:t>
                      </a:r>
                    </a:p>
                  </a:txBody>
                  <a:tcPr anchor="ctr"/>
                </a:tc>
                <a:tc>
                  <a:txBody>
                    <a:bodyPr/>
                    <a:lstStyle/>
                    <a:p>
                      <a:pPr algn="ctr"/>
                      <a:r>
                        <a:rPr lang="en-US"/>
                        <a:t>17.95</a:t>
                      </a:r>
                    </a:p>
                  </a:txBody>
                  <a:tcPr anchor="ctr"/>
                </a:tc>
                <a:extLst>
                  <a:ext uri="{0D108BD9-81ED-4DB2-BD59-A6C34878D82A}">
                    <a16:rowId xmlns:a16="http://schemas.microsoft.com/office/drawing/2014/main" val="3820750872"/>
                  </a:ext>
                </a:extLst>
              </a:tr>
              <a:tr h="33682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Mediterranean</a:t>
                      </a:r>
                    </a:p>
                  </a:txBody>
                  <a:tcPr anchor="ctr"/>
                </a:tc>
                <a:tc>
                  <a:txBody>
                    <a:bodyPr/>
                    <a:lstStyle/>
                    <a:p>
                      <a:pPr algn="ctr"/>
                      <a:r>
                        <a:rPr lang="en-US"/>
                        <a:t>85</a:t>
                      </a:r>
                    </a:p>
                  </a:txBody>
                  <a:tcPr anchor="ctr"/>
                </a:tc>
                <a:tc>
                  <a:txBody>
                    <a:bodyPr/>
                    <a:lstStyle/>
                    <a:p>
                      <a:pPr algn="ctr"/>
                      <a:r>
                        <a:rPr lang="en-US"/>
                        <a:t>15</a:t>
                      </a:r>
                    </a:p>
                  </a:txBody>
                  <a:tcPr anchor="ctr"/>
                </a:tc>
                <a:tc>
                  <a:txBody>
                    <a:bodyPr/>
                    <a:lstStyle/>
                    <a:p>
                      <a:pPr algn="ctr"/>
                      <a:r>
                        <a:rPr lang="en-US"/>
                        <a:t>57.35</a:t>
                      </a:r>
                    </a:p>
                  </a:txBody>
                  <a:tcPr anchor="ctr"/>
                </a:tc>
                <a:tc>
                  <a:txBody>
                    <a:bodyPr/>
                    <a:lstStyle/>
                    <a:p>
                      <a:pPr algn="ctr"/>
                      <a:r>
                        <a:rPr lang="en-US"/>
                        <a:t>42.65</a:t>
                      </a:r>
                    </a:p>
                  </a:txBody>
                  <a:tcPr anchor="ctr"/>
                </a:tc>
                <a:extLst>
                  <a:ext uri="{0D108BD9-81ED-4DB2-BD59-A6C34878D82A}">
                    <a16:rowId xmlns:a16="http://schemas.microsoft.com/office/drawing/2014/main" val="4039532441"/>
                  </a:ext>
                </a:extLst>
              </a:tr>
              <a:tr h="581377">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Temperrate maritime</a:t>
                      </a:r>
                    </a:p>
                  </a:txBody>
                  <a:tcPr anchor="ctr"/>
                </a:tc>
                <a:tc>
                  <a:txBody>
                    <a:bodyPr/>
                    <a:lstStyle/>
                    <a:p>
                      <a:pPr algn="ctr"/>
                      <a:r>
                        <a:rPr lang="en-US"/>
                        <a:t>87</a:t>
                      </a:r>
                    </a:p>
                  </a:txBody>
                  <a:tcPr anchor="ctr"/>
                </a:tc>
                <a:tc>
                  <a:txBody>
                    <a:bodyPr/>
                    <a:lstStyle/>
                    <a:p>
                      <a:pPr algn="ctr"/>
                      <a:r>
                        <a:rPr lang="en-US"/>
                        <a:t>13</a:t>
                      </a:r>
                    </a:p>
                  </a:txBody>
                  <a:tcPr anchor="ctr"/>
                </a:tc>
                <a:tc>
                  <a:txBody>
                    <a:bodyPr/>
                    <a:lstStyle/>
                    <a:p>
                      <a:pPr algn="ctr"/>
                      <a:r>
                        <a:rPr lang="en-US"/>
                        <a:t>58</a:t>
                      </a:r>
                    </a:p>
                  </a:txBody>
                  <a:tcPr anchor="ctr"/>
                </a:tc>
                <a:tc>
                  <a:txBody>
                    <a:bodyPr/>
                    <a:lstStyle/>
                    <a:p>
                      <a:pPr algn="ctr"/>
                      <a:r>
                        <a:rPr lang="en-US"/>
                        <a:t>42</a:t>
                      </a:r>
                    </a:p>
                  </a:txBody>
                  <a:tcPr anchor="ctr"/>
                </a:tc>
                <a:extLst>
                  <a:ext uri="{0D108BD9-81ED-4DB2-BD59-A6C34878D82A}">
                    <a16:rowId xmlns:a16="http://schemas.microsoft.com/office/drawing/2014/main" val="641334246"/>
                  </a:ext>
                </a:extLst>
              </a:tr>
              <a:tr h="581377">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Temperate continental</a:t>
                      </a:r>
                    </a:p>
                  </a:txBody>
                  <a:tcPr anchor="ctr"/>
                </a:tc>
                <a:tc>
                  <a:txBody>
                    <a:bodyPr/>
                    <a:lstStyle/>
                    <a:p>
                      <a:pPr algn="ctr"/>
                      <a:r>
                        <a:rPr lang="en-US"/>
                        <a:t>85</a:t>
                      </a:r>
                    </a:p>
                  </a:txBody>
                  <a:tcPr anchor="ctr"/>
                </a:tc>
                <a:tc>
                  <a:txBody>
                    <a:bodyPr/>
                    <a:lstStyle/>
                    <a:p>
                      <a:pPr algn="ctr"/>
                      <a:r>
                        <a:rPr lang="en-US"/>
                        <a:t>15</a:t>
                      </a:r>
                    </a:p>
                  </a:txBody>
                  <a:tcPr anchor="ctr"/>
                </a:tc>
                <a:tc>
                  <a:txBody>
                    <a:bodyPr/>
                    <a:lstStyle/>
                    <a:p>
                      <a:pPr algn="ctr"/>
                      <a:r>
                        <a:rPr lang="en-US"/>
                        <a:t>27</a:t>
                      </a:r>
                    </a:p>
                  </a:txBody>
                  <a:tcPr anchor="ctr"/>
                </a:tc>
                <a:tc>
                  <a:txBody>
                    <a:bodyPr/>
                    <a:lstStyle/>
                    <a:p>
                      <a:pPr algn="ctr"/>
                      <a:r>
                        <a:rPr lang="en-US"/>
                        <a:t>73</a:t>
                      </a:r>
                    </a:p>
                  </a:txBody>
                  <a:tcPr anchor="ctr"/>
                </a:tc>
                <a:extLst>
                  <a:ext uri="{0D108BD9-81ED-4DB2-BD59-A6C34878D82A}">
                    <a16:rowId xmlns:a16="http://schemas.microsoft.com/office/drawing/2014/main" val="4092549479"/>
                  </a:ext>
                </a:extLst>
              </a:tr>
              <a:tr h="33682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Moderate monsoon</a:t>
                      </a:r>
                    </a:p>
                  </a:txBody>
                  <a:tcPr anchor="ctr"/>
                </a:tc>
                <a:tc>
                  <a:txBody>
                    <a:bodyPr/>
                    <a:lstStyle/>
                    <a:p>
                      <a:pPr algn="ctr"/>
                      <a:r>
                        <a:rPr lang="en-US"/>
                        <a:t>80</a:t>
                      </a:r>
                    </a:p>
                  </a:txBody>
                  <a:tcPr anchor="ctr"/>
                </a:tc>
                <a:tc>
                  <a:txBody>
                    <a:bodyPr/>
                    <a:lstStyle/>
                    <a:p>
                      <a:pPr algn="ctr"/>
                      <a:r>
                        <a:rPr lang="en-US"/>
                        <a:t>20</a:t>
                      </a:r>
                    </a:p>
                  </a:txBody>
                  <a:tcPr anchor="ctr"/>
                </a:tc>
                <a:tc>
                  <a:txBody>
                    <a:bodyPr/>
                    <a:lstStyle/>
                    <a:p>
                      <a:pPr algn="ctr"/>
                      <a:r>
                        <a:rPr lang="en-US"/>
                        <a:t>32</a:t>
                      </a:r>
                    </a:p>
                  </a:txBody>
                  <a:tcPr anchor="ctr"/>
                </a:tc>
                <a:tc>
                  <a:txBody>
                    <a:bodyPr/>
                    <a:lstStyle/>
                    <a:p>
                      <a:pPr algn="ctr"/>
                      <a:r>
                        <a:rPr lang="en-US"/>
                        <a:t>67</a:t>
                      </a:r>
                    </a:p>
                  </a:txBody>
                  <a:tcPr anchor="ctr"/>
                </a:tc>
                <a:extLst>
                  <a:ext uri="{0D108BD9-81ED-4DB2-BD59-A6C34878D82A}">
                    <a16:rowId xmlns:a16="http://schemas.microsoft.com/office/drawing/2014/main" val="2302759390"/>
                  </a:ext>
                </a:extLst>
              </a:tr>
              <a:tr h="33682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Polar</a:t>
                      </a:r>
                    </a:p>
                  </a:txBody>
                  <a:tcPr anchor="ctr"/>
                </a:tc>
                <a:tc>
                  <a:txBody>
                    <a:bodyPr/>
                    <a:lstStyle/>
                    <a:p>
                      <a:pPr algn="ctr"/>
                      <a:r>
                        <a:rPr lang="en-US"/>
                        <a:t>70</a:t>
                      </a:r>
                    </a:p>
                  </a:txBody>
                  <a:tcPr anchor="ctr"/>
                </a:tc>
                <a:tc>
                  <a:txBody>
                    <a:bodyPr/>
                    <a:lstStyle/>
                    <a:p>
                      <a:pPr algn="ctr"/>
                      <a:r>
                        <a:rPr lang="en-US"/>
                        <a:t>30</a:t>
                      </a:r>
                    </a:p>
                  </a:txBody>
                  <a:tcPr anchor="ctr"/>
                </a:tc>
                <a:tc>
                  <a:txBody>
                    <a:bodyPr/>
                    <a:lstStyle/>
                    <a:p>
                      <a:pPr algn="ctr"/>
                      <a:r>
                        <a:rPr lang="en-US"/>
                        <a:t>0</a:t>
                      </a:r>
                    </a:p>
                  </a:txBody>
                  <a:tcPr anchor="ctr"/>
                </a:tc>
                <a:tc>
                  <a:txBody>
                    <a:bodyPr/>
                    <a:lstStyle/>
                    <a:p>
                      <a:pPr algn="ctr"/>
                      <a:r>
                        <a:rPr lang="en-US"/>
                        <a:t>100</a:t>
                      </a:r>
                    </a:p>
                  </a:txBody>
                  <a:tcPr anchor="ctr"/>
                </a:tc>
                <a:extLst>
                  <a:ext uri="{0D108BD9-81ED-4DB2-BD59-A6C34878D82A}">
                    <a16:rowId xmlns:a16="http://schemas.microsoft.com/office/drawing/2014/main" val="1618922006"/>
                  </a:ext>
                </a:extLst>
              </a:tr>
            </a:tbl>
          </a:graphicData>
        </a:graphic>
      </p:graphicFrame>
      <p:sp>
        <p:nvSpPr>
          <p:cNvPr id="10" name="Content Placeholder 2">
            <a:extLst>
              <a:ext uri="{FF2B5EF4-FFF2-40B4-BE49-F238E27FC236}">
                <a16:creationId xmlns:a16="http://schemas.microsoft.com/office/drawing/2014/main" id="{FA34452B-6AF9-4FFD-9853-AD7D77CA20F2}"/>
              </a:ext>
            </a:extLst>
          </p:cNvPr>
          <p:cNvSpPr>
            <a:spLocks noGrp="1"/>
          </p:cNvSpPr>
          <p:nvPr>
            <p:ph idx="1"/>
          </p:nvPr>
        </p:nvSpPr>
        <p:spPr>
          <a:xfrm>
            <a:off x="838200" y="644524"/>
            <a:ext cx="10515600" cy="6213475"/>
          </a:xfrm>
        </p:spPr>
        <p:txBody>
          <a:bodyPr>
            <a:normAutofit/>
          </a:bodyPr>
          <a:lstStyle/>
          <a:p>
            <a:pPr marL="0" indent="0" algn="just">
              <a:buNone/>
            </a:pPr>
            <a:r>
              <a:rPr lang="en-ID" b="1"/>
              <a:t>Kondisi berawan dan Temperatur di musim dingin</a:t>
            </a:r>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r>
              <a:rPr lang="en-ID" sz="2400"/>
              <a:t>	Probabilitas iklim suatu daerah dan musim mempengaruhi kondisi awan dan temperatur. Temperatur daerah khatulistiwa, tropis, dan sekitarnya cenderung tidak mengalami perubahan.</a:t>
            </a:r>
          </a:p>
        </p:txBody>
      </p:sp>
    </p:spTree>
    <p:extLst>
      <p:ext uri="{BB962C8B-B14F-4D97-AF65-F5344CB8AC3E}">
        <p14:creationId xmlns:p14="http://schemas.microsoft.com/office/powerpoint/2010/main" val="3004003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B7BA013-0A9D-4C9E-A7D1-39C788865437}"/>
              </a:ext>
            </a:extLst>
          </p:cNvPr>
          <p:cNvSpPr>
            <a:spLocks noGrp="1"/>
          </p:cNvSpPr>
          <p:nvPr>
            <p:ph idx="1"/>
          </p:nvPr>
        </p:nvSpPr>
        <p:spPr>
          <a:xfrm>
            <a:off x="838200" y="644524"/>
            <a:ext cx="10515600" cy="6213475"/>
          </a:xfrm>
        </p:spPr>
        <p:txBody>
          <a:bodyPr>
            <a:normAutofit/>
          </a:bodyPr>
          <a:lstStyle/>
          <a:p>
            <a:pPr marL="0" indent="0" algn="just">
              <a:buNone/>
            </a:pPr>
            <a:r>
              <a:rPr lang="en-ID" b="1"/>
              <a:t>Kondisi berawan dan Temperatur di musim semi / gugur</a:t>
            </a:r>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r>
              <a:rPr lang="en-ID" sz="2400"/>
              <a:t>	Probabilitas iklim suatu daerah dan musim mempengaruhi kondisi awan dan temperatur. Temperatur daerah khatulistiwa, tropis, dan sekitarnya cenderung tidak mengalami perubahan.</a:t>
            </a:r>
          </a:p>
        </p:txBody>
      </p:sp>
      <p:graphicFrame>
        <p:nvGraphicFramePr>
          <p:cNvPr id="7" name="Table 7">
            <a:extLst>
              <a:ext uri="{FF2B5EF4-FFF2-40B4-BE49-F238E27FC236}">
                <a16:creationId xmlns:a16="http://schemas.microsoft.com/office/drawing/2014/main" id="{12916B1A-45B2-4DBD-842C-3CAC6DCDD291}"/>
              </a:ext>
            </a:extLst>
          </p:cNvPr>
          <p:cNvGraphicFramePr>
            <a:graphicFrameLocks noGrp="1"/>
          </p:cNvGraphicFramePr>
          <p:nvPr>
            <p:extLst>
              <p:ext uri="{D42A27DB-BD31-4B8C-83A1-F6EECF244321}">
                <p14:modId xmlns:p14="http://schemas.microsoft.com/office/powerpoint/2010/main" val="1604512073"/>
              </p:ext>
            </p:extLst>
          </p:nvPr>
        </p:nvGraphicFramePr>
        <p:xfrm>
          <a:off x="838199" y="1130300"/>
          <a:ext cx="10515599" cy="4667954"/>
        </p:xfrm>
        <a:graphic>
          <a:graphicData uri="http://schemas.openxmlformats.org/drawingml/2006/table">
            <a:tbl>
              <a:tblPr firstRow="1" bandRow="1">
                <a:tableStyleId>{5C22544A-7EE6-4342-B048-85BDC9FD1C3A}</a:tableStyleId>
              </a:tblPr>
              <a:tblGrid>
                <a:gridCol w="1563807">
                  <a:extLst>
                    <a:ext uri="{9D8B030D-6E8A-4147-A177-3AD203B41FA5}">
                      <a16:colId xmlns:a16="http://schemas.microsoft.com/office/drawing/2014/main" val="3820423592"/>
                    </a:ext>
                  </a:extLst>
                </a:gridCol>
                <a:gridCol w="2685047">
                  <a:extLst>
                    <a:ext uri="{9D8B030D-6E8A-4147-A177-3AD203B41FA5}">
                      <a16:colId xmlns:a16="http://schemas.microsoft.com/office/drawing/2014/main" val="2870950791"/>
                    </a:ext>
                  </a:extLst>
                </a:gridCol>
                <a:gridCol w="1650059">
                  <a:extLst>
                    <a:ext uri="{9D8B030D-6E8A-4147-A177-3AD203B41FA5}">
                      <a16:colId xmlns:a16="http://schemas.microsoft.com/office/drawing/2014/main" val="1619895596"/>
                    </a:ext>
                  </a:extLst>
                </a:gridCol>
                <a:gridCol w="1590021">
                  <a:extLst>
                    <a:ext uri="{9D8B030D-6E8A-4147-A177-3AD203B41FA5}">
                      <a16:colId xmlns:a16="http://schemas.microsoft.com/office/drawing/2014/main" val="2465028698"/>
                    </a:ext>
                  </a:extLst>
                </a:gridCol>
                <a:gridCol w="1448444">
                  <a:extLst>
                    <a:ext uri="{9D8B030D-6E8A-4147-A177-3AD203B41FA5}">
                      <a16:colId xmlns:a16="http://schemas.microsoft.com/office/drawing/2014/main" val="3718003707"/>
                    </a:ext>
                  </a:extLst>
                </a:gridCol>
                <a:gridCol w="1578221">
                  <a:extLst>
                    <a:ext uri="{9D8B030D-6E8A-4147-A177-3AD203B41FA5}">
                      <a16:colId xmlns:a16="http://schemas.microsoft.com/office/drawing/2014/main" val="2643480419"/>
                    </a:ext>
                  </a:extLst>
                </a:gridCol>
              </a:tblGrid>
              <a:tr h="336829">
                <a:tc rowSpan="2">
                  <a:txBody>
                    <a:bodyPr/>
                    <a:lstStyle/>
                    <a:p>
                      <a:pPr algn="ctr"/>
                      <a:r>
                        <a:rPr lang="en-US" sz="1800"/>
                        <a:t>Musim</a:t>
                      </a:r>
                    </a:p>
                  </a:txBody>
                  <a:tcPr anchor="ctr"/>
                </a:tc>
                <a:tc rowSpan="2">
                  <a:txBody>
                    <a:bodyPr/>
                    <a:lstStyle/>
                    <a:p>
                      <a:pPr algn="ctr"/>
                      <a:r>
                        <a:rPr lang="en-US" sz="1800"/>
                        <a:t>Iklim</a:t>
                      </a:r>
                    </a:p>
                  </a:txBody>
                  <a:tcPr anchor="ctr"/>
                </a:tc>
                <a:tc gridSpan="2">
                  <a:txBody>
                    <a:bodyPr/>
                    <a:lstStyle/>
                    <a:p>
                      <a:pPr algn="ctr"/>
                      <a:r>
                        <a:rPr lang="en-US" sz="1800"/>
                        <a:t>Kondisi berawan</a:t>
                      </a:r>
                    </a:p>
                  </a:txBody>
                  <a:tcPr anchor="ctr"/>
                </a:tc>
                <a:tc hMerge="1">
                  <a:txBody>
                    <a:bodyPr/>
                    <a:lstStyle/>
                    <a:p>
                      <a:pPr algn="ctr"/>
                      <a:endParaRPr lang="en-US" sz="1400"/>
                    </a:p>
                  </a:txBody>
                  <a:tcPr anchor="ctr"/>
                </a:tc>
                <a:tc gridSpan="2">
                  <a:txBody>
                    <a:bodyPr/>
                    <a:lstStyle/>
                    <a:p>
                      <a:pPr algn="ctr"/>
                      <a:r>
                        <a:rPr lang="en-US" sz="1800"/>
                        <a:t>Temperatur</a:t>
                      </a:r>
                    </a:p>
                  </a:txBody>
                  <a:tcPr anchor="ctr"/>
                </a:tc>
                <a:tc hMerge="1">
                  <a:txBody>
                    <a:bodyPr/>
                    <a:lstStyle/>
                    <a:p>
                      <a:pPr algn="ctr"/>
                      <a:endParaRPr lang="en-US" sz="1400"/>
                    </a:p>
                  </a:txBody>
                  <a:tcPr anchor="ctr"/>
                </a:tc>
                <a:extLst>
                  <a:ext uri="{0D108BD9-81ED-4DB2-BD59-A6C34878D82A}">
                    <a16:rowId xmlns:a16="http://schemas.microsoft.com/office/drawing/2014/main" val="1196160998"/>
                  </a:ext>
                </a:extLst>
              </a:tr>
              <a:tr h="526008">
                <a:tc vMerge="1">
                  <a:txBody>
                    <a:bodyPr/>
                    <a:lstStyle/>
                    <a:p>
                      <a:endParaRPr lang="en-US"/>
                    </a:p>
                  </a:txBody>
                  <a:tcPr/>
                </a:tc>
                <a:tc vMerge="1">
                  <a:txBody>
                    <a:bodyPr/>
                    <a:lstStyle/>
                    <a:p>
                      <a:pPr algn="ctr"/>
                      <a:endParaRPr lang="en-US" sz="1600"/>
                    </a:p>
                  </a:txBody>
                  <a:tcPr anchor="ctr"/>
                </a:tc>
                <a:tc>
                  <a:txBody>
                    <a:bodyPr/>
                    <a:lstStyle/>
                    <a:p>
                      <a:pPr algn="ctr"/>
                      <a:r>
                        <a:rPr lang="en-US" sz="1600"/>
                        <a:t>Diatas 85 persen</a:t>
                      </a:r>
                    </a:p>
                  </a:txBody>
                  <a:tcPr anchor="ctr"/>
                </a:tc>
                <a:tc>
                  <a:txBody>
                    <a:bodyPr/>
                    <a:lstStyle/>
                    <a:p>
                      <a:pPr algn="ctr"/>
                      <a:r>
                        <a:rPr lang="en-US" sz="1600"/>
                        <a:t>Di bawah 85 persen</a:t>
                      </a:r>
                    </a:p>
                  </a:txBody>
                  <a:tcPr anchor="ctr"/>
                </a:tc>
                <a:tc>
                  <a:txBody>
                    <a:bodyPr/>
                    <a:lstStyle/>
                    <a:p>
                      <a:pPr algn="ctr"/>
                      <a:r>
                        <a:rPr lang="en-US" sz="1600"/>
                        <a:t>Di atas 5 derajat</a:t>
                      </a:r>
                    </a:p>
                  </a:txBody>
                  <a:tcPr anchor="ctr"/>
                </a:tc>
                <a:tc>
                  <a:txBody>
                    <a:bodyPr/>
                    <a:lstStyle/>
                    <a:p>
                      <a:pPr algn="ctr"/>
                      <a:r>
                        <a:rPr lang="en-US" sz="1600"/>
                        <a:t>Di bawah 5 derajat</a:t>
                      </a:r>
                    </a:p>
                  </a:txBody>
                  <a:tcPr anchor="ctr"/>
                </a:tc>
                <a:extLst>
                  <a:ext uri="{0D108BD9-81ED-4DB2-BD59-A6C34878D82A}">
                    <a16:rowId xmlns:a16="http://schemas.microsoft.com/office/drawing/2014/main" val="808483493"/>
                  </a:ext>
                </a:extLst>
              </a:tr>
              <a:tr h="336829">
                <a:tc row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Semi / Gugur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Equatorial</a:t>
                      </a:r>
                    </a:p>
                  </a:txBody>
                  <a:tcPr anchor="ctr"/>
                </a:tc>
                <a:tc>
                  <a:txBody>
                    <a:bodyPr/>
                    <a:lstStyle/>
                    <a:p>
                      <a:pPr algn="ctr"/>
                      <a:r>
                        <a:rPr lang="en-US"/>
                        <a:t>15</a:t>
                      </a:r>
                    </a:p>
                  </a:txBody>
                  <a:tcPr anchor="ctr"/>
                </a:tc>
                <a:tc>
                  <a:txBody>
                    <a:bodyPr/>
                    <a:lstStyle/>
                    <a:p>
                      <a:pPr algn="ctr"/>
                      <a:r>
                        <a:rPr lang="en-US"/>
                        <a:t>85</a:t>
                      </a:r>
                    </a:p>
                  </a:txBody>
                  <a:tcPr anchor="ctr"/>
                </a:tc>
                <a:tc>
                  <a:txBody>
                    <a:bodyPr/>
                    <a:lstStyle/>
                    <a:p>
                      <a:pPr algn="ctr"/>
                      <a:r>
                        <a:rPr lang="en-US"/>
                        <a:t>97</a:t>
                      </a:r>
                    </a:p>
                  </a:txBody>
                  <a:tcPr anchor="ctr"/>
                </a:tc>
                <a:tc>
                  <a:txBody>
                    <a:bodyPr/>
                    <a:lstStyle/>
                    <a:p>
                      <a:pPr algn="ctr"/>
                      <a:r>
                        <a:rPr lang="en-US"/>
                        <a:t>3</a:t>
                      </a:r>
                    </a:p>
                  </a:txBody>
                  <a:tcPr anchor="ctr"/>
                </a:tc>
                <a:extLst>
                  <a:ext uri="{0D108BD9-81ED-4DB2-BD59-A6C34878D82A}">
                    <a16:rowId xmlns:a16="http://schemas.microsoft.com/office/drawing/2014/main" val="2736360364"/>
                  </a:ext>
                </a:extLst>
              </a:tr>
              <a:tr h="33682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Tropical Monsoon</a:t>
                      </a:r>
                    </a:p>
                  </a:txBody>
                  <a:tcPr anchor="ctr"/>
                </a:tc>
                <a:tc>
                  <a:txBody>
                    <a:bodyPr/>
                    <a:lstStyle/>
                    <a:p>
                      <a:pPr algn="ctr"/>
                      <a:r>
                        <a:rPr lang="en-US"/>
                        <a:t>35</a:t>
                      </a:r>
                    </a:p>
                  </a:txBody>
                  <a:tcPr anchor="ctr"/>
                </a:tc>
                <a:tc>
                  <a:txBody>
                    <a:bodyPr/>
                    <a:lstStyle/>
                    <a:p>
                      <a:pPr algn="ctr"/>
                      <a:r>
                        <a:rPr lang="en-US"/>
                        <a:t>65</a:t>
                      </a:r>
                    </a:p>
                  </a:txBody>
                  <a:tcPr anchor="ctr"/>
                </a:tc>
                <a:tc>
                  <a:txBody>
                    <a:bodyPr/>
                    <a:lstStyle/>
                    <a:p>
                      <a:pPr algn="ctr"/>
                      <a:r>
                        <a:rPr lang="en-US"/>
                        <a:t>85</a:t>
                      </a:r>
                    </a:p>
                  </a:txBody>
                  <a:tcPr anchor="ctr"/>
                </a:tc>
                <a:tc>
                  <a:txBody>
                    <a:bodyPr/>
                    <a:lstStyle/>
                    <a:p>
                      <a:pPr algn="ctr"/>
                      <a:r>
                        <a:rPr lang="en-US"/>
                        <a:t>15</a:t>
                      </a:r>
                    </a:p>
                  </a:txBody>
                  <a:tcPr anchor="ctr"/>
                </a:tc>
                <a:extLst>
                  <a:ext uri="{0D108BD9-81ED-4DB2-BD59-A6C34878D82A}">
                    <a16:rowId xmlns:a16="http://schemas.microsoft.com/office/drawing/2014/main" val="3264556664"/>
                  </a:ext>
                </a:extLst>
              </a:tr>
              <a:tr h="33682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Tropical Oceanic</a:t>
                      </a:r>
                    </a:p>
                  </a:txBody>
                  <a:tcPr anchor="ctr"/>
                </a:tc>
                <a:tc>
                  <a:txBody>
                    <a:bodyPr/>
                    <a:lstStyle/>
                    <a:p>
                      <a:pPr algn="ctr"/>
                      <a:r>
                        <a:rPr lang="en-US"/>
                        <a:t>45</a:t>
                      </a:r>
                    </a:p>
                  </a:txBody>
                  <a:tcPr anchor="ctr"/>
                </a:tc>
                <a:tc>
                  <a:txBody>
                    <a:bodyPr/>
                    <a:lstStyle/>
                    <a:p>
                      <a:pPr algn="ctr"/>
                      <a:r>
                        <a:rPr lang="en-US"/>
                        <a:t>55</a:t>
                      </a:r>
                    </a:p>
                  </a:txBody>
                  <a:tcPr anchor="ctr"/>
                </a:tc>
                <a:tc>
                  <a:txBody>
                    <a:bodyPr/>
                    <a:lstStyle/>
                    <a:p>
                      <a:pPr algn="ctr"/>
                      <a:r>
                        <a:rPr lang="en-US"/>
                        <a:t>80</a:t>
                      </a:r>
                    </a:p>
                  </a:txBody>
                  <a:tcPr anchor="ctr"/>
                </a:tc>
                <a:tc>
                  <a:txBody>
                    <a:bodyPr/>
                    <a:lstStyle/>
                    <a:p>
                      <a:pPr algn="ctr"/>
                      <a:r>
                        <a:rPr lang="en-US"/>
                        <a:t>20</a:t>
                      </a:r>
                    </a:p>
                  </a:txBody>
                  <a:tcPr anchor="ctr"/>
                </a:tc>
                <a:extLst>
                  <a:ext uri="{0D108BD9-81ED-4DB2-BD59-A6C34878D82A}">
                    <a16:rowId xmlns:a16="http://schemas.microsoft.com/office/drawing/2014/main" val="2890050614"/>
                  </a:ext>
                </a:extLst>
              </a:tr>
              <a:tr h="33682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Tropical dry</a:t>
                      </a:r>
                    </a:p>
                  </a:txBody>
                  <a:tcPr anchor="ctr"/>
                </a:tc>
                <a:tc>
                  <a:txBody>
                    <a:bodyPr/>
                    <a:lstStyle/>
                    <a:p>
                      <a:pPr algn="ctr"/>
                      <a:r>
                        <a:rPr lang="en-US"/>
                        <a:t>35</a:t>
                      </a:r>
                    </a:p>
                  </a:txBody>
                  <a:tcPr anchor="ctr"/>
                </a:tc>
                <a:tc>
                  <a:txBody>
                    <a:bodyPr/>
                    <a:lstStyle/>
                    <a:p>
                      <a:pPr algn="ctr"/>
                      <a:r>
                        <a:rPr lang="en-US"/>
                        <a:t>65</a:t>
                      </a:r>
                    </a:p>
                  </a:txBody>
                  <a:tcPr anchor="ctr"/>
                </a:tc>
                <a:tc>
                  <a:txBody>
                    <a:bodyPr/>
                    <a:lstStyle/>
                    <a:p>
                      <a:pPr algn="ctr"/>
                      <a:r>
                        <a:rPr lang="en-US"/>
                        <a:t>87.5</a:t>
                      </a:r>
                    </a:p>
                  </a:txBody>
                  <a:tcPr anchor="ctr"/>
                </a:tc>
                <a:tc>
                  <a:txBody>
                    <a:bodyPr/>
                    <a:lstStyle/>
                    <a:p>
                      <a:pPr algn="ctr"/>
                      <a:r>
                        <a:rPr lang="en-US"/>
                        <a:t>12.5</a:t>
                      </a:r>
                    </a:p>
                  </a:txBody>
                  <a:tcPr anchor="ctr"/>
                </a:tc>
                <a:extLst>
                  <a:ext uri="{0D108BD9-81ED-4DB2-BD59-A6C34878D82A}">
                    <a16:rowId xmlns:a16="http://schemas.microsoft.com/office/drawing/2014/main" val="3820750872"/>
                  </a:ext>
                </a:extLst>
              </a:tr>
              <a:tr h="33682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Mediterranean</a:t>
                      </a:r>
                    </a:p>
                  </a:txBody>
                  <a:tcPr anchor="ctr"/>
                </a:tc>
                <a:tc>
                  <a:txBody>
                    <a:bodyPr/>
                    <a:lstStyle/>
                    <a:p>
                      <a:pPr algn="ctr"/>
                      <a:r>
                        <a:rPr lang="en-US"/>
                        <a:t>45</a:t>
                      </a:r>
                    </a:p>
                  </a:txBody>
                  <a:tcPr anchor="ctr"/>
                </a:tc>
                <a:tc>
                  <a:txBody>
                    <a:bodyPr/>
                    <a:lstStyle/>
                    <a:p>
                      <a:pPr algn="ctr"/>
                      <a:r>
                        <a:rPr lang="en-US"/>
                        <a:t>55</a:t>
                      </a:r>
                    </a:p>
                  </a:txBody>
                  <a:tcPr anchor="ctr"/>
                </a:tc>
                <a:tc>
                  <a:txBody>
                    <a:bodyPr/>
                    <a:lstStyle/>
                    <a:p>
                      <a:pPr algn="ctr"/>
                      <a:r>
                        <a:rPr lang="en-US"/>
                        <a:t>61.45</a:t>
                      </a:r>
                    </a:p>
                  </a:txBody>
                  <a:tcPr anchor="ctr"/>
                </a:tc>
                <a:tc>
                  <a:txBody>
                    <a:bodyPr/>
                    <a:lstStyle/>
                    <a:p>
                      <a:pPr algn="ctr"/>
                      <a:r>
                        <a:rPr lang="en-US"/>
                        <a:t>38.55</a:t>
                      </a:r>
                    </a:p>
                  </a:txBody>
                  <a:tcPr anchor="ctr"/>
                </a:tc>
                <a:extLst>
                  <a:ext uri="{0D108BD9-81ED-4DB2-BD59-A6C34878D82A}">
                    <a16:rowId xmlns:a16="http://schemas.microsoft.com/office/drawing/2014/main" val="4039532441"/>
                  </a:ext>
                </a:extLst>
              </a:tr>
              <a:tr h="581377">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Temperrate maritime</a:t>
                      </a:r>
                    </a:p>
                  </a:txBody>
                  <a:tcPr anchor="ctr"/>
                </a:tc>
                <a:tc>
                  <a:txBody>
                    <a:bodyPr/>
                    <a:lstStyle/>
                    <a:p>
                      <a:pPr algn="ctr"/>
                      <a:r>
                        <a:rPr lang="en-US"/>
                        <a:t>47</a:t>
                      </a:r>
                    </a:p>
                  </a:txBody>
                  <a:tcPr anchor="ctr"/>
                </a:tc>
                <a:tc>
                  <a:txBody>
                    <a:bodyPr/>
                    <a:lstStyle/>
                    <a:p>
                      <a:pPr algn="ctr"/>
                      <a:r>
                        <a:rPr lang="en-US"/>
                        <a:t>53</a:t>
                      </a:r>
                    </a:p>
                  </a:txBody>
                  <a:tcPr anchor="ctr"/>
                </a:tc>
                <a:tc>
                  <a:txBody>
                    <a:bodyPr/>
                    <a:lstStyle/>
                    <a:p>
                      <a:pPr algn="ctr"/>
                      <a:r>
                        <a:rPr lang="en-US"/>
                        <a:t>66</a:t>
                      </a:r>
                    </a:p>
                  </a:txBody>
                  <a:tcPr anchor="ctr"/>
                </a:tc>
                <a:tc>
                  <a:txBody>
                    <a:bodyPr/>
                    <a:lstStyle/>
                    <a:p>
                      <a:pPr algn="ctr"/>
                      <a:r>
                        <a:rPr lang="en-US"/>
                        <a:t>42</a:t>
                      </a:r>
                    </a:p>
                  </a:txBody>
                  <a:tcPr anchor="ctr"/>
                </a:tc>
                <a:extLst>
                  <a:ext uri="{0D108BD9-81ED-4DB2-BD59-A6C34878D82A}">
                    <a16:rowId xmlns:a16="http://schemas.microsoft.com/office/drawing/2014/main" val="641334246"/>
                  </a:ext>
                </a:extLst>
              </a:tr>
              <a:tr h="581377">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Temperate continental</a:t>
                      </a:r>
                    </a:p>
                  </a:txBody>
                  <a:tcPr anchor="ctr"/>
                </a:tc>
                <a:tc>
                  <a:txBody>
                    <a:bodyPr/>
                    <a:lstStyle/>
                    <a:p>
                      <a:pPr algn="ctr"/>
                      <a:r>
                        <a:rPr lang="en-US"/>
                        <a:t>55</a:t>
                      </a:r>
                    </a:p>
                  </a:txBody>
                  <a:tcPr anchor="ctr"/>
                </a:tc>
                <a:tc>
                  <a:txBody>
                    <a:bodyPr/>
                    <a:lstStyle/>
                    <a:p>
                      <a:pPr algn="ctr"/>
                      <a:r>
                        <a:rPr lang="en-US"/>
                        <a:t>45</a:t>
                      </a:r>
                    </a:p>
                  </a:txBody>
                  <a:tcPr anchor="ctr"/>
                </a:tc>
                <a:tc>
                  <a:txBody>
                    <a:bodyPr/>
                    <a:lstStyle/>
                    <a:p>
                      <a:pPr algn="ctr"/>
                      <a:r>
                        <a:rPr lang="en-US"/>
                        <a:t>85</a:t>
                      </a:r>
                    </a:p>
                  </a:txBody>
                  <a:tcPr anchor="ctr"/>
                </a:tc>
                <a:tc>
                  <a:txBody>
                    <a:bodyPr/>
                    <a:lstStyle/>
                    <a:p>
                      <a:pPr algn="ctr"/>
                      <a:r>
                        <a:rPr lang="en-US"/>
                        <a:t>15</a:t>
                      </a:r>
                    </a:p>
                  </a:txBody>
                  <a:tcPr anchor="ctr"/>
                </a:tc>
                <a:extLst>
                  <a:ext uri="{0D108BD9-81ED-4DB2-BD59-A6C34878D82A}">
                    <a16:rowId xmlns:a16="http://schemas.microsoft.com/office/drawing/2014/main" val="4092549479"/>
                  </a:ext>
                </a:extLst>
              </a:tr>
              <a:tr h="33682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Moderate monsoon</a:t>
                      </a:r>
                    </a:p>
                  </a:txBody>
                  <a:tcPr anchor="ctr"/>
                </a:tc>
                <a:tc>
                  <a:txBody>
                    <a:bodyPr/>
                    <a:lstStyle/>
                    <a:p>
                      <a:pPr algn="ctr"/>
                      <a:r>
                        <a:rPr lang="en-US"/>
                        <a:t>53</a:t>
                      </a:r>
                    </a:p>
                  </a:txBody>
                  <a:tcPr anchor="ctr"/>
                </a:tc>
                <a:tc>
                  <a:txBody>
                    <a:bodyPr/>
                    <a:lstStyle/>
                    <a:p>
                      <a:pPr algn="ctr"/>
                      <a:r>
                        <a:rPr lang="en-US"/>
                        <a:t>47</a:t>
                      </a:r>
                    </a:p>
                  </a:txBody>
                  <a:tcPr anchor="ctr"/>
                </a:tc>
                <a:tc>
                  <a:txBody>
                    <a:bodyPr/>
                    <a:lstStyle/>
                    <a:p>
                      <a:pPr algn="ctr"/>
                      <a:r>
                        <a:rPr lang="en-US"/>
                        <a:t>55</a:t>
                      </a:r>
                    </a:p>
                  </a:txBody>
                  <a:tcPr anchor="ctr"/>
                </a:tc>
                <a:tc>
                  <a:txBody>
                    <a:bodyPr/>
                    <a:lstStyle/>
                    <a:p>
                      <a:pPr algn="ctr"/>
                      <a:r>
                        <a:rPr lang="en-US"/>
                        <a:t>45</a:t>
                      </a:r>
                    </a:p>
                  </a:txBody>
                  <a:tcPr anchor="ctr"/>
                </a:tc>
                <a:extLst>
                  <a:ext uri="{0D108BD9-81ED-4DB2-BD59-A6C34878D82A}">
                    <a16:rowId xmlns:a16="http://schemas.microsoft.com/office/drawing/2014/main" val="2302759390"/>
                  </a:ext>
                </a:extLst>
              </a:tr>
              <a:tr h="33682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Polar</a:t>
                      </a:r>
                    </a:p>
                  </a:txBody>
                  <a:tcPr anchor="ctr"/>
                </a:tc>
                <a:tc>
                  <a:txBody>
                    <a:bodyPr/>
                    <a:lstStyle/>
                    <a:p>
                      <a:pPr algn="ctr"/>
                      <a:r>
                        <a:rPr lang="en-US"/>
                        <a:t>60</a:t>
                      </a:r>
                    </a:p>
                  </a:txBody>
                  <a:tcPr anchor="ctr"/>
                </a:tc>
                <a:tc>
                  <a:txBody>
                    <a:bodyPr/>
                    <a:lstStyle/>
                    <a:p>
                      <a:pPr algn="ctr"/>
                      <a:r>
                        <a:rPr lang="en-US"/>
                        <a:t>40</a:t>
                      </a:r>
                    </a:p>
                  </a:txBody>
                  <a:tcPr anchor="ctr"/>
                </a:tc>
                <a:tc>
                  <a:txBody>
                    <a:bodyPr/>
                    <a:lstStyle/>
                    <a:p>
                      <a:pPr algn="ctr"/>
                      <a:r>
                        <a:rPr lang="en-US"/>
                        <a:t>35</a:t>
                      </a:r>
                    </a:p>
                  </a:txBody>
                  <a:tcPr anchor="ctr"/>
                </a:tc>
                <a:tc>
                  <a:txBody>
                    <a:bodyPr/>
                    <a:lstStyle/>
                    <a:p>
                      <a:pPr algn="ctr"/>
                      <a:r>
                        <a:rPr lang="en-US"/>
                        <a:t>65</a:t>
                      </a:r>
                    </a:p>
                  </a:txBody>
                  <a:tcPr anchor="ctr"/>
                </a:tc>
                <a:extLst>
                  <a:ext uri="{0D108BD9-81ED-4DB2-BD59-A6C34878D82A}">
                    <a16:rowId xmlns:a16="http://schemas.microsoft.com/office/drawing/2014/main" val="1618922006"/>
                  </a:ext>
                </a:extLst>
              </a:tr>
            </a:tbl>
          </a:graphicData>
        </a:graphic>
      </p:graphicFrame>
    </p:spTree>
    <p:extLst>
      <p:ext uri="{BB962C8B-B14F-4D97-AF65-F5344CB8AC3E}">
        <p14:creationId xmlns:p14="http://schemas.microsoft.com/office/powerpoint/2010/main" val="1863288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EAC4EEC-3151-48DF-810E-10038B3FE691}"/>
              </a:ext>
            </a:extLst>
          </p:cNvPr>
          <p:cNvSpPr>
            <a:spLocks noGrp="1"/>
          </p:cNvSpPr>
          <p:nvPr>
            <p:ph idx="1"/>
          </p:nvPr>
        </p:nvSpPr>
        <p:spPr>
          <a:xfrm>
            <a:off x="838200" y="644524"/>
            <a:ext cx="10515600" cy="6213475"/>
          </a:xfrm>
        </p:spPr>
        <p:txBody>
          <a:bodyPr>
            <a:normAutofit/>
          </a:bodyPr>
          <a:lstStyle/>
          <a:p>
            <a:pPr marL="0" indent="0" algn="just">
              <a:buNone/>
            </a:pPr>
            <a:r>
              <a:rPr lang="en-ID" b="1"/>
              <a:t>Kondisi berawan dan Temperatur di musim panas</a:t>
            </a:r>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r>
              <a:rPr lang="en-ID" sz="2400"/>
              <a:t>	Probabilitas iklim suatu daerah dan musim mempengaruhi kondisi awan dan temperatur. Temperatur daerah khatulistiwa, tropis, dan sekitarnya cenderung tidak mengalami perubahan.</a:t>
            </a:r>
          </a:p>
        </p:txBody>
      </p:sp>
      <p:graphicFrame>
        <p:nvGraphicFramePr>
          <p:cNvPr id="7" name="Table 7">
            <a:extLst>
              <a:ext uri="{FF2B5EF4-FFF2-40B4-BE49-F238E27FC236}">
                <a16:creationId xmlns:a16="http://schemas.microsoft.com/office/drawing/2014/main" id="{12916B1A-45B2-4DBD-842C-3CAC6DCDD291}"/>
              </a:ext>
            </a:extLst>
          </p:cNvPr>
          <p:cNvGraphicFramePr>
            <a:graphicFrameLocks noGrp="1"/>
          </p:cNvGraphicFramePr>
          <p:nvPr>
            <p:extLst>
              <p:ext uri="{D42A27DB-BD31-4B8C-83A1-F6EECF244321}">
                <p14:modId xmlns:p14="http://schemas.microsoft.com/office/powerpoint/2010/main" val="2418192200"/>
              </p:ext>
            </p:extLst>
          </p:nvPr>
        </p:nvGraphicFramePr>
        <p:xfrm>
          <a:off x="838199" y="1130300"/>
          <a:ext cx="10515599" cy="4667954"/>
        </p:xfrm>
        <a:graphic>
          <a:graphicData uri="http://schemas.openxmlformats.org/drawingml/2006/table">
            <a:tbl>
              <a:tblPr firstRow="1" bandRow="1">
                <a:tableStyleId>{5C22544A-7EE6-4342-B048-85BDC9FD1C3A}</a:tableStyleId>
              </a:tblPr>
              <a:tblGrid>
                <a:gridCol w="1563807">
                  <a:extLst>
                    <a:ext uri="{9D8B030D-6E8A-4147-A177-3AD203B41FA5}">
                      <a16:colId xmlns:a16="http://schemas.microsoft.com/office/drawing/2014/main" val="3820423592"/>
                    </a:ext>
                  </a:extLst>
                </a:gridCol>
                <a:gridCol w="2685047">
                  <a:extLst>
                    <a:ext uri="{9D8B030D-6E8A-4147-A177-3AD203B41FA5}">
                      <a16:colId xmlns:a16="http://schemas.microsoft.com/office/drawing/2014/main" val="2870950791"/>
                    </a:ext>
                  </a:extLst>
                </a:gridCol>
                <a:gridCol w="1650059">
                  <a:extLst>
                    <a:ext uri="{9D8B030D-6E8A-4147-A177-3AD203B41FA5}">
                      <a16:colId xmlns:a16="http://schemas.microsoft.com/office/drawing/2014/main" val="1619895596"/>
                    </a:ext>
                  </a:extLst>
                </a:gridCol>
                <a:gridCol w="1590021">
                  <a:extLst>
                    <a:ext uri="{9D8B030D-6E8A-4147-A177-3AD203B41FA5}">
                      <a16:colId xmlns:a16="http://schemas.microsoft.com/office/drawing/2014/main" val="2465028698"/>
                    </a:ext>
                  </a:extLst>
                </a:gridCol>
                <a:gridCol w="1448444">
                  <a:extLst>
                    <a:ext uri="{9D8B030D-6E8A-4147-A177-3AD203B41FA5}">
                      <a16:colId xmlns:a16="http://schemas.microsoft.com/office/drawing/2014/main" val="3718003707"/>
                    </a:ext>
                  </a:extLst>
                </a:gridCol>
                <a:gridCol w="1578221">
                  <a:extLst>
                    <a:ext uri="{9D8B030D-6E8A-4147-A177-3AD203B41FA5}">
                      <a16:colId xmlns:a16="http://schemas.microsoft.com/office/drawing/2014/main" val="2643480419"/>
                    </a:ext>
                  </a:extLst>
                </a:gridCol>
              </a:tblGrid>
              <a:tr h="336829">
                <a:tc rowSpan="2">
                  <a:txBody>
                    <a:bodyPr/>
                    <a:lstStyle/>
                    <a:p>
                      <a:pPr algn="ctr"/>
                      <a:r>
                        <a:rPr lang="en-US" sz="1800"/>
                        <a:t>Musim</a:t>
                      </a:r>
                    </a:p>
                  </a:txBody>
                  <a:tcPr anchor="ctr"/>
                </a:tc>
                <a:tc rowSpan="2">
                  <a:txBody>
                    <a:bodyPr/>
                    <a:lstStyle/>
                    <a:p>
                      <a:pPr algn="ctr"/>
                      <a:r>
                        <a:rPr lang="en-US" sz="1800"/>
                        <a:t>Iklim</a:t>
                      </a:r>
                    </a:p>
                  </a:txBody>
                  <a:tcPr anchor="ctr"/>
                </a:tc>
                <a:tc gridSpan="2">
                  <a:txBody>
                    <a:bodyPr/>
                    <a:lstStyle/>
                    <a:p>
                      <a:pPr algn="ctr"/>
                      <a:r>
                        <a:rPr lang="en-US" sz="1800"/>
                        <a:t>Kondisi berawan</a:t>
                      </a:r>
                    </a:p>
                  </a:txBody>
                  <a:tcPr anchor="ctr"/>
                </a:tc>
                <a:tc hMerge="1">
                  <a:txBody>
                    <a:bodyPr/>
                    <a:lstStyle/>
                    <a:p>
                      <a:pPr algn="ctr"/>
                      <a:endParaRPr lang="en-US" sz="1400"/>
                    </a:p>
                  </a:txBody>
                  <a:tcPr anchor="ctr"/>
                </a:tc>
                <a:tc gridSpan="2">
                  <a:txBody>
                    <a:bodyPr/>
                    <a:lstStyle/>
                    <a:p>
                      <a:pPr algn="ctr"/>
                      <a:r>
                        <a:rPr lang="en-US" sz="1800"/>
                        <a:t>Temperatur</a:t>
                      </a:r>
                    </a:p>
                  </a:txBody>
                  <a:tcPr anchor="ctr"/>
                </a:tc>
                <a:tc hMerge="1">
                  <a:txBody>
                    <a:bodyPr/>
                    <a:lstStyle/>
                    <a:p>
                      <a:pPr algn="ctr"/>
                      <a:endParaRPr lang="en-US" sz="1400"/>
                    </a:p>
                  </a:txBody>
                  <a:tcPr anchor="ctr"/>
                </a:tc>
                <a:extLst>
                  <a:ext uri="{0D108BD9-81ED-4DB2-BD59-A6C34878D82A}">
                    <a16:rowId xmlns:a16="http://schemas.microsoft.com/office/drawing/2014/main" val="1196160998"/>
                  </a:ext>
                </a:extLst>
              </a:tr>
              <a:tr h="526008">
                <a:tc vMerge="1">
                  <a:txBody>
                    <a:bodyPr/>
                    <a:lstStyle/>
                    <a:p>
                      <a:endParaRPr lang="en-US"/>
                    </a:p>
                  </a:txBody>
                  <a:tcPr/>
                </a:tc>
                <a:tc vMerge="1">
                  <a:txBody>
                    <a:bodyPr/>
                    <a:lstStyle/>
                    <a:p>
                      <a:pPr algn="ctr"/>
                      <a:endParaRPr lang="en-US" sz="1600"/>
                    </a:p>
                  </a:txBody>
                  <a:tcPr anchor="ctr"/>
                </a:tc>
                <a:tc>
                  <a:txBody>
                    <a:bodyPr/>
                    <a:lstStyle/>
                    <a:p>
                      <a:pPr algn="ctr"/>
                      <a:r>
                        <a:rPr lang="en-US" sz="1600"/>
                        <a:t>Diatas 85 persen</a:t>
                      </a:r>
                    </a:p>
                  </a:txBody>
                  <a:tcPr anchor="ctr"/>
                </a:tc>
                <a:tc>
                  <a:txBody>
                    <a:bodyPr/>
                    <a:lstStyle/>
                    <a:p>
                      <a:pPr algn="ctr"/>
                      <a:r>
                        <a:rPr lang="en-US" sz="1600"/>
                        <a:t>Di bawah 85 persen</a:t>
                      </a:r>
                    </a:p>
                  </a:txBody>
                  <a:tcPr anchor="ctr"/>
                </a:tc>
                <a:tc>
                  <a:txBody>
                    <a:bodyPr/>
                    <a:lstStyle/>
                    <a:p>
                      <a:pPr algn="ctr"/>
                      <a:r>
                        <a:rPr lang="en-US" sz="1600"/>
                        <a:t>Di atas 5 derajat</a:t>
                      </a:r>
                    </a:p>
                  </a:txBody>
                  <a:tcPr anchor="ctr"/>
                </a:tc>
                <a:tc>
                  <a:txBody>
                    <a:bodyPr/>
                    <a:lstStyle/>
                    <a:p>
                      <a:pPr algn="ctr"/>
                      <a:r>
                        <a:rPr lang="en-US" sz="1600"/>
                        <a:t>Di bawah 5 derajat</a:t>
                      </a:r>
                    </a:p>
                  </a:txBody>
                  <a:tcPr anchor="ctr"/>
                </a:tc>
                <a:extLst>
                  <a:ext uri="{0D108BD9-81ED-4DB2-BD59-A6C34878D82A}">
                    <a16:rowId xmlns:a16="http://schemas.microsoft.com/office/drawing/2014/main" val="808483493"/>
                  </a:ext>
                </a:extLst>
              </a:tr>
              <a:tr h="336829">
                <a:tc row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Panas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Equatorial</a:t>
                      </a:r>
                    </a:p>
                  </a:txBody>
                  <a:tcPr anchor="ctr"/>
                </a:tc>
                <a:tc>
                  <a:txBody>
                    <a:bodyPr/>
                    <a:lstStyle/>
                    <a:p>
                      <a:pPr algn="ctr"/>
                      <a:r>
                        <a:rPr lang="en-US"/>
                        <a:t>5</a:t>
                      </a:r>
                    </a:p>
                  </a:txBody>
                  <a:tcPr anchor="ctr"/>
                </a:tc>
                <a:tc>
                  <a:txBody>
                    <a:bodyPr/>
                    <a:lstStyle/>
                    <a:p>
                      <a:pPr algn="ctr"/>
                      <a:r>
                        <a:rPr lang="en-US"/>
                        <a:t>95</a:t>
                      </a:r>
                    </a:p>
                  </a:txBody>
                  <a:tcPr anchor="ctr"/>
                </a:tc>
                <a:tc>
                  <a:txBody>
                    <a:bodyPr/>
                    <a:lstStyle/>
                    <a:p>
                      <a:pPr algn="ctr"/>
                      <a:r>
                        <a:rPr lang="en-US"/>
                        <a:t>99</a:t>
                      </a:r>
                    </a:p>
                  </a:txBody>
                  <a:tcPr anchor="ctr"/>
                </a:tc>
                <a:tc>
                  <a:txBody>
                    <a:bodyPr/>
                    <a:lstStyle/>
                    <a:p>
                      <a:pPr algn="ctr"/>
                      <a:r>
                        <a:rPr lang="en-US"/>
                        <a:t>1</a:t>
                      </a:r>
                    </a:p>
                  </a:txBody>
                  <a:tcPr anchor="ctr"/>
                </a:tc>
                <a:extLst>
                  <a:ext uri="{0D108BD9-81ED-4DB2-BD59-A6C34878D82A}">
                    <a16:rowId xmlns:a16="http://schemas.microsoft.com/office/drawing/2014/main" val="2736360364"/>
                  </a:ext>
                </a:extLst>
              </a:tr>
              <a:tr h="33682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Tropical Monsoon</a:t>
                      </a:r>
                    </a:p>
                  </a:txBody>
                  <a:tcPr anchor="ctr"/>
                </a:tc>
                <a:tc>
                  <a:txBody>
                    <a:bodyPr/>
                    <a:lstStyle/>
                    <a:p>
                      <a:pPr algn="ctr"/>
                      <a:r>
                        <a:rPr lang="en-US"/>
                        <a:t>15</a:t>
                      </a:r>
                    </a:p>
                  </a:txBody>
                  <a:tcPr anchor="ctr"/>
                </a:tc>
                <a:tc>
                  <a:txBody>
                    <a:bodyPr/>
                    <a:lstStyle/>
                    <a:p>
                      <a:pPr algn="ctr"/>
                      <a:r>
                        <a:rPr lang="en-US"/>
                        <a:t>85</a:t>
                      </a:r>
                    </a:p>
                  </a:txBody>
                  <a:tcPr anchor="ctr"/>
                </a:tc>
                <a:tc>
                  <a:txBody>
                    <a:bodyPr/>
                    <a:lstStyle/>
                    <a:p>
                      <a:pPr algn="ctr"/>
                      <a:r>
                        <a:rPr lang="en-US"/>
                        <a:t>95</a:t>
                      </a:r>
                    </a:p>
                  </a:txBody>
                  <a:tcPr anchor="ctr"/>
                </a:tc>
                <a:tc>
                  <a:txBody>
                    <a:bodyPr/>
                    <a:lstStyle/>
                    <a:p>
                      <a:pPr algn="ctr"/>
                      <a:r>
                        <a:rPr lang="en-US"/>
                        <a:t>5</a:t>
                      </a:r>
                    </a:p>
                  </a:txBody>
                  <a:tcPr anchor="ctr"/>
                </a:tc>
                <a:extLst>
                  <a:ext uri="{0D108BD9-81ED-4DB2-BD59-A6C34878D82A}">
                    <a16:rowId xmlns:a16="http://schemas.microsoft.com/office/drawing/2014/main" val="3264556664"/>
                  </a:ext>
                </a:extLst>
              </a:tr>
              <a:tr h="33682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Tropical Oceanic</a:t>
                      </a:r>
                    </a:p>
                  </a:txBody>
                  <a:tcPr anchor="ctr"/>
                </a:tc>
                <a:tc>
                  <a:txBody>
                    <a:bodyPr/>
                    <a:lstStyle/>
                    <a:p>
                      <a:pPr algn="ctr"/>
                      <a:r>
                        <a:rPr lang="en-US"/>
                        <a:t>25</a:t>
                      </a:r>
                    </a:p>
                  </a:txBody>
                  <a:tcPr anchor="ctr"/>
                </a:tc>
                <a:tc>
                  <a:txBody>
                    <a:bodyPr/>
                    <a:lstStyle/>
                    <a:p>
                      <a:pPr algn="ctr"/>
                      <a:r>
                        <a:rPr lang="en-US"/>
                        <a:t>75</a:t>
                      </a:r>
                    </a:p>
                  </a:txBody>
                  <a:tcPr anchor="ctr"/>
                </a:tc>
                <a:tc>
                  <a:txBody>
                    <a:bodyPr/>
                    <a:lstStyle/>
                    <a:p>
                      <a:pPr algn="ctr"/>
                      <a:r>
                        <a:rPr lang="en-US"/>
                        <a:t>85</a:t>
                      </a:r>
                    </a:p>
                  </a:txBody>
                  <a:tcPr anchor="ctr"/>
                </a:tc>
                <a:tc>
                  <a:txBody>
                    <a:bodyPr/>
                    <a:lstStyle/>
                    <a:p>
                      <a:pPr algn="ctr"/>
                      <a:r>
                        <a:rPr lang="en-US"/>
                        <a:t>15</a:t>
                      </a:r>
                    </a:p>
                  </a:txBody>
                  <a:tcPr anchor="ctr"/>
                </a:tc>
                <a:extLst>
                  <a:ext uri="{0D108BD9-81ED-4DB2-BD59-A6C34878D82A}">
                    <a16:rowId xmlns:a16="http://schemas.microsoft.com/office/drawing/2014/main" val="2890050614"/>
                  </a:ext>
                </a:extLst>
              </a:tr>
              <a:tr h="33682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Tropical dry</a:t>
                      </a:r>
                    </a:p>
                  </a:txBody>
                  <a:tcPr anchor="ctr"/>
                </a:tc>
                <a:tc>
                  <a:txBody>
                    <a:bodyPr/>
                    <a:lstStyle/>
                    <a:p>
                      <a:pPr algn="ctr"/>
                      <a:r>
                        <a:rPr lang="en-US"/>
                        <a:t>25</a:t>
                      </a:r>
                    </a:p>
                  </a:txBody>
                  <a:tcPr anchor="ctr"/>
                </a:tc>
                <a:tc>
                  <a:txBody>
                    <a:bodyPr/>
                    <a:lstStyle/>
                    <a:p>
                      <a:pPr algn="ctr"/>
                      <a:r>
                        <a:rPr lang="en-US"/>
                        <a:t>75</a:t>
                      </a:r>
                    </a:p>
                  </a:txBody>
                  <a:tcPr anchor="ctr"/>
                </a:tc>
                <a:tc>
                  <a:txBody>
                    <a:bodyPr/>
                    <a:lstStyle/>
                    <a:p>
                      <a:pPr algn="ctr"/>
                      <a:r>
                        <a:rPr lang="en-US"/>
                        <a:t>97</a:t>
                      </a:r>
                    </a:p>
                  </a:txBody>
                  <a:tcPr anchor="ctr"/>
                </a:tc>
                <a:tc>
                  <a:txBody>
                    <a:bodyPr/>
                    <a:lstStyle/>
                    <a:p>
                      <a:pPr algn="ctr"/>
                      <a:r>
                        <a:rPr lang="en-US"/>
                        <a:t>3</a:t>
                      </a:r>
                    </a:p>
                  </a:txBody>
                  <a:tcPr anchor="ctr"/>
                </a:tc>
                <a:extLst>
                  <a:ext uri="{0D108BD9-81ED-4DB2-BD59-A6C34878D82A}">
                    <a16:rowId xmlns:a16="http://schemas.microsoft.com/office/drawing/2014/main" val="3820750872"/>
                  </a:ext>
                </a:extLst>
              </a:tr>
              <a:tr h="33682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Mediterranean</a:t>
                      </a:r>
                    </a:p>
                  </a:txBody>
                  <a:tcPr anchor="ctr"/>
                </a:tc>
                <a:tc>
                  <a:txBody>
                    <a:bodyPr/>
                    <a:lstStyle/>
                    <a:p>
                      <a:pPr algn="ctr"/>
                      <a:r>
                        <a:rPr lang="en-US"/>
                        <a:t>35</a:t>
                      </a:r>
                    </a:p>
                  </a:txBody>
                  <a:tcPr anchor="ctr"/>
                </a:tc>
                <a:tc>
                  <a:txBody>
                    <a:bodyPr/>
                    <a:lstStyle/>
                    <a:p>
                      <a:pPr algn="ctr"/>
                      <a:r>
                        <a:rPr lang="en-US"/>
                        <a:t>65</a:t>
                      </a:r>
                    </a:p>
                  </a:txBody>
                  <a:tcPr anchor="ctr"/>
                </a:tc>
                <a:tc>
                  <a:txBody>
                    <a:bodyPr/>
                    <a:lstStyle/>
                    <a:p>
                      <a:pPr algn="ctr"/>
                      <a:r>
                        <a:rPr lang="en-US"/>
                        <a:t>74</a:t>
                      </a:r>
                    </a:p>
                  </a:txBody>
                  <a:tcPr anchor="ctr"/>
                </a:tc>
                <a:tc>
                  <a:txBody>
                    <a:bodyPr/>
                    <a:lstStyle/>
                    <a:p>
                      <a:pPr algn="ctr"/>
                      <a:r>
                        <a:rPr lang="en-US"/>
                        <a:t>26</a:t>
                      </a:r>
                    </a:p>
                  </a:txBody>
                  <a:tcPr anchor="ctr"/>
                </a:tc>
                <a:extLst>
                  <a:ext uri="{0D108BD9-81ED-4DB2-BD59-A6C34878D82A}">
                    <a16:rowId xmlns:a16="http://schemas.microsoft.com/office/drawing/2014/main" val="4039532441"/>
                  </a:ext>
                </a:extLst>
              </a:tr>
              <a:tr h="581377">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Temperrate maritime</a:t>
                      </a:r>
                    </a:p>
                  </a:txBody>
                  <a:tcPr anchor="ctr"/>
                </a:tc>
                <a:tc>
                  <a:txBody>
                    <a:bodyPr/>
                    <a:lstStyle/>
                    <a:p>
                      <a:pPr algn="ctr"/>
                      <a:r>
                        <a:rPr lang="en-US"/>
                        <a:t>37</a:t>
                      </a:r>
                    </a:p>
                  </a:txBody>
                  <a:tcPr anchor="ctr"/>
                </a:tc>
                <a:tc>
                  <a:txBody>
                    <a:bodyPr/>
                    <a:lstStyle/>
                    <a:p>
                      <a:pPr algn="ctr"/>
                      <a:r>
                        <a:rPr lang="en-US"/>
                        <a:t>63</a:t>
                      </a:r>
                    </a:p>
                  </a:txBody>
                  <a:tcPr anchor="ctr"/>
                </a:tc>
                <a:tc>
                  <a:txBody>
                    <a:bodyPr/>
                    <a:lstStyle/>
                    <a:p>
                      <a:pPr algn="ctr"/>
                      <a:r>
                        <a:rPr lang="en-US"/>
                        <a:t>77</a:t>
                      </a:r>
                    </a:p>
                  </a:txBody>
                  <a:tcPr anchor="ctr"/>
                </a:tc>
                <a:tc>
                  <a:txBody>
                    <a:bodyPr/>
                    <a:lstStyle/>
                    <a:p>
                      <a:pPr algn="ctr"/>
                      <a:r>
                        <a:rPr lang="en-US"/>
                        <a:t>23</a:t>
                      </a:r>
                    </a:p>
                  </a:txBody>
                  <a:tcPr anchor="ctr"/>
                </a:tc>
                <a:extLst>
                  <a:ext uri="{0D108BD9-81ED-4DB2-BD59-A6C34878D82A}">
                    <a16:rowId xmlns:a16="http://schemas.microsoft.com/office/drawing/2014/main" val="641334246"/>
                  </a:ext>
                </a:extLst>
              </a:tr>
              <a:tr h="581377">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Temperate continental</a:t>
                      </a:r>
                    </a:p>
                  </a:txBody>
                  <a:tcPr anchor="ctr"/>
                </a:tc>
                <a:tc>
                  <a:txBody>
                    <a:bodyPr/>
                    <a:lstStyle/>
                    <a:p>
                      <a:pPr algn="ctr"/>
                      <a:r>
                        <a:rPr lang="en-US"/>
                        <a:t>45</a:t>
                      </a:r>
                    </a:p>
                  </a:txBody>
                  <a:tcPr anchor="ctr"/>
                </a:tc>
                <a:tc>
                  <a:txBody>
                    <a:bodyPr/>
                    <a:lstStyle/>
                    <a:p>
                      <a:pPr algn="ctr"/>
                      <a:r>
                        <a:rPr lang="en-US"/>
                        <a:t>55</a:t>
                      </a:r>
                    </a:p>
                  </a:txBody>
                  <a:tcPr anchor="ctr"/>
                </a:tc>
                <a:tc>
                  <a:txBody>
                    <a:bodyPr/>
                    <a:lstStyle/>
                    <a:p>
                      <a:pPr algn="ctr"/>
                      <a:r>
                        <a:rPr lang="en-US"/>
                        <a:t>95</a:t>
                      </a:r>
                    </a:p>
                  </a:txBody>
                  <a:tcPr anchor="ctr"/>
                </a:tc>
                <a:tc>
                  <a:txBody>
                    <a:bodyPr/>
                    <a:lstStyle/>
                    <a:p>
                      <a:pPr algn="ctr"/>
                      <a:r>
                        <a:rPr lang="en-US"/>
                        <a:t>5</a:t>
                      </a:r>
                    </a:p>
                  </a:txBody>
                  <a:tcPr anchor="ctr"/>
                </a:tc>
                <a:extLst>
                  <a:ext uri="{0D108BD9-81ED-4DB2-BD59-A6C34878D82A}">
                    <a16:rowId xmlns:a16="http://schemas.microsoft.com/office/drawing/2014/main" val="4092549479"/>
                  </a:ext>
                </a:extLst>
              </a:tr>
              <a:tr h="33682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Moderate monsoon</a:t>
                      </a:r>
                    </a:p>
                  </a:txBody>
                  <a:tcPr anchor="ctr"/>
                </a:tc>
                <a:tc>
                  <a:txBody>
                    <a:bodyPr/>
                    <a:lstStyle/>
                    <a:p>
                      <a:pPr algn="ctr"/>
                      <a:r>
                        <a:rPr lang="en-US"/>
                        <a:t>47</a:t>
                      </a:r>
                    </a:p>
                  </a:txBody>
                  <a:tcPr anchor="ctr"/>
                </a:tc>
                <a:tc>
                  <a:txBody>
                    <a:bodyPr/>
                    <a:lstStyle/>
                    <a:p>
                      <a:pPr algn="ctr"/>
                      <a:r>
                        <a:rPr lang="en-US"/>
                        <a:t>53</a:t>
                      </a:r>
                    </a:p>
                  </a:txBody>
                  <a:tcPr anchor="ctr"/>
                </a:tc>
                <a:tc>
                  <a:txBody>
                    <a:bodyPr/>
                    <a:lstStyle/>
                    <a:p>
                      <a:pPr algn="ctr"/>
                      <a:r>
                        <a:rPr lang="en-US"/>
                        <a:t>65</a:t>
                      </a:r>
                    </a:p>
                  </a:txBody>
                  <a:tcPr anchor="ctr"/>
                </a:tc>
                <a:tc>
                  <a:txBody>
                    <a:bodyPr/>
                    <a:lstStyle/>
                    <a:p>
                      <a:pPr algn="ctr"/>
                      <a:r>
                        <a:rPr lang="en-US"/>
                        <a:t>35</a:t>
                      </a:r>
                    </a:p>
                  </a:txBody>
                  <a:tcPr anchor="ctr"/>
                </a:tc>
                <a:extLst>
                  <a:ext uri="{0D108BD9-81ED-4DB2-BD59-A6C34878D82A}">
                    <a16:rowId xmlns:a16="http://schemas.microsoft.com/office/drawing/2014/main" val="2302759390"/>
                  </a:ext>
                </a:extLst>
              </a:tr>
              <a:tr h="33682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Polar</a:t>
                      </a:r>
                    </a:p>
                  </a:txBody>
                  <a:tcPr anchor="ctr"/>
                </a:tc>
                <a:tc>
                  <a:txBody>
                    <a:bodyPr/>
                    <a:lstStyle/>
                    <a:p>
                      <a:pPr algn="ctr"/>
                      <a:r>
                        <a:rPr lang="en-US"/>
                        <a:t>53</a:t>
                      </a:r>
                    </a:p>
                  </a:txBody>
                  <a:tcPr anchor="ctr"/>
                </a:tc>
                <a:tc>
                  <a:txBody>
                    <a:bodyPr/>
                    <a:lstStyle/>
                    <a:p>
                      <a:pPr algn="ctr"/>
                      <a:r>
                        <a:rPr lang="en-US"/>
                        <a:t>47</a:t>
                      </a:r>
                    </a:p>
                  </a:txBody>
                  <a:tcPr anchor="ctr"/>
                </a:tc>
                <a:tc>
                  <a:txBody>
                    <a:bodyPr/>
                    <a:lstStyle/>
                    <a:p>
                      <a:pPr algn="ctr"/>
                      <a:r>
                        <a:rPr lang="en-US"/>
                        <a:t>55</a:t>
                      </a:r>
                    </a:p>
                  </a:txBody>
                  <a:tcPr anchor="ctr"/>
                </a:tc>
                <a:tc>
                  <a:txBody>
                    <a:bodyPr/>
                    <a:lstStyle/>
                    <a:p>
                      <a:pPr algn="ctr"/>
                      <a:r>
                        <a:rPr lang="en-US"/>
                        <a:t>45</a:t>
                      </a:r>
                    </a:p>
                  </a:txBody>
                  <a:tcPr anchor="ctr"/>
                </a:tc>
                <a:extLst>
                  <a:ext uri="{0D108BD9-81ED-4DB2-BD59-A6C34878D82A}">
                    <a16:rowId xmlns:a16="http://schemas.microsoft.com/office/drawing/2014/main" val="1618922006"/>
                  </a:ext>
                </a:extLst>
              </a:tr>
            </a:tbl>
          </a:graphicData>
        </a:graphic>
      </p:graphicFrame>
    </p:spTree>
    <p:extLst>
      <p:ext uri="{BB962C8B-B14F-4D97-AF65-F5344CB8AC3E}">
        <p14:creationId xmlns:p14="http://schemas.microsoft.com/office/powerpoint/2010/main" val="3095380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BFAF48-B3E2-417E-AD97-8A818BED15C2}"/>
              </a:ext>
            </a:extLst>
          </p:cNvPr>
          <p:cNvSpPr>
            <a:spLocks noGrp="1"/>
          </p:cNvSpPr>
          <p:nvPr>
            <p:ph idx="1"/>
          </p:nvPr>
        </p:nvSpPr>
        <p:spPr>
          <a:xfrm>
            <a:off x="838200" y="644524"/>
            <a:ext cx="10515600" cy="6213475"/>
          </a:xfrm>
        </p:spPr>
        <p:txBody>
          <a:bodyPr>
            <a:normAutofit/>
          </a:bodyPr>
          <a:lstStyle/>
          <a:p>
            <a:pPr marL="0" indent="0" algn="just">
              <a:buNone/>
            </a:pPr>
            <a:r>
              <a:rPr lang="en-ID" b="1"/>
              <a:t>Probabilitas kejadian bersyarat: Cuaca</a:t>
            </a:r>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r>
              <a:rPr lang="en-ID" sz="2400"/>
              <a:t>	Tekanan udara normal pada kisaran 76 mmHg, lalu cuaca kering meliputi cerah</a:t>
            </a:r>
            <a:r>
              <a:rPr lang="en-US" sz="2400">
                <a:solidFill>
                  <a:schemeClr val="tx1"/>
                </a:solidFill>
              </a:rPr>
              <a:t>, panas, berawan, dan berangin.</a:t>
            </a:r>
            <a:endParaRPr lang="en-ID" sz="2400"/>
          </a:p>
        </p:txBody>
      </p:sp>
      <p:graphicFrame>
        <p:nvGraphicFramePr>
          <p:cNvPr id="7" name="Table 7">
            <a:extLst>
              <a:ext uri="{FF2B5EF4-FFF2-40B4-BE49-F238E27FC236}">
                <a16:creationId xmlns:a16="http://schemas.microsoft.com/office/drawing/2014/main" id="{12916B1A-45B2-4DBD-842C-3CAC6DCDD291}"/>
              </a:ext>
            </a:extLst>
          </p:cNvPr>
          <p:cNvGraphicFramePr>
            <a:graphicFrameLocks noGrp="1"/>
          </p:cNvGraphicFramePr>
          <p:nvPr>
            <p:extLst>
              <p:ext uri="{D42A27DB-BD31-4B8C-83A1-F6EECF244321}">
                <p14:modId xmlns:p14="http://schemas.microsoft.com/office/powerpoint/2010/main" val="341771589"/>
              </p:ext>
            </p:extLst>
          </p:nvPr>
        </p:nvGraphicFramePr>
        <p:xfrm>
          <a:off x="838200" y="1130300"/>
          <a:ext cx="10515599" cy="3759200"/>
        </p:xfrm>
        <a:graphic>
          <a:graphicData uri="http://schemas.openxmlformats.org/drawingml/2006/table">
            <a:tbl>
              <a:tblPr firstRow="1" bandRow="1">
                <a:tableStyleId>{5C22544A-7EE6-4342-B048-85BDC9FD1C3A}</a:tableStyleId>
              </a:tblPr>
              <a:tblGrid>
                <a:gridCol w="2041687">
                  <a:extLst>
                    <a:ext uri="{9D8B030D-6E8A-4147-A177-3AD203B41FA5}">
                      <a16:colId xmlns:a16="http://schemas.microsoft.com/office/drawing/2014/main" val="2870950791"/>
                    </a:ext>
                  </a:extLst>
                </a:gridCol>
                <a:gridCol w="2041687">
                  <a:extLst>
                    <a:ext uri="{9D8B030D-6E8A-4147-A177-3AD203B41FA5}">
                      <a16:colId xmlns:a16="http://schemas.microsoft.com/office/drawing/2014/main" val="638806154"/>
                    </a:ext>
                  </a:extLst>
                </a:gridCol>
                <a:gridCol w="2041687">
                  <a:extLst>
                    <a:ext uri="{9D8B030D-6E8A-4147-A177-3AD203B41FA5}">
                      <a16:colId xmlns:a16="http://schemas.microsoft.com/office/drawing/2014/main" val="3150376403"/>
                    </a:ext>
                  </a:extLst>
                </a:gridCol>
                <a:gridCol w="1412608">
                  <a:extLst>
                    <a:ext uri="{9D8B030D-6E8A-4147-A177-3AD203B41FA5}">
                      <a16:colId xmlns:a16="http://schemas.microsoft.com/office/drawing/2014/main" val="648051800"/>
                    </a:ext>
                  </a:extLst>
                </a:gridCol>
                <a:gridCol w="1586997">
                  <a:extLst>
                    <a:ext uri="{9D8B030D-6E8A-4147-A177-3AD203B41FA5}">
                      <a16:colId xmlns:a16="http://schemas.microsoft.com/office/drawing/2014/main" val="3985291631"/>
                    </a:ext>
                  </a:extLst>
                </a:gridCol>
                <a:gridCol w="1390933">
                  <a:extLst>
                    <a:ext uri="{9D8B030D-6E8A-4147-A177-3AD203B41FA5}">
                      <a16:colId xmlns:a16="http://schemas.microsoft.com/office/drawing/2014/main" val="1619895596"/>
                    </a:ext>
                  </a:extLst>
                </a:gridCol>
              </a:tblGrid>
              <a:tr h="370840">
                <a:tc rowSpan="2">
                  <a:txBody>
                    <a:bodyPr/>
                    <a:lstStyle/>
                    <a:p>
                      <a:pPr algn="ctr"/>
                      <a:r>
                        <a:rPr lang="en-US" sz="2000"/>
                        <a:t>Tekanan udara</a:t>
                      </a:r>
                    </a:p>
                  </a:txBody>
                  <a:tcPr anchor="ctr"/>
                </a:tc>
                <a:tc rowSpan="2">
                  <a:txBody>
                    <a:bodyPr/>
                    <a:lstStyle/>
                    <a:p>
                      <a:pPr algn="ctr"/>
                      <a:r>
                        <a:rPr lang="en-US" sz="2000"/>
                        <a:t>Kondisi berawan</a:t>
                      </a:r>
                    </a:p>
                  </a:txBody>
                  <a:tcPr anchor="ctr"/>
                </a:tc>
                <a:tc rowSpan="2">
                  <a:txBody>
                    <a:bodyPr/>
                    <a:lstStyle/>
                    <a:p>
                      <a:pPr algn="ctr"/>
                      <a:r>
                        <a:rPr lang="en-US" sz="2000"/>
                        <a:t>Temperatur</a:t>
                      </a:r>
                    </a:p>
                  </a:txBody>
                  <a:tcPr anchor="ctr"/>
                </a:tc>
                <a:tc gridSpan="3">
                  <a:txBody>
                    <a:bodyPr/>
                    <a:lstStyle/>
                    <a:p>
                      <a:pPr algn="ctr"/>
                      <a:r>
                        <a:rPr lang="en-US" sz="2000"/>
                        <a:t>Cuaca</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63283446"/>
                  </a:ext>
                </a:extLst>
              </a:tr>
              <a:tr h="370840">
                <a:tc vMerge="1">
                  <a:txBody>
                    <a:bodyPr/>
                    <a:lstStyle/>
                    <a:p>
                      <a:pPr algn="ctr"/>
                      <a:endParaRPr lang="en-US" sz="1600"/>
                    </a:p>
                  </a:txBody>
                  <a:tcPr anchor="ctr"/>
                </a:tc>
                <a:tc vMerge="1">
                  <a:txBody>
                    <a:bodyPr/>
                    <a:lstStyle/>
                    <a:p>
                      <a:endParaRPr lang="en-US"/>
                    </a:p>
                  </a:txBody>
                  <a:tcPr/>
                </a:tc>
                <a:tc vMerge="1">
                  <a:txBody>
                    <a:bodyPr/>
                    <a:lstStyle/>
                    <a:p>
                      <a:endParaRPr lang="en-US"/>
                    </a:p>
                  </a:txBody>
                  <a:tcPr/>
                </a:tc>
                <a:tc>
                  <a:txBody>
                    <a:bodyPr/>
                    <a:lstStyle/>
                    <a:p>
                      <a:pPr algn="ctr"/>
                      <a:r>
                        <a:rPr lang="en-US" sz="2000" b="0"/>
                        <a:t>Salju</a:t>
                      </a:r>
                    </a:p>
                  </a:txBody>
                  <a:tcPr anchor="ctr"/>
                </a:tc>
                <a:tc>
                  <a:txBody>
                    <a:bodyPr/>
                    <a:lstStyle/>
                    <a:p>
                      <a:pPr algn="ctr"/>
                      <a:r>
                        <a:rPr lang="en-US" sz="2000" b="0"/>
                        <a:t>Hujan</a:t>
                      </a:r>
                    </a:p>
                  </a:txBody>
                  <a:tcPr anchor="ctr"/>
                </a:tc>
                <a:tc>
                  <a:txBody>
                    <a:bodyPr/>
                    <a:lstStyle/>
                    <a:p>
                      <a:pPr algn="ctr"/>
                      <a:r>
                        <a:rPr lang="en-US" sz="2000" b="0"/>
                        <a:t>Kering</a:t>
                      </a:r>
                    </a:p>
                  </a:txBody>
                  <a:tcPr anchor="ctr"/>
                </a:tc>
                <a:extLst>
                  <a:ext uri="{0D108BD9-81ED-4DB2-BD59-A6C34878D82A}">
                    <a16:rowId xmlns:a16="http://schemas.microsoft.com/office/drawing/2014/main" val="808483493"/>
                  </a:ext>
                </a:extLst>
              </a:tr>
              <a:tr h="37084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atas normal</a:t>
                      </a: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atas 85 persen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atas 5 derajat</a:t>
                      </a:r>
                    </a:p>
                  </a:txBody>
                  <a:tcPr anchor="ctr"/>
                </a:tc>
                <a:tc>
                  <a:txBody>
                    <a:bodyPr/>
                    <a:lstStyle/>
                    <a:p>
                      <a:pPr algn="ctr"/>
                      <a:r>
                        <a:rPr lang="en-US"/>
                        <a:t>1</a:t>
                      </a:r>
                    </a:p>
                  </a:txBody>
                  <a:tcPr anchor="ctr"/>
                </a:tc>
                <a:tc>
                  <a:txBody>
                    <a:bodyPr/>
                    <a:lstStyle/>
                    <a:p>
                      <a:pPr algn="ctr"/>
                      <a:r>
                        <a:rPr lang="en-US"/>
                        <a:t>98</a:t>
                      </a:r>
                    </a:p>
                  </a:txBody>
                  <a:tcPr anchor="ctr"/>
                </a:tc>
                <a:tc>
                  <a:txBody>
                    <a:bodyPr/>
                    <a:lstStyle/>
                    <a:p>
                      <a:pPr algn="ctr"/>
                      <a:r>
                        <a:rPr lang="en-US"/>
                        <a:t>1</a:t>
                      </a:r>
                    </a:p>
                  </a:txBody>
                  <a:tcPr anchor="ctr"/>
                </a:tc>
                <a:extLst>
                  <a:ext uri="{0D108BD9-81ED-4DB2-BD59-A6C34878D82A}">
                    <a16:rowId xmlns:a16="http://schemas.microsoft.com/office/drawing/2014/main" val="2736360364"/>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bawah 5 derajat</a:t>
                      </a:r>
                    </a:p>
                  </a:txBody>
                  <a:tcPr anchor="ctr"/>
                </a:tc>
                <a:tc>
                  <a:txBody>
                    <a:bodyPr/>
                    <a:lstStyle/>
                    <a:p>
                      <a:pPr algn="ctr"/>
                      <a:r>
                        <a:rPr lang="en-US"/>
                        <a:t>98</a:t>
                      </a:r>
                    </a:p>
                  </a:txBody>
                  <a:tcPr anchor="ctr"/>
                </a:tc>
                <a:tc>
                  <a:txBody>
                    <a:bodyPr/>
                    <a:lstStyle/>
                    <a:p>
                      <a:pPr algn="ctr"/>
                      <a:r>
                        <a:rPr lang="en-US"/>
                        <a:t>1 </a:t>
                      </a:r>
                    </a:p>
                  </a:txBody>
                  <a:tcPr anchor="ctr"/>
                </a:tc>
                <a:tc>
                  <a:txBody>
                    <a:bodyPr/>
                    <a:lstStyle/>
                    <a:p>
                      <a:pPr algn="ctr"/>
                      <a:r>
                        <a:rPr lang="en-US"/>
                        <a:t>1</a:t>
                      </a:r>
                    </a:p>
                  </a:txBody>
                  <a:tcPr anchor="ctr"/>
                </a:tc>
                <a:extLst>
                  <a:ext uri="{0D108BD9-81ED-4DB2-BD59-A6C34878D82A}">
                    <a16:rowId xmlns:a16="http://schemas.microsoft.com/office/drawing/2014/main" val="3264556664"/>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bawah 85 persen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atas 5 derajat</a:t>
                      </a:r>
                    </a:p>
                  </a:txBody>
                  <a:tcPr anchor="ctr"/>
                </a:tc>
                <a:tc>
                  <a:txBody>
                    <a:bodyPr/>
                    <a:lstStyle/>
                    <a:p>
                      <a:pPr algn="ctr"/>
                      <a:r>
                        <a:rPr lang="en-US"/>
                        <a:t>10</a:t>
                      </a:r>
                    </a:p>
                  </a:txBody>
                  <a:tcPr anchor="ctr"/>
                </a:tc>
                <a:tc>
                  <a:txBody>
                    <a:bodyPr/>
                    <a:lstStyle/>
                    <a:p>
                      <a:pPr algn="ctr"/>
                      <a:r>
                        <a:rPr lang="en-US"/>
                        <a:t>80</a:t>
                      </a:r>
                    </a:p>
                  </a:txBody>
                  <a:tcPr anchor="ctr"/>
                </a:tc>
                <a:tc>
                  <a:txBody>
                    <a:bodyPr/>
                    <a:lstStyle/>
                    <a:p>
                      <a:pPr algn="ctr"/>
                      <a:r>
                        <a:rPr lang="en-US"/>
                        <a:t>10</a:t>
                      </a:r>
                    </a:p>
                  </a:txBody>
                  <a:tcPr anchor="ctr"/>
                </a:tc>
                <a:extLst>
                  <a:ext uri="{0D108BD9-81ED-4DB2-BD59-A6C34878D82A}">
                    <a16:rowId xmlns:a16="http://schemas.microsoft.com/office/drawing/2014/main" val="2890050614"/>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bawah 5 derajat</a:t>
                      </a:r>
                    </a:p>
                  </a:txBody>
                  <a:tcPr anchor="ctr"/>
                </a:tc>
                <a:tc>
                  <a:txBody>
                    <a:bodyPr/>
                    <a:lstStyle/>
                    <a:p>
                      <a:pPr algn="ctr"/>
                      <a:r>
                        <a:rPr lang="en-US"/>
                        <a:t>80</a:t>
                      </a:r>
                    </a:p>
                  </a:txBody>
                  <a:tcPr anchor="ctr"/>
                </a:tc>
                <a:tc>
                  <a:txBody>
                    <a:bodyPr/>
                    <a:lstStyle/>
                    <a:p>
                      <a:pPr algn="ctr"/>
                      <a:r>
                        <a:rPr lang="en-US"/>
                        <a:t>10</a:t>
                      </a:r>
                    </a:p>
                  </a:txBody>
                  <a:tcPr anchor="ctr"/>
                </a:tc>
                <a:tc>
                  <a:txBody>
                    <a:bodyPr/>
                    <a:lstStyle/>
                    <a:p>
                      <a:pPr algn="ctr"/>
                      <a:r>
                        <a:rPr lang="en-US"/>
                        <a:t>10</a:t>
                      </a:r>
                    </a:p>
                  </a:txBody>
                  <a:tcPr anchor="ctr"/>
                </a:tc>
                <a:extLst>
                  <a:ext uri="{0D108BD9-81ED-4DB2-BD59-A6C34878D82A}">
                    <a16:rowId xmlns:a16="http://schemas.microsoft.com/office/drawing/2014/main" val="3820750872"/>
                  </a:ext>
                </a:extLst>
              </a:tr>
              <a:tr h="37084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bawah normal</a:t>
                      </a: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atas 85 persen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atas 5 derajat</a:t>
                      </a:r>
                    </a:p>
                  </a:txBody>
                  <a:tcPr anchor="ctr"/>
                </a:tc>
                <a:tc>
                  <a:txBody>
                    <a:bodyPr/>
                    <a:lstStyle/>
                    <a:p>
                      <a:pPr algn="ctr"/>
                      <a:r>
                        <a:rPr lang="en-US"/>
                        <a:t>1</a:t>
                      </a:r>
                    </a:p>
                  </a:txBody>
                  <a:tcPr anchor="ctr"/>
                </a:tc>
                <a:tc>
                  <a:txBody>
                    <a:bodyPr/>
                    <a:lstStyle/>
                    <a:p>
                      <a:pPr algn="ctr"/>
                      <a:r>
                        <a:rPr lang="en-US"/>
                        <a:t>80</a:t>
                      </a:r>
                    </a:p>
                  </a:txBody>
                  <a:tcPr anchor="ctr"/>
                </a:tc>
                <a:tc>
                  <a:txBody>
                    <a:bodyPr/>
                    <a:lstStyle/>
                    <a:p>
                      <a:pPr algn="ctr"/>
                      <a:r>
                        <a:rPr lang="en-US"/>
                        <a:t>19</a:t>
                      </a:r>
                    </a:p>
                  </a:txBody>
                  <a:tcPr anchor="ctr"/>
                </a:tc>
                <a:extLst>
                  <a:ext uri="{0D108BD9-81ED-4DB2-BD59-A6C34878D82A}">
                    <a16:rowId xmlns:a16="http://schemas.microsoft.com/office/drawing/2014/main" val="4039532441"/>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bawah 5 derajat</a:t>
                      </a:r>
                    </a:p>
                  </a:txBody>
                  <a:tcPr anchor="ctr"/>
                </a:tc>
                <a:tc>
                  <a:txBody>
                    <a:bodyPr/>
                    <a:lstStyle/>
                    <a:p>
                      <a:pPr algn="ctr"/>
                      <a:r>
                        <a:rPr lang="en-US"/>
                        <a:t>80</a:t>
                      </a:r>
                    </a:p>
                  </a:txBody>
                  <a:tcPr anchor="ctr"/>
                </a:tc>
                <a:tc>
                  <a:txBody>
                    <a:bodyPr/>
                    <a:lstStyle/>
                    <a:p>
                      <a:pPr algn="ctr"/>
                      <a:r>
                        <a:rPr lang="en-US"/>
                        <a:t>17</a:t>
                      </a:r>
                    </a:p>
                  </a:txBody>
                  <a:tcPr anchor="ctr"/>
                </a:tc>
                <a:tc>
                  <a:txBody>
                    <a:bodyPr/>
                    <a:lstStyle/>
                    <a:p>
                      <a:pPr algn="ctr"/>
                      <a:r>
                        <a:rPr lang="en-US"/>
                        <a:t>3</a:t>
                      </a:r>
                    </a:p>
                  </a:txBody>
                  <a:tcPr anchor="ctr"/>
                </a:tc>
                <a:extLst>
                  <a:ext uri="{0D108BD9-81ED-4DB2-BD59-A6C34878D82A}">
                    <a16:rowId xmlns:a16="http://schemas.microsoft.com/office/drawing/2014/main" val="641334246"/>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bawah 85 persen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atas 5 derajat</a:t>
                      </a:r>
                    </a:p>
                  </a:txBody>
                  <a:tcPr anchor="ctr"/>
                </a:tc>
                <a:tc>
                  <a:txBody>
                    <a:bodyPr/>
                    <a:lstStyle/>
                    <a:p>
                      <a:pPr algn="ctr"/>
                      <a:r>
                        <a:rPr lang="en-US"/>
                        <a:t>0</a:t>
                      </a:r>
                    </a:p>
                  </a:txBody>
                  <a:tcPr anchor="ctr"/>
                </a:tc>
                <a:tc>
                  <a:txBody>
                    <a:bodyPr/>
                    <a:lstStyle/>
                    <a:p>
                      <a:pPr algn="ctr"/>
                      <a:r>
                        <a:rPr lang="en-US"/>
                        <a:t>5</a:t>
                      </a:r>
                    </a:p>
                  </a:txBody>
                  <a:tcPr anchor="ctr"/>
                </a:tc>
                <a:tc>
                  <a:txBody>
                    <a:bodyPr/>
                    <a:lstStyle/>
                    <a:p>
                      <a:pPr algn="ctr"/>
                      <a:r>
                        <a:rPr lang="en-US"/>
                        <a:t>95</a:t>
                      </a:r>
                    </a:p>
                  </a:txBody>
                  <a:tcPr anchor="ctr"/>
                </a:tc>
                <a:extLst>
                  <a:ext uri="{0D108BD9-81ED-4DB2-BD59-A6C34878D82A}">
                    <a16:rowId xmlns:a16="http://schemas.microsoft.com/office/drawing/2014/main" val="4092549479"/>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bawah 5 derajat</a:t>
                      </a:r>
                    </a:p>
                  </a:txBody>
                  <a:tcPr anchor="ctr"/>
                </a:tc>
                <a:tc>
                  <a:txBody>
                    <a:bodyPr/>
                    <a:lstStyle/>
                    <a:p>
                      <a:pPr algn="ctr"/>
                      <a:r>
                        <a:rPr lang="en-US"/>
                        <a:t>0</a:t>
                      </a:r>
                    </a:p>
                  </a:txBody>
                  <a:tcPr anchor="ctr"/>
                </a:tc>
                <a:tc>
                  <a:txBody>
                    <a:bodyPr/>
                    <a:lstStyle/>
                    <a:p>
                      <a:pPr algn="ctr"/>
                      <a:r>
                        <a:rPr lang="en-US"/>
                        <a:t>5</a:t>
                      </a:r>
                    </a:p>
                  </a:txBody>
                  <a:tcPr anchor="ctr"/>
                </a:tc>
                <a:tc>
                  <a:txBody>
                    <a:bodyPr/>
                    <a:lstStyle/>
                    <a:p>
                      <a:pPr algn="ctr"/>
                      <a:r>
                        <a:rPr lang="en-US"/>
                        <a:t>95</a:t>
                      </a:r>
                    </a:p>
                  </a:txBody>
                  <a:tcPr anchor="ctr"/>
                </a:tc>
                <a:extLst>
                  <a:ext uri="{0D108BD9-81ED-4DB2-BD59-A6C34878D82A}">
                    <a16:rowId xmlns:a16="http://schemas.microsoft.com/office/drawing/2014/main" val="2302759390"/>
                  </a:ext>
                </a:extLst>
              </a:tr>
            </a:tbl>
          </a:graphicData>
        </a:graphic>
      </p:graphicFrame>
    </p:spTree>
    <p:extLst>
      <p:ext uri="{BB962C8B-B14F-4D97-AF65-F5344CB8AC3E}">
        <p14:creationId xmlns:p14="http://schemas.microsoft.com/office/powerpoint/2010/main" val="2096338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B7BA013-0A9D-4C9E-A7D1-39C788865437}"/>
              </a:ext>
            </a:extLst>
          </p:cNvPr>
          <p:cNvSpPr>
            <a:spLocks noGrp="1"/>
          </p:cNvSpPr>
          <p:nvPr>
            <p:ph idx="1"/>
          </p:nvPr>
        </p:nvSpPr>
        <p:spPr>
          <a:xfrm>
            <a:off x="838200" y="521694"/>
            <a:ext cx="10515600" cy="6213475"/>
          </a:xfrm>
        </p:spPr>
        <p:txBody>
          <a:bodyPr>
            <a:normAutofit/>
          </a:bodyPr>
          <a:lstStyle/>
          <a:p>
            <a:pPr marL="0" indent="0" algn="just">
              <a:buNone/>
            </a:pPr>
            <a:r>
              <a:rPr lang="en-ID" b="1"/>
              <a:t>Probabilitas kejadian bersyarat: Curah hujan dan Kekeringan</a:t>
            </a:r>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r>
              <a:rPr lang="en-ID" b="1"/>
              <a:t>Probabilitas kejadian bersyarat: Pestisida di air sungai</a:t>
            </a:r>
          </a:p>
        </p:txBody>
      </p:sp>
      <p:graphicFrame>
        <p:nvGraphicFramePr>
          <p:cNvPr id="7" name="Table 7">
            <a:extLst>
              <a:ext uri="{FF2B5EF4-FFF2-40B4-BE49-F238E27FC236}">
                <a16:creationId xmlns:a16="http://schemas.microsoft.com/office/drawing/2014/main" id="{12916B1A-45B2-4DBD-842C-3CAC6DCDD291}"/>
              </a:ext>
            </a:extLst>
          </p:cNvPr>
          <p:cNvGraphicFramePr>
            <a:graphicFrameLocks noGrp="1"/>
          </p:cNvGraphicFramePr>
          <p:nvPr>
            <p:extLst>
              <p:ext uri="{D42A27DB-BD31-4B8C-83A1-F6EECF244321}">
                <p14:modId xmlns:p14="http://schemas.microsoft.com/office/powerpoint/2010/main" val="1677866863"/>
              </p:ext>
            </p:extLst>
          </p:nvPr>
        </p:nvGraphicFramePr>
        <p:xfrm>
          <a:off x="838199" y="1007470"/>
          <a:ext cx="10515600" cy="2042160"/>
        </p:xfrm>
        <a:graphic>
          <a:graphicData uri="http://schemas.openxmlformats.org/drawingml/2006/table">
            <a:tbl>
              <a:tblPr firstRow="1" bandRow="1">
                <a:tableStyleId>{5C22544A-7EE6-4342-B048-85BDC9FD1C3A}</a:tableStyleId>
              </a:tblPr>
              <a:tblGrid>
                <a:gridCol w="2663203">
                  <a:extLst>
                    <a:ext uri="{9D8B030D-6E8A-4147-A177-3AD203B41FA5}">
                      <a16:colId xmlns:a16="http://schemas.microsoft.com/office/drawing/2014/main" val="2870950791"/>
                    </a:ext>
                  </a:extLst>
                </a:gridCol>
                <a:gridCol w="1636635">
                  <a:extLst>
                    <a:ext uri="{9D8B030D-6E8A-4147-A177-3AD203B41FA5}">
                      <a16:colId xmlns:a16="http://schemas.microsoft.com/office/drawing/2014/main" val="1619895596"/>
                    </a:ext>
                  </a:extLst>
                </a:gridCol>
                <a:gridCol w="1636635">
                  <a:extLst>
                    <a:ext uri="{9D8B030D-6E8A-4147-A177-3AD203B41FA5}">
                      <a16:colId xmlns:a16="http://schemas.microsoft.com/office/drawing/2014/main" val="1376399958"/>
                    </a:ext>
                  </a:extLst>
                </a:gridCol>
                <a:gridCol w="1577085">
                  <a:extLst>
                    <a:ext uri="{9D8B030D-6E8A-4147-A177-3AD203B41FA5}">
                      <a16:colId xmlns:a16="http://schemas.microsoft.com/office/drawing/2014/main" val="2465028698"/>
                    </a:ext>
                  </a:extLst>
                </a:gridCol>
                <a:gridCol w="1436660">
                  <a:extLst>
                    <a:ext uri="{9D8B030D-6E8A-4147-A177-3AD203B41FA5}">
                      <a16:colId xmlns:a16="http://schemas.microsoft.com/office/drawing/2014/main" val="3718003707"/>
                    </a:ext>
                  </a:extLst>
                </a:gridCol>
                <a:gridCol w="1565382">
                  <a:extLst>
                    <a:ext uri="{9D8B030D-6E8A-4147-A177-3AD203B41FA5}">
                      <a16:colId xmlns:a16="http://schemas.microsoft.com/office/drawing/2014/main" val="2643480419"/>
                    </a:ext>
                  </a:extLst>
                </a:gridCol>
              </a:tblGrid>
              <a:tr h="336829">
                <a:tc rowSpan="2">
                  <a:txBody>
                    <a:bodyPr/>
                    <a:lstStyle/>
                    <a:p>
                      <a:pPr algn="ctr"/>
                      <a:r>
                        <a:rPr lang="en-US" sz="1800"/>
                        <a:t>Cuaca</a:t>
                      </a:r>
                    </a:p>
                  </a:txBody>
                  <a:tcPr anchor="ctr"/>
                </a:tc>
                <a:tc gridSpan="3">
                  <a:txBody>
                    <a:bodyPr/>
                    <a:lstStyle/>
                    <a:p>
                      <a:pPr algn="ctr"/>
                      <a:r>
                        <a:rPr lang="en-US" sz="1800"/>
                        <a:t>Curah hujan</a:t>
                      </a:r>
                    </a:p>
                  </a:txBody>
                  <a:tcPr anchor="ctr"/>
                </a:tc>
                <a:tc hMerge="1">
                  <a:txBody>
                    <a:bodyPr/>
                    <a:lstStyle/>
                    <a:p>
                      <a:endParaRPr lang="en-US"/>
                    </a:p>
                  </a:txBody>
                  <a:tcPr/>
                </a:tc>
                <a:tc hMerge="1">
                  <a:txBody>
                    <a:bodyPr/>
                    <a:lstStyle/>
                    <a:p>
                      <a:pPr algn="ctr"/>
                      <a:endParaRPr lang="en-US" sz="1400"/>
                    </a:p>
                  </a:txBody>
                  <a:tcPr anchor="ctr"/>
                </a:tc>
                <a:tc gridSpan="2">
                  <a:txBody>
                    <a:bodyPr/>
                    <a:lstStyle/>
                    <a:p>
                      <a:pPr algn="ctr"/>
                      <a:r>
                        <a:rPr lang="en-US" sz="1800"/>
                        <a:t>Kekeringan</a:t>
                      </a:r>
                    </a:p>
                  </a:txBody>
                  <a:tcPr anchor="ctr"/>
                </a:tc>
                <a:tc hMerge="1">
                  <a:txBody>
                    <a:bodyPr/>
                    <a:lstStyle/>
                    <a:p>
                      <a:pPr algn="ctr"/>
                      <a:endParaRPr lang="en-US" sz="1400"/>
                    </a:p>
                  </a:txBody>
                  <a:tcPr anchor="ctr"/>
                </a:tc>
                <a:extLst>
                  <a:ext uri="{0D108BD9-81ED-4DB2-BD59-A6C34878D82A}">
                    <a16:rowId xmlns:a16="http://schemas.microsoft.com/office/drawing/2014/main" val="1196160998"/>
                  </a:ext>
                </a:extLst>
              </a:tr>
              <a:tr h="526008">
                <a:tc vMerge="1">
                  <a:txBody>
                    <a:bodyPr/>
                    <a:lstStyle/>
                    <a:p>
                      <a:pPr algn="ctr"/>
                      <a:endParaRPr lang="en-US" sz="1600"/>
                    </a:p>
                  </a:txBody>
                  <a:tcPr anchor="ctr"/>
                </a:tc>
                <a:tc>
                  <a:txBody>
                    <a:bodyPr/>
                    <a:lstStyle/>
                    <a:p>
                      <a:pPr algn="ctr"/>
                      <a:r>
                        <a:rPr lang="en-US" sz="1600"/>
                        <a:t>Di bawah rata-rata</a:t>
                      </a:r>
                    </a:p>
                  </a:txBody>
                  <a:tcPr anchor="ctr"/>
                </a:tc>
                <a:tc>
                  <a:txBody>
                    <a:bodyPr/>
                    <a:lstStyle/>
                    <a:p>
                      <a:pPr algn="ctr"/>
                      <a:r>
                        <a:rPr lang="en-US" sz="1600"/>
                        <a:t>Rata-rata (sedang)</a:t>
                      </a:r>
                    </a:p>
                  </a:txBody>
                  <a:tcPr anchor="ctr"/>
                </a:tc>
                <a:tc>
                  <a:txBody>
                    <a:bodyPr/>
                    <a:lstStyle/>
                    <a:p>
                      <a:pPr algn="ctr"/>
                      <a:r>
                        <a:rPr lang="en-US" sz="1600"/>
                        <a:t>Di atas rata-rata</a:t>
                      </a:r>
                    </a:p>
                  </a:txBody>
                  <a:tcPr anchor="ctr"/>
                </a:tc>
                <a:tc>
                  <a:txBody>
                    <a:bodyPr/>
                    <a:lstStyle/>
                    <a:p>
                      <a:pPr algn="ctr"/>
                      <a:r>
                        <a:rPr lang="en-US" sz="1600"/>
                        <a:t>Ya</a:t>
                      </a:r>
                    </a:p>
                  </a:txBody>
                  <a:tcPr anchor="ctr"/>
                </a:tc>
                <a:tc>
                  <a:txBody>
                    <a:bodyPr/>
                    <a:lstStyle/>
                    <a:p>
                      <a:pPr algn="ctr"/>
                      <a:r>
                        <a:rPr lang="en-US" sz="1600"/>
                        <a:t>Tidak</a:t>
                      </a:r>
                    </a:p>
                  </a:txBody>
                  <a:tcPr anchor="ctr"/>
                </a:tc>
                <a:extLst>
                  <a:ext uri="{0D108BD9-81ED-4DB2-BD59-A6C34878D82A}">
                    <a16:rowId xmlns:a16="http://schemas.microsoft.com/office/drawing/2014/main" val="808483493"/>
                  </a:ext>
                </a:extLst>
              </a:tr>
              <a:tr h="3368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Salju</a:t>
                      </a:r>
                    </a:p>
                  </a:txBody>
                  <a:tcPr anchor="ctr"/>
                </a:tc>
                <a:tc>
                  <a:txBody>
                    <a:bodyPr/>
                    <a:lstStyle/>
                    <a:p>
                      <a:pPr algn="ctr"/>
                      <a:r>
                        <a:rPr lang="en-US"/>
                        <a:t>30</a:t>
                      </a:r>
                    </a:p>
                  </a:txBody>
                  <a:tcPr anchor="ctr"/>
                </a:tc>
                <a:tc>
                  <a:txBody>
                    <a:bodyPr/>
                    <a:lstStyle/>
                    <a:p>
                      <a:pPr algn="ctr"/>
                      <a:r>
                        <a:rPr lang="en-US"/>
                        <a:t>50</a:t>
                      </a:r>
                    </a:p>
                  </a:txBody>
                  <a:tcPr anchor="ctr"/>
                </a:tc>
                <a:tc>
                  <a:txBody>
                    <a:bodyPr/>
                    <a:lstStyle/>
                    <a:p>
                      <a:pPr algn="ctr"/>
                      <a:r>
                        <a:rPr lang="en-US"/>
                        <a:t>20</a:t>
                      </a:r>
                    </a:p>
                  </a:txBody>
                  <a:tcPr anchor="ctr"/>
                </a:tc>
                <a:tc>
                  <a:txBody>
                    <a:bodyPr/>
                    <a:lstStyle/>
                    <a:p>
                      <a:pPr algn="ctr"/>
                      <a:r>
                        <a:rPr lang="en-US"/>
                        <a:t>25</a:t>
                      </a:r>
                    </a:p>
                  </a:txBody>
                  <a:tcPr anchor="ctr"/>
                </a:tc>
                <a:tc>
                  <a:txBody>
                    <a:bodyPr/>
                    <a:lstStyle/>
                    <a:p>
                      <a:pPr algn="ctr"/>
                      <a:r>
                        <a:rPr lang="en-US"/>
                        <a:t>75</a:t>
                      </a:r>
                    </a:p>
                  </a:txBody>
                  <a:tcPr anchor="ctr"/>
                </a:tc>
                <a:extLst>
                  <a:ext uri="{0D108BD9-81ED-4DB2-BD59-A6C34878D82A}">
                    <a16:rowId xmlns:a16="http://schemas.microsoft.com/office/drawing/2014/main" val="2736360364"/>
                  </a:ext>
                </a:extLst>
              </a:tr>
              <a:tr h="3368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Hujan</a:t>
                      </a:r>
                    </a:p>
                  </a:txBody>
                  <a:tcPr anchor="ctr"/>
                </a:tc>
                <a:tc>
                  <a:txBody>
                    <a:bodyPr/>
                    <a:lstStyle/>
                    <a:p>
                      <a:pPr algn="ctr"/>
                      <a:r>
                        <a:rPr lang="en-US"/>
                        <a:t>10</a:t>
                      </a:r>
                    </a:p>
                  </a:txBody>
                  <a:tcPr anchor="ctr"/>
                </a:tc>
                <a:tc>
                  <a:txBody>
                    <a:bodyPr/>
                    <a:lstStyle/>
                    <a:p>
                      <a:pPr algn="ctr"/>
                      <a:r>
                        <a:rPr lang="en-US"/>
                        <a:t>20</a:t>
                      </a:r>
                    </a:p>
                  </a:txBody>
                  <a:tcPr anchor="ctr"/>
                </a:tc>
                <a:tc>
                  <a:txBody>
                    <a:bodyPr/>
                    <a:lstStyle/>
                    <a:p>
                      <a:pPr algn="ctr"/>
                      <a:r>
                        <a:rPr lang="en-US"/>
                        <a:t>70</a:t>
                      </a:r>
                    </a:p>
                  </a:txBody>
                  <a:tcPr anchor="ctr"/>
                </a:tc>
                <a:tc>
                  <a:txBody>
                    <a:bodyPr/>
                    <a:lstStyle/>
                    <a:p>
                      <a:pPr algn="ctr"/>
                      <a:r>
                        <a:rPr lang="en-US"/>
                        <a:t>25</a:t>
                      </a:r>
                    </a:p>
                  </a:txBody>
                  <a:tcPr anchor="ctr"/>
                </a:tc>
                <a:tc>
                  <a:txBody>
                    <a:bodyPr/>
                    <a:lstStyle/>
                    <a:p>
                      <a:pPr algn="ctr"/>
                      <a:r>
                        <a:rPr lang="en-US"/>
                        <a:t>75</a:t>
                      </a:r>
                    </a:p>
                  </a:txBody>
                  <a:tcPr anchor="ctr"/>
                </a:tc>
                <a:extLst>
                  <a:ext uri="{0D108BD9-81ED-4DB2-BD59-A6C34878D82A}">
                    <a16:rowId xmlns:a16="http://schemas.microsoft.com/office/drawing/2014/main" val="3264556664"/>
                  </a:ext>
                </a:extLst>
              </a:tr>
              <a:tr h="3368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Kering</a:t>
                      </a:r>
                    </a:p>
                  </a:txBody>
                  <a:tcPr anchor="ctr"/>
                </a:tc>
                <a:tc>
                  <a:txBody>
                    <a:bodyPr/>
                    <a:lstStyle/>
                    <a:p>
                      <a:pPr algn="ctr"/>
                      <a:r>
                        <a:rPr lang="en-US"/>
                        <a:t>70</a:t>
                      </a:r>
                    </a:p>
                  </a:txBody>
                  <a:tcPr anchor="ctr"/>
                </a:tc>
                <a:tc>
                  <a:txBody>
                    <a:bodyPr/>
                    <a:lstStyle/>
                    <a:p>
                      <a:pPr algn="ctr"/>
                      <a:r>
                        <a:rPr lang="en-US"/>
                        <a:t>20</a:t>
                      </a:r>
                    </a:p>
                  </a:txBody>
                  <a:tcPr anchor="ctr"/>
                </a:tc>
                <a:tc>
                  <a:txBody>
                    <a:bodyPr/>
                    <a:lstStyle/>
                    <a:p>
                      <a:pPr algn="ctr"/>
                      <a:r>
                        <a:rPr lang="en-US"/>
                        <a:t>10</a:t>
                      </a:r>
                    </a:p>
                  </a:txBody>
                  <a:tcPr anchor="ctr"/>
                </a:tc>
                <a:tc>
                  <a:txBody>
                    <a:bodyPr/>
                    <a:lstStyle/>
                    <a:p>
                      <a:pPr algn="ctr"/>
                      <a:r>
                        <a:rPr lang="en-US"/>
                        <a:t>75</a:t>
                      </a:r>
                    </a:p>
                  </a:txBody>
                  <a:tcPr anchor="ctr"/>
                </a:tc>
                <a:tc>
                  <a:txBody>
                    <a:bodyPr/>
                    <a:lstStyle/>
                    <a:p>
                      <a:pPr algn="ctr"/>
                      <a:r>
                        <a:rPr lang="en-US"/>
                        <a:t>25</a:t>
                      </a:r>
                    </a:p>
                  </a:txBody>
                  <a:tcPr anchor="ctr"/>
                </a:tc>
                <a:extLst>
                  <a:ext uri="{0D108BD9-81ED-4DB2-BD59-A6C34878D82A}">
                    <a16:rowId xmlns:a16="http://schemas.microsoft.com/office/drawing/2014/main" val="2890050614"/>
                  </a:ext>
                </a:extLst>
              </a:tr>
            </a:tbl>
          </a:graphicData>
        </a:graphic>
      </p:graphicFrame>
      <p:graphicFrame>
        <p:nvGraphicFramePr>
          <p:cNvPr id="5" name="Table 7">
            <a:extLst>
              <a:ext uri="{FF2B5EF4-FFF2-40B4-BE49-F238E27FC236}">
                <a16:creationId xmlns:a16="http://schemas.microsoft.com/office/drawing/2014/main" id="{F7C7FEB4-A225-4634-BFD8-5E2F846037E3}"/>
              </a:ext>
            </a:extLst>
          </p:cNvPr>
          <p:cNvGraphicFramePr>
            <a:graphicFrameLocks noGrp="1"/>
          </p:cNvGraphicFramePr>
          <p:nvPr>
            <p:extLst>
              <p:ext uri="{D42A27DB-BD31-4B8C-83A1-F6EECF244321}">
                <p14:modId xmlns:p14="http://schemas.microsoft.com/office/powerpoint/2010/main" val="2100036299"/>
              </p:ext>
            </p:extLst>
          </p:nvPr>
        </p:nvGraphicFramePr>
        <p:xfrm>
          <a:off x="838198" y="3557281"/>
          <a:ext cx="10515601" cy="3017520"/>
        </p:xfrm>
        <a:graphic>
          <a:graphicData uri="http://schemas.openxmlformats.org/drawingml/2006/table">
            <a:tbl>
              <a:tblPr firstRow="1" bandRow="1">
                <a:tableStyleId>{5C22544A-7EE6-4342-B048-85BDC9FD1C3A}</a:tableStyleId>
              </a:tblPr>
              <a:tblGrid>
                <a:gridCol w="3031149">
                  <a:extLst>
                    <a:ext uri="{9D8B030D-6E8A-4147-A177-3AD203B41FA5}">
                      <a16:colId xmlns:a16="http://schemas.microsoft.com/office/drawing/2014/main" val="2870950791"/>
                    </a:ext>
                  </a:extLst>
                </a:gridCol>
                <a:gridCol w="3031149">
                  <a:extLst>
                    <a:ext uri="{9D8B030D-6E8A-4147-A177-3AD203B41FA5}">
                      <a16:colId xmlns:a16="http://schemas.microsoft.com/office/drawing/2014/main" val="3150376403"/>
                    </a:ext>
                  </a:extLst>
                </a:gridCol>
                <a:gridCol w="2097200">
                  <a:extLst>
                    <a:ext uri="{9D8B030D-6E8A-4147-A177-3AD203B41FA5}">
                      <a16:colId xmlns:a16="http://schemas.microsoft.com/office/drawing/2014/main" val="648051800"/>
                    </a:ext>
                  </a:extLst>
                </a:gridCol>
                <a:gridCol w="2356103">
                  <a:extLst>
                    <a:ext uri="{9D8B030D-6E8A-4147-A177-3AD203B41FA5}">
                      <a16:colId xmlns:a16="http://schemas.microsoft.com/office/drawing/2014/main" val="3985291631"/>
                    </a:ext>
                  </a:extLst>
                </a:gridCol>
              </a:tblGrid>
              <a:tr h="370840">
                <a:tc rowSpan="2">
                  <a:txBody>
                    <a:bodyPr/>
                    <a:lstStyle/>
                    <a:p>
                      <a:pPr algn="ctr"/>
                      <a:r>
                        <a:rPr lang="en-US" sz="2000"/>
                        <a:t>Penggunaan pestisida</a:t>
                      </a:r>
                    </a:p>
                  </a:txBody>
                  <a:tcPr anchor="ctr"/>
                </a:tc>
                <a:tc rowSpan="2">
                  <a:txBody>
                    <a:bodyPr/>
                    <a:lstStyle/>
                    <a:p>
                      <a:pPr algn="ctr"/>
                      <a:r>
                        <a:rPr lang="en-US" sz="2000"/>
                        <a:t>Curah hujan</a:t>
                      </a:r>
                    </a:p>
                  </a:txBody>
                  <a:tcPr anchor="ctr"/>
                </a:tc>
                <a:tc gridSpan="2">
                  <a:txBody>
                    <a:bodyPr/>
                    <a:lstStyle/>
                    <a:p>
                      <a:pPr algn="ctr"/>
                      <a:r>
                        <a:rPr lang="en-US" sz="2000"/>
                        <a:t>Pestisida di air sungai</a:t>
                      </a:r>
                    </a:p>
                  </a:txBody>
                  <a:tcPr/>
                </a:tc>
                <a:tc hMerge="1">
                  <a:txBody>
                    <a:bodyPr/>
                    <a:lstStyle/>
                    <a:p>
                      <a:endParaRPr lang="en-US"/>
                    </a:p>
                  </a:txBody>
                  <a:tcPr/>
                </a:tc>
                <a:extLst>
                  <a:ext uri="{0D108BD9-81ED-4DB2-BD59-A6C34878D82A}">
                    <a16:rowId xmlns:a16="http://schemas.microsoft.com/office/drawing/2014/main" val="2763283446"/>
                  </a:ext>
                </a:extLst>
              </a:tr>
              <a:tr h="370840">
                <a:tc vMerge="1">
                  <a:txBody>
                    <a:bodyPr/>
                    <a:lstStyle/>
                    <a:p>
                      <a:pPr algn="ctr"/>
                      <a:endParaRPr lang="en-US" sz="1600"/>
                    </a:p>
                  </a:txBody>
                  <a:tcPr anchor="ctr"/>
                </a:tc>
                <a:tc vMerge="1">
                  <a:txBody>
                    <a:bodyPr/>
                    <a:lstStyle/>
                    <a:p>
                      <a:endParaRPr lang="en-US"/>
                    </a:p>
                  </a:txBody>
                  <a:tcPr/>
                </a:tc>
                <a:tc>
                  <a:txBody>
                    <a:bodyPr/>
                    <a:lstStyle/>
                    <a:p>
                      <a:pPr algn="ctr"/>
                      <a:r>
                        <a:rPr lang="en-US" sz="2000" b="0"/>
                        <a:t>Tinggi</a:t>
                      </a:r>
                    </a:p>
                  </a:txBody>
                  <a:tcPr anchor="ctr"/>
                </a:tc>
                <a:tc>
                  <a:txBody>
                    <a:bodyPr/>
                    <a:lstStyle/>
                    <a:p>
                      <a:pPr algn="ctr"/>
                      <a:r>
                        <a:rPr lang="en-US" sz="2000" b="0"/>
                        <a:t>Rendah</a:t>
                      </a:r>
                    </a:p>
                  </a:txBody>
                  <a:tcPr anchor="ctr"/>
                </a:tc>
                <a:extLst>
                  <a:ext uri="{0D108BD9-81ED-4DB2-BD59-A6C34878D82A}">
                    <a16:rowId xmlns:a16="http://schemas.microsoft.com/office/drawing/2014/main" val="808483493"/>
                  </a:ext>
                </a:extLst>
              </a:tr>
              <a:tr h="37084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atas normal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bawah rata-rata</a:t>
                      </a:r>
                    </a:p>
                  </a:txBody>
                  <a:tcPr anchor="ctr"/>
                </a:tc>
                <a:tc>
                  <a:txBody>
                    <a:bodyPr/>
                    <a:lstStyle/>
                    <a:p>
                      <a:pPr algn="ctr"/>
                      <a:r>
                        <a:rPr lang="en-US"/>
                        <a:t>30</a:t>
                      </a:r>
                    </a:p>
                  </a:txBody>
                  <a:tcPr anchor="ctr"/>
                </a:tc>
                <a:tc>
                  <a:txBody>
                    <a:bodyPr/>
                    <a:lstStyle/>
                    <a:p>
                      <a:pPr algn="ctr"/>
                      <a:r>
                        <a:rPr lang="en-US"/>
                        <a:t>70</a:t>
                      </a:r>
                    </a:p>
                  </a:txBody>
                  <a:tcPr anchor="ctr"/>
                </a:tc>
                <a:extLst>
                  <a:ext uri="{0D108BD9-81ED-4DB2-BD59-A6C34878D82A}">
                    <a16:rowId xmlns:a16="http://schemas.microsoft.com/office/drawing/2014/main" val="2736360364"/>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Rata-rata (sedang)</a:t>
                      </a:r>
                    </a:p>
                  </a:txBody>
                  <a:tcPr anchor="ctr"/>
                </a:tc>
                <a:tc>
                  <a:txBody>
                    <a:bodyPr/>
                    <a:lstStyle/>
                    <a:p>
                      <a:pPr algn="ctr"/>
                      <a:r>
                        <a:rPr lang="en-US"/>
                        <a:t>60</a:t>
                      </a:r>
                    </a:p>
                  </a:txBody>
                  <a:tcPr anchor="ctr"/>
                </a:tc>
                <a:tc>
                  <a:txBody>
                    <a:bodyPr/>
                    <a:lstStyle/>
                    <a:p>
                      <a:pPr algn="ctr"/>
                      <a:r>
                        <a:rPr lang="en-US"/>
                        <a:t>40</a:t>
                      </a:r>
                    </a:p>
                  </a:txBody>
                  <a:tcPr anchor="ctr"/>
                </a:tc>
                <a:extLst>
                  <a:ext uri="{0D108BD9-81ED-4DB2-BD59-A6C34878D82A}">
                    <a16:rowId xmlns:a16="http://schemas.microsoft.com/office/drawing/2014/main" val="3264556664"/>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atas rata-rata</a:t>
                      </a:r>
                    </a:p>
                  </a:txBody>
                  <a:tcPr anchor="ctr"/>
                </a:tc>
                <a:tc>
                  <a:txBody>
                    <a:bodyPr/>
                    <a:lstStyle/>
                    <a:p>
                      <a:pPr algn="ctr"/>
                      <a:r>
                        <a:rPr lang="en-US"/>
                        <a:t>80</a:t>
                      </a:r>
                    </a:p>
                  </a:txBody>
                  <a:tcPr anchor="ctr"/>
                </a:tc>
                <a:tc>
                  <a:txBody>
                    <a:bodyPr/>
                    <a:lstStyle/>
                    <a:p>
                      <a:pPr algn="ctr"/>
                      <a:r>
                        <a:rPr lang="en-US"/>
                        <a:t>20</a:t>
                      </a:r>
                    </a:p>
                  </a:txBody>
                  <a:tcPr anchor="ctr"/>
                </a:tc>
                <a:extLst>
                  <a:ext uri="{0D108BD9-81ED-4DB2-BD59-A6C34878D82A}">
                    <a16:rowId xmlns:a16="http://schemas.microsoft.com/office/drawing/2014/main" val="2890050614"/>
                  </a:ext>
                </a:extLst>
              </a:tr>
              <a:tr h="37084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bawah normal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bawah rata-rata</a:t>
                      </a:r>
                    </a:p>
                  </a:txBody>
                  <a:tcPr anchor="ctr"/>
                </a:tc>
                <a:tc>
                  <a:txBody>
                    <a:bodyPr/>
                    <a:lstStyle/>
                    <a:p>
                      <a:pPr algn="ctr"/>
                      <a:r>
                        <a:rPr lang="en-US"/>
                        <a:t>10</a:t>
                      </a:r>
                    </a:p>
                  </a:txBody>
                  <a:tcPr anchor="ctr"/>
                </a:tc>
                <a:tc>
                  <a:txBody>
                    <a:bodyPr/>
                    <a:lstStyle/>
                    <a:p>
                      <a:pPr algn="ctr"/>
                      <a:r>
                        <a:rPr lang="en-US"/>
                        <a:t>90</a:t>
                      </a:r>
                    </a:p>
                  </a:txBody>
                  <a:tcPr anchor="ctr"/>
                </a:tc>
                <a:extLst>
                  <a:ext uri="{0D108BD9-81ED-4DB2-BD59-A6C34878D82A}">
                    <a16:rowId xmlns:a16="http://schemas.microsoft.com/office/drawing/2014/main" val="4039532441"/>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Rata-rata (sedang)</a:t>
                      </a:r>
                    </a:p>
                  </a:txBody>
                  <a:tcPr anchor="ctr"/>
                </a:tc>
                <a:tc>
                  <a:txBody>
                    <a:bodyPr/>
                    <a:lstStyle/>
                    <a:p>
                      <a:pPr algn="ctr"/>
                      <a:r>
                        <a:rPr lang="en-US"/>
                        <a:t>20</a:t>
                      </a:r>
                    </a:p>
                  </a:txBody>
                  <a:tcPr anchor="ctr"/>
                </a:tc>
                <a:tc>
                  <a:txBody>
                    <a:bodyPr/>
                    <a:lstStyle/>
                    <a:p>
                      <a:pPr algn="ctr"/>
                      <a:r>
                        <a:rPr lang="en-US"/>
                        <a:t>80</a:t>
                      </a:r>
                    </a:p>
                  </a:txBody>
                  <a:tcPr anchor="ctr"/>
                </a:tc>
                <a:extLst>
                  <a:ext uri="{0D108BD9-81ED-4DB2-BD59-A6C34878D82A}">
                    <a16:rowId xmlns:a16="http://schemas.microsoft.com/office/drawing/2014/main" val="641334246"/>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atas rata-rata</a:t>
                      </a:r>
                    </a:p>
                  </a:txBody>
                  <a:tcPr anchor="ctr"/>
                </a:tc>
                <a:tc>
                  <a:txBody>
                    <a:bodyPr/>
                    <a:lstStyle/>
                    <a:p>
                      <a:pPr algn="ctr"/>
                      <a:r>
                        <a:rPr lang="en-US"/>
                        <a:t>30</a:t>
                      </a:r>
                    </a:p>
                  </a:txBody>
                  <a:tcPr anchor="ctr"/>
                </a:tc>
                <a:tc>
                  <a:txBody>
                    <a:bodyPr/>
                    <a:lstStyle/>
                    <a:p>
                      <a:pPr algn="ctr"/>
                      <a:r>
                        <a:rPr lang="en-US"/>
                        <a:t>70</a:t>
                      </a:r>
                    </a:p>
                  </a:txBody>
                  <a:tcPr anchor="ctr"/>
                </a:tc>
                <a:extLst>
                  <a:ext uri="{0D108BD9-81ED-4DB2-BD59-A6C34878D82A}">
                    <a16:rowId xmlns:a16="http://schemas.microsoft.com/office/drawing/2014/main" val="4092549479"/>
                  </a:ext>
                </a:extLst>
              </a:tr>
            </a:tbl>
          </a:graphicData>
        </a:graphic>
      </p:graphicFrame>
    </p:spTree>
    <p:extLst>
      <p:ext uri="{BB962C8B-B14F-4D97-AF65-F5344CB8AC3E}">
        <p14:creationId xmlns:p14="http://schemas.microsoft.com/office/powerpoint/2010/main" val="1949519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B7BA013-0A9D-4C9E-A7D1-39C788865437}"/>
              </a:ext>
            </a:extLst>
          </p:cNvPr>
          <p:cNvSpPr>
            <a:spLocks noGrp="1"/>
          </p:cNvSpPr>
          <p:nvPr>
            <p:ph idx="1"/>
          </p:nvPr>
        </p:nvSpPr>
        <p:spPr>
          <a:xfrm>
            <a:off x="851848" y="603582"/>
            <a:ext cx="10515600" cy="6213475"/>
          </a:xfrm>
        </p:spPr>
        <p:txBody>
          <a:bodyPr>
            <a:normAutofit/>
          </a:bodyPr>
          <a:lstStyle/>
          <a:p>
            <a:pPr marL="0" indent="0" algn="just">
              <a:buNone/>
            </a:pPr>
            <a:r>
              <a:rPr lang="en-ID" b="1"/>
              <a:t>Probabilitas kejadian bersyarat: Aliran air dan Kondisi pohon</a:t>
            </a:r>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r>
              <a:rPr lang="en-ID"/>
              <a:t>	Pestisida yang umumnya digunakan dalam pertanian kebanyakan tidak menimbulkan dampak yang buruk bagi tanaman dan pepohonan. Akan tetapi ketika dipaparkan dalam kadar yang tinggi berpotensi menimbulkan dampak yang buruk seperti rusak atau bahkan mematikan tanaman. Probabilitas kondisi pohon ini bertindak dengan asumsi bahwa penggunaan pestisida yang tidak berbahaya bagi pohon.</a:t>
            </a:r>
          </a:p>
        </p:txBody>
      </p:sp>
      <p:graphicFrame>
        <p:nvGraphicFramePr>
          <p:cNvPr id="5" name="Table 7">
            <a:extLst>
              <a:ext uri="{FF2B5EF4-FFF2-40B4-BE49-F238E27FC236}">
                <a16:creationId xmlns:a16="http://schemas.microsoft.com/office/drawing/2014/main" id="{F7C7FEB4-A225-4634-BFD8-5E2F846037E3}"/>
              </a:ext>
            </a:extLst>
          </p:cNvPr>
          <p:cNvGraphicFramePr>
            <a:graphicFrameLocks noGrp="1"/>
          </p:cNvGraphicFramePr>
          <p:nvPr>
            <p:extLst>
              <p:ext uri="{D42A27DB-BD31-4B8C-83A1-F6EECF244321}">
                <p14:modId xmlns:p14="http://schemas.microsoft.com/office/powerpoint/2010/main" val="765384722"/>
              </p:ext>
            </p:extLst>
          </p:nvPr>
        </p:nvGraphicFramePr>
        <p:xfrm>
          <a:off x="851848" y="1182571"/>
          <a:ext cx="10515601" cy="3017520"/>
        </p:xfrm>
        <a:graphic>
          <a:graphicData uri="http://schemas.openxmlformats.org/drawingml/2006/table">
            <a:tbl>
              <a:tblPr firstRow="1" bandRow="1">
                <a:tableStyleId>{5C22544A-7EE6-4342-B048-85BDC9FD1C3A}</a:tableStyleId>
              </a:tblPr>
              <a:tblGrid>
                <a:gridCol w="1522862">
                  <a:extLst>
                    <a:ext uri="{9D8B030D-6E8A-4147-A177-3AD203B41FA5}">
                      <a16:colId xmlns:a16="http://schemas.microsoft.com/office/drawing/2014/main" val="2870950791"/>
                    </a:ext>
                  </a:extLst>
                </a:gridCol>
                <a:gridCol w="2270078">
                  <a:extLst>
                    <a:ext uri="{9D8B030D-6E8A-4147-A177-3AD203B41FA5}">
                      <a16:colId xmlns:a16="http://schemas.microsoft.com/office/drawing/2014/main" val="3150376403"/>
                    </a:ext>
                  </a:extLst>
                </a:gridCol>
                <a:gridCol w="1312135">
                  <a:extLst>
                    <a:ext uri="{9D8B030D-6E8A-4147-A177-3AD203B41FA5}">
                      <a16:colId xmlns:a16="http://schemas.microsoft.com/office/drawing/2014/main" val="3443817444"/>
                    </a:ext>
                  </a:extLst>
                </a:gridCol>
                <a:gridCol w="1312135">
                  <a:extLst>
                    <a:ext uri="{9D8B030D-6E8A-4147-A177-3AD203B41FA5}">
                      <a16:colId xmlns:a16="http://schemas.microsoft.com/office/drawing/2014/main" val="2918390749"/>
                    </a:ext>
                  </a:extLst>
                </a:gridCol>
                <a:gridCol w="1312135">
                  <a:extLst>
                    <a:ext uri="{9D8B030D-6E8A-4147-A177-3AD203B41FA5}">
                      <a16:colId xmlns:a16="http://schemas.microsoft.com/office/drawing/2014/main" val="2707088440"/>
                    </a:ext>
                  </a:extLst>
                </a:gridCol>
                <a:gridCol w="1312135">
                  <a:extLst>
                    <a:ext uri="{9D8B030D-6E8A-4147-A177-3AD203B41FA5}">
                      <a16:colId xmlns:a16="http://schemas.microsoft.com/office/drawing/2014/main" val="648051800"/>
                    </a:ext>
                  </a:extLst>
                </a:gridCol>
                <a:gridCol w="1474121">
                  <a:extLst>
                    <a:ext uri="{9D8B030D-6E8A-4147-A177-3AD203B41FA5}">
                      <a16:colId xmlns:a16="http://schemas.microsoft.com/office/drawing/2014/main" val="3985291631"/>
                    </a:ext>
                  </a:extLst>
                </a:gridCol>
              </a:tblGrid>
              <a:tr h="370840">
                <a:tc rowSpan="2">
                  <a:txBody>
                    <a:bodyPr/>
                    <a:lstStyle/>
                    <a:p>
                      <a:pPr algn="ctr"/>
                      <a:r>
                        <a:rPr lang="en-US" sz="2000"/>
                        <a:t>Kondisi kekeringan</a:t>
                      </a:r>
                    </a:p>
                  </a:txBody>
                  <a:tcPr anchor="ctr"/>
                </a:tc>
                <a:tc rowSpan="2">
                  <a:txBody>
                    <a:bodyPr/>
                    <a:lstStyle/>
                    <a:p>
                      <a:pPr algn="ctr"/>
                      <a:r>
                        <a:rPr lang="en-US" sz="2000"/>
                        <a:t>Curah hujan</a:t>
                      </a:r>
                    </a:p>
                  </a:txBody>
                  <a:tcPr anchor="ctr"/>
                </a:tc>
                <a:tc gridSpan="3">
                  <a:txBody>
                    <a:bodyPr/>
                    <a:lstStyle/>
                    <a:p>
                      <a:pPr algn="ctr"/>
                      <a:r>
                        <a:rPr lang="en-US" sz="2000"/>
                        <a:t>Kondisi pohon</a:t>
                      </a:r>
                    </a:p>
                  </a:txBody>
                  <a:tcPr/>
                </a:tc>
                <a:tc hMerge="1">
                  <a:txBody>
                    <a:bodyPr/>
                    <a:lstStyle/>
                    <a:p>
                      <a:pPr algn="ctr"/>
                      <a:endParaRPr lang="en-US" sz="2000"/>
                    </a:p>
                  </a:txBody>
                  <a:tcPr/>
                </a:tc>
                <a:tc hMerge="1">
                  <a:txBody>
                    <a:bodyPr/>
                    <a:lstStyle/>
                    <a:p>
                      <a:pPr algn="ctr"/>
                      <a:endParaRPr lang="en-US" sz="2000"/>
                    </a:p>
                  </a:txBody>
                  <a:tcPr/>
                </a:tc>
                <a:tc gridSpan="2">
                  <a:txBody>
                    <a:bodyPr/>
                    <a:lstStyle/>
                    <a:p>
                      <a:pPr algn="ctr"/>
                      <a:r>
                        <a:rPr lang="en-US" sz="2000"/>
                        <a:t>Aliran air</a:t>
                      </a:r>
                    </a:p>
                  </a:txBody>
                  <a:tcPr/>
                </a:tc>
                <a:tc hMerge="1">
                  <a:txBody>
                    <a:bodyPr/>
                    <a:lstStyle/>
                    <a:p>
                      <a:endParaRPr lang="en-US"/>
                    </a:p>
                  </a:txBody>
                  <a:tcPr/>
                </a:tc>
                <a:extLst>
                  <a:ext uri="{0D108BD9-81ED-4DB2-BD59-A6C34878D82A}">
                    <a16:rowId xmlns:a16="http://schemas.microsoft.com/office/drawing/2014/main" val="2763283446"/>
                  </a:ext>
                </a:extLst>
              </a:tr>
              <a:tr h="370840">
                <a:tc vMerge="1">
                  <a:txBody>
                    <a:bodyPr/>
                    <a:lstStyle/>
                    <a:p>
                      <a:pPr algn="ctr"/>
                      <a:endParaRPr lang="en-US" sz="1600"/>
                    </a:p>
                  </a:txBody>
                  <a:tcPr anchor="ctr"/>
                </a:tc>
                <a:tc vMerge="1">
                  <a:txBody>
                    <a:bodyPr/>
                    <a:lstStyle/>
                    <a:p>
                      <a:endParaRPr lang="en-US"/>
                    </a:p>
                  </a:txBody>
                  <a:tcPr/>
                </a:tc>
                <a:tc>
                  <a:txBody>
                    <a:bodyPr/>
                    <a:lstStyle/>
                    <a:p>
                      <a:pPr algn="ctr"/>
                      <a:r>
                        <a:rPr lang="en-US" sz="2000" b="0"/>
                        <a:t>Baik</a:t>
                      </a:r>
                    </a:p>
                  </a:txBody>
                  <a:tcPr anchor="ctr"/>
                </a:tc>
                <a:tc>
                  <a:txBody>
                    <a:bodyPr/>
                    <a:lstStyle/>
                    <a:p>
                      <a:pPr algn="ctr"/>
                      <a:r>
                        <a:rPr lang="en-US" sz="2000" b="0"/>
                        <a:t>Rusak</a:t>
                      </a:r>
                    </a:p>
                  </a:txBody>
                  <a:tcPr anchor="ctr"/>
                </a:tc>
                <a:tc>
                  <a:txBody>
                    <a:bodyPr/>
                    <a:lstStyle/>
                    <a:p>
                      <a:pPr algn="ctr"/>
                      <a:r>
                        <a:rPr lang="en-US" sz="2000" b="0"/>
                        <a:t>Mati</a:t>
                      </a:r>
                    </a:p>
                  </a:txBody>
                  <a:tcPr anchor="ctr"/>
                </a:tc>
                <a:tc>
                  <a:txBody>
                    <a:bodyPr/>
                    <a:lstStyle/>
                    <a:p>
                      <a:pPr algn="ctr"/>
                      <a:r>
                        <a:rPr lang="en-US" sz="2000" b="0"/>
                        <a:t>Baik</a:t>
                      </a:r>
                    </a:p>
                  </a:txBody>
                  <a:tcPr anchor="ctr"/>
                </a:tc>
                <a:tc>
                  <a:txBody>
                    <a:bodyPr/>
                    <a:lstStyle/>
                    <a:p>
                      <a:pPr algn="ctr"/>
                      <a:r>
                        <a:rPr lang="en-US" sz="2000" b="0"/>
                        <a:t>Buruk</a:t>
                      </a:r>
                    </a:p>
                  </a:txBody>
                  <a:tcPr anchor="ctr"/>
                </a:tc>
                <a:extLst>
                  <a:ext uri="{0D108BD9-81ED-4DB2-BD59-A6C34878D82A}">
                    <a16:rowId xmlns:a16="http://schemas.microsoft.com/office/drawing/2014/main" val="808483493"/>
                  </a:ext>
                </a:extLst>
              </a:tr>
              <a:tr h="37084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Ya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bawah rata-rata</a:t>
                      </a:r>
                    </a:p>
                  </a:txBody>
                  <a:tcPr anchor="ctr"/>
                </a:tc>
                <a:tc>
                  <a:txBody>
                    <a:bodyPr/>
                    <a:lstStyle/>
                    <a:p>
                      <a:pPr algn="ctr"/>
                      <a:r>
                        <a:rPr lang="en-US"/>
                        <a:t>20</a:t>
                      </a:r>
                    </a:p>
                  </a:txBody>
                  <a:tcPr anchor="ctr"/>
                </a:tc>
                <a:tc>
                  <a:txBody>
                    <a:bodyPr/>
                    <a:lstStyle/>
                    <a:p>
                      <a:pPr algn="ctr"/>
                      <a:r>
                        <a:rPr lang="en-US"/>
                        <a:t>60</a:t>
                      </a:r>
                    </a:p>
                  </a:txBody>
                  <a:tcPr anchor="ctr"/>
                </a:tc>
                <a:tc>
                  <a:txBody>
                    <a:bodyPr/>
                    <a:lstStyle/>
                    <a:p>
                      <a:pPr algn="ctr"/>
                      <a:r>
                        <a:rPr lang="en-US"/>
                        <a:t>20</a:t>
                      </a:r>
                    </a:p>
                  </a:txBody>
                  <a:tcPr anchor="ctr"/>
                </a:tc>
                <a:tc>
                  <a:txBody>
                    <a:bodyPr/>
                    <a:lstStyle/>
                    <a:p>
                      <a:pPr algn="ctr"/>
                      <a:r>
                        <a:rPr lang="en-US"/>
                        <a:t>5</a:t>
                      </a:r>
                    </a:p>
                  </a:txBody>
                  <a:tcPr anchor="ctr"/>
                </a:tc>
                <a:tc>
                  <a:txBody>
                    <a:bodyPr/>
                    <a:lstStyle/>
                    <a:p>
                      <a:pPr algn="ctr"/>
                      <a:r>
                        <a:rPr lang="en-US"/>
                        <a:t>95</a:t>
                      </a:r>
                    </a:p>
                  </a:txBody>
                  <a:tcPr anchor="ctr"/>
                </a:tc>
                <a:extLst>
                  <a:ext uri="{0D108BD9-81ED-4DB2-BD59-A6C34878D82A}">
                    <a16:rowId xmlns:a16="http://schemas.microsoft.com/office/drawing/2014/main" val="2736360364"/>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Rata-rata (sedang)</a:t>
                      </a:r>
                    </a:p>
                  </a:txBody>
                  <a:tcPr anchor="ctr"/>
                </a:tc>
                <a:tc>
                  <a:txBody>
                    <a:bodyPr/>
                    <a:lstStyle/>
                    <a:p>
                      <a:pPr algn="ctr"/>
                      <a:r>
                        <a:rPr lang="en-US"/>
                        <a:t>25</a:t>
                      </a:r>
                    </a:p>
                  </a:txBody>
                  <a:tcPr anchor="ctr"/>
                </a:tc>
                <a:tc>
                  <a:txBody>
                    <a:bodyPr/>
                    <a:lstStyle/>
                    <a:p>
                      <a:pPr algn="ctr"/>
                      <a:r>
                        <a:rPr lang="en-US"/>
                        <a:t>60</a:t>
                      </a:r>
                    </a:p>
                  </a:txBody>
                  <a:tcPr anchor="ctr"/>
                </a:tc>
                <a:tc>
                  <a:txBody>
                    <a:bodyPr/>
                    <a:lstStyle/>
                    <a:p>
                      <a:pPr algn="ctr"/>
                      <a:r>
                        <a:rPr lang="en-US"/>
                        <a:t>15</a:t>
                      </a:r>
                    </a:p>
                  </a:txBody>
                  <a:tcPr anchor="ctr"/>
                </a:tc>
                <a:tc>
                  <a:txBody>
                    <a:bodyPr/>
                    <a:lstStyle/>
                    <a:p>
                      <a:pPr algn="ctr"/>
                      <a:r>
                        <a:rPr lang="en-US"/>
                        <a:t>15</a:t>
                      </a:r>
                    </a:p>
                  </a:txBody>
                  <a:tcPr anchor="ctr"/>
                </a:tc>
                <a:tc>
                  <a:txBody>
                    <a:bodyPr/>
                    <a:lstStyle/>
                    <a:p>
                      <a:pPr algn="ctr"/>
                      <a:r>
                        <a:rPr lang="en-US"/>
                        <a:t>85</a:t>
                      </a:r>
                    </a:p>
                  </a:txBody>
                  <a:tcPr anchor="ctr"/>
                </a:tc>
                <a:extLst>
                  <a:ext uri="{0D108BD9-81ED-4DB2-BD59-A6C34878D82A}">
                    <a16:rowId xmlns:a16="http://schemas.microsoft.com/office/drawing/2014/main" val="3264556664"/>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atas rata-rata</a:t>
                      </a:r>
                    </a:p>
                  </a:txBody>
                  <a:tcPr anchor="ctr"/>
                </a:tc>
                <a:tc>
                  <a:txBody>
                    <a:bodyPr/>
                    <a:lstStyle/>
                    <a:p>
                      <a:pPr algn="ctr"/>
                      <a:r>
                        <a:rPr lang="en-US"/>
                        <a:t>30</a:t>
                      </a:r>
                    </a:p>
                  </a:txBody>
                  <a:tcPr anchor="ctr"/>
                </a:tc>
                <a:tc>
                  <a:txBody>
                    <a:bodyPr/>
                    <a:lstStyle/>
                    <a:p>
                      <a:pPr algn="ctr"/>
                      <a:r>
                        <a:rPr lang="en-US"/>
                        <a:t>60</a:t>
                      </a:r>
                    </a:p>
                  </a:txBody>
                  <a:tcPr anchor="ctr"/>
                </a:tc>
                <a:tc>
                  <a:txBody>
                    <a:bodyPr/>
                    <a:lstStyle/>
                    <a:p>
                      <a:pPr algn="ctr"/>
                      <a:r>
                        <a:rPr lang="en-US"/>
                        <a:t>10</a:t>
                      </a:r>
                    </a:p>
                  </a:txBody>
                  <a:tcPr anchor="ctr"/>
                </a:tc>
                <a:tc>
                  <a:txBody>
                    <a:bodyPr/>
                    <a:lstStyle/>
                    <a:p>
                      <a:pPr algn="ctr"/>
                      <a:r>
                        <a:rPr lang="en-US"/>
                        <a:t>80</a:t>
                      </a:r>
                    </a:p>
                  </a:txBody>
                  <a:tcPr anchor="ctr"/>
                </a:tc>
                <a:tc>
                  <a:txBody>
                    <a:bodyPr/>
                    <a:lstStyle/>
                    <a:p>
                      <a:pPr algn="ctr"/>
                      <a:r>
                        <a:rPr lang="en-US"/>
                        <a:t>20</a:t>
                      </a:r>
                    </a:p>
                  </a:txBody>
                  <a:tcPr anchor="ctr"/>
                </a:tc>
                <a:extLst>
                  <a:ext uri="{0D108BD9-81ED-4DB2-BD59-A6C34878D82A}">
                    <a16:rowId xmlns:a16="http://schemas.microsoft.com/office/drawing/2014/main" val="2890050614"/>
                  </a:ext>
                </a:extLst>
              </a:tr>
              <a:tr h="37084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Tidak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bawah rata-rata</a:t>
                      </a:r>
                    </a:p>
                  </a:txBody>
                  <a:tcPr anchor="ctr"/>
                </a:tc>
                <a:tc>
                  <a:txBody>
                    <a:bodyPr/>
                    <a:lstStyle/>
                    <a:p>
                      <a:pPr algn="ctr"/>
                      <a:r>
                        <a:rPr lang="en-US"/>
                        <a:t>70</a:t>
                      </a:r>
                    </a:p>
                  </a:txBody>
                  <a:tcPr anchor="ctr"/>
                </a:tc>
                <a:tc>
                  <a:txBody>
                    <a:bodyPr/>
                    <a:lstStyle/>
                    <a:p>
                      <a:pPr algn="ctr"/>
                      <a:r>
                        <a:rPr lang="en-US"/>
                        <a:t>25</a:t>
                      </a:r>
                    </a:p>
                  </a:txBody>
                  <a:tcPr anchor="ctr"/>
                </a:tc>
                <a:tc>
                  <a:txBody>
                    <a:bodyPr/>
                    <a:lstStyle/>
                    <a:p>
                      <a:pPr algn="ctr"/>
                      <a:r>
                        <a:rPr lang="en-US"/>
                        <a:t>5</a:t>
                      </a:r>
                    </a:p>
                  </a:txBody>
                  <a:tcPr anchor="ctr"/>
                </a:tc>
                <a:tc>
                  <a:txBody>
                    <a:bodyPr/>
                    <a:lstStyle/>
                    <a:p>
                      <a:pPr algn="ctr"/>
                      <a:r>
                        <a:rPr lang="en-US"/>
                        <a:t>40</a:t>
                      </a:r>
                    </a:p>
                  </a:txBody>
                  <a:tcPr anchor="ctr"/>
                </a:tc>
                <a:tc>
                  <a:txBody>
                    <a:bodyPr/>
                    <a:lstStyle/>
                    <a:p>
                      <a:pPr algn="ctr"/>
                      <a:r>
                        <a:rPr lang="en-US"/>
                        <a:t>60</a:t>
                      </a:r>
                    </a:p>
                  </a:txBody>
                  <a:tcPr anchor="ctr"/>
                </a:tc>
                <a:extLst>
                  <a:ext uri="{0D108BD9-81ED-4DB2-BD59-A6C34878D82A}">
                    <a16:rowId xmlns:a16="http://schemas.microsoft.com/office/drawing/2014/main" val="4039532441"/>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Rata-rata (sedang)</a:t>
                      </a:r>
                    </a:p>
                  </a:txBody>
                  <a:tcPr anchor="ctr"/>
                </a:tc>
                <a:tc>
                  <a:txBody>
                    <a:bodyPr/>
                    <a:lstStyle/>
                    <a:p>
                      <a:pPr algn="ctr"/>
                      <a:r>
                        <a:rPr lang="en-US"/>
                        <a:t>80</a:t>
                      </a:r>
                    </a:p>
                  </a:txBody>
                  <a:tcPr anchor="ctr"/>
                </a:tc>
                <a:tc>
                  <a:txBody>
                    <a:bodyPr/>
                    <a:lstStyle/>
                    <a:p>
                      <a:pPr algn="ctr"/>
                      <a:r>
                        <a:rPr lang="en-US"/>
                        <a:t>18</a:t>
                      </a:r>
                    </a:p>
                  </a:txBody>
                  <a:tcPr anchor="ctr"/>
                </a:tc>
                <a:tc>
                  <a:txBody>
                    <a:bodyPr/>
                    <a:lstStyle/>
                    <a:p>
                      <a:pPr algn="ctr"/>
                      <a:r>
                        <a:rPr lang="en-US"/>
                        <a:t>2</a:t>
                      </a:r>
                    </a:p>
                  </a:txBody>
                  <a:tcPr anchor="ctr"/>
                </a:tc>
                <a:tc>
                  <a:txBody>
                    <a:bodyPr/>
                    <a:lstStyle/>
                    <a:p>
                      <a:pPr algn="ctr"/>
                      <a:r>
                        <a:rPr lang="en-US"/>
                        <a:t>60</a:t>
                      </a:r>
                    </a:p>
                  </a:txBody>
                  <a:tcPr anchor="ctr"/>
                </a:tc>
                <a:tc>
                  <a:txBody>
                    <a:bodyPr/>
                    <a:lstStyle/>
                    <a:p>
                      <a:pPr algn="ctr"/>
                      <a:r>
                        <a:rPr lang="en-US"/>
                        <a:t>40</a:t>
                      </a:r>
                    </a:p>
                  </a:txBody>
                  <a:tcPr anchor="ctr"/>
                </a:tc>
                <a:extLst>
                  <a:ext uri="{0D108BD9-81ED-4DB2-BD59-A6C34878D82A}">
                    <a16:rowId xmlns:a16="http://schemas.microsoft.com/office/drawing/2014/main" val="641334246"/>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Di atas rata-rata</a:t>
                      </a:r>
                    </a:p>
                  </a:txBody>
                  <a:tcPr anchor="ctr"/>
                </a:tc>
                <a:tc>
                  <a:txBody>
                    <a:bodyPr/>
                    <a:lstStyle/>
                    <a:p>
                      <a:pPr algn="ctr"/>
                      <a:r>
                        <a:rPr lang="en-US"/>
                        <a:t>90</a:t>
                      </a:r>
                    </a:p>
                  </a:txBody>
                  <a:tcPr anchor="ctr"/>
                </a:tc>
                <a:tc>
                  <a:txBody>
                    <a:bodyPr/>
                    <a:lstStyle/>
                    <a:p>
                      <a:pPr algn="ctr"/>
                      <a:r>
                        <a:rPr lang="en-US"/>
                        <a:t>9</a:t>
                      </a:r>
                    </a:p>
                  </a:txBody>
                  <a:tcPr anchor="ctr"/>
                </a:tc>
                <a:tc>
                  <a:txBody>
                    <a:bodyPr/>
                    <a:lstStyle/>
                    <a:p>
                      <a:pPr algn="ctr"/>
                      <a:r>
                        <a:rPr lang="en-US"/>
                        <a:t>1</a:t>
                      </a:r>
                    </a:p>
                  </a:txBody>
                  <a:tcPr anchor="ctr"/>
                </a:tc>
                <a:tc>
                  <a:txBody>
                    <a:bodyPr/>
                    <a:lstStyle/>
                    <a:p>
                      <a:pPr algn="ctr"/>
                      <a:r>
                        <a:rPr lang="en-US"/>
                        <a:t>99</a:t>
                      </a:r>
                    </a:p>
                  </a:txBody>
                  <a:tcPr anchor="ctr"/>
                </a:tc>
                <a:tc>
                  <a:txBody>
                    <a:bodyPr/>
                    <a:lstStyle/>
                    <a:p>
                      <a:pPr algn="ctr"/>
                      <a:r>
                        <a:rPr lang="en-US"/>
                        <a:t>1</a:t>
                      </a:r>
                    </a:p>
                  </a:txBody>
                  <a:tcPr anchor="ctr"/>
                </a:tc>
                <a:extLst>
                  <a:ext uri="{0D108BD9-81ED-4DB2-BD59-A6C34878D82A}">
                    <a16:rowId xmlns:a16="http://schemas.microsoft.com/office/drawing/2014/main" val="4092549479"/>
                  </a:ext>
                </a:extLst>
              </a:tr>
            </a:tbl>
          </a:graphicData>
        </a:graphic>
      </p:graphicFrame>
    </p:spTree>
    <p:extLst>
      <p:ext uri="{BB962C8B-B14F-4D97-AF65-F5344CB8AC3E}">
        <p14:creationId xmlns:p14="http://schemas.microsoft.com/office/powerpoint/2010/main" val="1255649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66A1-B336-4CF5-9015-8D3653AB8FE2}"/>
              </a:ext>
            </a:extLst>
          </p:cNvPr>
          <p:cNvSpPr>
            <a:spLocks noGrp="1"/>
          </p:cNvSpPr>
          <p:nvPr>
            <p:ph type="title"/>
          </p:nvPr>
        </p:nvSpPr>
        <p:spPr/>
        <p:txBody>
          <a:bodyPr/>
          <a:lstStyle/>
          <a:p>
            <a:pPr algn="ctr"/>
            <a:r>
              <a:rPr lang="en-ID"/>
              <a:t>Pembukaan</a:t>
            </a:r>
            <a:endParaRPr lang="en-ID" dirty="0"/>
          </a:p>
        </p:txBody>
      </p:sp>
      <p:sp>
        <p:nvSpPr>
          <p:cNvPr id="3" name="Content Placeholder 2">
            <a:extLst>
              <a:ext uri="{FF2B5EF4-FFF2-40B4-BE49-F238E27FC236}">
                <a16:creationId xmlns:a16="http://schemas.microsoft.com/office/drawing/2014/main" id="{18EEE3D8-04CE-4602-A18D-D65D1DAA2D19}"/>
              </a:ext>
            </a:extLst>
          </p:cNvPr>
          <p:cNvSpPr>
            <a:spLocks noGrp="1"/>
          </p:cNvSpPr>
          <p:nvPr>
            <p:ph idx="1"/>
          </p:nvPr>
        </p:nvSpPr>
        <p:spPr>
          <a:xfrm>
            <a:off x="838200" y="1825625"/>
            <a:ext cx="10515600" cy="4498975"/>
          </a:xfrm>
        </p:spPr>
        <p:txBody>
          <a:bodyPr>
            <a:normAutofit lnSpcReduction="10000"/>
          </a:bodyPr>
          <a:lstStyle/>
          <a:p>
            <a:pPr marL="0" indent="0" algn="just">
              <a:buNone/>
            </a:pPr>
            <a:r>
              <a:rPr lang="en-ID"/>
              <a:t>	Proyek kali ini berjudul “Prediksi Banyaknya Kemunculan Ikan di Sungai dengan Bayesian Network” dimana didapat dari dua referensi utama. Referensi pertama diambil dari S P Khabarov yang menggunakan Bayesian Network untuk melakukan perkiraan cuaca dalam penelitiannya yang berjudul “Precipitation forecast based on Bayesian Network”. </a:t>
            </a:r>
          </a:p>
          <a:p>
            <a:pPr marL="0" indent="0" algn="just">
              <a:buNone/>
            </a:pPr>
            <a:r>
              <a:rPr lang="en-ID"/>
              <a:t>	Referensi kedua diambil dari Ann Nicholson yang menggunakan BN untuk memprediksi jumlah ikan dalam suatu sungai dalam penelitiannya yang berjudul “The “Native Fish” Bayesian Network”.</a:t>
            </a:r>
          </a:p>
          <a:p>
            <a:pPr marL="0" indent="0" algn="just">
              <a:buNone/>
            </a:pPr>
            <a:r>
              <a:rPr lang="en-ID"/>
              <a:t>	Proyek ini akan berfokus pada penggunaan referensi pertama untuk dijadikan acuan prediksi di referensi kedua.</a:t>
            </a:r>
          </a:p>
        </p:txBody>
      </p:sp>
    </p:spTree>
    <p:extLst>
      <p:ext uri="{BB962C8B-B14F-4D97-AF65-F5344CB8AC3E}">
        <p14:creationId xmlns:p14="http://schemas.microsoft.com/office/powerpoint/2010/main" val="1776124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B7BA013-0A9D-4C9E-A7D1-39C788865437}"/>
              </a:ext>
            </a:extLst>
          </p:cNvPr>
          <p:cNvSpPr>
            <a:spLocks noGrp="1"/>
          </p:cNvSpPr>
          <p:nvPr>
            <p:ph idx="1"/>
          </p:nvPr>
        </p:nvSpPr>
        <p:spPr>
          <a:xfrm>
            <a:off x="851848" y="603582"/>
            <a:ext cx="10515600" cy="5865457"/>
          </a:xfrm>
        </p:spPr>
        <p:txBody>
          <a:bodyPr>
            <a:normAutofit/>
          </a:bodyPr>
          <a:lstStyle/>
          <a:p>
            <a:pPr marL="0" indent="0" algn="just">
              <a:buNone/>
            </a:pPr>
            <a:r>
              <a:rPr lang="en-ID" b="1"/>
              <a:t>Probabilitas kejadian bersyarat: Banyak kemunculan ikan</a:t>
            </a:r>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r>
              <a:rPr lang="en-ID"/>
              <a:t>	Banyaknya kemunculan ikan di sungai sangat dipengaruhi oleh aliran sungai dan kadar pestisida di air. Kondisi paling parah Ketika kadar pestisida di air tinggi sedangkan aliran air tidak bagus, sehingga banyak ikan yang akan terpapar pestisida dan menurunkan populasi ikan.</a:t>
            </a:r>
          </a:p>
        </p:txBody>
      </p:sp>
      <p:graphicFrame>
        <p:nvGraphicFramePr>
          <p:cNvPr id="5" name="Table 7">
            <a:extLst>
              <a:ext uri="{FF2B5EF4-FFF2-40B4-BE49-F238E27FC236}">
                <a16:creationId xmlns:a16="http://schemas.microsoft.com/office/drawing/2014/main" id="{F7C7FEB4-A225-4634-BFD8-5E2F846037E3}"/>
              </a:ext>
            </a:extLst>
          </p:cNvPr>
          <p:cNvGraphicFramePr>
            <a:graphicFrameLocks noGrp="1"/>
          </p:cNvGraphicFramePr>
          <p:nvPr>
            <p:extLst>
              <p:ext uri="{D42A27DB-BD31-4B8C-83A1-F6EECF244321}">
                <p14:modId xmlns:p14="http://schemas.microsoft.com/office/powerpoint/2010/main" val="1135416037"/>
              </p:ext>
            </p:extLst>
          </p:nvPr>
        </p:nvGraphicFramePr>
        <p:xfrm>
          <a:off x="851848" y="1182571"/>
          <a:ext cx="10515599" cy="2275840"/>
        </p:xfrm>
        <a:graphic>
          <a:graphicData uri="http://schemas.openxmlformats.org/drawingml/2006/table">
            <a:tbl>
              <a:tblPr firstRow="1" bandRow="1">
                <a:tableStyleId>{5C22544A-7EE6-4342-B048-85BDC9FD1C3A}</a:tableStyleId>
              </a:tblPr>
              <a:tblGrid>
                <a:gridCol w="2071819">
                  <a:extLst>
                    <a:ext uri="{9D8B030D-6E8A-4147-A177-3AD203B41FA5}">
                      <a16:colId xmlns:a16="http://schemas.microsoft.com/office/drawing/2014/main" val="2870950791"/>
                    </a:ext>
                  </a:extLst>
                </a:gridCol>
                <a:gridCol w="3088390">
                  <a:extLst>
                    <a:ext uri="{9D8B030D-6E8A-4147-A177-3AD203B41FA5}">
                      <a16:colId xmlns:a16="http://schemas.microsoft.com/office/drawing/2014/main" val="3150376403"/>
                    </a:ext>
                  </a:extLst>
                </a:gridCol>
                <a:gridCol w="1785130">
                  <a:extLst>
                    <a:ext uri="{9D8B030D-6E8A-4147-A177-3AD203B41FA5}">
                      <a16:colId xmlns:a16="http://schemas.microsoft.com/office/drawing/2014/main" val="3443817444"/>
                    </a:ext>
                  </a:extLst>
                </a:gridCol>
                <a:gridCol w="1785130">
                  <a:extLst>
                    <a:ext uri="{9D8B030D-6E8A-4147-A177-3AD203B41FA5}">
                      <a16:colId xmlns:a16="http://schemas.microsoft.com/office/drawing/2014/main" val="2918390749"/>
                    </a:ext>
                  </a:extLst>
                </a:gridCol>
                <a:gridCol w="1785130">
                  <a:extLst>
                    <a:ext uri="{9D8B030D-6E8A-4147-A177-3AD203B41FA5}">
                      <a16:colId xmlns:a16="http://schemas.microsoft.com/office/drawing/2014/main" val="2707088440"/>
                    </a:ext>
                  </a:extLst>
                </a:gridCol>
              </a:tblGrid>
              <a:tr h="370840">
                <a:tc rowSpan="2">
                  <a:txBody>
                    <a:bodyPr/>
                    <a:lstStyle/>
                    <a:p>
                      <a:pPr algn="ctr"/>
                      <a:r>
                        <a:rPr lang="en-US" sz="2000"/>
                        <a:t>Pestisida di air sungai</a:t>
                      </a:r>
                    </a:p>
                  </a:txBody>
                  <a:tcPr anchor="ctr"/>
                </a:tc>
                <a:tc rowSpan="2">
                  <a:txBody>
                    <a:bodyPr/>
                    <a:lstStyle/>
                    <a:p>
                      <a:pPr algn="ctr"/>
                      <a:r>
                        <a:rPr lang="en-US" sz="2000"/>
                        <a:t>Aliran air sungai</a:t>
                      </a:r>
                    </a:p>
                  </a:txBody>
                  <a:tcPr anchor="ctr"/>
                </a:tc>
                <a:tc gridSpan="3">
                  <a:txBody>
                    <a:bodyPr/>
                    <a:lstStyle/>
                    <a:p>
                      <a:pPr algn="ctr"/>
                      <a:r>
                        <a:rPr lang="en-US" sz="2000"/>
                        <a:t>Banyak ikan</a:t>
                      </a:r>
                    </a:p>
                  </a:txBody>
                  <a:tcPr/>
                </a:tc>
                <a:tc hMerge="1">
                  <a:txBody>
                    <a:bodyPr/>
                    <a:lstStyle/>
                    <a:p>
                      <a:pPr algn="ctr"/>
                      <a:endParaRPr lang="en-US" sz="2000"/>
                    </a:p>
                  </a:txBody>
                  <a:tcPr/>
                </a:tc>
                <a:tc hMerge="1">
                  <a:txBody>
                    <a:bodyPr/>
                    <a:lstStyle/>
                    <a:p>
                      <a:pPr algn="ctr"/>
                      <a:endParaRPr lang="en-US" sz="2000"/>
                    </a:p>
                  </a:txBody>
                  <a:tcPr/>
                </a:tc>
                <a:extLst>
                  <a:ext uri="{0D108BD9-81ED-4DB2-BD59-A6C34878D82A}">
                    <a16:rowId xmlns:a16="http://schemas.microsoft.com/office/drawing/2014/main" val="2763283446"/>
                  </a:ext>
                </a:extLst>
              </a:tr>
              <a:tr h="370840">
                <a:tc vMerge="1">
                  <a:txBody>
                    <a:bodyPr/>
                    <a:lstStyle/>
                    <a:p>
                      <a:pPr algn="ctr"/>
                      <a:endParaRPr lang="en-US" sz="1600"/>
                    </a:p>
                  </a:txBody>
                  <a:tcPr anchor="ctr"/>
                </a:tc>
                <a:tc vMerge="1">
                  <a:txBody>
                    <a:bodyPr/>
                    <a:lstStyle/>
                    <a:p>
                      <a:endParaRPr lang="en-US"/>
                    </a:p>
                  </a:txBody>
                  <a:tcPr/>
                </a:tc>
                <a:tc>
                  <a:txBody>
                    <a:bodyPr/>
                    <a:lstStyle/>
                    <a:p>
                      <a:pPr algn="ctr"/>
                      <a:r>
                        <a:rPr lang="en-US" sz="2000" b="0"/>
                        <a:t>Tinggi</a:t>
                      </a:r>
                    </a:p>
                  </a:txBody>
                  <a:tcPr anchor="ctr"/>
                </a:tc>
                <a:tc>
                  <a:txBody>
                    <a:bodyPr/>
                    <a:lstStyle/>
                    <a:p>
                      <a:pPr algn="ctr"/>
                      <a:r>
                        <a:rPr lang="en-US" sz="2000" b="0"/>
                        <a:t>Medium</a:t>
                      </a:r>
                    </a:p>
                  </a:txBody>
                  <a:tcPr anchor="ctr"/>
                </a:tc>
                <a:tc>
                  <a:txBody>
                    <a:bodyPr/>
                    <a:lstStyle/>
                    <a:p>
                      <a:pPr algn="ctr"/>
                      <a:r>
                        <a:rPr lang="en-US" sz="2000" b="0"/>
                        <a:t>Rendah</a:t>
                      </a:r>
                    </a:p>
                  </a:txBody>
                  <a:tcPr anchor="ctr"/>
                </a:tc>
                <a:extLst>
                  <a:ext uri="{0D108BD9-81ED-4DB2-BD59-A6C34878D82A}">
                    <a16:rowId xmlns:a16="http://schemas.microsoft.com/office/drawing/2014/main" val="808483493"/>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Tinggi</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Baik</a:t>
                      </a:r>
                    </a:p>
                  </a:txBody>
                  <a:tcPr anchor="ctr"/>
                </a:tc>
                <a:tc>
                  <a:txBody>
                    <a:bodyPr/>
                    <a:lstStyle/>
                    <a:p>
                      <a:pPr algn="ctr"/>
                      <a:r>
                        <a:rPr lang="en-US"/>
                        <a:t>20</a:t>
                      </a:r>
                    </a:p>
                  </a:txBody>
                  <a:tcPr anchor="ctr"/>
                </a:tc>
                <a:tc>
                  <a:txBody>
                    <a:bodyPr/>
                    <a:lstStyle/>
                    <a:p>
                      <a:pPr algn="ctr"/>
                      <a:r>
                        <a:rPr lang="en-US"/>
                        <a:t>40</a:t>
                      </a:r>
                    </a:p>
                  </a:txBody>
                  <a:tcPr anchor="ctr"/>
                </a:tc>
                <a:tc>
                  <a:txBody>
                    <a:bodyPr/>
                    <a:lstStyle/>
                    <a:p>
                      <a:pPr algn="ctr"/>
                      <a:r>
                        <a:rPr lang="en-US"/>
                        <a:t>40</a:t>
                      </a:r>
                    </a:p>
                  </a:txBody>
                  <a:tcPr anchor="ctr"/>
                </a:tc>
                <a:extLst>
                  <a:ext uri="{0D108BD9-81ED-4DB2-BD59-A6C34878D82A}">
                    <a16:rowId xmlns:a16="http://schemas.microsoft.com/office/drawing/2014/main" val="2736360364"/>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Buruk</a:t>
                      </a:r>
                    </a:p>
                  </a:txBody>
                  <a:tcPr anchor="ctr"/>
                </a:tc>
                <a:tc>
                  <a:txBody>
                    <a:bodyPr/>
                    <a:lstStyle/>
                    <a:p>
                      <a:pPr algn="ctr"/>
                      <a:r>
                        <a:rPr lang="en-US"/>
                        <a:t>1</a:t>
                      </a:r>
                    </a:p>
                  </a:txBody>
                  <a:tcPr anchor="ctr"/>
                </a:tc>
                <a:tc>
                  <a:txBody>
                    <a:bodyPr/>
                    <a:lstStyle/>
                    <a:p>
                      <a:pPr algn="ctr"/>
                      <a:r>
                        <a:rPr lang="en-US"/>
                        <a:t>10</a:t>
                      </a:r>
                    </a:p>
                  </a:txBody>
                  <a:tcPr anchor="ctr"/>
                </a:tc>
                <a:tc>
                  <a:txBody>
                    <a:bodyPr/>
                    <a:lstStyle/>
                    <a:p>
                      <a:pPr algn="ctr"/>
                      <a:r>
                        <a:rPr lang="en-US"/>
                        <a:t>89</a:t>
                      </a:r>
                    </a:p>
                  </a:txBody>
                  <a:tcPr anchor="ctr"/>
                </a:tc>
                <a:extLst>
                  <a:ext uri="{0D108BD9-81ED-4DB2-BD59-A6C34878D82A}">
                    <a16:rowId xmlns:a16="http://schemas.microsoft.com/office/drawing/2014/main" val="3264556664"/>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Rendah</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Baik</a:t>
                      </a:r>
                    </a:p>
                  </a:txBody>
                  <a:tcPr anchor="ctr"/>
                </a:tc>
                <a:tc>
                  <a:txBody>
                    <a:bodyPr/>
                    <a:lstStyle/>
                    <a:p>
                      <a:pPr algn="ctr"/>
                      <a:r>
                        <a:rPr lang="en-US"/>
                        <a:t>80</a:t>
                      </a:r>
                    </a:p>
                  </a:txBody>
                  <a:tcPr anchor="ctr"/>
                </a:tc>
                <a:tc>
                  <a:txBody>
                    <a:bodyPr/>
                    <a:lstStyle/>
                    <a:p>
                      <a:pPr algn="ctr"/>
                      <a:r>
                        <a:rPr lang="en-US"/>
                        <a:t>15</a:t>
                      </a:r>
                    </a:p>
                  </a:txBody>
                  <a:tcPr anchor="ctr"/>
                </a:tc>
                <a:tc>
                  <a:txBody>
                    <a:bodyPr/>
                    <a:lstStyle/>
                    <a:p>
                      <a:pPr algn="ctr"/>
                      <a:r>
                        <a:rPr lang="en-US"/>
                        <a:t>5</a:t>
                      </a:r>
                    </a:p>
                  </a:txBody>
                  <a:tcPr anchor="ctr"/>
                </a:tc>
                <a:extLst>
                  <a:ext uri="{0D108BD9-81ED-4DB2-BD59-A6C34878D82A}">
                    <a16:rowId xmlns:a16="http://schemas.microsoft.com/office/drawing/2014/main" val="4039532441"/>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Buruk</a:t>
                      </a:r>
                    </a:p>
                  </a:txBody>
                  <a:tcPr anchor="ctr"/>
                </a:tc>
                <a:tc>
                  <a:txBody>
                    <a:bodyPr/>
                    <a:lstStyle/>
                    <a:p>
                      <a:pPr algn="ctr"/>
                      <a:r>
                        <a:rPr lang="en-US"/>
                        <a:t>5</a:t>
                      </a:r>
                    </a:p>
                  </a:txBody>
                  <a:tcPr anchor="ctr"/>
                </a:tc>
                <a:tc>
                  <a:txBody>
                    <a:bodyPr/>
                    <a:lstStyle/>
                    <a:p>
                      <a:pPr algn="ctr"/>
                      <a:r>
                        <a:rPr lang="en-US"/>
                        <a:t>15</a:t>
                      </a:r>
                    </a:p>
                  </a:txBody>
                  <a:tcPr anchor="ctr"/>
                </a:tc>
                <a:tc>
                  <a:txBody>
                    <a:bodyPr/>
                    <a:lstStyle/>
                    <a:p>
                      <a:pPr algn="ctr"/>
                      <a:r>
                        <a:rPr lang="en-US"/>
                        <a:t>80</a:t>
                      </a:r>
                    </a:p>
                  </a:txBody>
                  <a:tcPr anchor="ctr"/>
                </a:tc>
                <a:extLst>
                  <a:ext uri="{0D108BD9-81ED-4DB2-BD59-A6C34878D82A}">
                    <a16:rowId xmlns:a16="http://schemas.microsoft.com/office/drawing/2014/main" val="641334246"/>
                  </a:ext>
                </a:extLst>
              </a:tr>
            </a:tbl>
          </a:graphicData>
        </a:graphic>
      </p:graphicFrame>
    </p:spTree>
    <p:extLst>
      <p:ext uri="{BB962C8B-B14F-4D97-AF65-F5344CB8AC3E}">
        <p14:creationId xmlns:p14="http://schemas.microsoft.com/office/powerpoint/2010/main" val="3108446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A8A0-5FF5-4229-A946-75DF7AA73C4F}"/>
              </a:ext>
            </a:extLst>
          </p:cNvPr>
          <p:cNvSpPr>
            <a:spLocks noGrp="1"/>
          </p:cNvSpPr>
          <p:nvPr>
            <p:ph type="title"/>
          </p:nvPr>
        </p:nvSpPr>
        <p:spPr/>
        <p:txBody>
          <a:bodyPr/>
          <a:lstStyle/>
          <a:p>
            <a:pPr algn="ctr"/>
            <a:r>
              <a:rPr lang="en-ID"/>
              <a:t>Simulasi</a:t>
            </a:r>
            <a:endParaRPr lang="en-ID" dirty="0"/>
          </a:p>
        </p:txBody>
      </p:sp>
      <p:sp>
        <p:nvSpPr>
          <p:cNvPr id="3" name="Content Placeholder 2">
            <a:extLst>
              <a:ext uri="{FF2B5EF4-FFF2-40B4-BE49-F238E27FC236}">
                <a16:creationId xmlns:a16="http://schemas.microsoft.com/office/drawing/2014/main" id="{80BFAF48-B3E2-417E-AD97-8A818BED15C2}"/>
              </a:ext>
            </a:extLst>
          </p:cNvPr>
          <p:cNvSpPr>
            <a:spLocks noGrp="1"/>
          </p:cNvSpPr>
          <p:nvPr>
            <p:ph idx="1"/>
          </p:nvPr>
        </p:nvSpPr>
        <p:spPr>
          <a:xfrm>
            <a:off x="838200" y="1825625"/>
            <a:ext cx="10515600" cy="4823750"/>
          </a:xfrm>
        </p:spPr>
        <p:txBody>
          <a:bodyPr>
            <a:normAutofit/>
          </a:bodyPr>
          <a:lstStyle/>
          <a:p>
            <a:pPr marL="0" indent="0" algn="just">
              <a:buNone/>
            </a:pPr>
            <a:r>
              <a:rPr lang="en-ID"/>
              <a:t>	Jaringan yang sudah dimodelkan kemudian disimulasikan menggunakan software Netica, dengan data probabilitas tiap kejadian diambil dari CPT pada tiap kejadian. Simulasi dilakukan dengan mengambil 2 contoh kasus dan mengamati bagaimana perilaku jaringan. </a:t>
            </a:r>
          </a:p>
          <a:p>
            <a:pPr marL="0" indent="0" algn="just">
              <a:buNone/>
            </a:pPr>
            <a:r>
              <a:rPr lang="en-ID"/>
              <a:t>	Berikut merupakan kondisi awal jaringan, dimana semua kejadian input memiliki probabilitas terdistribusi merata.</a:t>
            </a:r>
            <a:endParaRPr lang="en-ID" dirty="0"/>
          </a:p>
        </p:txBody>
      </p:sp>
    </p:spTree>
    <p:extLst>
      <p:ext uri="{BB962C8B-B14F-4D97-AF65-F5344CB8AC3E}">
        <p14:creationId xmlns:p14="http://schemas.microsoft.com/office/powerpoint/2010/main" val="2039678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13E86FB3-B7E0-48B4-8BB9-B60E692939D1}"/>
              </a:ext>
            </a:extLst>
          </p:cNvPr>
          <p:cNvSpPr txBox="1"/>
          <p:nvPr/>
        </p:nvSpPr>
        <p:spPr>
          <a:xfrm>
            <a:off x="393699" y="357804"/>
            <a:ext cx="6096000" cy="461665"/>
          </a:xfrm>
          <a:prstGeom prst="rect">
            <a:avLst/>
          </a:prstGeom>
          <a:noFill/>
        </p:spPr>
        <p:txBody>
          <a:bodyPr wrap="square">
            <a:spAutoFit/>
          </a:bodyPr>
          <a:lstStyle/>
          <a:p>
            <a:r>
              <a:rPr lang="en-ID" sz="2400"/>
              <a:t>1. Jaringan Bayes untuk memprediksi cuaca</a:t>
            </a:r>
            <a:r>
              <a:rPr lang="en-ID" sz="2400" b="1"/>
              <a:t> </a:t>
            </a:r>
            <a:endParaRPr lang="en-US" sz="2400"/>
          </a:p>
        </p:txBody>
      </p:sp>
      <p:pic>
        <p:nvPicPr>
          <p:cNvPr id="3" name="Picture 2">
            <a:extLst>
              <a:ext uri="{FF2B5EF4-FFF2-40B4-BE49-F238E27FC236}">
                <a16:creationId xmlns:a16="http://schemas.microsoft.com/office/drawing/2014/main" id="{EB407DBF-12EC-46A2-8EFB-C7A8C68EDC3B}"/>
              </a:ext>
            </a:extLst>
          </p:cNvPr>
          <p:cNvPicPr>
            <a:picLocks noChangeAspect="1"/>
          </p:cNvPicPr>
          <p:nvPr/>
        </p:nvPicPr>
        <p:blipFill rotWithShape="1">
          <a:blip r:embed="rId2"/>
          <a:srcRect t="2896"/>
          <a:stretch/>
        </p:blipFill>
        <p:spPr>
          <a:xfrm>
            <a:off x="2536494" y="865804"/>
            <a:ext cx="7119012" cy="5301931"/>
          </a:xfrm>
          <a:prstGeom prst="rect">
            <a:avLst/>
          </a:prstGeom>
        </p:spPr>
      </p:pic>
      <p:sp>
        <p:nvSpPr>
          <p:cNvPr id="4" name="Rectangle 3">
            <a:extLst>
              <a:ext uri="{FF2B5EF4-FFF2-40B4-BE49-F238E27FC236}">
                <a16:creationId xmlns:a16="http://schemas.microsoft.com/office/drawing/2014/main" id="{42B225ED-54EF-466F-8DC7-227E179A2034}"/>
              </a:ext>
            </a:extLst>
          </p:cNvPr>
          <p:cNvSpPr/>
          <p:nvPr/>
        </p:nvSpPr>
        <p:spPr>
          <a:xfrm>
            <a:off x="3261814" y="819469"/>
            <a:ext cx="2633224" cy="845558"/>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BDC2425-159C-447F-A8C6-DA132B36CD59}"/>
              </a:ext>
            </a:extLst>
          </p:cNvPr>
          <p:cNvSpPr/>
          <p:nvPr/>
        </p:nvSpPr>
        <p:spPr>
          <a:xfrm>
            <a:off x="6458660" y="706187"/>
            <a:ext cx="2633224" cy="1504749"/>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84670EB-EAFB-492D-BE18-49C5C80B07EC}"/>
              </a:ext>
            </a:extLst>
          </p:cNvPr>
          <p:cNvSpPr/>
          <p:nvPr/>
        </p:nvSpPr>
        <p:spPr>
          <a:xfrm>
            <a:off x="6352748" y="2559319"/>
            <a:ext cx="2633224" cy="1125577"/>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339772A-03D2-47C0-B82E-DD5CC115E44F}"/>
              </a:ext>
            </a:extLst>
          </p:cNvPr>
          <p:cNvSpPr/>
          <p:nvPr/>
        </p:nvSpPr>
        <p:spPr>
          <a:xfrm>
            <a:off x="3094203" y="4936051"/>
            <a:ext cx="2633224" cy="1125577"/>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F4040B-6323-4792-B39C-EA7B8E18ECB4}"/>
              </a:ext>
            </a:extLst>
          </p:cNvPr>
          <p:cNvSpPr/>
          <p:nvPr/>
        </p:nvSpPr>
        <p:spPr>
          <a:xfrm>
            <a:off x="10003808" y="5498839"/>
            <a:ext cx="1857777" cy="436823"/>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Kejadian input</a:t>
            </a:r>
          </a:p>
        </p:txBody>
      </p:sp>
      <p:sp>
        <p:nvSpPr>
          <p:cNvPr id="9" name="Rectangle 8">
            <a:extLst>
              <a:ext uri="{FF2B5EF4-FFF2-40B4-BE49-F238E27FC236}">
                <a16:creationId xmlns:a16="http://schemas.microsoft.com/office/drawing/2014/main" id="{36740FE6-D1E6-4529-9452-9BBF9EA3CBB8}"/>
              </a:ext>
            </a:extLst>
          </p:cNvPr>
          <p:cNvSpPr/>
          <p:nvPr/>
        </p:nvSpPr>
        <p:spPr>
          <a:xfrm>
            <a:off x="10003808" y="6038531"/>
            <a:ext cx="1857777" cy="436823"/>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Kejadian output</a:t>
            </a:r>
          </a:p>
        </p:txBody>
      </p:sp>
      <p:sp>
        <p:nvSpPr>
          <p:cNvPr id="10" name="Rectangle 9">
            <a:extLst>
              <a:ext uri="{FF2B5EF4-FFF2-40B4-BE49-F238E27FC236}">
                <a16:creationId xmlns:a16="http://schemas.microsoft.com/office/drawing/2014/main" id="{C768E1BA-1E1B-42AD-83AF-A85FF61B0420}"/>
              </a:ext>
            </a:extLst>
          </p:cNvPr>
          <p:cNvSpPr/>
          <p:nvPr/>
        </p:nvSpPr>
        <p:spPr>
          <a:xfrm>
            <a:off x="6352748" y="4887377"/>
            <a:ext cx="2633224" cy="1222923"/>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89519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F2A0C7D-5E51-40E1-8D92-94CC044DAAB3}"/>
              </a:ext>
            </a:extLst>
          </p:cNvPr>
          <p:cNvSpPr txBox="1"/>
          <p:nvPr/>
        </p:nvSpPr>
        <p:spPr>
          <a:xfrm>
            <a:off x="393698" y="357804"/>
            <a:ext cx="8013701" cy="461665"/>
          </a:xfrm>
          <a:prstGeom prst="rect">
            <a:avLst/>
          </a:prstGeom>
          <a:noFill/>
        </p:spPr>
        <p:txBody>
          <a:bodyPr wrap="square">
            <a:spAutoFit/>
          </a:bodyPr>
          <a:lstStyle/>
          <a:p>
            <a:r>
              <a:rPr lang="en-ID" sz="2400"/>
              <a:t>2. Jaringan Bayes untuk memprediksi banyak kemunculan ikan</a:t>
            </a:r>
            <a:endParaRPr lang="en-US" sz="2400"/>
          </a:p>
        </p:txBody>
      </p:sp>
      <p:pic>
        <p:nvPicPr>
          <p:cNvPr id="12" name="Picture 11">
            <a:extLst>
              <a:ext uri="{FF2B5EF4-FFF2-40B4-BE49-F238E27FC236}">
                <a16:creationId xmlns:a16="http://schemas.microsoft.com/office/drawing/2014/main" id="{E7B63C53-4816-422F-B890-DF274071BF0A}"/>
              </a:ext>
            </a:extLst>
          </p:cNvPr>
          <p:cNvPicPr>
            <a:picLocks noChangeAspect="1"/>
          </p:cNvPicPr>
          <p:nvPr/>
        </p:nvPicPr>
        <p:blipFill>
          <a:blip r:embed="rId2"/>
          <a:stretch>
            <a:fillRect/>
          </a:stretch>
        </p:blipFill>
        <p:spPr>
          <a:xfrm>
            <a:off x="1394756" y="942628"/>
            <a:ext cx="9402487" cy="4972744"/>
          </a:xfrm>
          <a:prstGeom prst="rect">
            <a:avLst/>
          </a:prstGeom>
        </p:spPr>
      </p:pic>
      <p:sp>
        <p:nvSpPr>
          <p:cNvPr id="4" name="Rectangle 3">
            <a:extLst>
              <a:ext uri="{FF2B5EF4-FFF2-40B4-BE49-F238E27FC236}">
                <a16:creationId xmlns:a16="http://schemas.microsoft.com/office/drawing/2014/main" id="{22212CFD-8A58-494B-90EC-B5F853DEB9AB}"/>
              </a:ext>
            </a:extLst>
          </p:cNvPr>
          <p:cNvSpPr/>
          <p:nvPr/>
        </p:nvSpPr>
        <p:spPr>
          <a:xfrm>
            <a:off x="1937982" y="942628"/>
            <a:ext cx="2633224" cy="1268309"/>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E509BAE-E1EC-46DB-B791-2F862026B2F5}"/>
              </a:ext>
            </a:extLst>
          </p:cNvPr>
          <p:cNvSpPr/>
          <p:nvPr/>
        </p:nvSpPr>
        <p:spPr>
          <a:xfrm>
            <a:off x="10003808" y="5498839"/>
            <a:ext cx="1857777" cy="436823"/>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Kejadian input</a:t>
            </a:r>
          </a:p>
        </p:txBody>
      </p:sp>
      <p:sp>
        <p:nvSpPr>
          <p:cNvPr id="6" name="Rectangle 5">
            <a:extLst>
              <a:ext uri="{FF2B5EF4-FFF2-40B4-BE49-F238E27FC236}">
                <a16:creationId xmlns:a16="http://schemas.microsoft.com/office/drawing/2014/main" id="{CC2FD067-D668-4977-AD40-D429A1114CF6}"/>
              </a:ext>
            </a:extLst>
          </p:cNvPr>
          <p:cNvSpPr/>
          <p:nvPr/>
        </p:nvSpPr>
        <p:spPr>
          <a:xfrm>
            <a:off x="10003808" y="6038531"/>
            <a:ext cx="1857777" cy="436823"/>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Kejadian output</a:t>
            </a:r>
          </a:p>
        </p:txBody>
      </p:sp>
      <p:sp>
        <p:nvSpPr>
          <p:cNvPr id="7" name="Rectangle 6">
            <a:extLst>
              <a:ext uri="{FF2B5EF4-FFF2-40B4-BE49-F238E27FC236}">
                <a16:creationId xmlns:a16="http://schemas.microsoft.com/office/drawing/2014/main" id="{90F2E2A6-868C-4691-9E9F-49DD09508DB0}"/>
              </a:ext>
            </a:extLst>
          </p:cNvPr>
          <p:cNvSpPr/>
          <p:nvPr/>
        </p:nvSpPr>
        <p:spPr>
          <a:xfrm>
            <a:off x="3575316" y="4712738"/>
            <a:ext cx="2633224" cy="1222923"/>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92811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42D2738-4BB0-4B55-895F-DFA6E77FE5DD}"/>
              </a:ext>
            </a:extLst>
          </p:cNvPr>
          <p:cNvSpPr txBox="1">
            <a:spLocks/>
          </p:cNvSpPr>
          <p:nvPr/>
        </p:nvSpPr>
        <p:spPr>
          <a:xfrm>
            <a:off x="6096000" y="194811"/>
            <a:ext cx="5232400" cy="60916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D"/>
              <a:t>	Kedua jaringan tersebut dihubungkan melalui kejadian cuaca dimana probabilitas cuaca mempengaruhi curah hujan dan kondisi kekeringan ditunjukkan pada CPT berikut.</a:t>
            </a:r>
          </a:p>
          <a:p>
            <a:pPr marL="0" indent="0" algn="just">
              <a:buFont typeface="Arial" panose="020B0604020202020204" pitchFamily="34" charset="0"/>
              <a:buNone/>
            </a:pPr>
            <a:endParaRPr lang="en-ID"/>
          </a:p>
          <a:p>
            <a:pPr marL="0" indent="0" algn="just">
              <a:buFont typeface="Arial" panose="020B0604020202020204" pitchFamily="34" charset="0"/>
              <a:buNone/>
            </a:pPr>
            <a:endParaRPr lang="en-ID"/>
          </a:p>
          <a:p>
            <a:pPr marL="0" indent="0" algn="just">
              <a:buFont typeface="Arial" panose="020B0604020202020204" pitchFamily="34" charset="0"/>
              <a:buNone/>
            </a:pPr>
            <a:endParaRPr lang="en-ID"/>
          </a:p>
          <a:p>
            <a:pPr marL="0" indent="0" algn="just">
              <a:buFont typeface="Arial" panose="020B0604020202020204" pitchFamily="34" charset="0"/>
              <a:buNone/>
            </a:pPr>
            <a:endParaRPr lang="en-ID"/>
          </a:p>
          <a:p>
            <a:pPr marL="0" indent="0" algn="just">
              <a:buFont typeface="Arial" panose="020B0604020202020204" pitchFamily="34" charset="0"/>
              <a:buNone/>
            </a:pPr>
            <a:endParaRPr lang="en-ID"/>
          </a:p>
          <a:p>
            <a:pPr marL="0" indent="0" algn="just">
              <a:buFont typeface="Arial" panose="020B0604020202020204" pitchFamily="34" charset="0"/>
              <a:buNone/>
            </a:pPr>
            <a:endParaRPr lang="en-ID"/>
          </a:p>
          <a:p>
            <a:pPr marL="0" indent="0" algn="just">
              <a:buFont typeface="Arial" panose="020B0604020202020204" pitchFamily="34" charset="0"/>
              <a:buNone/>
            </a:pPr>
            <a:r>
              <a:rPr lang="en-ID"/>
              <a:t>*Probabilitas dalam persen (%)</a:t>
            </a:r>
            <a:endParaRPr lang="en-ID" dirty="0"/>
          </a:p>
        </p:txBody>
      </p:sp>
      <p:graphicFrame>
        <p:nvGraphicFramePr>
          <p:cNvPr id="2" name="Table 4">
            <a:extLst>
              <a:ext uri="{FF2B5EF4-FFF2-40B4-BE49-F238E27FC236}">
                <a16:creationId xmlns:a16="http://schemas.microsoft.com/office/drawing/2014/main" id="{7CF7236B-AB18-4423-85BA-35195A0EB401}"/>
              </a:ext>
            </a:extLst>
          </p:cNvPr>
          <p:cNvGraphicFramePr>
            <a:graphicFrameLocks noGrp="1"/>
          </p:cNvGraphicFramePr>
          <p:nvPr>
            <p:extLst>
              <p:ext uri="{D42A27DB-BD31-4B8C-83A1-F6EECF244321}">
                <p14:modId xmlns:p14="http://schemas.microsoft.com/office/powerpoint/2010/main" val="3747366806"/>
              </p:ext>
            </p:extLst>
          </p:nvPr>
        </p:nvGraphicFramePr>
        <p:xfrm>
          <a:off x="6239266" y="2692400"/>
          <a:ext cx="5089134" cy="2646680"/>
        </p:xfrm>
        <a:graphic>
          <a:graphicData uri="http://schemas.openxmlformats.org/drawingml/2006/table">
            <a:tbl>
              <a:tblPr firstRow="1" bandRow="1">
                <a:tableStyleId>{5C22544A-7EE6-4342-B048-85BDC9FD1C3A}</a:tableStyleId>
              </a:tblPr>
              <a:tblGrid>
                <a:gridCol w="848189">
                  <a:extLst>
                    <a:ext uri="{9D8B030D-6E8A-4147-A177-3AD203B41FA5}">
                      <a16:colId xmlns:a16="http://schemas.microsoft.com/office/drawing/2014/main" val="2736310132"/>
                    </a:ext>
                  </a:extLst>
                </a:gridCol>
                <a:gridCol w="848189">
                  <a:extLst>
                    <a:ext uri="{9D8B030D-6E8A-4147-A177-3AD203B41FA5}">
                      <a16:colId xmlns:a16="http://schemas.microsoft.com/office/drawing/2014/main" val="764365589"/>
                    </a:ext>
                  </a:extLst>
                </a:gridCol>
                <a:gridCol w="848189">
                  <a:extLst>
                    <a:ext uri="{9D8B030D-6E8A-4147-A177-3AD203B41FA5}">
                      <a16:colId xmlns:a16="http://schemas.microsoft.com/office/drawing/2014/main" val="3467498379"/>
                    </a:ext>
                  </a:extLst>
                </a:gridCol>
                <a:gridCol w="848189">
                  <a:extLst>
                    <a:ext uri="{9D8B030D-6E8A-4147-A177-3AD203B41FA5}">
                      <a16:colId xmlns:a16="http://schemas.microsoft.com/office/drawing/2014/main" val="1416345614"/>
                    </a:ext>
                  </a:extLst>
                </a:gridCol>
                <a:gridCol w="848189">
                  <a:extLst>
                    <a:ext uri="{9D8B030D-6E8A-4147-A177-3AD203B41FA5}">
                      <a16:colId xmlns:a16="http://schemas.microsoft.com/office/drawing/2014/main" val="3888251935"/>
                    </a:ext>
                  </a:extLst>
                </a:gridCol>
                <a:gridCol w="848189">
                  <a:extLst>
                    <a:ext uri="{9D8B030D-6E8A-4147-A177-3AD203B41FA5}">
                      <a16:colId xmlns:a16="http://schemas.microsoft.com/office/drawing/2014/main" val="874146701"/>
                    </a:ext>
                  </a:extLst>
                </a:gridCol>
              </a:tblGrid>
              <a:tr h="501650">
                <a:tc rowSpan="2">
                  <a:txBody>
                    <a:bodyPr/>
                    <a:lstStyle/>
                    <a:p>
                      <a:pPr algn="ctr"/>
                      <a:r>
                        <a:rPr lang="en-US"/>
                        <a:t>Cuaca</a:t>
                      </a:r>
                    </a:p>
                  </a:txBody>
                  <a:tcPr anchor="ctr"/>
                </a:tc>
                <a:tc gridSpan="3">
                  <a:txBody>
                    <a:bodyPr/>
                    <a:lstStyle/>
                    <a:p>
                      <a:pPr algn="ctr"/>
                      <a:r>
                        <a:rPr lang="en-US"/>
                        <a:t>Curah hujan</a:t>
                      </a:r>
                    </a:p>
                  </a:txBody>
                  <a:tcPr anchor="ctr"/>
                </a:tc>
                <a:tc hMerge="1">
                  <a:txBody>
                    <a:bodyPr/>
                    <a:lstStyle/>
                    <a:p>
                      <a:endParaRPr lang="en-US"/>
                    </a:p>
                  </a:txBody>
                  <a:tcPr/>
                </a:tc>
                <a:tc hMerge="1">
                  <a:txBody>
                    <a:bodyPr/>
                    <a:lstStyle/>
                    <a:p>
                      <a:endParaRPr lang="en-US"/>
                    </a:p>
                  </a:txBody>
                  <a:tcPr/>
                </a:tc>
                <a:tc gridSpan="2">
                  <a:txBody>
                    <a:bodyPr/>
                    <a:lstStyle/>
                    <a:p>
                      <a:pPr algn="ctr"/>
                      <a:r>
                        <a:rPr lang="en-US"/>
                        <a:t>Kekeringan</a:t>
                      </a:r>
                    </a:p>
                  </a:txBody>
                  <a:tcPr anchor="ctr"/>
                </a:tc>
                <a:tc hMerge="1">
                  <a:txBody>
                    <a:bodyPr/>
                    <a:lstStyle/>
                    <a:p>
                      <a:pPr algn="ctr"/>
                      <a:endParaRPr lang="en-US"/>
                    </a:p>
                  </a:txBody>
                  <a:tcPr anchor="ctr"/>
                </a:tc>
                <a:extLst>
                  <a:ext uri="{0D108BD9-81ED-4DB2-BD59-A6C34878D82A}">
                    <a16:rowId xmlns:a16="http://schemas.microsoft.com/office/drawing/2014/main" val="3338802132"/>
                  </a:ext>
                </a:extLst>
              </a:tr>
              <a:tr h="501650">
                <a:tc vMerge="1">
                  <a:txBody>
                    <a:bodyPr/>
                    <a:lstStyle/>
                    <a:p>
                      <a:endParaRPr lang="en-US"/>
                    </a:p>
                  </a:txBody>
                  <a:tcPr/>
                </a:tc>
                <a:tc>
                  <a:txBody>
                    <a:bodyPr/>
                    <a:lstStyle/>
                    <a:p>
                      <a:pPr algn="ctr"/>
                      <a:r>
                        <a:rPr lang="en-US"/>
                        <a:t>Below avg</a:t>
                      </a:r>
                    </a:p>
                  </a:txBody>
                  <a:tcPr anchor="ctr"/>
                </a:tc>
                <a:tc>
                  <a:txBody>
                    <a:bodyPr/>
                    <a:lstStyle/>
                    <a:p>
                      <a:pPr algn="ctr"/>
                      <a:r>
                        <a:rPr lang="en-US"/>
                        <a:t>Average </a:t>
                      </a:r>
                    </a:p>
                  </a:txBody>
                  <a:tcPr anchor="ctr"/>
                </a:tc>
                <a:tc>
                  <a:txBody>
                    <a:bodyPr/>
                    <a:lstStyle/>
                    <a:p>
                      <a:pPr algn="ctr"/>
                      <a:r>
                        <a:rPr lang="en-US"/>
                        <a:t>Above avg</a:t>
                      </a:r>
                    </a:p>
                  </a:txBody>
                  <a:tcPr anchor="ctr"/>
                </a:tc>
                <a:tc>
                  <a:txBody>
                    <a:bodyPr/>
                    <a:lstStyle/>
                    <a:p>
                      <a:pPr algn="ctr"/>
                      <a:r>
                        <a:rPr lang="en-US"/>
                        <a:t>Ya</a:t>
                      </a:r>
                    </a:p>
                  </a:txBody>
                  <a:tcPr anchor="ctr"/>
                </a:tc>
                <a:tc>
                  <a:txBody>
                    <a:bodyPr/>
                    <a:lstStyle/>
                    <a:p>
                      <a:pPr algn="ctr"/>
                      <a:r>
                        <a:rPr lang="en-US"/>
                        <a:t>Tidak</a:t>
                      </a:r>
                    </a:p>
                  </a:txBody>
                  <a:tcPr anchor="ctr"/>
                </a:tc>
                <a:extLst>
                  <a:ext uri="{0D108BD9-81ED-4DB2-BD59-A6C34878D82A}">
                    <a16:rowId xmlns:a16="http://schemas.microsoft.com/office/drawing/2014/main" val="888586199"/>
                  </a:ext>
                </a:extLst>
              </a:tr>
              <a:tr h="501650">
                <a:tc>
                  <a:txBody>
                    <a:bodyPr/>
                    <a:lstStyle/>
                    <a:p>
                      <a:r>
                        <a:rPr lang="en-US"/>
                        <a:t>Salju</a:t>
                      </a:r>
                    </a:p>
                  </a:txBody>
                  <a:tcPr/>
                </a:tc>
                <a:tc>
                  <a:txBody>
                    <a:bodyPr/>
                    <a:lstStyle/>
                    <a:p>
                      <a:pPr algn="ctr"/>
                      <a:r>
                        <a:rPr lang="en-US"/>
                        <a:t>30</a:t>
                      </a:r>
                    </a:p>
                  </a:txBody>
                  <a:tcPr anchor="ctr"/>
                </a:tc>
                <a:tc>
                  <a:txBody>
                    <a:bodyPr/>
                    <a:lstStyle/>
                    <a:p>
                      <a:pPr algn="ctr"/>
                      <a:r>
                        <a:rPr lang="en-US"/>
                        <a:t> 50</a:t>
                      </a:r>
                    </a:p>
                  </a:txBody>
                  <a:tcPr anchor="ctr"/>
                </a:tc>
                <a:tc>
                  <a:txBody>
                    <a:bodyPr/>
                    <a:lstStyle/>
                    <a:p>
                      <a:pPr algn="ctr"/>
                      <a:r>
                        <a:rPr lang="en-US"/>
                        <a:t>20</a:t>
                      </a:r>
                    </a:p>
                  </a:txBody>
                  <a:tcPr anchor="ctr"/>
                </a:tc>
                <a:tc>
                  <a:txBody>
                    <a:bodyPr/>
                    <a:lstStyle/>
                    <a:p>
                      <a:pPr algn="ctr"/>
                      <a:r>
                        <a:rPr lang="en-US"/>
                        <a:t>25</a:t>
                      </a:r>
                    </a:p>
                  </a:txBody>
                  <a:tcPr anchor="ctr"/>
                </a:tc>
                <a:tc>
                  <a:txBody>
                    <a:bodyPr/>
                    <a:lstStyle/>
                    <a:p>
                      <a:pPr algn="ctr"/>
                      <a:r>
                        <a:rPr lang="en-US"/>
                        <a:t>75</a:t>
                      </a:r>
                    </a:p>
                  </a:txBody>
                  <a:tcPr anchor="ctr"/>
                </a:tc>
                <a:extLst>
                  <a:ext uri="{0D108BD9-81ED-4DB2-BD59-A6C34878D82A}">
                    <a16:rowId xmlns:a16="http://schemas.microsoft.com/office/drawing/2014/main" val="1161983377"/>
                  </a:ext>
                </a:extLst>
              </a:tr>
              <a:tr h="501650">
                <a:tc>
                  <a:txBody>
                    <a:bodyPr/>
                    <a:lstStyle/>
                    <a:p>
                      <a:r>
                        <a:rPr lang="en-US"/>
                        <a:t>Hujan</a:t>
                      </a:r>
                    </a:p>
                  </a:txBody>
                  <a:tcPr/>
                </a:tc>
                <a:tc>
                  <a:txBody>
                    <a:bodyPr/>
                    <a:lstStyle/>
                    <a:p>
                      <a:pPr algn="ctr"/>
                      <a:r>
                        <a:rPr lang="en-US"/>
                        <a:t>10</a:t>
                      </a:r>
                    </a:p>
                  </a:txBody>
                  <a:tcPr anchor="ctr"/>
                </a:tc>
                <a:tc>
                  <a:txBody>
                    <a:bodyPr/>
                    <a:lstStyle/>
                    <a:p>
                      <a:pPr algn="ctr"/>
                      <a:r>
                        <a:rPr lang="en-US"/>
                        <a:t>20</a:t>
                      </a:r>
                    </a:p>
                  </a:txBody>
                  <a:tcPr anchor="ctr"/>
                </a:tc>
                <a:tc>
                  <a:txBody>
                    <a:bodyPr/>
                    <a:lstStyle/>
                    <a:p>
                      <a:pPr algn="ctr"/>
                      <a:r>
                        <a:rPr lang="en-US"/>
                        <a:t>70</a:t>
                      </a:r>
                    </a:p>
                  </a:txBody>
                  <a:tcPr anchor="ctr"/>
                </a:tc>
                <a:tc>
                  <a:txBody>
                    <a:bodyPr/>
                    <a:lstStyle/>
                    <a:p>
                      <a:pPr algn="ctr"/>
                      <a:r>
                        <a:rPr lang="en-US"/>
                        <a:t>25</a:t>
                      </a:r>
                    </a:p>
                  </a:txBody>
                  <a:tcPr anchor="ctr"/>
                </a:tc>
                <a:tc>
                  <a:txBody>
                    <a:bodyPr/>
                    <a:lstStyle/>
                    <a:p>
                      <a:pPr algn="ctr"/>
                      <a:r>
                        <a:rPr lang="en-US"/>
                        <a:t>75</a:t>
                      </a:r>
                    </a:p>
                  </a:txBody>
                  <a:tcPr anchor="ctr"/>
                </a:tc>
                <a:extLst>
                  <a:ext uri="{0D108BD9-81ED-4DB2-BD59-A6C34878D82A}">
                    <a16:rowId xmlns:a16="http://schemas.microsoft.com/office/drawing/2014/main" val="2980830712"/>
                  </a:ext>
                </a:extLst>
              </a:tr>
              <a:tr h="501650">
                <a:tc>
                  <a:txBody>
                    <a:bodyPr/>
                    <a:lstStyle/>
                    <a:p>
                      <a:r>
                        <a:rPr lang="en-US"/>
                        <a:t>Kering</a:t>
                      </a:r>
                    </a:p>
                  </a:txBody>
                  <a:tcPr/>
                </a:tc>
                <a:tc>
                  <a:txBody>
                    <a:bodyPr/>
                    <a:lstStyle/>
                    <a:p>
                      <a:pPr algn="ctr"/>
                      <a:r>
                        <a:rPr lang="en-US"/>
                        <a:t>70</a:t>
                      </a:r>
                    </a:p>
                  </a:txBody>
                  <a:tcPr anchor="ctr"/>
                </a:tc>
                <a:tc>
                  <a:txBody>
                    <a:bodyPr/>
                    <a:lstStyle/>
                    <a:p>
                      <a:pPr algn="ctr"/>
                      <a:r>
                        <a:rPr lang="en-US"/>
                        <a:t>20</a:t>
                      </a:r>
                    </a:p>
                  </a:txBody>
                  <a:tcPr anchor="ctr"/>
                </a:tc>
                <a:tc>
                  <a:txBody>
                    <a:bodyPr/>
                    <a:lstStyle/>
                    <a:p>
                      <a:pPr algn="ctr"/>
                      <a:r>
                        <a:rPr lang="en-US"/>
                        <a:t>10</a:t>
                      </a:r>
                    </a:p>
                  </a:txBody>
                  <a:tcPr anchor="ctr"/>
                </a:tc>
                <a:tc>
                  <a:txBody>
                    <a:bodyPr/>
                    <a:lstStyle/>
                    <a:p>
                      <a:pPr algn="ctr"/>
                      <a:r>
                        <a:rPr lang="en-US"/>
                        <a:t>75</a:t>
                      </a:r>
                    </a:p>
                  </a:txBody>
                  <a:tcPr anchor="ctr"/>
                </a:tc>
                <a:tc>
                  <a:txBody>
                    <a:bodyPr/>
                    <a:lstStyle/>
                    <a:p>
                      <a:pPr algn="ctr"/>
                      <a:r>
                        <a:rPr lang="en-US"/>
                        <a:t>25</a:t>
                      </a:r>
                    </a:p>
                  </a:txBody>
                  <a:tcPr anchor="ctr"/>
                </a:tc>
                <a:extLst>
                  <a:ext uri="{0D108BD9-81ED-4DB2-BD59-A6C34878D82A}">
                    <a16:rowId xmlns:a16="http://schemas.microsoft.com/office/drawing/2014/main" val="347223546"/>
                  </a:ext>
                </a:extLst>
              </a:tr>
            </a:tbl>
          </a:graphicData>
        </a:graphic>
      </p:graphicFrame>
      <p:pic>
        <p:nvPicPr>
          <p:cNvPr id="9" name="Graphic 8">
            <a:extLst>
              <a:ext uri="{FF2B5EF4-FFF2-40B4-BE49-F238E27FC236}">
                <a16:creationId xmlns:a16="http://schemas.microsoft.com/office/drawing/2014/main" id="{ADD40E19-0DDF-4140-96AC-2BDDC42773C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2173" t="8333" r="23085" b="8334"/>
          <a:stretch/>
        </p:blipFill>
        <p:spPr>
          <a:xfrm>
            <a:off x="533400" y="158750"/>
            <a:ext cx="5232400" cy="6540500"/>
          </a:xfrm>
          <a:prstGeom prst="rect">
            <a:avLst/>
          </a:prstGeom>
        </p:spPr>
      </p:pic>
      <p:sp>
        <p:nvSpPr>
          <p:cNvPr id="5" name="Rectangle 4">
            <a:extLst>
              <a:ext uri="{FF2B5EF4-FFF2-40B4-BE49-F238E27FC236}">
                <a16:creationId xmlns:a16="http://schemas.microsoft.com/office/drawing/2014/main" id="{D410BC5A-0947-471E-9B20-F4DDFE697906}"/>
              </a:ext>
            </a:extLst>
          </p:cNvPr>
          <p:cNvSpPr/>
          <p:nvPr/>
        </p:nvSpPr>
        <p:spPr>
          <a:xfrm>
            <a:off x="2391166" y="3073400"/>
            <a:ext cx="3340100" cy="1549400"/>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5110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FBF9BE14-094C-4726-A242-0D71C118303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9175" t="7791" r="19175" b="6857"/>
          <a:stretch/>
        </p:blipFill>
        <p:spPr>
          <a:xfrm>
            <a:off x="1775979" y="852688"/>
            <a:ext cx="8459840" cy="5754245"/>
          </a:xfrm>
          <a:prstGeom prst="rect">
            <a:avLst/>
          </a:prstGeom>
        </p:spPr>
      </p:pic>
      <p:sp>
        <p:nvSpPr>
          <p:cNvPr id="3" name="Content Placeholder 2">
            <a:extLst>
              <a:ext uri="{FF2B5EF4-FFF2-40B4-BE49-F238E27FC236}">
                <a16:creationId xmlns:a16="http://schemas.microsoft.com/office/drawing/2014/main" id="{2073C6DA-347D-46AA-9DB2-BB9742813627}"/>
              </a:ext>
            </a:extLst>
          </p:cNvPr>
          <p:cNvSpPr>
            <a:spLocks noGrp="1"/>
          </p:cNvSpPr>
          <p:nvPr>
            <p:ph idx="1"/>
          </p:nvPr>
        </p:nvSpPr>
        <p:spPr>
          <a:xfrm>
            <a:off x="838200" y="368490"/>
            <a:ext cx="10515600" cy="5808473"/>
          </a:xfrm>
        </p:spPr>
        <p:txBody>
          <a:bodyPr/>
          <a:lstStyle/>
          <a:p>
            <a:pPr marL="0" indent="0" algn="just">
              <a:buNone/>
            </a:pPr>
            <a:r>
              <a:rPr lang="en-ID"/>
              <a:t>Untuk memudahkan visualisasi jaringan diubah menjadi seperti berikut:</a:t>
            </a:r>
            <a:endParaRPr lang="en-ID" dirty="0"/>
          </a:p>
        </p:txBody>
      </p:sp>
      <p:sp>
        <p:nvSpPr>
          <p:cNvPr id="7" name="Rectangle 6">
            <a:extLst>
              <a:ext uri="{FF2B5EF4-FFF2-40B4-BE49-F238E27FC236}">
                <a16:creationId xmlns:a16="http://schemas.microsoft.com/office/drawing/2014/main" id="{EAF884A3-DF28-49FE-84B9-E2BDA6902FD2}"/>
              </a:ext>
            </a:extLst>
          </p:cNvPr>
          <p:cNvSpPr/>
          <p:nvPr/>
        </p:nvSpPr>
        <p:spPr>
          <a:xfrm>
            <a:off x="10003808" y="5498839"/>
            <a:ext cx="1857777" cy="436823"/>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Kejadian input</a:t>
            </a:r>
          </a:p>
        </p:txBody>
      </p:sp>
      <p:sp>
        <p:nvSpPr>
          <p:cNvPr id="12" name="Rectangle 11">
            <a:extLst>
              <a:ext uri="{FF2B5EF4-FFF2-40B4-BE49-F238E27FC236}">
                <a16:creationId xmlns:a16="http://schemas.microsoft.com/office/drawing/2014/main" id="{185CE664-19A2-40E2-A602-D6963A1D6D2D}"/>
              </a:ext>
            </a:extLst>
          </p:cNvPr>
          <p:cNvSpPr/>
          <p:nvPr/>
        </p:nvSpPr>
        <p:spPr>
          <a:xfrm>
            <a:off x="10017460" y="6059608"/>
            <a:ext cx="1857777" cy="436823"/>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Kejadian output</a:t>
            </a:r>
          </a:p>
        </p:txBody>
      </p:sp>
      <p:sp>
        <p:nvSpPr>
          <p:cNvPr id="14" name="Rectangle 13">
            <a:extLst>
              <a:ext uri="{FF2B5EF4-FFF2-40B4-BE49-F238E27FC236}">
                <a16:creationId xmlns:a16="http://schemas.microsoft.com/office/drawing/2014/main" id="{D07B089A-7EA4-43A8-BC69-330B239E1253}"/>
              </a:ext>
            </a:extLst>
          </p:cNvPr>
          <p:cNvSpPr/>
          <p:nvPr/>
        </p:nvSpPr>
        <p:spPr>
          <a:xfrm>
            <a:off x="4877245" y="2697056"/>
            <a:ext cx="2437510" cy="912681"/>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754FE2-BDD4-42AB-9F32-756D6945CCE5}"/>
              </a:ext>
            </a:extLst>
          </p:cNvPr>
          <p:cNvSpPr/>
          <p:nvPr/>
        </p:nvSpPr>
        <p:spPr>
          <a:xfrm>
            <a:off x="2310574" y="1227042"/>
            <a:ext cx="2019869" cy="1156117"/>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4E088F-493F-4D4B-9A75-1158E0D2D3C1}"/>
              </a:ext>
            </a:extLst>
          </p:cNvPr>
          <p:cNvSpPr/>
          <p:nvPr/>
        </p:nvSpPr>
        <p:spPr>
          <a:xfrm>
            <a:off x="7851213" y="1367744"/>
            <a:ext cx="2234096" cy="780519"/>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0C2686C-874A-475F-B605-E37E2AD3BD0E}"/>
              </a:ext>
            </a:extLst>
          </p:cNvPr>
          <p:cNvSpPr/>
          <p:nvPr/>
        </p:nvSpPr>
        <p:spPr>
          <a:xfrm>
            <a:off x="2225106" y="3750527"/>
            <a:ext cx="2234096" cy="738330"/>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1ED4134-29ED-46E2-888F-36283EA8F91E}"/>
              </a:ext>
            </a:extLst>
          </p:cNvPr>
          <p:cNvSpPr/>
          <p:nvPr/>
        </p:nvSpPr>
        <p:spPr>
          <a:xfrm>
            <a:off x="7551316" y="3713449"/>
            <a:ext cx="1665027" cy="738329"/>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1ADFB89-CCD3-4B68-B614-CD37104EEE25}"/>
              </a:ext>
            </a:extLst>
          </p:cNvPr>
          <p:cNvSpPr/>
          <p:nvPr/>
        </p:nvSpPr>
        <p:spPr>
          <a:xfrm>
            <a:off x="7496251" y="5587190"/>
            <a:ext cx="1857582" cy="929616"/>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376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73C6DA-347D-46AA-9DB2-BB9742813627}"/>
              </a:ext>
            </a:extLst>
          </p:cNvPr>
          <p:cNvSpPr>
            <a:spLocks noGrp="1"/>
          </p:cNvSpPr>
          <p:nvPr>
            <p:ph idx="1"/>
          </p:nvPr>
        </p:nvSpPr>
        <p:spPr>
          <a:xfrm>
            <a:off x="838200" y="368490"/>
            <a:ext cx="10515600" cy="5808473"/>
          </a:xfrm>
        </p:spPr>
        <p:txBody>
          <a:bodyPr/>
          <a:lstStyle/>
          <a:p>
            <a:pPr marL="0" indent="0" algn="just">
              <a:buNone/>
            </a:pPr>
            <a:r>
              <a:rPr lang="en-ID" b="1"/>
              <a:t>Contoh kasus 1</a:t>
            </a:r>
            <a:r>
              <a:rPr lang="en-ID"/>
              <a:t>:</a:t>
            </a:r>
          </a:p>
          <a:p>
            <a:pPr marL="0" indent="0" algn="just">
              <a:buNone/>
            </a:pPr>
            <a:r>
              <a:rPr lang="en-ID"/>
              <a:t>	Indonesia merupakan negara yang memiliki iklim </a:t>
            </a:r>
            <a:r>
              <a:rPr lang="en-ID" b="1"/>
              <a:t>equatorial </a:t>
            </a:r>
            <a:r>
              <a:rPr lang="en-ID"/>
              <a:t>karena wilayahnya terbentang di daerah khatulistiwa. Sebagian besar wilayahnya merupakan kepulauan dimana jarak suatu daerah di Indonesia dari lautan kebanyakan </a:t>
            </a:r>
            <a:r>
              <a:rPr lang="en-ID" b="1"/>
              <a:t>tidak sampai 500 km</a:t>
            </a:r>
            <a:r>
              <a:rPr lang="en-ID"/>
              <a:t>. Kita ambil contoh di daerah Banyuwangi, kondisi geografis di banyak daerah di Banyuwangi berada di tingkat kelerengan yang sedang dan tinggi. Kemudian </a:t>
            </a:r>
            <a:r>
              <a:rPr lang="en-ID" b="1"/>
              <a:t>tekanan </a:t>
            </a:r>
            <a:r>
              <a:rPr lang="en-ID"/>
              <a:t>atmosfer </a:t>
            </a:r>
            <a:r>
              <a:rPr lang="en-ID" b="1"/>
              <a:t>relatif tinggi</a:t>
            </a:r>
            <a:r>
              <a:rPr lang="en-ID"/>
              <a:t>, sehingga </a:t>
            </a:r>
            <a:r>
              <a:rPr lang="en-ID" b="1"/>
              <a:t>curah hujan</a:t>
            </a:r>
            <a:r>
              <a:rPr lang="en-ID"/>
              <a:t> juga cukup tinggi. </a:t>
            </a:r>
          </a:p>
          <a:p>
            <a:pPr marL="0" indent="0" algn="just">
              <a:buNone/>
            </a:pPr>
            <a:r>
              <a:rPr lang="en-ID" b="1"/>
              <a:t>	 </a:t>
            </a:r>
            <a:r>
              <a:rPr lang="en-ID"/>
              <a:t>Ketika </a:t>
            </a:r>
            <a:r>
              <a:rPr lang="en-ID" b="1"/>
              <a:t>musim hujan </a:t>
            </a:r>
            <a:r>
              <a:rPr lang="en-ID"/>
              <a:t>banyak sungai di Banyuwangi yang mengalir dengan lancar, sehingga dapat digunakan sebagai irigasi. Di beberapa daerah sektor agrikultural merupakan mata pencaharian utama penduduknya, sehingga penggunaan pupuk dan </a:t>
            </a:r>
            <a:r>
              <a:rPr lang="en-ID" b="1"/>
              <a:t>pestisida cukup tinggi</a:t>
            </a:r>
            <a:r>
              <a:rPr lang="en-ID"/>
              <a:t>. </a:t>
            </a:r>
            <a:endParaRPr lang="en-ID" b="1" dirty="0"/>
          </a:p>
        </p:txBody>
      </p:sp>
    </p:spTree>
    <p:extLst>
      <p:ext uri="{BB962C8B-B14F-4D97-AF65-F5344CB8AC3E}">
        <p14:creationId xmlns:p14="http://schemas.microsoft.com/office/powerpoint/2010/main" val="1054563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2152C51B-9936-4E3D-ACA6-B117C9838D9E}"/>
              </a:ext>
            </a:extLst>
          </p:cNvPr>
          <p:cNvSpPr>
            <a:spLocks noGrp="1"/>
          </p:cNvSpPr>
          <p:nvPr>
            <p:ph idx="1"/>
          </p:nvPr>
        </p:nvSpPr>
        <p:spPr>
          <a:xfrm>
            <a:off x="838200" y="368490"/>
            <a:ext cx="10515600" cy="5808473"/>
          </a:xfrm>
        </p:spPr>
        <p:txBody>
          <a:bodyPr/>
          <a:lstStyle/>
          <a:p>
            <a:pPr marL="0" indent="0" algn="just">
              <a:buNone/>
            </a:pPr>
            <a:r>
              <a:rPr lang="en-ID"/>
              <a:t>Berikut peta wilayah Banyuwangi</a:t>
            </a: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dirty="0"/>
          </a:p>
        </p:txBody>
      </p:sp>
      <p:pic>
        <p:nvPicPr>
          <p:cNvPr id="2050" name="Picture 2">
            <a:extLst>
              <a:ext uri="{FF2B5EF4-FFF2-40B4-BE49-F238E27FC236}">
                <a16:creationId xmlns:a16="http://schemas.microsoft.com/office/drawing/2014/main" id="{7D0D44F3-2B30-470C-B8AC-491A23CFE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244" y="923639"/>
            <a:ext cx="8055511" cy="5687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225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6F034744-0F7F-48B4-B399-42382D5D560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9813" t="7929" r="19963" b="8589"/>
          <a:stretch/>
        </p:blipFill>
        <p:spPr>
          <a:xfrm>
            <a:off x="676393" y="859811"/>
            <a:ext cx="8176514" cy="5568381"/>
          </a:xfrm>
          <a:prstGeom prst="rect">
            <a:avLst/>
          </a:prstGeom>
        </p:spPr>
      </p:pic>
      <p:sp>
        <p:nvSpPr>
          <p:cNvPr id="3" name="Content Placeholder 2">
            <a:extLst>
              <a:ext uri="{FF2B5EF4-FFF2-40B4-BE49-F238E27FC236}">
                <a16:creationId xmlns:a16="http://schemas.microsoft.com/office/drawing/2014/main" id="{2073C6DA-347D-46AA-9DB2-BB9742813627}"/>
              </a:ext>
            </a:extLst>
          </p:cNvPr>
          <p:cNvSpPr>
            <a:spLocks noGrp="1"/>
          </p:cNvSpPr>
          <p:nvPr>
            <p:ph idx="1"/>
          </p:nvPr>
        </p:nvSpPr>
        <p:spPr>
          <a:xfrm>
            <a:off x="838200" y="368491"/>
            <a:ext cx="10515600" cy="464024"/>
          </a:xfrm>
        </p:spPr>
        <p:txBody>
          <a:bodyPr>
            <a:normAutofit lnSpcReduction="10000"/>
          </a:bodyPr>
          <a:lstStyle/>
          <a:p>
            <a:pPr marL="0" indent="0" algn="just">
              <a:buNone/>
            </a:pPr>
            <a:r>
              <a:rPr lang="en-ID"/>
              <a:t>Berikut representasi jaringan dari contoh kasus 1 :</a:t>
            </a:r>
            <a:endParaRPr lang="en-ID" dirty="0"/>
          </a:p>
        </p:txBody>
      </p:sp>
      <p:sp>
        <p:nvSpPr>
          <p:cNvPr id="8" name="Content Placeholder 2">
            <a:extLst>
              <a:ext uri="{FF2B5EF4-FFF2-40B4-BE49-F238E27FC236}">
                <a16:creationId xmlns:a16="http://schemas.microsoft.com/office/drawing/2014/main" id="{78D43C38-18E5-41E8-9DC4-91CCA30EB193}"/>
              </a:ext>
            </a:extLst>
          </p:cNvPr>
          <p:cNvSpPr txBox="1">
            <a:spLocks/>
          </p:cNvSpPr>
          <p:nvPr/>
        </p:nvSpPr>
        <p:spPr>
          <a:xfrm>
            <a:off x="9070563" y="4441187"/>
            <a:ext cx="2822742" cy="2321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D" sz="2000"/>
              <a:t>Banyaknya ikan di sungai diprediksi cukup rendah, kebanyakan disebabkan oleh kandungan pestisida yang tinggi di air akibat penggunaan pestisida yang tinggi</a:t>
            </a:r>
            <a:endParaRPr lang="en-ID" sz="2000" dirty="0"/>
          </a:p>
        </p:txBody>
      </p:sp>
      <p:sp>
        <p:nvSpPr>
          <p:cNvPr id="27" name="Rectangle 26">
            <a:extLst>
              <a:ext uri="{FF2B5EF4-FFF2-40B4-BE49-F238E27FC236}">
                <a16:creationId xmlns:a16="http://schemas.microsoft.com/office/drawing/2014/main" id="{9B687E20-F3BA-409F-814B-3C35D71521E8}"/>
              </a:ext>
            </a:extLst>
          </p:cNvPr>
          <p:cNvSpPr/>
          <p:nvPr/>
        </p:nvSpPr>
        <p:spPr>
          <a:xfrm>
            <a:off x="3658490" y="2649385"/>
            <a:ext cx="2437510" cy="912681"/>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A8784A2-0859-4B1D-81A0-97903BA4098B}"/>
              </a:ext>
            </a:extLst>
          </p:cNvPr>
          <p:cNvSpPr/>
          <p:nvPr/>
        </p:nvSpPr>
        <p:spPr>
          <a:xfrm>
            <a:off x="1119115" y="1220315"/>
            <a:ext cx="2019869" cy="1156117"/>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FDA27DF-A9C8-49A5-B0BC-E7F6EE4E0E09}"/>
              </a:ext>
            </a:extLst>
          </p:cNvPr>
          <p:cNvSpPr/>
          <p:nvPr/>
        </p:nvSpPr>
        <p:spPr>
          <a:xfrm>
            <a:off x="6632458" y="1320073"/>
            <a:ext cx="2234096" cy="780519"/>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CAB6A93-2407-46CC-A6B7-5BB5E7931DA5}"/>
              </a:ext>
            </a:extLst>
          </p:cNvPr>
          <p:cNvSpPr/>
          <p:nvPr/>
        </p:nvSpPr>
        <p:spPr>
          <a:xfrm>
            <a:off x="1006351" y="3702856"/>
            <a:ext cx="2234096" cy="738330"/>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9422963-DC0C-4154-A7B1-3140E1512174}"/>
              </a:ext>
            </a:extLst>
          </p:cNvPr>
          <p:cNvSpPr/>
          <p:nvPr/>
        </p:nvSpPr>
        <p:spPr>
          <a:xfrm>
            <a:off x="6332561" y="3665778"/>
            <a:ext cx="1665027" cy="738329"/>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5F84F46-7BB7-4A98-906F-190331A42F2C}"/>
              </a:ext>
            </a:extLst>
          </p:cNvPr>
          <p:cNvSpPr/>
          <p:nvPr/>
        </p:nvSpPr>
        <p:spPr>
          <a:xfrm>
            <a:off x="6236552" y="5512223"/>
            <a:ext cx="1857582" cy="929616"/>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6AC1F76F-068C-47EE-B35F-C0B140705B58}"/>
              </a:ext>
            </a:extLst>
          </p:cNvPr>
          <p:cNvSpPr/>
          <p:nvPr/>
        </p:nvSpPr>
        <p:spPr>
          <a:xfrm>
            <a:off x="134919" y="4967868"/>
            <a:ext cx="1406562" cy="257875"/>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FF0000"/>
                </a:solidFill>
              </a:rPr>
              <a:t>Kejadian input</a:t>
            </a:r>
          </a:p>
        </p:txBody>
      </p:sp>
      <p:sp>
        <p:nvSpPr>
          <p:cNvPr id="36" name="Rectangle 35">
            <a:extLst>
              <a:ext uri="{FF2B5EF4-FFF2-40B4-BE49-F238E27FC236}">
                <a16:creationId xmlns:a16="http://schemas.microsoft.com/office/drawing/2014/main" id="{2338C4AC-7A7C-47D8-8383-0A9E4B680BD5}"/>
              </a:ext>
            </a:extLst>
          </p:cNvPr>
          <p:cNvSpPr/>
          <p:nvPr/>
        </p:nvSpPr>
        <p:spPr>
          <a:xfrm>
            <a:off x="134919" y="5339264"/>
            <a:ext cx="1406562" cy="257875"/>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Kejadian output</a:t>
            </a:r>
          </a:p>
        </p:txBody>
      </p:sp>
      <p:graphicFrame>
        <p:nvGraphicFramePr>
          <p:cNvPr id="37" name="Table 4">
            <a:extLst>
              <a:ext uri="{FF2B5EF4-FFF2-40B4-BE49-F238E27FC236}">
                <a16:creationId xmlns:a16="http://schemas.microsoft.com/office/drawing/2014/main" id="{EF96E5CA-1D37-4194-88A4-1CB5BDAE140F}"/>
              </a:ext>
            </a:extLst>
          </p:cNvPr>
          <p:cNvGraphicFramePr>
            <a:graphicFrameLocks noGrp="1"/>
          </p:cNvGraphicFramePr>
          <p:nvPr>
            <p:extLst>
              <p:ext uri="{D42A27DB-BD31-4B8C-83A1-F6EECF244321}">
                <p14:modId xmlns:p14="http://schemas.microsoft.com/office/powerpoint/2010/main" val="3978097308"/>
              </p:ext>
            </p:extLst>
          </p:nvPr>
        </p:nvGraphicFramePr>
        <p:xfrm>
          <a:off x="9070563" y="388247"/>
          <a:ext cx="2822742" cy="3976370"/>
        </p:xfrm>
        <a:graphic>
          <a:graphicData uri="http://schemas.openxmlformats.org/drawingml/2006/table">
            <a:tbl>
              <a:tblPr firstRow="1" bandRow="1">
                <a:tableStyleId>{5C22544A-7EE6-4342-B048-85BDC9FD1C3A}</a:tableStyleId>
              </a:tblPr>
              <a:tblGrid>
                <a:gridCol w="1411371">
                  <a:extLst>
                    <a:ext uri="{9D8B030D-6E8A-4147-A177-3AD203B41FA5}">
                      <a16:colId xmlns:a16="http://schemas.microsoft.com/office/drawing/2014/main" val="764365589"/>
                    </a:ext>
                  </a:extLst>
                </a:gridCol>
                <a:gridCol w="1411371">
                  <a:extLst>
                    <a:ext uri="{9D8B030D-6E8A-4147-A177-3AD203B41FA5}">
                      <a16:colId xmlns:a16="http://schemas.microsoft.com/office/drawing/2014/main" val="3467498379"/>
                    </a:ext>
                  </a:extLst>
                </a:gridCol>
              </a:tblGrid>
              <a:tr h="501650">
                <a:tc>
                  <a:txBody>
                    <a:bodyPr/>
                    <a:lstStyle/>
                    <a:p>
                      <a:pPr algn="ctr"/>
                      <a:r>
                        <a:rPr lang="en-US"/>
                        <a:t>Input</a:t>
                      </a:r>
                    </a:p>
                  </a:txBody>
                  <a:tcPr anchor="ctr"/>
                </a:tc>
                <a:tc>
                  <a:txBody>
                    <a:bodyPr/>
                    <a:lstStyle/>
                    <a:p>
                      <a:pPr algn="ctr"/>
                      <a:r>
                        <a:rPr lang="en-US"/>
                        <a:t>Event</a:t>
                      </a:r>
                    </a:p>
                  </a:txBody>
                  <a:tcPr anchor="ctr"/>
                </a:tc>
                <a:extLst>
                  <a:ext uri="{0D108BD9-81ED-4DB2-BD59-A6C34878D82A}">
                    <a16:rowId xmlns:a16="http://schemas.microsoft.com/office/drawing/2014/main" val="888586199"/>
                  </a:ext>
                </a:extLst>
              </a:tr>
              <a:tr h="501650">
                <a:tc>
                  <a:txBody>
                    <a:bodyPr/>
                    <a:lstStyle/>
                    <a:p>
                      <a:pPr algn="ctr"/>
                      <a:r>
                        <a:rPr lang="en-US"/>
                        <a:t>Climatic Zone</a:t>
                      </a:r>
                    </a:p>
                  </a:txBody>
                  <a:tcPr anchor="ctr"/>
                </a:tc>
                <a:tc>
                  <a:txBody>
                    <a:bodyPr/>
                    <a:lstStyle/>
                    <a:p>
                      <a:pPr algn="ctr"/>
                      <a:r>
                        <a:rPr lang="en-US"/>
                        <a:t> Equatorial</a:t>
                      </a:r>
                    </a:p>
                  </a:txBody>
                  <a:tcPr anchor="ctr"/>
                </a:tc>
                <a:extLst>
                  <a:ext uri="{0D108BD9-81ED-4DB2-BD59-A6C34878D82A}">
                    <a16:rowId xmlns:a16="http://schemas.microsoft.com/office/drawing/2014/main" val="1161983377"/>
                  </a:ext>
                </a:extLst>
              </a:tr>
              <a:tr h="501650">
                <a:tc>
                  <a:txBody>
                    <a:bodyPr/>
                    <a:lstStyle/>
                    <a:p>
                      <a:pPr algn="ctr"/>
                      <a:r>
                        <a:rPr lang="en-US"/>
                        <a:t>Season</a:t>
                      </a:r>
                    </a:p>
                  </a:txBody>
                  <a:tcPr anchor="ctr"/>
                </a:tc>
                <a:tc>
                  <a:txBody>
                    <a:bodyPr/>
                    <a:lstStyle/>
                    <a:p>
                      <a:pPr algn="ctr"/>
                      <a:r>
                        <a:rPr lang="en-US"/>
                        <a:t>Spring or Autumn</a:t>
                      </a:r>
                    </a:p>
                  </a:txBody>
                  <a:tcPr anchor="ctr"/>
                </a:tc>
                <a:extLst>
                  <a:ext uri="{0D108BD9-81ED-4DB2-BD59-A6C34878D82A}">
                    <a16:rowId xmlns:a16="http://schemas.microsoft.com/office/drawing/2014/main" val="2980830712"/>
                  </a:ext>
                </a:extLst>
              </a:tr>
              <a:tr h="501650">
                <a:tc>
                  <a:txBody>
                    <a:bodyPr/>
                    <a:lstStyle/>
                    <a:p>
                      <a:pPr algn="ctr"/>
                      <a:r>
                        <a:rPr lang="en-US"/>
                        <a:t>Proximity of seas &amp; oceans</a:t>
                      </a:r>
                    </a:p>
                  </a:txBody>
                  <a:tcPr anchor="ctr"/>
                </a:tc>
                <a:tc>
                  <a:txBody>
                    <a:bodyPr/>
                    <a:lstStyle/>
                    <a:p>
                      <a:pPr algn="ctr"/>
                      <a:r>
                        <a:rPr lang="en-US"/>
                        <a:t>Within 500km</a:t>
                      </a:r>
                    </a:p>
                  </a:txBody>
                  <a:tcPr anchor="ctr"/>
                </a:tc>
                <a:extLst>
                  <a:ext uri="{0D108BD9-81ED-4DB2-BD59-A6C34878D82A}">
                    <a16:rowId xmlns:a16="http://schemas.microsoft.com/office/drawing/2014/main" val="347223546"/>
                  </a:ext>
                </a:extLst>
              </a:tr>
              <a:tr h="501650">
                <a:tc>
                  <a:txBody>
                    <a:bodyPr/>
                    <a:lstStyle/>
                    <a:p>
                      <a:pPr algn="ctr"/>
                      <a:r>
                        <a:rPr lang="en-US"/>
                        <a:t>Pressure</a:t>
                      </a:r>
                    </a:p>
                  </a:txBody>
                  <a:tcPr anchor="ctr"/>
                </a:tc>
                <a:tc>
                  <a:txBody>
                    <a:bodyPr/>
                    <a:lstStyle/>
                    <a:p>
                      <a:pPr algn="ctr"/>
                      <a:r>
                        <a:rPr lang="en-US"/>
                        <a:t>Above normal</a:t>
                      </a:r>
                    </a:p>
                  </a:txBody>
                  <a:tcPr anchor="ctr"/>
                </a:tc>
                <a:extLst>
                  <a:ext uri="{0D108BD9-81ED-4DB2-BD59-A6C34878D82A}">
                    <a16:rowId xmlns:a16="http://schemas.microsoft.com/office/drawing/2014/main" val="4085476759"/>
                  </a:ext>
                </a:extLst>
              </a:tr>
              <a:tr h="501650">
                <a:tc>
                  <a:txBody>
                    <a:bodyPr/>
                    <a:lstStyle/>
                    <a:p>
                      <a:pPr algn="ctr"/>
                      <a:r>
                        <a:rPr lang="en-US"/>
                        <a:t>Pesticide Use</a:t>
                      </a:r>
                    </a:p>
                  </a:txBody>
                  <a:tcPr anchor="ctr"/>
                </a:tc>
                <a:tc>
                  <a:txBody>
                    <a:bodyPr/>
                    <a:lstStyle/>
                    <a:p>
                      <a:pPr algn="ctr"/>
                      <a:r>
                        <a:rPr lang="en-US"/>
                        <a:t>High</a:t>
                      </a:r>
                    </a:p>
                  </a:txBody>
                  <a:tcPr anchor="ctr"/>
                </a:tc>
                <a:extLst>
                  <a:ext uri="{0D108BD9-81ED-4DB2-BD59-A6C34878D82A}">
                    <a16:rowId xmlns:a16="http://schemas.microsoft.com/office/drawing/2014/main" val="3781732992"/>
                  </a:ext>
                </a:extLst>
              </a:tr>
            </a:tbl>
          </a:graphicData>
        </a:graphic>
      </p:graphicFrame>
    </p:spTree>
    <p:extLst>
      <p:ext uri="{BB962C8B-B14F-4D97-AF65-F5344CB8AC3E}">
        <p14:creationId xmlns:p14="http://schemas.microsoft.com/office/powerpoint/2010/main" val="2828653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73C6DA-347D-46AA-9DB2-BB9742813627}"/>
              </a:ext>
            </a:extLst>
          </p:cNvPr>
          <p:cNvSpPr>
            <a:spLocks noGrp="1"/>
          </p:cNvSpPr>
          <p:nvPr>
            <p:ph idx="1"/>
          </p:nvPr>
        </p:nvSpPr>
        <p:spPr>
          <a:xfrm>
            <a:off x="838200" y="368491"/>
            <a:ext cx="10515600" cy="464024"/>
          </a:xfrm>
        </p:spPr>
        <p:txBody>
          <a:bodyPr>
            <a:normAutofit lnSpcReduction="10000"/>
          </a:bodyPr>
          <a:lstStyle/>
          <a:p>
            <a:pPr marL="0" indent="0" algn="just">
              <a:buNone/>
            </a:pPr>
            <a:r>
              <a:rPr lang="en-ID"/>
              <a:t>Berikut representasi jaringan dari contoh kasus 1 :</a:t>
            </a:r>
            <a:endParaRPr lang="en-ID" dirty="0"/>
          </a:p>
        </p:txBody>
      </p:sp>
      <p:sp>
        <p:nvSpPr>
          <p:cNvPr id="8" name="Content Placeholder 2">
            <a:extLst>
              <a:ext uri="{FF2B5EF4-FFF2-40B4-BE49-F238E27FC236}">
                <a16:creationId xmlns:a16="http://schemas.microsoft.com/office/drawing/2014/main" id="{78D43C38-18E5-41E8-9DC4-91CCA30EB193}"/>
              </a:ext>
            </a:extLst>
          </p:cNvPr>
          <p:cNvSpPr txBox="1">
            <a:spLocks/>
          </p:cNvSpPr>
          <p:nvPr/>
        </p:nvSpPr>
        <p:spPr>
          <a:xfrm>
            <a:off x="9035312" y="4441186"/>
            <a:ext cx="2606723" cy="2434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D" sz="2000"/>
              <a:t>Apabila penggunaan pestisida dapat dikurangi dan ditekan di kadar yang rendah, maka potensi banyaknya ikan di sungai akan meningkat secara drastis. </a:t>
            </a:r>
            <a:endParaRPr lang="en-ID" sz="2000" dirty="0"/>
          </a:p>
        </p:txBody>
      </p:sp>
      <p:sp>
        <p:nvSpPr>
          <p:cNvPr id="5" name="Arrow: Up 4">
            <a:extLst>
              <a:ext uri="{FF2B5EF4-FFF2-40B4-BE49-F238E27FC236}">
                <a16:creationId xmlns:a16="http://schemas.microsoft.com/office/drawing/2014/main" id="{80DA047B-C443-483A-80F4-A83C09BEFA70}"/>
              </a:ext>
            </a:extLst>
          </p:cNvPr>
          <p:cNvSpPr/>
          <p:nvPr/>
        </p:nvSpPr>
        <p:spPr>
          <a:xfrm>
            <a:off x="8001942" y="5579034"/>
            <a:ext cx="484632" cy="780518"/>
          </a:xfrm>
          <a:prstGeom prst="upArrow">
            <a:avLst/>
          </a:prstGeom>
          <a:solidFill>
            <a:srgbClr val="4BFF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Up 8">
            <a:extLst>
              <a:ext uri="{FF2B5EF4-FFF2-40B4-BE49-F238E27FC236}">
                <a16:creationId xmlns:a16="http://schemas.microsoft.com/office/drawing/2014/main" id="{D1927FE2-BB59-4BA1-A7EF-14CB107B39C4}"/>
              </a:ext>
            </a:extLst>
          </p:cNvPr>
          <p:cNvSpPr/>
          <p:nvPr/>
        </p:nvSpPr>
        <p:spPr>
          <a:xfrm rot="10800000">
            <a:off x="7942513" y="3702856"/>
            <a:ext cx="484632" cy="780518"/>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340E45B-E48A-4BB6-9A5F-BF7B764E7F97}"/>
              </a:ext>
            </a:extLst>
          </p:cNvPr>
          <p:cNvSpPr/>
          <p:nvPr/>
        </p:nvSpPr>
        <p:spPr>
          <a:xfrm>
            <a:off x="3658490" y="2649385"/>
            <a:ext cx="2437510" cy="912681"/>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B820052-3F50-4D59-9BA1-4F9C88CE0B86}"/>
              </a:ext>
            </a:extLst>
          </p:cNvPr>
          <p:cNvSpPr/>
          <p:nvPr/>
        </p:nvSpPr>
        <p:spPr>
          <a:xfrm>
            <a:off x="1119115" y="1220315"/>
            <a:ext cx="2019869" cy="1156117"/>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AE2816-FFB5-4C35-8446-2B2E9644ADBC}"/>
              </a:ext>
            </a:extLst>
          </p:cNvPr>
          <p:cNvSpPr/>
          <p:nvPr/>
        </p:nvSpPr>
        <p:spPr>
          <a:xfrm>
            <a:off x="6632458" y="1320073"/>
            <a:ext cx="2234096" cy="780519"/>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9147B11-6ADE-4347-B770-2F4A6CF6D01F}"/>
              </a:ext>
            </a:extLst>
          </p:cNvPr>
          <p:cNvSpPr/>
          <p:nvPr/>
        </p:nvSpPr>
        <p:spPr>
          <a:xfrm>
            <a:off x="1006351" y="3702856"/>
            <a:ext cx="2234096" cy="738330"/>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E615746-A65C-4C16-B5DA-E796D085D9B3}"/>
              </a:ext>
            </a:extLst>
          </p:cNvPr>
          <p:cNvSpPr/>
          <p:nvPr/>
        </p:nvSpPr>
        <p:spPr>
          <a:xfrm>
            <a:off x="6332561" y="3665778"/>
            <a:ext cx="1665027" cy="738329"/>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EC7DE06-74E6-45FA-AC33-65AF4590ADCB}"/>
              </a:ext>
            </a:extLst>
          </p:cNvPr>
          <p:cNvSpPr/>
          <p:nvPr/>
        </p:nvSpPr>
        <p:spPr>
          <a:xfrm>
            <a:off x="6236552" y="5512223"/>
            <a:ext cx="1857582" cy="929616"/>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ectangle 30">
            <a:extLst>
              <a:ext uri="{FF2B5EF4-FFF2-40B4-BE49-F238E27FC236}">
                <a16:creationId xmlns:a16="http://schemas.microsoft.com/office/drawing/2014/main" id="{F70CAFE7-609E-43F1-BBA9-E01771394646}"/>
              </a:ext>
            </a:extLst>
          </p:cNvPr>
          <p:cNvSpPr/>
          <p:nvPr/>
        </p:nvSpPr>
        <p:spPr>
          <a:xfrm>
            <a:off x="134919" y="4967868"/>
            <a:ext cx="1406562" cy="257875"/>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FF0000"/>
                </a:solidFill>
              </a:rPr>
              <a:t>Kejadian input</a:t>
            </a:r>
          </a:p>
        </p:txBody>
      </p:sp>
      <p:sp>
        <p:nvSpPr>
          <p:cNvPr id="32" name="Rectangle 31">
            <a:extLst>
              <a:ext uri="{FF2B5EF4-FFF2-40B4-BE49-F238E27FC236}">
                <a16:creationId xmlns:a16="http://schemas.microsoft.com/office/drawing/2014/main" id="{51C2D39E-9939-4A08-BAD2-B25C74FB4224}"/>
              </a:ext>
            </a:extLst>
          </p:cNvPr>
          <p:cNvSpPr/>
          <p:nvPr/>
        </p:nvSpPr>
        <p:spPr>
          <a:xfrm>
            <a:off x="134919" y="5339264"/>
            <a:ext cx="1406562" cy="257875"/>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Kejadian output</a:t>
            </a:r>
          </a:p>
        </p:txBody>
      </p:sp>
      <p:graphicFrame>
        <p:nvGraphicFramePr>
          <p:cNvPr id="34" name="Table 4">
            <a:extLst>
              <a:ext uri="{FF2B5EF4-FFF2-40B4-BE49-F238E27FC236}">
                <a16:creationId xmlns:a16="http://schemas.microsoft.com/office/drawing/2014/main" id="{1FF0940C-4C35-48DB-AE50-529A3D3A2227}"/>
              </a:ext>
            </a:extLst>
          </p:cNvPr>
          <p:cNvGraphicFramePr>
            <a:graphicFrameLocks noGrp="1"/>
          </p:cNvGraphicFramePr>
          <p:nvPr>
            <p:extLst>
              <p:ext uri="{D42A27DB-BD31-4B8C-83A1-F6EECF244321}">
                <p14:modId xmlns:p14="http://schemas.microsoft.com/office/powerpoint/2010/main" val="1084476980"/>
              </p:ext>
            </p:extLst>
          </p:nvPr>
        </p:nvGraphicFramePr>
        <p:xfrm>
          <a:off x="9070563" y="388247"/>
          <a:ext cx="2822742" cy="3976370"/>
        </p:xfrm>
        <a:graphic>
          <a:graphicData uri="http://schemas.openxmlformats.org/drawingml/2006/table">
            <a:tbl>
              <a:tblPr firstRow="1" bandRow="1">
                <a:tableStyleId>{5C22544A-7EE6-4342-B048-85BDC9FD1C3A}</a:tableStyleId>
              </a:tblPr>
              <a:tblGrid>
                <a:gridCol w="1411371">
                  <a:extLst>
                    <a:ext uri="{9D8B030D-6E8A-4147-A177-3AD203B41FA5}">
                      <a16:colId xmlns:a16="http://schemas.microsoft.com/office/drawing/2014/main" val="764365589"/>
                    </a:ext>
                  </a:extLst>
                </a:gridCol>
                <a:gridCol w="1411371">
                  <a:extLst>
                    <a:ext uri="{9D8B030D-6E8A-4147-A177-3AD203B41FA5}">
                      <a16:colId xmlns:a16="http://schemas.microsoft.com/office/drawing/2014/main" val="3467498379"/>
                    </a:ext>
                  </a:extLst>
                </a:gridCol>
              </a:tblGrid>
              <a:tr h="501650">
                <a:tc>
                  <a:txBody>
                    <a:bodyPr/>
                    <a:lstStyle/>
                    <a:p>
                      <a:pPr algn="ctr"/>
                      <a:r>
                        <a:rPr lang="en-US"/>
                        <a:t>Input</a:t>
                      </a:r>
                    </a:p>
                  </a:txBody>
                  <a:tcPr anchor="ctr"/>
                </a:tc>
                <a:tc>
                  <a:txBody>
                    <a:bodyPr/>
                    <a:lstStyle/>
                    <a:p>
                      <a:pPr algn="ctr"/>
                      <a:r>
                        <a:rPr lang="en-US"/>
                        <a:t>Event</a:t>
                      </a:r>
                    </a:p>
                  </a:txBody>
                  <a:tcPr anchor="ctr"/>
                </a:tc>
                <a:extLst>
                  <a:ext uri="{0D108BD9-81ED-4DB2-BD59-A6C34878D82A}">
                    <a16:rowId xmlns:a16="http://schemas.microsoft.com/office/drawing/2014/main" val="888586199"/>
                  </a:ext>
                </a:extLst>
              </a:tr>
              <a:tr h="501650">
                <a:tc>
                  <a:txBody>
                    <a:bodyPr/>
                    <a:lstStyle/>
                    <a:p>
                      <a:pPr algn="ctr"/>
                      <a:r>
                        <a:rPr lang="en-US"/>
                        <a:t>Climatic Zone</a:t>
                      </a:r>
                    </a:p>
                  </a:txBody>
                  <a:tcPr anchor="ctr"/>
                </a:tc>
                <a:tc>
                  <a:txBody>
                    <a:bodyPr/>
                    <a:lstStyle/>
                    <a:p>
                      <a:pPr algn="ctr"/>
                      <a:r>
                        <a:rPr lang="en-US"/>
                        <a:t> Equatorial</a:t>
                      </a:r>
                    </a:p>
                  </a:txBody>
                  <a:tcPr anchor="ctr"/>
                </a:tc>
                <a:extLst>
                  <a:ext uri="{0D108BD9-81ED-4DB2-BD59-A6C34878D82A}">
                    <a16:rowId xmlns:a16="http://schemas.microsoft.com/office/drawing/2014/main" val="1161983377"/>
                  </a:ext>
                </a:extLst>
              </a:tr>
              <a:tr h="501650">
                <a:tc>
                  <a:txBody>
                    <a:bodyPr/>
                    <a:lstStyle/>
                    <a:p>
                      <a:pPr algn="ctr"/>
                      <a:r>
                        <a:rPr lang="en-US"/>
                        <a:t>Season</a:t>
                      </a:r>
                    </a:p>
                  </a:txBody>
                  <a:tcPr anchor="ctr"/>
                </a:tc>
                <a:tc>
                  <a:txBody>
                    <a:bodyPr/>
                    <a:lstStyle/>
                    <a:p>
                      <a:pPr algn="ctr"/>
                      <a:r>
                        <a:rPr lang="en-US"/>
                        <a:t>Spring or Autumn</a:t>
                      </a:r>
                    </a:p>
                  </a:txBody>
                  <a:tcPr anchor="ctr"/>
                </a:tc>
                <a:extLst>
                  <a:ext uri="{0D108BD9-81ED-4DB2-BD59-A6C34878D82A}">
                    <a16:rowId xmlns:a16="http://schemas.microsoft.com/office/drawing/2014/main" val="2980830712"/>
                  </a:ext>
                </a:extLst>
              </a:tr>
              <a:tr h="501650">
                <a:tc>
                  <a:txBody>
                    <a:bodyPr/>
                    <a:lstStyle/>
                    <a:p>
                      <a:pPr algn="ctr"/>
                      <a:r>
                        <a:rPr lang="en-US"/>
                        <a:t>Proximity of seas &amp; oceans</a:t>
                      </a:r>
                    </a:p>
                  </a:txBody>
                  <a:tcPr anchor="ctr"/>
                </a:tc>
                <a:tc>
                  <a:txBody>
                    <a:bodyPr/>
                    <a:lstStyle/>
                    <a:p>
                      <a:pPr algn="ctr"/>
                      <a:r>
                        <a:rPr lang="en-US"/>
                        <a:t>Within 500km</a:t>
                      </a:r>
                    </a:p>
                  </a:txBody>
                  <a:tcPr anchor="ctr"/>
                </a:tc>
                <a:extLst>
                  <a:ext uri="{0D108BD9-81ED-4DB2-BD59-A6C34878D82A}">
                    <a16:rowId xmlns:a16="http://schemas.microsoft.com/office/drawing/2014/main" val="347223546"/>
                  </a:ext>
                </a:extLst>
              </a:tr>
              <a:tr h="501650">
                <a:tc>
                  <a:txBody>
                    <a:bodyPr/>
                    <a:lstStyle/>
                    <a:p>
                      <a:pPr algn="ctr"/>
                      <a:r>
                        <a:rPr lang="en-US"/>
                        <a:t>Pressure</a:t>
                      </a:r>
                    </a:p>
                  </a:txBody>
                  <a:tcPr anchor="ctr"/>
                </a:tc>
                <a:tc>
                  <a:txBody>
                    <a:bodyPr/>
                    <a:lstStyle/>
                    <a:p>
                      <a:pPr algn="ctr"/>
                      <a:r>
                        <a:rPr lang="en-US"/>
                        <a:t>Above normal</a:t>
                      </a:r>
                    </a:p>
                  </a:txBody>
                  <a:tcPr anchor="ctr"/>
                </a:tc>
                <a:extLst>
                  <a:ext uri="{0D108BD9-81ED-4DB2-BD59-A6C34878D82A}">
                    <a16:rowId xmlns:a16="http://schemas.microsoft.com/office/drawing/2014/main" val="4085476759"/>
                  </a:ext>
                </a:extLst>
              </a:tr>
              <a:tr h="501650">
                <a:tc>
                  <a:txBody>
                    <a:bodyPr/>
                    <a:lstStyle/>
                    <a:p>
                      <a:pPr algn="ctr"/>
                      <a:r>
                        <a:rPr lang="en-US"/>
                        <a:t>Pesticide Use</a:t>
                      </a:r>
                    </a:p>
                  </a:txBody>
                  <a:tcPr anchor="ctr"/>
                </a:tc>
                <a:tc>
                  <a:txBody>
                    <a:bodyPr/>
                    <a:lstStyle/>
                    <a:p>
                      <a:pPr algn="ctr"/>
                      <a:r>
                        <a:rPr lang="en-US">
                          <a:highlight>
                            <a:srgbClr val="FFFF00"/>
                          </a:highlight>
                        </a:rPr>
                        <a:t>Low</a:t>
                      </a:r>
                    </a:p>
                  </a:txBody>
                  <a:tcPr anchor="ctr"/>
                </a:tc>
                <a:extLst>
                  <a:ext uri="{0D108BD9-81ED-4DB2-BD59-A6C34878D82A}">
                    <a16:rowId xmlns:a16="http://schemas.microsoft.com/office/drawing/2014/main" val="3781732992"/>
                  </a:ext>
                </a:extLst>
              </a:tr>
            </a:tbl>
          </a:graphicData>
        </a:graphic>
      </p:graphicFrame>
      <p:pic>
        <p:nvPicPr>
          <p:cNvPr id="36" name="Graphic 35">
            <a:extLst>
              <a:ext uri="{FF2B5EF4-FFF2-40B4-BE49-F238E27FC236}">
                <a16:creationId xmlns:a16="http://schemas.microsoft.com/office/drawing/2014/main" id="{F4BE24B0-0F22-4876-A797-C1D104940C54}"/>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9366" t="7930" r="19627" b="7905"/>
          <a:stretch/>
        </p:blipFill>
        <p:spPr>
          <a:xfrm>
            <a:off x="613683" y="859811"/>
            <a:ext cx="8316309" cy="5636620"/>
          </a:xfrm>
          <a:prstGeom prst="rect">
            <a:avLst/>
          </a:prstGeom>
        </p:spPr>
      </p:pic>
    </p:spTree>
    <p:extLst>
      <p:ext uri="{BB962C8B-B14F-4D97-AF65-F5344CB8AC3E}">
        <p14:creationId xmlns:p14="http://schemas.microsoft.com/office/powerpoint/2010/main" val="10063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66A1-B336-4CF5-9015-8D3653AB8FE2}"/>
              </a:ext>
            </a:extLst>
          </p:cNvPr>
          <p:cNvSpPr>
            <a:spLocks noGrp="1"/>
          </p:cNvSpPr>
          <p:nvPr>
            <p:ph type="title"/>
          </p:nvPr>
        </p:nvSpPr>
        <p:spPr/>
        <p:txBody>
          <a:bodyPr/>
          <a:lstStyle/>
          <a:p>
            <a:pPr algn="ctr"/>
            <a:r>
              <a:rPr lang="en-ID" dirty="0" err="1"/>
              <a:t>Deskripsi</a:t>
            </a:r>
            <a:endParaRPr lang="en-ID" dirty="0"/>
          </a:p>
        </p:txBody>
      </p:sp>
      <p:sp>
        <p:nvSpPr>
          <p:cNvPr id="3" name="Content Placeholder 2">
            <a:extLst>
              <a:ext uri="{FF2B5EF4-FFF2-40B4-BE49-F238E27FC236}">
                <a16:creationId xmlns:a16="http://schemas.microsoft.com/office/drawing/2014/main" id="{18EEE3D8-04CE-4602-A18D-D65D1DAA2D19}"/>
              </a:ext>
            </a:extLst>
          </p:cNvPr>
          <p:cNvSpPr>
            <a:spLocks noGrp="1"/>
          </p:cNvSpPr>
          <p:nvPr>
            <p:ph idx="1"/>
          </p:nvPr>
        </p:nvSpPr>
        <p:spPr>
          <a:xfrm>
            <a:off x="838200" y="1825625"/>
            <a:ext cx="10515600" cy="4498975"/>
          </a:xfrm>
        </p:spPr>
        <p:txBody>
          <a:bodyPr>
            <a:normAutofit/>
          </a:bodyPr>
          <a:lstStyle/>
          <a:p>
            <a:pPr marL="0" indent="0" algn="just">
              <a:buNone/>
            </a:pPr>
            <a:r>
              <a:rPr lang="en-ID"/>
              <a:t>	Ikan merupakan salah satu makhluk hidup penghuni perairan yang pergerakannya dipengaruhi oleh faktor-faktor tempat tinggalnya (habitatnya). Faktor-faktor tersebut dapat berasal dari alam-seperti iklim dan cuaca, ataupun karena ulah manusia yang berdampak pada ekosistem. Pada </a:t>
            </a:r>
            <a:r>
              <a:rPr lang="en-ID" dirty="0" err="1"/>
              <a:t>proyek</a:t>
            </a:r>
            <a:r>
              <a:rPr lang="en-ID" dirty="0"/>
              <a:t> </a:t>
            </a:r>
            <a:r>
              <a:rPr lang="en-ID" dirty="0" err="1"/>
              <a:t>ini</a:t>
            </a:r>
            <a:r>
              <a:rPr lang="en-ID" dirty="0"/>
              <a:t> </a:t>
            </a:r>
            <a:r>
              <a:rPr lang="en-ID" dirty="0" err="1"/>
              <a:t>akan</a:t>
            </a:r>
            <a:r>
              <a:rPr lang="en-ID" dirty="0"/>
              <a:t> </a:t>
            </a:r>
            <a:r>
              <a:rPr lang="en-ID" dirty="0" err="1"/>
              <a:t>digunakan</a:t>
            </a:r>
            <a:r>
              <a:rPr lang="en-ID" dirty="0"/>
              <a:t> Bayesian Network </a:t>
            </a:r>
            <a:r>
              <a:rPr lang="en-ID" err="1"/>
              <a:t>untuk</a:t>
            </a:r>
            <a:r>
              <a:rPr lang="en-ID"/>
              <a:t> memprediksi banyaknya ikan di sungai, </a:t>
            </a:r>
            <a:r>
              <a:rPr lang="en-ID" dirty="0" err="1"/>
              <a:t>serta</a:t>
            </a:r>
            <a:r>
              <a:rPr lang="en-ID" dirty="0"/>
              <a:t> </a:t>
            </a:r>
            <a:r>
              <a:rPr lang="en-ID" dirty="0" err="1"/>
              <a:t>analisis</a:t>
            </a:r>
            <a:r>
              <a:rPr lang="en-ID" dirty="0"/>
              <a:t> </a:t>
            </a:r>
            <a:r>
              <a:rPr lang="en-ID" dirty="0" err="1"/>
              <a:t>hubungan</a:t>
            </a:r>
            <a:r>
              <a:rPr lang="en-ID" dirty="0"/>
              <a:t> </a:t>
            </a:r>
            <a:r>
              <a:rPr lang="en-ID" err="1"/>
              <a:t>diantara</a:t>
            </a:r>
            <a:r>
              <a:rPr lang="en-ID"/>
              <a:t> faktor-faktor tersebut. </a:t>
            </a:r>
          </a:p>
          <a:p>
            <a:pPr marL="0" indent="0" algn="just">
              <a:buNone/>
            </a:pPr>
            <a:r>
              <a:rPr lang="en-ID"/>
              <a:t>	Pada proyek ini dilakukan dua prediksi, yang pertama ialah prediksi cuaca, dan yang kedua ialah prediksi banyaknya ikan disungai berdasarkan data prediksi pertama.</a:t>
            </a:r>
            <a:endParaRPr lang="en-ID" dirty="0"/>
          </a:p>
        </p:txBody>
      </p:sp>
    </p:spTree>
    <p:extLst>
      <p:ext uri="{BB962C8B-B14F-4D97-AF65-F5344CB8AC3E}">
        <p14:creationId xmlns:p14="http://schemas.microsoft.com/office/powerpoint/2010/main" val="695074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73C6DA-347D-46AA-9DB2-BB9742813627}"/>
              </a:ext>
            </a:extLst>
          </p:cNvPr>
          <p:cNvSpPr>
            <a:spLocks noGrp="1"/>
          </p:cNvSpPr>
          <p:nvPr>
            <p:ph idx="1"/>
          </p:nvPr>
        </p:nvSpPr>
        <p:spPr>
          <a:xfrm>
            <a:off x="838200" y="368490"/>
            <a:ext cx="10515600" cy="5808473"/>
          </a:xfrm>
        </p:spPr>
        <p:txBody>
          <a:bodyPr/>
          <a:lstStyle/>
          <a:p>
            <a:pPr marL="0" indent="0" algn="just">
              <a:buNone/>
            </a:pPr>
            <a:r>
              <a:rPr lang="en-ID" b="1"/>
              <a:t>Contoh kasus 2</a:t>
            </a:r>
            <a:r>
              <a:rPr lang="en-ID"/>
              <a:t>:</a:t>
            </a:r>
          </a:p>
          <a:p>
            <a:pPr marL="0" indent="0" algn="just">
              <a:buNone/>
            </a:pPr>
            <a:r>
              <a:rPr lang="en-ID"/>
              <a:t>	Kanada merupakan negara yang sebagian besar wilayahnya memiliki iklim </a:t>
            </a:r>
            <a:r>
              <a:rPr lang="en-ID" b="1"/>
              <a:t>continental </a:t>
            </a:r>
            <a:r>
              <a:rPr lang="en-ID"/>
              <a:t>karena wilayahnya berada di belahan bumi utara yang masih erat terhubung dengan samudra pasifik. Sebagian besar wilayahnya merupakan daratan dimana jarak suatu daerah di dari lautan ada yang </a:t>
            </a:r>
            <a:r>
              <a:rPr lang="en-ID" b="1"/>
              <a:t>lebih dari 500km</a:t>
            </a:r>
            <a:r>
              <a:rPr lang="en-ID"/>
              <a:t>. Kita ambil contoh di daerah Alberta, kondisi geografis di banyak daerah di Alberta berada di tingkat kelerengan yang sedang dan tinggi. Kemudian </a:t>
            </a:r>
            <a:r>
              <a:rPr lang="en-ID" b="1"/>
              <a:t>tekanan </a:t>
            </a:r>
            <a:r>
              <a:rPr lang="en-ID"/>
              <a:t>atmosfer </a:t>
            </a:r>
            <a:r>
              <a:rPr lang="en-ID" b="1"/>
              <a:t>cukup tinggi</a:t>
            </a:r>
            <a:r>
              <a:rPr lang="en-ID"/>
              <a:t>, sehingga </a:t>
            </a:r>
            <a:r>
              <a:rPr lang="en-ID" b="1"/>
              <a:t>curah hujan</a:t>
            </a:r>
            <a:r>
              <a:rPr lang="en-ID"/>
              <a:t> juga cukup tinggi. </a:t>
            </a:r>
          </a:p>
          <a:p>
            <a:pPr marL="0" indent="0" algn="just">
              <a:buNone/>
            </a:pPr>
            <a:r>
              <a:rPr lang="en-ID" b="1"/>
              <a:t>	 </a:t>
            </a:r>
            <a:r>
              <a:rPr lang="en-ID"/>
              <a:t>Sektor agrikultural di Alberta sebagian besar berfokus pada gandum, dan tanaman biji-bijian lainnya. Para peneliti di Kanada sudah sering melakukan rekayasa genetika untuk mengoptimalkan hasil pertanian dan tahan hama. Oleh karena itu penggunaan </a:t>
            </a:r>
            <a:r>
              <a:rPr lang="en-ID" b="1"/>
              <a:t>pestisida </a:t>
            </a:r>
            <a:r>
              <a:rPr lang="en-ID"/>
              <a:t>untuk sektor ini </a:t>
            </a:r>
            <a:r>
              <a:rPr lang="en-ID" b="1"/>
              <a:t>sangat rendah</a:t>
            </a:r>
            <a:r>
              <a:rPr lang="en-ID"/>
              <a:t>.</a:t>
            </a:r>
            <a:endParaRPr lang="en-ID" b="1" dirty="0"/>
          </a:p>
        </p:txBody>
      </p:sp>
    </p:spTree>
    <p:extLst>
      <p:ext uri="{BB962C8B-B14F-4D97-AF65-F5344CB8AC3E}">
        <p14:creationId xmlns:p14="http://schemas.microsoft.com/office/powerpoint/2010/main" val="1318749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D4F0ED6-4423-4EFE-ACFF-73DF53779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18673"/>
            <a:ext cx="4379651" cy="370810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6E9CD5E1-A8E0-45BC-8590-E8ADD67D2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6390" y="1418673"/>
            <a:ext cx="5440919" cy="3708105"/>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2152C51B-9936-4E3D-ACA6-B117C9838D9E}"/>
              </a:ext>
            </a:extLst>
          </p:cNvPr>
          <p:cNvSpPr>
            <a:spLocks noGrp="1"/>
          </p:cNvSpPr>
          <p:nvPr>
            <p:ph idx="1"/>
          </p:nvPr>
        </p:nvSpPr>
        <p:spPr>
          <a:xfrm>
            <a:off x="838200" y="368490"/>
            <a:ext cx="10515600" cy="5808473"/>
          </a:xfrm>
        </p:spPr>
        <p:txBody>
          <a:bodyPr/>
          <a:lstStyle/>
          <a:p>
            <a:pPr marL="0" indent="0" algn="just">
              <a:buNone/>
            </a:pPr>
            <a:r>
              <a:rPr lang="en-ID"/>
              <a:t>Berikut peta wilayah Alberta dan persebaran sektor agrikulturalnya</a:t>
            </a:r>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a:p>
          <a:p>
            <a:pPr marL="0" indent="0" algn="just">
              <a:buNone/>
            </a:pPr>
            <a:endParaRPr lang="en-ID" b="1" dirty="0"/>
          </a:p>
        </p:txBody>
      </p:sp>
    </p:spTree>
    <p:extLst>
      <p:ext uri="{BB962C8B-B14F-4D97-AF65-F5344CB8AC3E}">
        <p14:creationId xmlns:p14="http://schemas.microsoft.com/office/powerpoint/2010/main" val="479887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73C6DA-347D-46AA-9DB2-BB9742813627}"/>
              </a:ext>
            </a:extLst>
          </p:cNvPr>
          <p:cNvSpPr>
            <a:spLocks noGrp="1"/>
          </p:cNvSpPr>
          <p:nvPr>
            <p:ph idx="1"/>
          </p:nvPr>
        </p:nvSpPr>
        <p:spPr>
          <a:xfrm>
            <a:off x="838200" y="368491"/>
            <a:ext cx="10515600" cy="464024"/>
          </a:xfrm>
        </p:spPr>
        <p:txBody>
          <a:bodyPr>
            <a:normAutofit lnSpcReduction="10000"/>
          </a:bodyPr>
          <a:lstStyle/>
          <a:p>
            <a:pPr marL="0" indent="0" algn="just">
              <a:buNone/>
            </a:pPr>
            <a:r>
              <a:rPr lang="en-ID"/>
              <a:t>Berikut representasi jaringan dari contoh kasus 2 :</a:t>
            </a:r>
            <a:endParaRPr lang="en-ID" dirty="0"/>
          </a:p>
        </p:txBody>
      </p:sp>
      <p:sp>
        <p:nvSpPr>
          <p:cNvPr id="8" name="Content Placeholder 2">
            <a:extLst>
              <a:ext uri="{FF2B5EF4-FFF2-40B4-BE49-F238E27FC236}">
                <a16:creationId xmlns:a16="http://schemas.microsoft.com/office/drawing/2014/main" id="{78D43C38-18E5-41E8-9DC4-91CCA30EB193}"/>
              </a:ext>
            </a:extLst>
          </p:cNvPr>
          <p:cNvSpPr txBox="1">
            <a:spLocks/>
          </p:cNvSpPr>
          <p:nvPr/>
        </p:nvSpPr>
        <p:spPr>
          <a:xfrm>
            <a:off x="9021173" y="4534324"/>
            <a:ext cx="2606723" cy="1609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D" sz="2000"/>
              <a:t>Ketika musim semi atau musim gugur, banyaknya ikan di sungai diprediksi akan melimpah. </a:t>
            </a:r>
            <a:endParaRPr lang="en-ID" sz="2000" dirty="0"/>
          </a:p>
        </p:txBody>
      </p:sp>
      <p:sp>
        <p:nvSpPr>
          <p:cNvPr id="27" name="Rectangle 26">
            <a:extLst>
              <a:ext uri="{FF2B5EF4-FFF2-40B4-BE49-F238E27FC236}">
                <a16:creationId xmlns:a16="http://schemas.microsoft.com/office/drawing/2014/main" id="{88A963D9-FCBB-4BB0-AD34-94916A3A1065}"/>
              </a:ext>
            </a:extLst>
          </p:cNvPr>
          <p:cNvSpPr/>
          <p:nvPr/>
        </p:nvSpPr>
        <p:spPr>
          <a:xfrm>
            <a:off x="3658490" y="2649385"/>
            <a:ext cx="2437510" cy="912681"/>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0E44BB2-8577-45DD-832F-C2440CEC3FE7}"/>
              </a:ext>
            </a:extLst>
          </p:cNvPr>
          <p:cNvSpPr/>
          <p:nvPr/>
        </p:nvSpPr>
        <p:spPr>
          <a:xfrm>
            <a:off x="1119115" y="1220315"/>
            <a:ext cx="2019869" cy="1156117"/>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15BD5B3-D3BB-464A-86C0-E35413F63D60}"/>
              </a:ext>
            </a:extLst>
          </p:cNvPr>
          <p:cNvSpPr/>
          <p:nvPr/>
        </p:nvSpPr>
        <p:spPr>
          <a:xfrm>
            <a:off x="6632458" y="1320073"/>
            <a:ext cx="2234096" cy="780519"/>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AE754DC-849D-4015-877F-35F4396E3127}"/>
              </a:ext>
            </a:extLst>
          </p:cNvPr>
          <p:cNvSpPr/>
          <p:nvPr/>
        </p:nvSpPr>
        <p:spPr>
          <a:xfrm>
            <a:off x="1006351" y="3702856"/>
            <a:ext cx="2234096" cy="738330"/>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08D500A-676F-455E-BDE5-89601E821746}"/>
              </a:ext>
            </a:extLst>
          </p:cNvPr>
          <p:cNvSpPr/>
          <p:nvPr/>
        </p:nvSpPr>
        <p:spPr>
          <a:xfrm>
            <a:off x="6332561" y="3665778"/>
            <a:ext cx="1665027" cy="738329"/>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EA26F8D-FB96-4AE3-AF19-82A18104DE26}"/>
              </a:ext>
            </a:extLst>
          </p:cNvPr>
          <p:cNvSpPr/>
          <p:nvPr/>
        </p:nvSpPr>
        <p:spPr>
          <a:xfrm>
            <a:off x="6236552" y="5512223"/>
            <a:ext cx="1857582" cy="929616"/>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4" name="Graphic 33">
            <a:extLst>
              <a:ext uri="{FF2B5EF4-FFF2-40B4-BE49-F238E27FC236}">
                <a16:creationId xmlns:a16="http://schemas.microsoft.com/office/drawing/2014/main" id="{945F74BF-B037-41DF-BE66-44DF79E26DCD}"/>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9813" t="6652" r="18844" b="6994"/>
          <a:stretch/>
        </p:blipFill>
        <p:spPr>
          <a:xfrm>
            <a:off x="709685" y="771597"/>
            <a:ext cx="8311488" cy="5748274"/>
          </a:xfrm>
          <a:prstGeom prst="rect">
            <a:avLst/>
          </a:prstGeom>
        </p:spPr>
      </p:pic>
      <p:sp>
        <p:nvSpPr>
          <p:cNvPr id="35" name="Rectangle 34">
            <a:extLst>
              <a:ext uri="{FF2B5EF4-FFF2-40B4-BE49-F238E27FC236}">
                <a16:creationId xmlns:a16="http://schemas.microsoft.com/office/drawing/2014/main" id="{AB154E6B-F353-4A61-BE70-88E9A4EABF4C}"/>
              </a:ext>
            </a:extLst>
          </p:cNvPr>
          <p:cNvSpPr/>
          <p:nvPr/>
        </p:nvSpPr>
        <p:spPr>
          <a:xfrm>
            <a:off x="134919" y="4967868"/>
            <a:ext cx="1406562" cy="257875"/>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FF0000"/>
                </a:solidFill>
              </a:rPr>
              <a:t>Kejadian input</a:t>
            </a:r>
          </a:p>
        </p:txBody>
      </p:sp>
      <p:sp>
        <p:nvSpPr>
          <p:cNvPr id="36" name="Rectangle 35">
            <a:extLst>
              <a:ext uri="{FF2B5EF4-FFF2-40B4-BE49-F238E27FC236}">
                <a16:creationId xmlns:a16="http://schemas.microsoft.com/office/drawing/2014/main" id="{38C14925-5A09-4D2F-ACB0-A15361C762CD}"/>
              </a:ext>
            </a:extLst>
          </p:cNvPr>
          <p:cNvSpPr/>
          <p:nvPr/>
        </p:nvSpPr>
        <p:spPr>
          <a:xfrm>
            <a:off x="134919" y="5339264"/>
            <a:ext cx="1406562" cy="257875"/>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Kejadian output</a:t>
            </a:r>
          </a:p>
        </p:txBody>
      </p:sp>
      <p:graphicFrame>
        <p:nvGraphicFramePr>
          <p:cNvPr id="38" name="Table 4">
            <a:extLst>
              <a:ext uri="{FF2B5EF4-FFF2-40B4-BE49-F238E27FC236}">
                <a16:creationId xmlns:a16="http://schemas.microsoft.com/office/drawing/2014/main" id="{0265A3C6-F878-4C10-A049-E5EB3D4329C6}"/>
              </a:ext>
            </a:extLst>
          </p:cNvPr>
          <p:cNvGraphicFramePr>
            <a:graphicFrameLocks noGrp="1"/>
          </p:cNvGraphicFramePr>
          <p:nvPr>
            <p:extLst>
              <p:ext uri="{D42A27DB-BD31-4B8C-83A1-F6EECF244321}">
                <p14:modId xmlns:p14="http://schemas.microsoft.com/office/powerpoint/2010/main" val="1563319206"/>
              </p:ext>
            </p:extLst>
          </p:nvPr>
        </p:nvGraphicFramePr>
        <p:xfrm>
          <a:off x="9070563" y="388247"/>
          <a:ext cx="2822742" cy="3976370"/>
        </p:xfrm>
        <a:graphic>
          <a:graphicData uri="http://schemas.openxmlformats.org/drawingml/2006/table">
            <a:tbl>
              <a:tblPr firstRow="1" bandRow="1">
                <a:tableStyleId>{5C22544A-7EE6-4342-B048-85BDC9FD1C3A}</a:tableStyleId>
              </a:tblPr>
              <a:tblGrid>
                <a:gridCol w="1411371">
                  <a:extLst>
                    <a:ext uri="{9D8B030D-6E8A-4147-A177-3AD203B41FA5}">
                      <a16:colId xmlns:a16="http://schemas.microsoft.com/office/drawing/2014/main" val="764365589"/>
                    </a:ext>
                  </a:extLst>
                </a:gridCol>
                <a:gridCol w="1411371">
                  <a:extLst>
                    <a:ext uri="{9D8B030D-6E8A-4147-A177-3AD203B41FA5}">
                      <a16:colId xmlns:a16="http://schemas.microsoft.com/office/drawing/2014/main" val="3467498379"/>
                    </a:ext>
                  </a:extLst>
                </a:gridCol>
              </a:tblGrid>
              <a:tr h="501650">
                <a:tc>
                  <a:txBody>
                    <a:bodyPr/>
                    <a:lstStyle/>
                    <a:p>
                      <a:pPr algn="ctr"/>
                      <a:r>
                        <a:rPr lang="en-US"/>
                        <a:t>Input</a:t>
                      </a:r>
                    </a:p>
                  </a:txBody>
                  <a:tcPr anchor="ctr"/>
                </a:tc>
                <a:tc>
                  <a:txBody>
                    <a:bodyPr/>
                    <a:lstStyle/>
                    <a:p>
                      <a:pPr algn="ctr"/>
                      <a:r>
                        <a:rPr lang="en-US"/>
                        <a:t>Event</a:t>
                      </a:r>
                    </a:p>
                  </a:txBody>
                  <a:tcPr anchor="ctr"/>
                </a:tc>
                <a:extLst>
                  <a:ext uri="{0D108BD9-81ED-4DB2-BD59-A6C34878D82A}">
                    <a16:rowId xmlns:a16="http://schemas.microsoft.com/office/drawing/2014/main" val="888586199"/>
                  </a:ext>
                </a:extLst>
              </a:tr>
              <a:tr h="501650">
                <a:tc>
                  <a:txBody>
                    <a:bodyPr/>
                    <a:lstStyle/>
                    <a:p>
                      <a:pPr algn="ctr"/>
                      <a:r>
                        <a:rPr lang="en-US"/>
                        <a:t>Climatic Zone</a:t>
                      </a:r>
                    </a:p>
                  </a:txBody>
                  <a:tcPr anchor="ctr"/>
                </a:tc>
                <a:tc>
                  <a:txBody>
                    <a:bodyPr/>
                    <a:lstStyle/>
                    <a:p>
                      <a:pPr algn="ctr"/>
                      <a:r>
                        <a:rPr lang="en-US"/>
                        <a:t> Temperate</a:t>
                      </a:r>
                    </a:p>
                  </a:txBody>
                  <a:tcPr anchor="ctr"/>
                </a:tc>
                <a:extLst>
                  <a:ext uri="{0D108BD9-81ED-4DB2-BD59-A6C34878D82A}">
                    <a16:rowId xmlns:a16="http://schemas.microsoft.com/office/drawing/2014/main" val="1161983377"/>
                  </a:ext>
                </a:extLst>
              </a:tr>
              <a:tr h="501650">
                <a:tc>
                  <a:txBody>
                    <a:bodyPr/>
                    <a:lstStyle/>
                    <a:p>
                      <a:pPr algn="ctr"/>
                      <a:r>
                        <a:rPr lang="en-US"/>
                        <a:t>Season</a:t>
                      </a:r>
                    </a:p>
                  </a:txBody>
                  <a:tcPr anchor="ctr"/>
                </a:tc>
                <a:tc>
                  <a:txBody>
                    <a:bodyPr/>
                    <a:lstStyle/>
                    <a:p>
                      <a:pPr algn="ctr"/>
                      <a:r>
                        <a:rPr lang="en-US"/>
                        <a:t>Spring or Autumn</a:t>
                      </a:r>
                    </a:p>
                  </a:txBody>
                  <a:tcPr anchor="ctr"/>
                </a:tc>
                <a:extLst>
                  <a:ext uri="{0D108BD9-81ED-4DB2-BD59-A6C34878D82A}">
                    <a16:rowId xmlns:a16="http://schemas.microsoft.com/office/drawing/2014/main" val="2980830712"/>
                  </a:ext>
                </a:extLst>
              </a:tr>
              <a:tr h="501650">
                <a:tc>
                  <a:txBody>
                    <a:bodyPr/>
                    <a:lstStyle/>
                    <a:p>
                      <a:pPr algn="ctr"/>
                      <a:r>
                        <a:rPr lang="en-US"/>
                        <a:t>Proximity of seas &amp; oceans</a:t>
                      </a:r>
                    </a:p>
                  </a:txBody>
                  <a:tcPr anchor="ctr"/>
                </a:tc>
                <a:tc>
                  <a:txBody>
                    <a:bodyPr/>
                    <a:lstStyle/>
                    <a:p>
                      <a:pPr algn="ctr"/>
                      <a:r>
                        <a:rPr lang="en-US"/>
                        <a:t>More than 500km</a:t>
                      </a:r>
                    </a:p>
                  </a:txBody>
                  <a:tcPr anchor="ctr"/>
                </a:tc>
                <a:extLst>
                  <a:ext uri="{0D108BD9-81ED-4DB2-BD59-A6C34878D82A}">
                    <a16:rowId xmlns:a16="http://schemas.microsoft.com/office/drawing/2014/main" val="347223546"/>
                  </a:ext>
                </a:extLst>
              </a:tr>
              <a:tr h="501650">
                <a:tc>
                  <a:txBody>
                    <a:bodyPr/>
                    <a:lstStyle/>
                    <a:p>
                      <a:pPr algn="ctr"/>
                      <a:r>
                        <a:rPr lang="en-US"/>
                        <a:t>Pressure</a:t>
                      </a:r>
                    </a:p>
                  </a:txBody>
                  <a:tcPr anchor="ctr"/>
                </a:tc>
                <a:tc>
                  <a:txBody>
                    <a:bodyPr/>
                    <a:lstStyle/>
                    <a:p>
                      <a:pPr algn="ctr"/>
                      <a:r>
                        <a:rPr lang="en-US"/>
                        <a:t>Above normal</a:t>
                      </a:r>
                    </a:p>
                  </a:txBody>
                  <a:tcPr anchor="ctr"/>
                </a:tc>
                <a:extLst>
                  <a:ext uri="{0D108BD9-81ED-4DB2-BD59-A6C34878D82A}">
                    <a16:rowId xmlns:a16="http://schemas.microsoft.com/office/drawing/2014/main" val="4085476759"/>
                  </a:ext>
                </a:extLst>
              </a:tr>
              <a:tr h="501650">
                <a:tc>
                  <a:txBody>
                    <a:bodyPr/>
                    <a:lstStyle/>
                    <a:p>
                      <a:pPr algn="ctr"/>
                      <a:r>
                        <a:rPr lang="en-US"/>
                        <a:t>Pesticide Use</a:t>
                      </a:r>
                    </a:p>
                  </a:txBody>
                  <a:tcPr anchor="ctr"/>
                </a:tc>
                <a:tc>
                  <a:txBody>
                    <a:bodyPr/>
                    <a:lstStyle/>
                    <a:p>
                      <a:pPr algn="ctr"/>
                      <a:r>
                        <a:rPr lang="en-US"/>
                        <a:t>Low</a:t>
                      </a:r>
                    </a:p>
                  </a:txBody>
                  <a:tcPr anchor="ctr"/>
                </a:tc>
                <a:extLst>
                  <a:ext uri="{0D108BD9-81ED-4DB2-BD59-A6C34878D82A}">
                    <a16:rowId xmlns:a16="http://schemas.microsoft.com/office/drawing/2014/main" val="3781732992"/>
                  </a:ext>
                </a:extLst>
              </a:tr>
            </a:tbl>
          </a:graphicData>
        </a:graphic>
      </p:graphicFrame>
    </p:spTree>
    <p:extLst>
      <p:ext uri="{BB962C8B-B14F-4D97-AF65-F5344CB8AC3E}">
        <p14:creationId xmlns:p14="http://schemas.microsoft.com/office/powerpoint/2010/main" val="2113683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D261F1B5-CE84-4D56-9F2D-BC154997FB74}"/>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9142" t="7781" r="19403" b="6994"/>
          <a:stretch/>
        </p:blipFill>
        <p:spPr>
          <a:xfrm>
            <a:off x="588267" y="832515"/>
            <a:ext cx="8353972" cy="5691696"/>
          </a:xfrm>
          <a:prstGeom prst="rect">
            <a:avLst/>
          </a:prstGeom>
        </p:spPr>
      </p:pic>
      <p:sp>
        <p:nvSpPr>
          <p:cNvPr id="3" name="Content Placeholder 2">
            <a:extLst>
              <a:ext uri="{FF2B5EF4-FFF2-40B4-BE49-F238E27FC236}">
                <a16:creationId xmlns:a16="http://schemas.microsoft.com/office/drawing/2014/main" id="{2073C6DA-347D-46AA-9DB2-BB9742813627}"/>
              </a:ext>
            </a:extLst>
          </p:cNvPr>
          <p:cNvSpPr>
            <a:spLocks noGrp="1"/>
          </p:cNvSpPr>
          <p:nvPr>
            <p:ph idx="1"/>
          </p:nvPr>
        </p:nvSpPr>
        <p:spPr>
          <a:xfrm>
            <a:off x="838200" y="368491"/>
            <a:ext cx="10515600" cy="464024"/>
          </a:xfrm>
        </p:spPr>
        <p:txBody>
          <a:bodyPr>
            <a:normAutofit lnSpcReduction="10000"/>
          </a:bodyPr>
          <a:lstStyle/>
          <a:p>
            <a:pPr marL="0" indent="0" algn="just">
              <a:buNone/>
            </a:pPr>
            <a:r>
              <a:rPr lang="en-ID"/>
              <a:t>Berikut representasi jaringan dari contoh kasus 2 :</a:t>
            </a:r>
            <a:endParaRPr lang="en-ID" dirty="0"/>
          </a:p>
        </p:txBody>
      </p:sp>
      <p:sp>
        <p:nvSpPr>
          <p:cNvPr id="8" name="Content Placeholder 2">
            <a:extLst>
              <a:ext uri="{FF2B5EF4-FFF2-40B4-BE49-F238E27FC236}">
                <a16:creationId xmlns:a16="http://schemas.microsoft.com/office/drawing/2014/main" id="{78D43C38-18E5-41E8-9DC4-91CCA30EB193}"/>
              </a:ext>
            </a:extLst>
          </p:cNvPr>
          <p:cNvSpPr txBox="1">
            <a:spLocks/>
          </p:cNvSpPr>
          <p:nvPr/>
        </p:nvSpPr>
        <p:spPr>
          <a:xfrm>
            <a:off x="8645392" y="4191014"/>
            <a:ext cx="3518122" cy="2606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D" sz="2000"/>
              <a:t>Ketika musim dingin, banyaknya ikan di sungai diprediksi akan melimpah namun tidak sebanyak ketika di musim semi atau gugur. Pada musim dingin, tekanan udara cenderung lebih rendah dibandingkan biasanya, terutama daerah yang memiliki iklim continental.</a:t>
            </a:r>
            <a:endParaRPr lang="en-ID" sz="2000" dirty="0"/>
          </a:p>
        </p:txBody>
      </p:sp>
      <p:sp>
        <p:nvSpPr>
          <p:cNvPr id="11" name="Rectangle 10">
            <a:extLst>
              <a:ext uri="{FF2B5EF4-FFF2-40B4-BE49-F238E27FC236}">
                <a16:creationId xmlns:a16="http://schemas.microsoft.com/office/drawing/2014/main" id="{9C1D5359-D73E-442E-946E-DF774AAEB923}"/>
              </a:ext>
            </a:extLst>
          </p:cNvPr>
          <p:cNvSpPr/>
          <p:nvPr/>
        </p:nvSpPr>
        <p:spPr>
          <a:xfrm>
            <a:off x="3658490" y="2649385"/>
            <a:ext cx="2437510" cy="912681"/>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6D17FD8-49F8-4E97-9B14-E1F799FCB889}"/>
              </a:ext>
            </a:extLst>
          </p:cNvPr>
          <p:cNvSpPr/>
          <p:nvPr/>
        </p:nvSpPr>
        <p:spPr>
          <a:xfrm>
            <a:off x="134919" y="4967868"/>
            <a:ext cx="1406562" cy="257875"/>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FF0000"/>
                </a:solidFill>
              </a:rPr>
              <a:t>Kejadian input</a:t>
            </a:r>
          </a:p>
        </p:txBody>
      </p:sp>
      <p:sp>
        <p:nvSpPr>
          <p:cNvPr id="13" name="Rectangle 12">
            <a:extLst>
              <a:ext uri="{FF2B5EF4-FFF2-40B4-BE49-F238E27FC236}">
                <a16:creationId xmlns:a16="http://schemas.microsoft.com/office/drawing/2014/main" id="{1657D3F7-05BC-4EFF-B6DC-48DDDCA327A0}"/>
              </a:ext>
            </a:extLst>
          </p:cNvPr>
          <p:cNvSpPr/>
          <p:nvPr/>
        </p:nvSpPr>
        <p:spPr>
          <a:xfrm>
            <a:off x="1119115" y="1220315"/>
            <a:ext cx="2019869" cy="1156117"/>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85511C-212D-4024-A3A1-088160120D32}"/>
              </a:ext>
            </a:extLst>
          </p:cNvPr>
          <p:cNvSpPr/>
          <p:nvPr/>
        </p:nvSpPr>
        <p:spPr>
          <a:xfrm>
            <a:off x="6632458" y="1320073"/>
            <a:ext cx="2234096" cy="780519"/>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2E1BC58-A151-4F75-B86E-2323E7F32666}"/>
              </a:ext>
            </a:extLst>
          </p:cNvPr>
          <p:cNvSpPr/>
          <p:nvPr/>
        </p:nvSpPr>
        <p:spPr>
          <a:xfrm>
            <a:off x="1006351" y="3702856"/>
            <a:ext cx="2234096" cy="738330"/>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4275283-E94B-4853-8566-DDE5BBF0AAF9}"/>
              </a:ext>
            </a:extLst>
          </p:cNvPr>
          <p:cNvSpPr/>
          <p:nvPr/>
        </p:nvSpPr>
        <p:spPr>
          <a:xfrm>
            <a:off x="6332561" y="3665778"/>
            <a:ext cx="1665027" cy="738329"/>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0BD5CF4-E3A3-479D-B7C3-B1C602A7F8B2}"/>
              </a:ext>
            </a:extLst>
          </p:cNvPr>
          <p:cNvSpPr/>
          <p:nvPr/>
        </p:nvSpPr>
        <p:spPr>
          <a:xfrm>
            <a:off x="134919" y="5339264"/>
            <a:ext cx="1406562" cy="257875"/>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Kejadian output</a:t>
            </a:r>
          </a:p>
        </p:txBody>
      </p:sp>
      <p:sp>
        <p:nvSpPr>
          <p:cNvPr id="18" name="Rectangle 17">
            <a:extLst>
              <a:ext uri="{FF2B5EF4-FFF2-40B4-BE49-F238E27FC236}">
                <a16:creationId xmlns:a16="http://schemas.microsoft.com/office/drawing/2014/main" id="{DAD85FAB-F9D7-4788-AF5B-E660D270CB2A}"/>
              </a:ext>
            </a:extLst>
          </p:cNvPr>
          <p:cNvSpPr/>
          <p:nvPr/>
        </p:nvSpPr>
        <p:spPr>
          <a:xfrm>
            <a:off x="6236552" y="5512223"/>
            <a:ext cx="1857582" cy="929616"/>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Up 18">
            <a:extLst>
              <a:ext uri="{FF2B5EF4-FFF2-40B4-BE49-F238E27FC236}">
                <a16:creationId xmlns:a16="http://schemas.microsoft.com/office/drawing/2014/main" id="{022F52D6-E4EE-43AF-8D46-00BD5B8B3D69}"/>
              </a:ext>
            </a:extLst>
          </p:cNvPr>
          <p:cNvSpPr/>
          <p:nvPr/>
        </p:nvSpPr>
        <p:spPr>
          <a:xfrm rot="10800000">
            <a:off x="8065224" y="5566997"/>
            <a:ext cx="484632" cy="780518"/>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Up 22">
            <a:extLst>
              <a:ext uri="{FF2B5EF4-FFF2-40B4-BE49-F238E27FC236}">
                <a16:creationId xmlns:a16="http://schemas.microsoft.com/office/drawing/2014/main" id="{846506AE-C62E-4635-B69D-FA1AE2095F9C}"/>
              </a:ext>
            </a:extLst>
          </p:cNvPr>
          <p:cNvSpPr/>
          <p:nvPr/>
        </p:nvSpPr>
        <p:spPr>
          <a:xfrm rot="10800000">
            <a:off x="588267" y="3702856"/>
            <a:ext cx="484632" cy="780518"/>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4">
            <a:extLst>
              <a:ext uri="{FF2B5EF4-FFF2-40B4-BE49-F238E27FC236}">
                <a16:creationId xmlns:a16="http://schemas.microsoft.com/office/drawing/2014/main" id="{086302EB-6534-47C2-9F24-80939B9087BA}"/>
              </a:ext>
            </a:extLst>
          </p:cNvPr>
          <p:cNvGraphicFramePr>
            <a:graphicFrameLocks noGrp="1"/>
          </p:cNvGraphicFramePr>
          <p:nvPr>
            <p:extLst>
              <p:ext uri="{D42A27DB-BD31-4B8C-83A1-F6EECF244321}">
                <p14:modId xmlns:p14="http://schemas.microsoft.com/office/powerpoint/2010/main" val="1433083792"/>
              </p:ext>
            </p:extLst>
          </p:nvPr>
        </p:nvGraphicFramePr>
        <p:xfrm>
          <a:off x="9071624" y="113050"/>
          <a:ext cx="2822742" cy="3837940"/>
        </p:xfrm>
        <a:graphic>
          <a:graphicData uri="http://schemas.openxmlformats.org/drawingml/2006/table">
            <a:tbl>
              <a:tblPr firstRow="1" bandRow="1">
                <a:tableStyleId>{5C22544A-7EE6-4342-B048-85BDC9FD1C3A}</a:tableStyleId>
              </a:tblPr>
              <a:tblGrid>
                <a:gridCol w="1411371">
                  <a:extLst>
                    <a:ext uri="{9D8B030D-6E8A-4147-A177-3AD203B41FA5}">
                      <a16:colId xmlns:a16="http://schemas.microsoft.com/office/drawing/2014/main" val="764365589"/>
                    </a:ext>
                  </a:extLst>
                </a:gridCol>
                <a:gridCol w="1411371">
                  <a:extLst>
                    <a:ext uri="{9D8B030D-6E8A-4147-A177-3AD203B41FA5}">
                      <a16:colId xmlns:a16="http://schemas.microsoft.com/office/drawing/2014/main" val="3467498379"/>
                    </a:ext>
                  </a:extLst>
                </a:gridCol>
              </a:tblGrid>
              <a:tr h="501650">
                <a:tc>
                  <a:txBody>
                    <a:bodyPr/>
                    <a:lstStyle/>
                    <a:p>
                      <a:pPr algn="ctr"/>
                      <a:r>
                        <a:rPr lang="en-US"/>
                        <a:t>Input</a:t>
                      </a:r>
                    </a:p>
                  </a:txBody>
                  <a:tcPr anchor="ctr"/>
                </a:tc>
                <a:tc>
                  <a:txBody>
                    <a:bodyPr/>
                    <a:lstStyle/>
                    <a:p>
                      <a:pPr algn="ctr"/>
                      <a:r>
                        <a:rPr lang="en-US"/>
                        <a:t>Event</a:t>
                      </a:r>
                    </a:p>
                  </a:txBody>
                  <a:tcPr anchor="ctr"/>
                </a:tc>
                <a:extLst>
                  <a:ext uri="{0D108BD9-81ED-4DB2-BD59-A6C34878D82A}">
                    <a16:rowId xmlns:a16="http://schemas.microsoft.com/office/drawing/2014/main" val="888586199"/>
                  </a:ext>
                </a:extLst>
              </a:tr>
              <a:tr h="501650">
                <a:tc>
                  <a:txBody>
                    <a:bodyPr/>
                    <a:lstStyle/>
                    <a:p>
                      <a:pPr algn="ctr"/>
                      <a:r>
                        <a:rPr lang="en-US"/>
                        <a:t>Climatic Zone</a:t>
                      </a:r>
                    </a:p>
                  </a:txBody>
                  <a:tcPr anchor="ctr"/>
                </a:tc>
                <a:tc>
                  <a:txBody>
                    <a:bodyPr/>
                    <a:lstStyle/>
                    <a:p>
                      <a:pPr algn="ctr"/>
                      <a:r>
                        <a:rPr lang="en-US"/>
                        <a:t> Equatorial</a:t>
                      </a:r>
                    </a:p>
                  </a:txBody>
                  <a:tcPr anchor="ctr"/>
                </a:tc>
                <a:extLst>
                  <a:ext uri="{0D108BD9-81ED-4DB2-BD59-A6C34878D82A}">
                    <a16:rowId xmlns:a16="http://schemas.microsoft.com/office/drawing/2014/main" val="1161983377"/>
                  </a:ext>
                </a:extLst>
              </a:tr>
              <a:tr h="501650">
                <a:tc>
                  <a:txBody>
                    <a:bodyPr/>
                    <a:lstStyle/>
                    <a:p>
                      <a:pPr algn="ctr"/>
                      <a:r>
                        <a:rPr lang="en-US"/>
                        <a:t>Season</a:t>
                      </a:r>
                    </a:p>
                  </a:txBody>
                  <a:tcPr anchor="ctr"/>
                </a:tc>
                <a:tc>
                  <a:txBody>
                    <a:bodyPr/>
                    <a:lstStyle/>
                    <a:p>
                      <a:pPr algn="ctr"/>
                      <a:r>
                        <a:rPr lang="en-US">
                          <a:highlight>
                            <a:srgbClr val="FFFF00"/>
                          </a:highlight>
                        </a:rPr>
                        <a:t>Winter</a:t>
                      </a:r>
                    </a:p>
                  </a:txBody>
                  <a:tcPr anchor="ctr"/>
                </a:tc>
                <a:extLst>
                  <a:ext uri="{0D108BD9-81ED-4DB2-BD59-A6C34878D82A}">
                    <a16:rowId xmlns:a16="http://schemas.microsoft.com/office/drawing/2014/main" val="2980830712"/>
                  </a:ext>
                </a:extLst>
              </a:tr>
              <a:tr h="501650">
                <a:tc>
                  <a:txBody>
                    <a:bodyPr/>
                    <a:lstStyle/>
                    <a:p>
                      <a:pPr algn="ctr"/>
                      <a:r>
                        <a:rPr lang="en-US"/>
                        <a:t>Proximity of seas &amp; oceans</a:t>
                      </a:r>
                    </a:p>
                  </a:txBody>
                  <a:tcPr anchor="ctr"/>
                </a:tc>
                <a:tc>
                  <a:txBody>
                    <a:bodyPr/>
                    <a:lstStyle/>
                    <a:p>
                      <a:pPr algn="ctr"/>
                      <a:r>
                        <a:rPr lang="en-US"/>
                        <a:t>More than 500km</a:t>
                      </a:r>
                    </a:p>
                  </a:txBody>
                  <a:tcPr anchor="ctr"/>
                </a:tc>
                <a:extLst>
                  <a:ext uri="{0D108BD9-81ED-4DB2-BD59-A6C34878D82A}">
                    <a16:rowId xmlns:a16="http://schemas.microsoft.com/office/drawing/2014/main" val="347223546"/>
                  </a:ext>
                </a:extLst>
              </a:tr>
              <a:tr h="501650">
                <a:tc>
                  <a:txBody>
                    <a:bodyPr/>
                    <a:lstStyle/>
                    <a:p>
                      <a:pPr algn="ctr"/>
                      <a:r>
                        <a:rPr lang="en-US"/>
                        <a:t>Pressure</a:t>
                      </a:r>
                    </a:p>
                  </a:txBody>
                  <a:tcPr anchor="ctr"/>
                </a:tc>
                <a:tc>
                  <a:txBody>
                    <a:bodyPr/>
                    <a:lstStyle/>
                    <a:p>
                      <a:pPr algn="ctr"/>
                      <a:r>
                        <a:rPr lang="en-US">
                          <a:highlight>
                            <a:srgbClr val="FFFF00"/>
                          </a:highlight>
                        </a:rPr>
                        <a:t>Below normal</a:t>
                      </a:r>
                    </a:p>
                  </a:txBody>
                  <a:tcPr anchor="ctr"/>
                </a:tc>
                <a:extLst>
                  <a:ext uri="{0D108BD9-81ED-4DB2-BD59-A6C34878D82A}">
                    <a16:rowId xmlns:a16="http://schemas.microsoft.com/office/drawing/2014/main" val="4085476759"/>
                  </a:ext>
                </a:extLst>
              </a:tr>
              <a:tr h="501650">
                <a:tc>
                  <a:txBody>
                    <a:bodyPr/>
                    <a:lstStyle/>
                    <a:p>
                      <a:pPr algn="ctr"/>
                      <a:r>
                        <a:rPr lang="en-US"/>
                        <a:t>Pesticide Use</a:t>
                      </a:r>
                    </a:p>
                  </a:txBody>
                  <a:tcPr anchor="ctr"/>
                </a:tc>
                <a:tc>
                  <a:txBody>
                    <a:bodyPr/>
                    <a:lstStyle/>
                    <a:p>
                      <a:pPr algn="ctr"/>
                      <a:r>
                        <a:rPr lang="en-US"/>
                        <a:t>Low</a:t>
                      </a:r>
                    </a:p>
                  </a:txBody>
                  <a:tcPr anchor="ctr"/>
                </a:tc>
                <a:extLst>
                  <a:ext uri="{0D108BD9-81ED-4DB2-BD59-A6C34878D82A}">
                    <a16:rowId xmlns:a16="http://schemas.microsoft.com/office/drawing/2014/main" val="3781732992"/>
                  </a:ext>
                </a:extLst>
              </a:tr>
            </a:tbl>
          </a:graphicData>
        </a:graphic>
      </p:graphicFrame>
    </p:spTree>
    <p:extLst>
      <p:ext uri="{BB962C8B-B14F-4D97-AF65-F5344CB8AC3E}">
        <p14:creationId xmlns:p14="http://schemas.microsoft.com/office/powerpoint/2010/main" val="1912022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08A3-7B07-4514-93C0-4ACE9FE1DFC3}"/>
              </a:ext>
            </a:extLst>
          </p:cNvPr>
          <p:cNvSpPr>
            <a:spLocks noGrp="1"/>
          </p:cNvSpPr>
          <p:nvPr>
            <p:ph type="title"/>
          </p:nvPr>
        </p:nvSpPr>
        <p:spPr/>
        <p:txBody>
          <a:bodyPr/>
          <a:lstStyle/>
          <a:p>
            <a:pPr algn="ctr"/>
            <a:r>
              <a:rPr lang="en-ID" dirty="0"/>
              <a:t>Kesimpulan</a:t>
            </a:r>
          </a:p>
        </p:txBody>
      </p:sp>
      <p:sp>
        <p:nvSpPr>
          <p:cNvPr id="3" name="Content Placeholder 2">
            <a:extLst>
              <a:ext uri="{FF2B5EF4-FFF2-40B4-BE49-F238E27FC236}">
                <a16:creationId xmlns:a16="http://schemas.microsoft.com/office/drawing/2014/main" id="{2073C6DA-347D-46AA-9DB2-BB9742813627}"/>
              </a:ext>
            </a:extLst>
          </p:cNvPr>
          <p:cNvSpPr>
            <a:spLocks noGrp="1"/>
          </p:cNvSpPr>
          <p:nvPr>
            <p:ph idx="1"/>
          </p:nvPr>
        </p:nvSpPr>
        <p:spPr>
          <a:xfrm>
            <a:off x="838200" y="1460310"/>
            <a:ext cx="10515600" cy="4716653"/>
          </a:xfrm>
        </p:spPr>
        <p:txBody>
          <a:bodyPr/>
          <a:lstStyle/>
          <a:p>
            <a:pPr algn="just"/>
            <a:r>
              <a:rPr lang="en-ID" dirty="0" err="1"/>
              <a:t>Dalam</a:t>
            </a:r>
            <a:r>
              <a:rPr lang="en-ID" dirty="0"/>
              <a:t> </a:t>
            </a:r>
            <a:r>
              <a:rPr lang="en-ID" dirty="0" err="1"/>
              <a:t>proyek</a:t>
            </a:r>
            <a:r>
              <a:rPr lang="en-ID" dirty="0"/>
              <a:t> </a:t>
            </a:r>
            <a:r>
              <a:rPr lang="en-ID" dirty="0" err="1"/>
              <a:t>ini</a:t>
            </a:r>
            <a:r>
              <a:rPr lang="en-ID"/>
              <a:t>, diketahui bahwa Bayesian </a:t>
            </a:r>
            <a:r>
              <a:rPr lang="en-ID" dirty="0"/>
              <a:t>Network </a:t>
            </a:r>
            <a:r>
              <a:rPr lang="en-ID" dirty="0" err="1"/>
              <a:t>dapat</a:t>
            </a:r>
            <a:r>
              <a:rPr lang="en-ID" dirty="0"/>
              <a:t> </a:t>
            </a:r>
            <a:r>
              <a:rPr lang="en-ID" dirty="0" err="1"/>
              <a:t>digunakan</a:t>
            </a:r>
            <a:r>
              <a:rPr lang="en-ID" dirty="0"/>
              <a:t> </a:t>
            </a:r>
            <a:r>
              <a:rPr lang="en-ID" dirty="0" err="1"/>
              <a:t>untuk</a:t>
            </a:r>
            <a:r>
              <a:rPr lang="en-ID" dirty="0"/>
              <a:t> </a:t>
            </a:r>
            <a:r>
              <a:rPr lang="en-ID" err="1"/>
              <a:t>memprediksi</a:t>
            </a:r>
            <a:r>
              <a:rPr lang="en-ID"/>
              <a:t> banyaknya kemunculan ikan berdasarkan pada daerah, cuaca, dan penggunaan pestisida.</a:t>
            </a:r>
          </a:p>
          <a:p>
            <a:pPr algn="just"/>
            <a:r>
              <a:rPr lang="en-ID"/>
              <a:t>Penggunaan pestisida memiliki pengaruh yang relatif besar terhadap banyaknya kemunculan ikan dibandingkan dengan variabel-variabel input yang lain. Hal itu dibuktikan dengan perubahan kondisi penggunaan pestisida menyebabkan perubahan probabilitas kemunculan ikan secara drastis pada contoh kasus pertama.</a:t>
            </a:r>
          </a:p>
          <a:p>
            <a:pPr algn="just"/>
            <a:endParaRPr lang="en-ID"/>
          </a:p>
        </p:txBody>
      </p:sp>
    </p:spTree>
    <p:extLst>
      <p:ext uri="{BB962C8B-B14F-4D97-AF65-F5344CB8AC3E}">
        <p14:creationId xmlns:p14="http://schemas.microsoft.com/office/powerpoint/2010/main" val="2678959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08A3-7B07-4514-93C0-4ACE9FE1DFC3}"/>
              </a:ext>
            </a:extLst>
          </p:cNvPr>
          <p:cNvSpPr>
            <a:spLocks noGrp="1"/>
          </p:cNvSpPr>
          <p:nvPr>
            <p:ph type="title"/>
          </p:nvPr>
        </p:nvSpPr>
        <p:spPr/>
        <p:txBody>
          <a:bodyPr/>
          <a:lstStyle/>
          <a:p>
            <a:pPr algn="ctr"/>
            <a:r>
              <a:rPr lang="en-ID"/>
              <a:t>Saran</a:t>
            </a:r>
            <a:endParaRPr lang="en-ID" dirty="0"/>
          </a:p>
        </p:txBody>
      </p:sp>
      <p:sp>
        <p:nvSpPr>
          <p:cNvPr id="3" name="Content Placeholder 2">
            <a:extLst>
              <a:ext uri="{FF2B5EF4-FFF2-40B4-BE49-F238E27FC236}">
                <a16:creationId xmlns:a16="http://schemas.microsoft.com/office/drawing/2014/main" id="{2073C6DA-347D-46AA-9DB2-BB9742813627}"/>
              </a:ext>
            </a:extLst>
          </p:cNvPr>
          <p:cNvSpPr>
            <a:spLocks noGrp="1"/>
          </p:cNvSpPr>
          <p:nvPr>
            <p:ph idx="1"/>
          </p:nvPr>
        </p:nvSpPr>
        <p:spPr>
          <a:xfrm>
            <a:off x="838200" y="1460310"/>
            <a:ext cx="10515600" cy="4716653"/>
          </a:xfrm>
        </p:spPr>
        <p:txBody>
          <a:bodyPr/>
          <a:lstStyle/>
          <a:p>
            <a:pPr algn="just"/>
            <a:r>
              <a:rPr lang="en-ID"/>
              <a:t>Perkiraan cuaca saat ini dilakukan dengan peralatan yang kompleks sehingga apabila penerapan BN ini dapat dikembangkan lebih lanjut, maka biaya operasional dapat jauh berkurang.</a:t>
            </a:r>
          </a:p>
          <a:p>
            <a:pPr algn="just"/>
            <a:r>
              <a:rPr lang="en-ID"/>
              <a:t>Kadar pestisida dalam air pada proyek ini hanya berasal dari sector agricultural saja, namun untuk ke depannya dapat dikembangkan lagi dengan menggunakan data industri di daerah tersebut. Data industri ini akan berkorelasi dengan limbah yang dihasilkan dan pengaruhnya terhadap lingkungan.</a:t>
            </a:r>
          </a:p>
        </p:txBody>
      </p:sp>
    </p:spTree>
    <p:extLst>
      <p:ext uri="{BB962C8B-B14F-4D97-AF65-F5344CB8AC3E}">
        <p14:creationId xmlns:p14="http://schemas.microsoft.com/office/powerpoint/2010/main" val="2601150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5402-4EAA-4A10-843A-BA318BFADD94}"/>
              </a:ext>
            </a:extLst>
          </p:cNvPr>
          <p:cNvSpPr>
            <a:spLocks noGrp="1"/>
          </p:cNvSpPr>
          <p:nvPr>
            <p:ph type="title"/>
          </p:nvPr>
        </p:nvSpPr>
        <p:spPr>
          <a:xfrm>
            <a:off x="838200" y="191251"/>
            <a:ext cx="10515600" cy="1325563"/>
          </a:xfrm>
        </p:spPr>
        <p:txBody>
          <a:bodyPr/>
          <a:lstStyle/>
          <a:p>
            <a:pPr algn="ctr"/>
            <a:r>
              <a:rPr lang="en-ID"/>
              <a:t>Daftar Pustaka</a:t>
            </a:r>
            <a:endParaRPr lang="en-ID" dirty="0"/>
          </a:p>
        </p:txBody>
      </p:sp>
      <p:sp>
        <p:nvSpPr>
          <p:cNvPr id="3" name="Content Placeholder 2">
            <a:extLst>
              <a:ext uri="{FF2B5EF4-FFF2-40B4-BE49-F238E27FC236}">
                <a16:creationId xmlns:a16="http://schemas.microsoft.com/office/drawing/2014/main" id="{90EB0148-5316-41A2-9CF2-E91610D16EE5}"/>
              </a:ext>
            </a:extLst>
          </p:cNvPr>
          <p:cNvSpPr>
            <a:spLocks noGrp="1"/>
          </p:cNvSpPr>
          <p:nvPr>
            <p:ph idx="1"/>
          </p:nvPr>
        </p:nvSpPr>
        <p:spPr>
          <a:xfrm>
            <a:off x="838200" y="1417597"/>
            <a:ext cx="10515600" cy="4686642"/>
          </a:xfrm>
        </p:spPr>
        <p:txBody>
          <a:bodyPr>
            <a:normAutofit/>
          </a:bodyPr>
          <a:lstStyle/>
          <a:p>
            <a:pPr marL="0" indent="0" algn="just">
              <a:buNone/>
            </a:pPr>
            <a:r>
              <a:rPr lang="en-ID"/>
              <a:t>[1]	</a:t>
            </a:r>
            <a:r>
              <a:rPr lang="en-US" b="0" i="0" u="none" strike="noStrike" baseline="0"/>
              <a:t>Khabarov, S &amp; Shilkina, M &amp; Vasiliev, N. (2021). Precipitation 	forecast based on the Bayesian Network. IOP Conference Series: 	Earth and Environmental Science. 806. 012016. 10.1088/1755-	1315/806/1/012016. </a:t>
            </a:r>
          </a:p>
          <a:p>
            <a:pPr marL="0" indent="0" algn="just">
              <a:buNone/>
            </a:pPr>
            <a:r>
              <a:rPr lang="en-ID"/>
              <a:t>[2]	</a:t>
            </a:r>
            <a:r>
              <a:rPr lang="en-US"/>
              <a:t>Nicholson, Ann &amp; Woodberry, Owen &amp; Twardy, Charles. (2010). 	The “Native Fish” Bayesian networks.</a:t>
            </a:r>
          </a:p>
          <a:p>
            <a:pPr marL="0" indent="0" algn="just">
              <a:buNone/>
            </a:pPr>
            <a:r>
              <a:rPr lang="en-US" b="0" i="0" u="none" strike="noStrike" baseline="0"/>
              <a:t>[3]	</a:t>
            </a:r>
            <a:r>
              <a:rPr lang="de-DE" b="0" i="0">
                <a:effectLst/>
              </a:rPr>
              <a:t>Alisov, BP. 1954. The climates of the earth. Deutscher Verlag der 	Wissenschaften, Berlin,. 277 pp.</a:t>
            </a:r>
            <a:endParaRPr lang="en-ID" b="0" i="0" u="none" strike="noStrike" baseline="0" dirty="0"/>
          </a:p>
        </p:txBody>
      </p:sp>
    </p:spTree>
    <p:extLst>
      <p:ext uri="{BB962C8B-B14F-4D97-AF65-F5344CB8AC3E}">
        <p14:creationId xmlns:p14="http://schemas.microsoft.com/office/powerpoint/2010/main" val="3224248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A8A0-5FF5-4229-A946-75DF7AA73C4F}"/>
              </a:ext>
            </a:extLst>
          </p:cNvPr>
          <p:cNvSpPr>
            <a:spLocks noGrp="1"/>
          </p:cNvSpPr>
          <p:nvPr>
            <p:ph type="title"/>
          </p:nvPr>
        </p:nvSpPr>
        <p:spPr/>
        <p:txBody>
          <a:bodyPr/>
          <a:lstStyle/>
          <a:p>
            <a:pPr algn="ctr"/>
            <a:r>
              <a:rPr lang="en-ID"/>
              <a:t>Skenario</a:t>
            </a:r>
            <a:endParaRPr lang="en-ID" dirty="0"/>
          </a:p>
        </p:txBody>
      </p:sp>
      <p:sp>
        <p:nvSpPr>
          <p:cNvPr id="3" name="Content Placeholder 2">
            <a:extLst>
              <a:ext uri="{FF2B5EF4-FFF2-40B4-BE49-F238E27FC236}">
                <a16:creationId xmlns:a16="http://schemas.microsoft.com/office/drawing/2014/main" id="{80BFAF48-B3E2-417E-AD97-8A818BED15C2}"/>
              </a:ext>
            </a:extLst>
          </p:cNvPr>
          <p:cNvSpPr>
            <a:spLocks noGrp="1"/>
          </p:cNvSpPr>
          <p:nvPr>
            <p:ph idx="1"/>
          </p:nvPr>
        </p:nvSpPr>
        <p:spPr>
          <a:xfrm>
            <a:off x="838200" y="1384300"/>
            <a:ext cx="10515600" cy="5265075"/>
          </a:xfrm>
        </p:spPr>
        <p:txBody>
          <a:bodyPr>
            <a:normAutofit fontScale="92500" lnSpcReduction="10000"/>
          </a:bodyPr>
          <a:lstStyle/>
          <a:p>
            <a:pPr marL="0" indent="0" algn="just">
              <a:buNone/>
            </a:pPr>
            <a:r>
              <a:rPr lang="en-ID"/>
              <a:t>Sungai dengan tepian </a:t>
            </a:r>
            <a:r>
              <a:rPr lang="en-ID" b="1"/>
              <a:t>pepohon</a:t>
            </a:r>
            <a:r>
              <a:rPr lang="en-ID"/>
              <a:t> diketahui mengandung populasi </a:t>
            </a:r>
            <a:r>
              <a:rPr lang="en-ID" b="1"/>
              <a:t>ikan</a:t>
            </a:r>
            <a:r>
              <a:rPr lang="en-ID"/>
              <a:t>, yang perlu dilestarikan. Sebagian sungai melewati lahan </a:t>
            </a:r>
            <a:r>
              <a:rPr lang="en-ID" b="1"/>
              <a:t>pertanian</a:t>
            </a:r>
            <a:r>
              <a:rPr lang="en-ID"/>
              <a:t>, dan sebagian lagi rentan terhadap kondisi </a:t>
            </a:r>
            <a:r>
              <a:rPr lang="en-ID" b="1"/>
              <a:t>kekeringan</a:t>
            </a:r>
            <a:r>
              <a:rPr lang="en-ID"/>
              <a:t>. </a:t>
            </a:r>
            <a:r>
              <a:rPr lang="en-ID" b="1"/>
              <a:t>Pestisida</a:t>
            </a:r>
            <a:r>
              <a:rPr lang="en-ID"/>
              <a:t> diketahui digunakan pada tanaman. </a:t>
            </a:r>
            <a:r>
              <a:rPr lang="en-ID" b="1"/>
              <a:t>Curah</a:t>
            </a:r>
            <a:r>
              <a:rPr lang="en-ID"/>
              <a:t> </a:t>
            </a:r>
            <a:r>
              <a:rPr lang="en-ID" b="1"/>
              <a:t>hujan</a:t>
            </a:r>
            <a:r>
              <a:rPr lang="en-ID"/>
              <a:t> membantu populasi ikan dengan menjaga </a:t>
            </a:r>
            <a:r>
              <a:rPr lang="en-ID" b="1"/>
              <a:t>aliran air</a:t>
            </a:r>
            <a:r>
              <a:rPr lang="en-ID"/>
              <a:t>, yang meningkatkan kesesuaian habitat serta dapat menghubungkan area habitat yang berbeda. </a:t>
            </a:r>
            <a:r>
              <a:rPr lang="en-ID" b="1"/>
              <a:t>Hujan</a:t>
            </a:r>
            <a:r>
              <a:rPr lang="en-ID"/>
              <a:t> juga dapat mencuci pestisida yang berbahaya bagi ikan dari lahan pertanian ke sungai. Ada kekhawatiran bahwa </a:t>
            </a:r>
            <a:r>
              <a:rPr lang="en-ID" b="1"/>
              <a:t>pohon</a:t>
            </a:r>
            <a:r>
              <a:rPr lang="en-ID"/>
              <a:t> dan </a:t>
            </a:r>
            <a:r>
              <a:rPr lang="en-ID" b="1"/>
              <a:t>ikan</a:t>
            </a:r>
            <a:r>
              <a:rPr lang="en-ID"/>
              <a:t> akan terpengaruh oleh kondisi kekeringan dan pestisida tanaman.</a:t>
            </a:r>
          </a:p>
          <a:p>
            <a:pPr marL="0" indent="0" algn="just">
              <a:buNone/>
            </a:pPr>
            <a:endParaRPr lang="en-ID"/>
          </a:p>
          <a:p>
            <a:pPr marL="0" indent="0" algn="just">
              <a:buNone/>
            </a:pPr>
            <a:r>
              <a:rPr lang="en-ID" b="1"/>
              <a:t>Letak geografis</a:t>
            </a:r>
            <a:r>
              <a:rPr lang="en-ID"/>
              <a:t> dan </a:t>
            </a:r>
            <a:r>
              <a:rPr lang="en-ID" b="1"/>
              <a:t>jarak ke laut </a:t>
            </a:r>
            <a:r>
              <a:rPr lang="en-ID"/>
              <a:t>memengaruhi kondisi </a:t>
            </a:r>
            <a:r>
              <a:rPr lang="en-ID" b="1"/>
              <a:t>iklim</a:t>
            </a:r>
            <a:r>
              <a:rPr lang="en-ID"/>
              <a:t> pada suatu daerah. Kondisi </a:t>
            </a:r>
            <a:r>
              <a:rPr lang="en-ID" b="1"/>
              <a:t>iklim</a:t>
            </a:r>
            <a:r>
              <a:rPr lang="en-ID"/>
              <a:t> ini nantinya akan berpengaruh pada </a:t>
            </a:r>
            <a:r>
              <a:rPr lang="en-ID" b="1"/>
              <a:t>temperatur</a:t>
            </a:r>
            <a:r>
              <a:rPr lang="en-ID"/>
              <a:t>, dan </a:t>
            </a:r>
            <a:r>
              <a:rPr lang="en-ID" b="1"/>
              <a:t>kondisi berawan</a:t>
            </a:r>
            <a:r>
              <a:rPr lang="en-ID"/>
              <a:t>. </a:t>
            </a:r>
            <a:r>
              <a:rPr lang="en-ID" b="1"/>
              <a:t>Cuaca </a:t>
            </a:r>
            <a:r>
              <a:rPr lang="en-ID"/>
              <a:t>di tempat tersebut</a:t>
            </a:r>
            <a:r>
              <a:rPr lang="en-ID" b="1"/>
              <a:t> </a:t>
            </a:r>
            <a:r>
              <a:rPr lang="en-ID"/>
              <a:t>dipengaruhi oleh </a:t>
            </a:r>
            <a:r>
              <a:rPr lang="en-ID" b="1"/>
              <a:t>tekanan, kondisi berawan</a:t>
            </a:r>
            <a:r>
              <a:rPr lang="en-ID"/>
              <a:t> dan </a:t>
            </a:r>
            <a:r>
              <a:rPr lang="en-ID" b="1"/>
              <a:t>temperatur</a:t>
            </a:r>
            <a:r>
              <a:rPr lang="en-ID"/>
              <a:t> di wilayah tersebut. </a:t>
            </a:r>
            <a:r>
              <a:rPr lang="en-ID" b="1"/>
              <a:t>Musim</a:t>
            </a:r>
            <a:r>
              <a:rPr lang="en-ID"/>
              <a:t> juga memengaruhi </a:t>
            </a:r>
            <a:r>
              <a:rPr lang="en-ID" b="1"/>
              <a:t>temperature</a:t>
            </a:r>
            <a:r>
              <a:rPr lang="en-ID"/>
              <a:t> udara di lokasi. Pada akhirnya, </a:t>
            </a:r>
            <a:r>
              <a:rPr lang="en-ID" b="1"/>
              <a:t>kekeringan </a:t>
            </a:r>
            <a:r>
              <a:rPr lang="en-ID"/>
              <a:t>dan </a:t>
            </a:r>
            <a:r>
              <a:rPr lang="en-ID" b="1"/>
              <a:t>curah hujan</a:t>
            </a:r>
            <a:r>
              <a:rPr lang="en-ID"/>
              <a:t> dipengaruhi oleh kondisi </a:t>
            </a:r>
            <a:r>
              <a:rPr lang="en-ID" b="1"/>
              <a:t>cuaca</a:t>
            </a:r>
            <a:r>
              <a:rPr lang="en-ID"/>
              <a:t>.</a:t>
            </a:r>
            <a:endParaRPr lang="en-ID" b="1" dirty="0"/>
          </a:p>
        </p:txBody>
      </p:sp>
    </p:spTree>
    <p:extLst>
      <p:ext uri="{BB962C8B-B14F-4D97-AF65-F5344CB8AC3E}">
        <p14:creationId xmlns:p14="http://schemas.microsoft.com/office/powerpoint/2010/main" val="3449666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A8A0-5FF5-4229-A946-75DF7AA73C4F}"/>
              </a:ext>
            </a:extLst>
          </p:cNvPr>
          <p:cNvSpPr>
            <a:spLocks noGrp="1"/>
          </p:cNvSpPr>
          <p:nvPr>
            <p:ph type="title"/>
          </p:nvPr>
        </p:nvSpPr>
        <p:spPr/>
        <p:txBody>
          <a:bodyPr/>
          <a:lstStyle/>
          <a:p>
            <a:pPr algn="ctr"/>
            <a:r>
              <a:rPr lang="en-ID"/>
              <a:t>Permodelan Jaringan</a:t>
            </a:r>
            <a:endParaRPr lang="en-ID" dirty="0"/>
          </a:p>
        </p:txBody>
      </p:sp>
      <p:sp>
        <p:nvSpPr>
          <p:cNvPr id="3" name="Content Placeholder 2">
            <a:extLst>
              <a:ext uri="{FF2B5EF4-FFF2-40B4-BE49-F238E27FC236}">
                <a16:creationId xmlns:a16="http://schemas.microsoft.com/office/drawing/2014/main" id="{80BFAF48-B3E2-417E-AD97-8A818BED15C2}"/>
              </a:ext>
            </a:extLst>
          </p:cNvPr>
          <p:cNvSpPr>
            <a:spLocks noGrp="1"/>
          </p:cNvSpPr>
          <p:nvPr>
            <p:ph idx="1"/>
          </p:nvPr>
        </p:nvSpPr>
        <p:spPr>
          <a:xfrm>
            <a:off x="838200" y="1825625"/>
            <a:ext cx="10515600" cy="4823750"/>
          </a:xfrm>
        </p:spPr>
        <p:txBody>
          <a:bodyPr>
            <a:normAutofit/>
          </a:bodyPr>
          <a:lstStyle/>
          <a:p>
            <a:pPr marL="0" indent="0" algn="just">
              <a:buNone/>
            </a:pPr>
            <a:r>
              <a:rPr lang="en-ID"/>
              <a:t>Satu kejadian dalam permasalahan memiliki kejadian yang mempengaruhinya yang disebut sebagai kejadian parent. Hubungan tersebut membentuk sebuah jaringan yang dinyatakan sebagai Bayesian Network.</a:t>
            </a:r>
          </a:p>
          <a:p>
            <a:pPr marL="0" indent="0" algn="just">
              <a:buNone/>
            </a:pPr>
            <a:r>
              <a:rPr lang="en-ID"/>
              <a:t>Pada permasalahan ini hubungan kejadian-kejadian (variable) tersebut dinyatakan dalam tabel 1 berikut. Kemudian nilai masing-masing kejadian disajikan dalam tabel 2.</a:t>
            </a:r>
            <a:endParaRPr lang="en-ID" b="1" dirty="0"/>
          </a:p>
        </p:txBody>
      </p:sp>
    </p:spTree>
    <p:extLst>
      <p:ext uri="{BB962C8B-B14F-4D97-AF65-F5344CB8AC3E}">
        <p14:creationId xmlns:p14="http://schemas.microsoft.com/office/powerpoint/2010/main" val="3055250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Judul 4">
            <a:extLst>
              <a:ext uri="{FF2B5EF4-FFF2-40B4-BE49-F238E27FC236}">
                <a16:creationId xmlns:a16="http://schemas.microsoft.com/office/drawing/2014/main" id="{6F48B43F-05DD-4EFD-A8BF-74147087377D}"/>
              </a:ext>
            </a:extLst>
          </p:cNvPr>
          <p:cNvSpPr>
            <a:spLocks noGrp="1"/>
          </p:cNvSpPr>
          <p:nvPr>
            <p:ph type="title"/>
          </p:nvPr>
        </p:nvSpPr>
        <p:spPr>
          <a:xfrm>
            <a:off x="335844" y="-104019"/>
            <a:ext cx="10515600" cy="1325563"/>
          </a:xfrm>
        </p:spPr>
        <p:txBody>
          <a:bodyPr>
            <a:normAutofit/>
          </a:bodyPr>
          <a:lstStyle/>
          <a:p>
            <a:r>
              <a:rPr lang="en-ID" sz="3600"/>
              <a:t>Tabel 1</a:t>
            </a:r>
          </a:p>
        </p:txBody>
      </p:sp>
      <p:graphicFrame>
        <p:nvGraphicFramePr>
          <p:cNvPr id="21" name="Table 4">
            <a:extLst>
              <a:ext uri="{FF2B5EF4-FFF2-40B4-BE49-F238E27FC236}">
                <a16:creationId xmlns:a16="http://schemas.microsoft.com/office/drawing/2014/main" id="{4798A31C-6DBF-40A4-8307-D1D0C273F13E}"/>
              </a:ext>
            </a:extLst>
          </p:cNvPr>
          <p:cNvGraphicFramePr>
            <a:graphicFrameLocks noGrp="1"/>
          </p:cNvGraphicFramePr>
          <p:nvPr>
            <p:ph idx="1"/>
          </p:nvPr>
        </p:nvGraphicFramePr>
        <p:xfrm>
          <a:off x="2232378" y="393662"/>
          <a:ext cx="7727244" cy="6342381"/>
        </p:xfrm>
        <a:graphic>
          <a:graphicData uri="http://schemas.openxmlformats.org/drawingml/2006/table">
            <a:tbl>
              <a:tblPr firstRow="1" bandRow="1">
                <a:tableStyleId>{5C22544A-7EE6-4342-B048-85BDC9FD1C3A}</a:tableStyleId>
              </a:tblPr>
              <a:tblGrid>
                <a:gridCol w="1938572">
                  <a:extLst>
                    <a:ext uri="{9D8B030D-6E8A-4147-A177-3AD203B41FA5}">
                      <a16:colId xmlns:a16="http://schemas.microsoft.com/office/drawing/2014/main" val="2189195164"/>
                    </a:ext>
                  </a:extLst>
                </a:gridCol>
                <a:gridCol w="5788672">
                  <a:extLst>
                    <a:ext uri="{9D8B030D-6E8A-4147-A177-3AD203B41FA5}">
                      <a16:colId xmlns:a16="http://schemas.microsoft.com/office/drawing/2014/main" val="1109392551"/>
                    </a:ext>
                  </a:extLst>
                </a:gridCol>
              </a:tblGrid>
              <a:tr h="377844">
                <a:tc>
                  <a:txBody>
                    <a:bodyPr/>
                    <a:lstStyle/>
                    <a:p>
                      <a:r>
                        <a:rPr lang="en-US" sz="1800">
                          <a:solidFill>
                            <a:schemeClr val="tx1"/>
                          </a:solidFill>
                        </a:rPr>
                        <a:t>V</a:t>
                      </a:r>
                      <a:r>
                        <a:rPr lang="en-ID" sz="1800">
                          <a:solidFill>
                            <a:schemeClr val="tx1"/>
                          </a:solidFill>
                        </a:rPr>
                        <a:t>ariabel</a:t>
                      </a:r>
                      <a:endParaRPr lang="en-ID" sz="1800" dirty="0">
                        <a:solidFill>
                          <a:schemeClr val="tx1"/>
                        </a:solidFill>
                      </a:endParaRPr>
                    </a:p>
                  </a:txBody>
                  <a:tcPr/>
                </a:tc>
                <a:tc>
                  <a:txBody>
                    <a:bodyPr/>
                    <a:lstStyle/>
                    <a:p>
                      <a:r>
                        <a:rPr lang="en-US" sz="1800">
                          <a:solidFill>
                            <a:schemeClr val="tx1"/>
                          </a:solidFill>
                        </a:rPr>
                        <a:t>D</a:t>
                      </a:r>
                      <a:r>
                        <a:rPr lang="en-ID" sz="1800">
                          <a:solidFill>
                            <a:schemeClr val="tx1"/>
                          </a:solidFill>
                        </a:rPr>
                        <a:t>ipengaruhi</a:t>
                      </a:r>
                      <a:endParaRPr lang="en-ID" sz="1800" dirty="0">
                        <a:solidFill>
                          <a:schemeClr val="tx1"/>
                        </a:solidFill>
                      </a:endParaRPr>
                    </a:p>
                  </a:txBody>
                  <a:tcPr/>
                </a:tc>
                <a:extLst>
                  <a:ext uri="{0D108BD9-81ED-4DB2-BD59-A6C34878D82A}">
                    <a16:rowId xmlns:a16="http://schemas.microsoft.com/office/drawing/2014/main" val="1694948438"/>
                  </a:ext>
                </a:extLst>
              </a:tr>
              <a:tr h="377844">
                <a:tc>
                  <a:txBody>
                    <a:bodyPr/>
                    <a:lstStyle/>
                    <a:p>
                      <a:r>
                        <a:rPr lang="en-ID" sz="1800">
                          <a:solidFill>
                            <a:schemeClr val="tx1"/>
                          </a:solidFill>
                        </a:rPr>
                        <a:t>Banyak ikan</a:t>
                      </a:r>
                      <a:endParaRPr lang="en-ID" sz="1800" dirty="0">
                        <a:solidFill>
                          <a:schemeClr val="tx1"/>
                        </a:solidFill>
                      </a:endParaRPr>
                    </a:p>
                  </a:txBody>
                  <a:tcPr/>
                </a:tc>
                <a:tc>
                  <a:txBody>
                    <a:bodyPr/>
                    <a:lstStyle/>
                    <a:p>
                      <a:r>
                        <a:rPr lang="en-ID" sz="1800">
                          <a:solidFill>
                            <a:schemeClr val="tx1"/>
                          </a:solidFill>
                        </a:rPr>
                        <a:t>Aliran air dan penggunaan pestisida</a:t>
                      </a:r>
                      <a:endParaRPr lang="en-ID" sz="1800" dirty="0">
                        <a:solidFill>
                          <a:schemeClr val="tx1"/>
                        </a:solidFill>
                      </a:endParaRPr>
                    </a:p>
                  </a:txBody>
                  <a:tcPr/>
                </a:tc>
                <a:extLst>
                  <a:ext uri="{0D108BD9-81ED-4DB2-BD59-A6C34878D82A}">
                    <a16:rowId xmlns:a16="http://schemas.microsoft.com/office/drawing/2014/main" val="1695915281"/>
                  </a:ext>
                </a:extLst>
              </a:tr>
              <a:tr h="377844">
                <a:tc>
                  <a:txBody>
                    <a:bodyPr/>
                    <a:lstStyle/>
                    <a:p>
                      <a:r>
                        <a:rPr lang="en-ID" sz="1800">
                          <a:solidFill>
                            <a:schemeClr val="tx1"/>
                          </a:solidFill>
                        </a:rPr>
                        <a:t>Kondisi pohon</a:t>
                      </a:r>
                      <a:endParaRPr lang="en-ID" sz="1800" dirty="0">
                        <a:solidFill>
                          <a:schemeClr val="tx1"/>
                        </a:solidFill>
                      </a:endParaRPr>
                    </a:p>
                  </a:txBody>
                  <a:tcPr/>
                </a:tc>
                <a:tc>
                  <a:txBody>
                    <a:bodyPr/>
                    <a:lstStyle/>
                    <a:p>
                      <a:r>
                        <a:rPr lang="en-ID" sz="1800">
                          <a:solidFill>
                            <a:schemeClr val="tx1"/>
                          </a:solidFill>
                        </a:rPr>
                        <a:t>Curah hujan dan kondisi kekeringan</a:t>
                      </a:r>
                      <a:endParaRPr lang="en-ID" sz="1800" dirty="0">
                        <a:solidFill>
                          <a:schemeClr val="tx1"/>
                        </a:solidFill>
                      </a:endParaRPr>
                    </a:p>
                  </a:txBody>
                  <a:tcPr/>
                </a:tc>
                <a:extLst>
                  <a:ext uri="{0D108BD9-81ED-4DB2-BD59-A6C34878D82A}">
                    <a16:rowId xmlns:a16="http://schemas.microsoft.com/office/drawing/2014/main" val="2282629076"/>
                  </a:ext>
                </a:extLst>
              </a:tr>
              <a:tr h="377844">
                <a:tc>
                  <a:txBody>
                    <a:bodyPr/>
                    <a:lstStyle/>
                    <a:p>
                      <a:r>
                        <a:rPr lang="en-ID" sz="1800">
                          <a:solidFill>
                            <a:schemeClr val="tx1"/>
                          </a:solidFill>
                        </a:rPr>
                        <a:t>Aliran air</a:t>
                      </a:r>
                      <a:endParaRPr lang="en-ID" sz="1800" dirty="0">
                        <a:solidFill>
                          <a:schemeClr val="tx1"/>
                        </a:solidFill>
                      </a:endParaRPr>
                    </a:p>
                  </a:txBody>
                  <a:tcPr/>
                </a:tc>
                <a:tc>
                  <a:txBody>
                    <a:bodyPr/>
                    <a:lstStyle/>
                    <a:p>
                      <a:r>
                        <a:rPr lang="en-ID" sz="1800">
                          <a:solidFill>
                            <a:schemeClr val="tx1"/>
                          </a:solidFill>
                        </a:rPr>
                        <a:t>Curah hujan dan kondisi kekeringan</a:t>
                      </a:r>
                      <a:endParaRPr lang="en-ID" sz="1800" dirty="0">
                        <a:solidFill>
                          <a:schemeClr val="tx1"/>
                        </a:solidFill>
                      </a:endParaRPr>
                    </a:p>
                  </a:txBody>
                  <a:tcPr/>
                </a:tc>
                <a:extLst>
                  <a:ext uri="{0D108BD9-81ED-4DB2-BD59-A6C34878D82A}">
                    <a16:rowId xmlns:a16="http://schemas.microsoft.com/office/drawing/2014/main" val="4244067775"/>
                  </a:ext>
                </a:extLst>
              </a:tr>
              <a:tr h="377844">
                <a:tc>
                  <a:txBody>
                    <a:bodyPr/>
                    <a:lstStyle/>
                    <a:p>
                      <a:r>
                        <a:rPr lang="en-ID" sz="1800">
                          <a:solidFill>
                            <a:schemeClr val="tx1"/>
                          </a:solidFill>
                        </a:rPr>
                        <a:t>Pestisida di air</a:t>
                      </a:r>
                      <a:endParaRPr lang="en-ID" sz="18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a:solidFill>
                            <a:schemeClr val="tx1"/>
                          </a:solidFill>
                        </a:rPr>
                        <a:t>Curah hujan dan penggunaan pestisida</a:t>
                      </a:r>
                    </a:p>
                  </a:txBody>
                  <a:tcPr/>
                </a:tc>
                <a:extLst>
                  <a:ext uri="{0D108BD9-81ED-4DB2-BD59-A6C34878D82A}">
                    <a16:rowId xmlns:a16="http://schemas.microsoft.com/office/drawing/2014/main" val="910167640"/>
                  </a:ext>
                </a:extLst>
              </a:tr>
              <a:tr h="674721">
                <a:tc>
                  <a:txBody>
                    <a:bodyPr/>
                    <a:lstStyle/>
                    <a:p>
                      <a:r>
                        <a:rPr lang="en-US" sz="1800">
                          <a:solidFill>
                            <a:schemeClr val="tx1"/>
                          </a:solidFill>
                        </a:rPr>
                        <a:t>Penggunaan pestisida</a:t>
                      </a:r>
                      <a:endParaRPr lang="en-ID" sz="18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rPr>
                        <a:t>-</a:t>
                      </a:r>
                      <a:endParaRPr lang="en-ID" sz="1800">
                        <a:solidFill>
                          <a:schemeClr val="tx1"/>
                        </a:solidFill>
                      </a:endParaRPr>
                    </a:p>
                  </a:txBody>
                  <a:tcPr/>
                </a:tc>
                <a:extLst>
                  <a:ext uri="{0D108BD9-81ED-4DB2-BD59-A6C34878D82A}">
                    <a16:rowId xmlns:a16="http://schemas.microsoft.com/office/drawing/2014/main" val="1893421669"/>
                  </a:ext>
                </a:extLst>
              </a:tr>
              <a:tr h="377844">
                <a:tc>
                  <a:txBody>
                    <a:bodyPr/>
                    <a:lstStyle/>
                    <a:p>
                      <a:r>
                        <a:rPr lang="en-ID" sz="1800">
                          <a:solidFill>
                            <a:schemeClr val="tx1"/>
                          </a:solidFill>
                        </a:rPr>
                        <a:t>Curah hujan </a:t>
                      </a:r>
                      <a:endParaRPr lang="en-ID" sz="1800" dirty="0">
                        <a:solidFill>
                          <a:schemeClr val="tx1"/>
                        </a:solidFill>
                      </a:endParaRPr>
                    </a:p>
                  </a:txBody>
                  <a:tcPr/>
                </a:tc>
                <a:tc>
                  <a:txBody>
                    <a:bodyPr/>
                    <a:lstStyle/>
                    <a:p>
                      <a:r>
                        <a:rPr lang="en-ID" sz="1800">
                          <a:solidFill>
                            <a:schemeClr val="tx1"/>
                          </a:solidFill>
                        </a:rPr>
                        <a:t>Cuaca</a:t>
                      </a:r>
                      <a:endParaRPr lang="en-ID" sz="1800" dirty="0">
                        <a:solidFill>
                          <a:schemeClr val="tx1"/>
                        </a:solidFill>
                      </a:endParaRPr>
                    </a:p>
                  </a:txBody>
                  <a:tcPr/>
                </a:tc>
                <a:extLst>
                  <a:ext uri="{0D108BD9-81ED-4DB2-BD59-A6C34878D82A}">
                    <a16:rowId xmlns:a16="http://schemas.microsoft.com/office/drawing/2014/main" val="3442831834"/>
                  </a:ext>
                </a:extLst>
              </a:tr>
              <a:tr h="377844">
                <a:tc>
                  <a:txBody>
                    <a:bodyPr/>
                    <a:lstStyle/>
                    <a:p>
                      <a:r>
                        <a:rPr lang="en-US" sz="1800">
                          <a:solidFill>
                            <a:schemeClr val="tx1"/>
                          </a:solidFill>
                        </a:rPr>
                        <a:t>K</a:t>
                      </a:r>
                      <a:r>
                        <a:rPr lang="en-ID" sz="1800">
                          <a:solidFill>
                            <a:schemeClr val="tx1"/>
                          </a:solidFill>
                        </a:rPr>
                        <a:t>ondisi kekeringan</a:t>
                      </a:r>
                      <a:endParaRPr lang="en-ID" sz="18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a:solidFill>
                            <a:schemeClr val="tx1"/>
                          </a:solidFill>
                        </a:rPr>
                        <a:t>Cuaca</a:t>
                      </a:r>
                      <a:endParaRPr lang="en-ID" sz="1800" dirty="0">
                        <a:solidFill>
                          <a:schemeClr val="tx1"/>
                        </a:solidFill>
                      </a:endParaRPr>
                    </a:p>
                  </a:txBody>
                  <a:tcPr/>
                </a:tc>
                <a:extLst>
                  <a:ext uri="{0D108BD9-81ED-4DB2-BD59-A6C34878D82A}">
                    <a16:rowId xmlns:a16="http://schemas.microsoft.com/office/drawing/2014/main" val="1780778699"/>
                  </a:ext>
                </a:extLst>
              </a:tr>
              <a:tr h="377844">
                <a:tc>
                  <a:txBody>
                    <a:bodyPr/>
                    <a:lstStyle/>
                    <a:p>
                      <a:r>
                        <a:rPr lang="en-ID" sz="1800">
                          <a:solidFill>
                            <a:schemeClr val="tx1"/>
                          </a:solidFill>
                        </a:rPr>
                        <a:t>Cuaca</a:t>
                      </a:r>
                      <a:endParaRPr lang="en-ID" sz="18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a:solidFill>
                            <a:schemeClr val="tx1"/>
                          </a:solidFill>
                        </a:rPr>
                        <a:t>Tekanan udara, temperatur, dan kondisi berawan</a:t>
                      </a:r>
                      <a:endParaRPr lang="en-ID" sz="1800" dirty="0">
                        <a:solidFill>
                          <a:schemeClr val="tx1"/>
                        </a:solidFill>
                      </a:endParaRPr>
                    </a:p>
                  </a:txBody>
                  <a:tcPr/>
                </a:tc>
                <a:extLst>
                  <a:ext uri="{0D108BD9-81ED-4DB2-BD59-A6C34878D82A}">
                    <a16:rowId xmlns:a16="http://schemas.microsoft.com/office/drawing/2014/main" val="4085885940"/>
                  </a:ext>
                </a:extLst>
              </a:tr>
              <a:tr h="377844">
                <a:tc>
                  <a:txBody>
                    <a:bodyPr/>
                    <a:lstStyle/>
                    <a:p>
                      <a:r>
                        <a:rPr lang="en-ID" sz="1800">
                          <a:solidFill>
                            <a:schemeClr val="tx1"/>
                          </a:solidFill>
                        </a:rPr>
                        <a:t>Tekanan udara</a:t>
                      </a:r>
                      <a:endParaRPr lang="en-ID" sz="1800" dirty="0">
                        <a:solidFill>
                          <a:schemeClr val="tx1"/>
                        </a:solidFill>
                      </a:endParaRPr>
                    </a:p>
                  </a:txBody>
                  <a:tcPr/>
                </a:tc>
                <a:tc>
                  <a:txBody>
                    <a:bodyPr/>
                    <a:lstStyle/>
                    <a:p>
                      <a:r>
                        <a:rPr lang="en-US" sz="1800">
                          <a:solidFill>
                            <a:schemeClr val="tx1"/>
                          </a:solidFill>
                        </a:rPr>
                        <a:t>-</a:t>
                      </a:r>
                      <a:endParaRPr lang="en-ID" sz="1800" dirty="0">
                        <a:solidFill>
                          <a:schemeClr val="tx1"/>
                        </a:solidFill>
                      </a:endParaRPr>
                    </a:p>
                  </a:txBody>
                  <a:tcPr/>
                </a:tc>
                <a:extLst>
                  <a:ext uri="{0D108BD9-81ED-4DB2-BD59-A6C34878D82A}">
                    <a16:rowId xmlns:a16="http://schemas.microsoft.com/office/drawing/2014/main" val="2402666104"/>
                  </a:ext>
                </a:extLst>
              </a:tr>
              <a:tr h="377844">
                <a:tc>
                  <a:txBody>
                    <a:bodyPr/>
                    <a:lstStyle/>
                    <a:p>
                      <a:r>
                        <a:rPr lang="en-US" sz="1800">
                          <a:solidFill>
                            <a:schemeClr val="tx1"/>
                          </a:solidFill>
                        </a:rPr>
                        <a:t>K</a:t>
                      </a:r>
                      <a:r>
                        <a:rPr lang="en-ID" sz="1800">
                          <a:solidFill>
                            <a:schemeClr val="tx1"/>
                          </a:solidFill>
                        </a:rPr>
                        <a:t>ondisi berawan</a:t>
                      </a:r>
                      <a:endParaRPr lang="en-ID" sz="1800" dirty="0">
                        <a:solidFill>
                          <a:schemeClr val="tx1"/>
                        </a:solidFill>
                      </a:endParaRPr>
                    </a:p>
                  </a:txBody>
                  <a:tcPr/>
                </a:tc>
                <a:tc>
                  <a:txBody>
                    <a:bodyPr/>
                    <a:lstStyle/>
                    <a:p>
                      <a:r>
                        <a:rPr lang="en-US" sz="1800">
                          <a:solidFill>
                            <a:schemeClr val="tx1"/>
                          </a:solidFill>
                        </a:rPr>
                        <a:t>Iklim</a:t>
                      </a:r>
                      <a:endParaRPr lang="en-ID" sz="1800" dirty="0">
                        <a:solidFill>
                          <a:schemeClr val="tx1"/>
                        </a:solidFill>
                      </a:endParaRPr>
                    </a:p>
                  </a:txBody>
                  <a:tcPr/>
                </a:tc>
                <a:extLst>
                  <a:ext uri="{0D108BD9-81ED-4DB2-BD59-A6C34878D82A}">
                    <a16:rowId xmlns:a16="http://schemas.microsoft.com/office/drawing/2014/main" val="2805324627"/>
                  </a:ext>
                </a:extLst>
              </a:tr>
              <a:tr h="377844">
                <a:tc>
                  <a:txBody>
                    <a:bodyPr/>
                    <a:lstStyle/>
                    <a:p>
                      <a:r>
                        <a:rPr lang="en-US" sz="1800">
                          <a:solidFill>
                            <a:schemeClr val="tx1"/>
                          </a:solidFill>
                        </a:rPr>
                        <a:t>Temperatur udara</a:t>
                      </a:r>
                      <a:endParaRPr lang="en-ID" sz="1800" dirty="0">
                        <a:solidFill>
                          <a:schemeClr val="tx1"/>
                        </a:solidFill>
                      </a:endParaRPr>
                    </a:p>
                  </a:txBody>
                  <a:tcPr/>
                </a:tc>
                <a:tc>
                  <a:txBody>
                    <a:bodyPr/>
                    <a:lstStyle/>
                    <a:p>
                      <a:r>
                        <a:rPr lang="en-US" sz="1800">
                          <a:solidFill>
                            <a:schemeClr val="tx1"/>
                          </a:solidFill>
                        </a:rPr>
                        <a:t>Iklim dan musim</a:t>
                      </a:r>
                      <a:endParaRPr lang="en-ID" sz="1800" dirty="0">
                        <a:solidFill>
                          <a:schemeClr val="tx1"/>
                        </a:solidFill>
                      </a:endParaRPr>
                    </a:p>
                  </a:txBody>
                  <a:tcPr/>
                </a:tc>
                <a:extLst>
                  <a:ext uri="{0D108BD9-81ED-4DB2-BD59-A6C34878D82A}">
                    <a16:rowId xmlns:a16="http://schemas.microsoft.com/office/drawing/2014/main" val="3356098924"/>
                  </a:ext>
                </a:extLst>
              </a:tr>
              <a:tr h="377844">
                <a:tc>
                  <a:txBody>
                    <a:bodyPr/>
                    <a:lstStyle/>
                    <a:p>
                      <a:r>
                        <a:rPr lang="en-US" sz="1800">
                          <a:solidFill>
                            <a:schemeClr val="tx1"/>
                          </a:solidFill>
                        </a:rPr>
                        <a:t>Iklim</a:t>
                      </a:r>
                      <a:endParaRPr lang="en-ID" sz="1800" dirty="0">
                        <a:solidFill>
                          <a:schemeClr val="tx1"/>
                        </a:solidFill>
                      </a:endParaRPr>
                    </a:p>
                  </a:txBody>
                  <a:tcPr/>
                </a:tc>
                <a:tc>
                  <a:txBody>
                    <a:bodyPr/>
                    <a:lstStyle/>
                    <a:p>
                      <a:r>
                        <a:rPr lang="en-US" sz="1800">
                          <a:solidFill>
                            <a:schemeClr val="tx1"/>
                          </a:solidFill>
                        </a:rPr>
                        <a:t>Jarak ke laut dan lokasi geografis</a:t>
                      </a:r>
                      <a:endParaRPr lang="en-ID" sz="1800" dirty="0">
                        <a:solidFill>
                          <a:schemeClr val="tx1"/>
                        </a:solidFill>
                      </a:endParaRPr>
                    </a:p>
                  </a:txBody>
                  <a:tcPr/>
                </a:tc>
                <a:extLst>
                  <a:ext uri="{0D108BD9-81ED-4DB2-BD59-A6C34878D82A}">
                    <a16:rowId xmlns:a16="http://schemas.microsoft.com/office/drawing/2014/main" val="2378750400"/>
                  </a:ext>
                </a:extLst>
              </a:tr>
              <a:tr h="377844">
                <a:tc>
                  <a:txBody>
                    <a:bodyPr/>
                    <a:lstStyle/>
                    <a:p>
                      <a:r>
                        <a:rPr lang="en-US" sz="1800">
                          <a:solidFill>
                            <a:schemeClr val="tx1"/>
                          </a:solidFill>
                        </a:rPr>
                        <a:t>Musim</a:t>
                      </a:r>
                      <a:endParaRPr lang="en-ID" sz="1800" dirty="0">
                        <a:solidFill>
                          <a:schemeClr val="tx1"/>
                        </a:solidFill>
                      </a:endParaRPr>
                    </a:p>
                  </a:txBody>
                  <a:tcPr/>
                </a:tc>
                <a:tc>
                  <a:txBody>
                    <a:bodyPr/>
                    <a:lstStyle/>
                    <a:p>
                      <a:r>
                        <a:rPr lang="en-US" sz="1800">
                          <a:solidFill>
                            <a:schemeClr val="tx1"/>
                          </a:solidFill>
                        </a:rPr>
                        <a:t>-</a:t>
                      </a:r>
                      <a:endParaRPr lang="en-ID" sz="1800" dirty="0">
                        <a:solidFill>
                          <a:schemeClr val="tx1"/>
                        </a:solidFill>
                      </a:endParaRPr>
                    </a:p>
                  </a:txBody>
                  <a:tcPr/>
                </a:tc>
                <a:extLst>
                  <a:ext uri="{0D108BD9-81ED-4DB2-BD59-A6C34878D82A}">
                    <a16:rowId xmlns:a16="http://schemas.microsoft.com/office/drawing/2014/main" val="3293714153"/>
                  </a:ext>
                </a:extLst>
              </a:tr>
              <a:tr h="377844">
                <a:tc>
                  <a:txBody>
                    <a:bodyPr/>
                    <a:lstStyle/>
                    <a:p>
                      <a:r>
                        <a:rPr lang="en-US" sz="1800">
                          <a:solidFill>
                            <a:schemeClr val="tx1"/>
                          </a:solidFill>
                        </a:rPr>
                        <a:t>Jarak ke laut</a:t>
                      </a:r>
                      <a:endParaRPr lang="en-ID" sz="1800" dirty="0">
                        <a:solidFill>
                          <a:schemeClr val="tx1"/>
                        </a:solidFill>
                      </a:endParaRPr>
                    </a:p>
                  </a:txBody>
                  <a:tcPr/>
                </a:tc>
                <a:tc>
                  <a:txBody>
                    <a:bodyPr/>
                    <a:lstStyle/>
                    <a:p>
                      <a:r>
                        <a:rPr lang="en-US" sz="1800">
                          <a:solidFill>
                            <a:schemeClr val="tx1"/>
                          </a:solidFill>
                        </a:rPr>
                        <a:t>-</a:t>
                      </a:r>
                      <a:endParaRPr lang="en-ID" sz="1800" dirty="0">
                        <a:solidFill>
                          <a:schemeClr val="tx1"/>
                        </a:solidFill>
                      </a:endParaRPr>
                    </a:p>
                  </a:txBody>
                  <a:tcPr/>
                </a:tc>
                <a:extLst>
                  <a:ext uri="{0D108BD9-81ED-4DB2-BD59-A6C34878D82A}">
                    <a16:rowId xmlns:a16="http://schemas.microsoft.com/office/drawing/2014/main" val="3073746002"/>
                  </a:ext>
                </a:extLst>
              </a:tr>
              <a:tr h="377844">
                <a:tc>
                  <a:txBody>
                    <a:bodyPr/>
                    <a:lstStyle/>
                    <a:p>
                      <a:r>
                        <a:rPr lang="en-US" sz="1800">
                          <a:solidFill>
                            <a:schemeClr val="tx1"/>
                          </a:solidFill>
                        </a:rPr>
                        <a:t>Lokasi geografis</a:t>
                      </a:r>
                      <a:endParaRPr lang="en-ID" sz="1800" dirty="0">
                        <a:solidFill>
                          <a:schemeClr val="tx1"/>
                        </a:solidFill>
                      </a:endParaRPr>
                    </a:p>
                  </a:txBody>
                  <a:tcPr/>
                </a:tc>
                <a:tc>
                  <a:txBody>
                    <a:bodyPr/>
                    <a:lstStyle/>
                    <a:p>
                      <a:r>
                        <a:rPr lang="en-US" sz="1800">
                          <a:solidFill>
                            <a:schemeClr val="tx1"/>
                          </a:solidFill>
                        </a:rPr>
                        <a:t>-</a:t>
                      </a:r>
                      <a:endParaRPr lang="en-ID" sz="1800" dirty="0">
                        <a:solidFill>
                          <a:schemeClr val="tx1"/>
                        </a:solidFill>
                      </a:endParaRPr>
                    </a:p>
                  </a:txBody>
                  <a:tcPr/>
                </a:tc>
                <a:extLst>
                  <a:ext uri="{0D108BD9-81ED-4DB2-BD59-A6C34878D82A}">
                    <a16:rowId xmlns:a16="http://schemas.microsoft.com/office/drawing/2014/main" val="2950888771"/>
                  </a:ext>
                </a:extLst>
              </a:tr>
            </a:tbl>
          </a:graphicData>
        </a:graphic>
      </p:graphicFrame>
    </p:spTree>
    <p:extLst>
      <p:ext uri="{BB962C8B-B14F-4D97-AF65-F5344CB8AC3E}">
        <p14:creationId xmlns:p14="http://schemas.microsoft.com/office/powerpoint/2010/main" val="40711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Judul 4">
            <a:extLst>
              <a:ext uri="{FF2B5EF4-FFF2-40B4-BE49-F238E27FC236}">
                <a16:creationId xmlns:a16="http://schemas.microsoft.com/office/drawing/2014/main" id="{6F48B43F-05DD-4EFD-A8BF-74147087377D}"/>
              </a:ext>
            </a:extLst>
          </p:cNvPr>
          <p:cNvSpPr>
            <a:spLocks noGrp="1"/>
          </p:cNvSpPr>
          <p:nvPr>
            <p:ph type="title"/>
          </p:nvPr>
        </p:nvSpPr>
        <p:spPr>
          <a:xfrm>
            <a:off x="285044" y="-87735"/>
            <a:ext cx="10515600" cy="1325563"/>
          </a:xfrm>
        </p:spPr>
        <p:txBody>
          <a:bodyPr>
            <a:normAutofit/>
          </a:bodyPr>
          <a:lstStyle/>
          <a:p>
            <a:r>
              <a:rPr lang="en-ID" sz="3600"/>
              <a:t>Tabel 2</a:t>
            </a:r>
          </a:p>
        </p:txBody>
      </p:sp>
      <mc:AlternateContent xmlns:mc="http://schemas.openxmlformats.org/markup-compatibility/2006" xmlns:a14="http://schemas.microsoft.com/office/drawing/2010/main">
        <mc:Choice Requires="a14">
          <p:graphicFrame>
            <p:nvGraphicFramePr>
              <p:cNvPr id="21" name="Table 4">
                <a:extLst>
                  <a:ext uri="{FF2B5EF4-FFF2-40B4-BE49-F238E27FC236}">
                    <a16:creationId xmlns:a16="http://schemas.microsoft.com/office/drawing/2014/main" id="{4798A31C-6DBF-40A4-8307-D1D0C273F13E}"/>
                  </a:ext>
                </a:extLst>
              </p:cNvPr>
              <p:cNvGraphicFramePr>
                <a:graphicFrameLocks noGrp="1"/>
              </p:cNvGraphicFramePr>
              <p:nvPr>
                <p:ph idx="1"/>
              </p:nvPr>
            </p:nvGraphicFramePr>
            <p:xfrm>
              <a:off x="1897944" y="356166"/>
              <a:ext cx="8223956" cy="6209737"/>
            </p:xfrm>
            <a:graphic>
              <a:graphicData uri="http://schemas.openxmlformats.org/drawingml/2006/table">
                <a:tbl>
                  <a:tblPr firstRow="1" bandRow="1">
                    <a:tableStyleId>{5C22544A-7EE6-4342-B048-85BDC9FD1C3A}</a:tableStyleId>
                  </a:tblPr>
                  <a:tblGrid>
                    <a:gridCol w="2063184">
                      <a:extLst>
                        <a:ext uri="{9D8B030D-6E8A-4147-A177-3AD203B41FA5}">
                          <a16:colId xmlns:a16="http://schemas.microsoft.com/office/drawing/2014/main" val="2189195164"/>
                        </a:ext>
                      </a:extLst>
                    </a:gridCol>
                    <a:gridCol w="6160772">
                      <a:extLst>
                        <a:ext uri="{9D8B030D-6E8A-4147-A177-3AD203B41FA5}">
                          <a16:colId xmlns:a16="http://schemas.microsoft.com/office/drawing/2014/main" val="1109392551"/>
                        </a:ext>
                      </a:extLst>
                    </a:gridCol>
                  </a:tblGrid>
                  <a:tr h="374972">
                    <a:tc>
                      <a:txBody>
                        <a:bodyPr/>
                        <a:lstStyle/>
                        <a:p>
                          <a:r>
                            <a:rPr lang="en-US" sz="1600">
                              <a:solidFill>
                                <a:schemeClr val="tx1"/>
                              </a:solidFill>
                            </a:rPr>
                            <a:t>V</a:t>
                          </a:r>
                          <a:r>
                            <a:rPr lang="en-ID" sz="1600">
                              <a:solidFill>
                                <a:schemeClr val="tx1"/>
                              </a:solidFill>
                            </a:rPr>
                            <a:t>ariabel</a:t>
                          </a:r>
                          <a:endParaRPr lang="en-ID" sz="1600" dirty="0">
                            <a:solidFill>
                              <a:schemeClr val="tx1"/>
                            </a:solidFill>
                          </a:endParaRPr>
                        </a:p>
                      </a:txBody>
                      <a:tcPr/>
                    </a:tc>
                    <a:tc>
                      <a:txBody>
                        <a:bodyPr/>
                        <a:lstStyle/>
                        <a:p>
                          <a:r>
                            <a:rPr lang="en-US" sz="1600">
                              <a:solidFill>
                                <a:schemeClr val="tx1"/>
                              </a:solidFill>
                            </a:rPr>
                            <a:t>Nilai</a:t>
                          </a:r>
                          <a:endParaRPr lang="en-ID" sz="1600" dirty="0">
                            <a:solidFill>
                              <a:schemeClr val="tx1"/>
                            </a:solidFill>
                          </a:endParaRPr>
                        </a:p>
                      </a:txBody>
                      <a:tcPr/>
                    </a:tc>
                    <a:extLst>
                      <a:ext uri="{0D108BD9-81ED-4DB2-BD59-A6C34878D82A}">
                        <a16:rowId xmlns:a16="http://schemas.microsoft.com/office/drawing/2014/main" val="1694948438"/>
                      </a:ext>
                    </a:extLst>
                  </a:tr>
                  <a:tr h="374972">
                    <a:tc>
                      <a:txBody>
                        <a:bodyPr/>
                        <a:lstStyle/>
                        <a:p>
                          <a:r>
                            <a:rPr lang="en-ID" sz="1600">
                              <a:solidFill>
                                <a:schemeClr val="tx1"/>
                              </a:solidFill>
                            </a:rPr>
                            <a:t>Banyak ikan</a:t>
                          </a:r>
                          <a:endParaRPr lang="en-ID" sz="1600" dirty="0">
                            <a:solidFill>
                              <a:schemeClr val="tx1"/>
                            </a:solidFill>
                          </a:endParaRPr>
                        </a:p>
                      </a:txBody>
                      <a:tcPr/>
                    </a:tc>
                    <a:tc>
                      <a:txBody>
                        <a:bodyPr/>
                        <a:lstStyle/>
                        <a:p>
                          <a:r>
                            <a:rPr lang="en-US" sz="1600">
                              <a:solidFill>
                                <a:schemeClr val="tx1"/>
                              </a:solidFill>
                            </a:rPr>
                            <a:t>{banyak, sedikit}</a:t>
                          </a:r>
                          <a:endParaRPr lang="en-ID" sz="1600" dirty="0">
                            <a:solidFill>
                              <a:schemeClr val="tx1"/>
                            </a:solidFill>
                          </a:endParaRPr>
                        </a:p>
                      </a:txBody>
                      <a:tcPr/>
                    </a:tc>
                    <a:extLst>
                      <a:ext uri="{0D108BD9-81ED-4DB2-BD59-A6C34878D82A}">
                        <a16:rowId xmlns:a16="http://schemas.microsoft.com/office/drawing/2014/main" val="1695915281"/>
                      </a:ext>
                    </a:extLst>
                  </a:tr>
                  <a:tr h="374972">
                    <a:tc>
                      <a:txBody>
                        <a:bodyPr/>
                        <a:lstStyle/>
                        <a:p>
                          <a:r>
                            <a:rPr lang="en-ID" sz="1600">
                              <a:solidFill>
                                <a:schemeClr val="tx1"/>
                              </a:solidFill>
                            </a:rPr>
                            <a:t>Kondisi pohon</a:t>
                          </a:r>
                          <a:endParaRPr lang="en-ID" sz="1600" dirty="0">
                            <a:solidFill>
                              <a:schemeClr val="tx1"/>
                            </a:solidFill>
                          </a:endParaRPr>
                        </a:p>
                      </a:txBody>
                      <a:tcPr/>
                    </a:tc>
                    <a:tc>
                      <a:txBody>
                        <a:bodyPr/>
                        <a:lstStyle/>
                        <a:p>
                          <a:r>
                            <a:rPr lang="en-US" sz="1600">
                              <a:solidFill>
                                <a:schemeClr val="tx1"/>
                              </a:solidFill>
                            </a:rPr>
                            <a:t>{lestari, rusak, mati}</a:t>
                          </a:r>
                        </a:p>
                      </a:txBody>
                      <a:tcPr/>
                    </a:tc>
                    <a:extLst>
                      <a:ext uri="{0D108BD9-81ED-4DB2-BD59-A6C34878D82A}">
                        <a16:rowId xmlns:a16="http://schemas.microsoft.com/office/drawing/2014/main" val="2282629076"/>
                      </a:ext>
                    </a:extLst>
                  </a:tr>
                  <a:tr h="374972">
                    <a:tc>
                      <a:txBody>
                        <a:bodyPr/>
                        <a:lstStyle/>
                        <a:p>
                          <a:r>
                            <a:rPr lang="en-ID" sz="1600">
                              <a:solidFill>
                                <a:schemeClr val="tx1"/>
                              </a:solidFill>
                            </a:rPr>
                            <a:t>Aliran air</a:t>
                          </a:r>
                          <a:endParaRPr lang="en-ID" sz="1600" dirty="0">
                            <a:solidFill>
                              <a:schemeClr val="tx1"/>
                            </a:solidFill>
                          </a:endParaRPr>
                        </a:p>
                      </a:txBody>
                      <a:tcPr/>
                    </a:tc>
                    <a:tc>
                      <a:txBody>
                        <a:bodyPr/>
                        <a:lstStyle/>
                        <a:p>
                          <a:r>
                            <a:rPr lang="en-US" sz="1600">
                              <a:solidFill>
                                <a:schemeClr val="tx1"/>
                              </a:solidFill>
                            </a:rPr>
                            <a:t>{tinggi, rendah}</a:t>
                          </a:r>
                          <a:endParaRPr lang="en-ID" sz="1600" dirty="0">
                            <a:solidFill>
                              <a:schemeClr val="tx1"/>
                            </a:solidFill>
                          </a:endParaRPr>
                        </a:p>
                      </a:txBody>
                      <a:tcPr/>
                    </a:tc>
                    <a:extLst>
                      <a:ext uri="{0D108BD9-81ED-4DB2-BD59-A6C34878D82A}">
                        <a16:rowId xmlns:a16="http://schemas.microsoft.com/office/drawing/2014/main" val="4244067775"/>
                      </a:ext>
                    </a:extLst>
                  </a:tr>
                  <a:tr h="374972">
                    <a:tc>
                      <a:txBody>
                        <a:bodyPr/>
                        <a:lstStyle/>
                        <a:p>
                          <a:r>
                            <a:rPr lang="en-ID" sz="1600">
                              <a:solidFill>
                                <a:schemeClr val="tx1"/>
                              </a:solidFill>
                            </a:rPr>
                            <a:t>Pestisida di air</a:t>
                          </a:r>
                          <a:endParaRPr lang="en-ID"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rPr>
                            <a:t>{tinggi, rendah}</a:t>
                          </a:r>
                          <a:endParaRPr lang="en-ID" sz="1600">
                            <a:solidFill>
                              <a:schemeClr val="tx1"/>
                            </a:solidFill>
                          </a:endParaRPr>
                        </a:p>
                      </a:txBody>
                      <a:tcPr/>
                    </a:tc>
                    <a:extLst>
                      <a:ext uri="{0D108BD9-81ED-4DB2-BD59-A6C34878D82A}">
                        <a16:rowId xmlns:a16="http://schemas.microsoft.com/office/drawing/2014/main" val="910167640"/>
                      </a:ext>
                    </a:extLst>
                  </a:tr>
                  <a:tr h="374972">
                    <a:tc>
                      <a:txBody>
                        <a:bodyPr/>
                        <a:lstStyle/>
                        <a:p>
                          <a:r>
                            <a:rPr lang="en-US" sz="1600">
                              <a:solidFill>
                                <a:schemeClr val="tx1"/>
                              </a:solidFill>
                            </a:rPr>
                            <a:t>Penggunaan pestisida</a:t>
                          </a:r>
                          <a:endParaRPr lang="en-ID"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rPr>
                            <a:t>{tinggi, rendah}</a:t>
                          </a:r>
                          <a:endParaRPr lang="en-ID" sz="1600">
                            <a:solidFill>
                              <a:schemeClr val="tx1"/>
                            </a:solidFill>
                          </a:endParaRPr>
                        </a:p>
                      </a:txBody>
                      <a:tcPr/>
                    </a:tc>
                    <a:extLst>
                      <a:ext uri="{0D108BD9-81ED-4DB2-BD59-A6C34878D82A}">
                        <a16:rowId xmlns:a16="http://schemas.microsoft.com/office/drawing/2014/main" val="1893421669"/>
                      </a:ext>
                    </a:extLst>
                  </a:tr>
                  <a:tr h="374972">
                    <a:tc>
                      <a:txBody>
                        <a:bodyPr/>
                        <a:lstStyle/>
                        <a:p>
                          <a:r>
                            <a:rPr lang="en-ID" sz="1600">
                              <a:solidFill>
                                <a:schemeClr val="tx1"/>
                              </a:solidFill>
                            </a:rPr>
                            <a:t>Curah hujan </a:t>
                          </a:r>
                          <a:endParaRPr lang="en-ID"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rPr>
                            <a:t>{tinggi, rata-rata, rendah}</a:t>
                          </a:r>
                          <a:endParaRPr lang="en-ID" sz="1600">
                            <a:solidFill>
                              <a:schemeClr val="tx1"/>
                            </a:solidFill>
                          </a:endParaRPr>
                        </a:p>
                      </a:txBody>
                      <a:tcPr/>
                    </a:tc>
                    <a:extLst>
                      <a:ext uri="{0D108BD9-81ED-4DB2-BD59-A6C34878D82A}">
                        <a16:rowId xmlns:a16="http://schemas.microsoft.com/office/drawing/2014/main" val="3442831834"/>
                      </a:ext>
                    </a:extLst>
                  </a:tr>
                  <a:tr h="374972">
                    <a:tc>
                      <a:txBody>
                        <a:bodyPr/>
                        <a:lstStyle/>
                        <a:p>
                          <a:r>
                            <a:rPr lang="en-US" sz="1600">
                              <a:solidFill>
                                <a:schemeClr val="tx1"/>
                              </a:solidFill>
                            </a:rPr>
                            <a:t>K</a:t>
                          </a:r>
                          <a:r>
                            <a:rPr lang="en-ID" sz="1600">
                              <a:solidFill>
                                <a:schemeClr val="tx1"/>
                              </a:solidFill>
                            </a:rPr>
                            <a:t>ondisi kekeringan</a:t>
                          </a:r>
                          <a:endParaRPr lang="en-ID"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rPr>
                            <a:t>{ya, tidak}</a:t>
                          </a:r>
                          <a:endParaRPr lang="en-ID" sz="1600" dirty="0">
                            <a:solidFill>
                              <a:schemeClr val="tx1"/>
                            </a:solidFill>
                          </a:endParaRPr>
                        </a:p>
                      </a:txBody>
                      <a:tcPr/>
                    </a:tc>
                    <a:extLst>
                      <a:ext uri="{0D108BD9-81ED-4DB2-BD59-A6C34878D82A}">
                        <a16:rowId xmlns:a16="http://schemas.microsoft.com/office/drawing/2014/main" val="1780778699"/>
                      </a:ext>
                    </a:extLst>
                  </a:tr>
                  <a:tr h="374972">
                    <a:tc>
                      <a:txBody>
                        <a:bodyPr/>
                        <a:lstStyle/>
                        <a:p>
                          <a:r>
                            <a:rPr lang="en-ID" sz="1600">
                              <a:solidFill>
                                <a:schemeClr val="tx1"/>
                              </a:solidFill>
                            </a:rPr>
                            <a:t>Cuaca</a:t>
                          </a:r>
                          <a:endParaRPr lang="en-ID"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rPr>
                            <a:t>{cerah, panas, hujan, berawan, berangin, bersalju}</a:t>
                          </a:r>
                          <a:endParaRPr lang="en-ID" sz="1600" dirty="0">
                            <a:solidFill>
                              <a:schemeClr val="tx1"/>
                            </a:solidFill>
                          </a:endParaRPr>
                        </a:p>
                      </a:txBody>
                      <a:tcPr/>
                    </a:tc>
                    <a:extLst>
                      <a:ext uri="{0D108BD9-81ED-4DB2-BD59-A6C34878D82A}">
                        <a16:rowId xmlns:a16="http://schemas.microsoft.com/office/drawing/2014/main" val="4085885940"/>
                      </a:ext>
                    </a:extLst>
                  </a:tr>
                  <a:tr h="374972">
                    <a:tc>
                      <a:txBody>
                        <a:bodyPr/>
                        <a:lstStyle/>
                        <a:p>
                          <a:r>
                            <a:rPr lang="en-ID" sz="1600">
                              <a:solidFill>
                                <a:schemeClr val="tx1"/>
                              </a:solidFill>
                            </a:rPr>
                            <a:t>Tekanan udara</a:t>
                          </a:r>
                          <a:endParaRPr lang="en-ID" sz="1600" dirty="0">
                            <a:solidFill>
                              <a:schemeClr val="tx1"/>
                            </a:solidFill>
                          </a:endParaRPr>
                        </a:p>
                      </a:txBody>
                      <a:tcPr/>
                    </a:tc>
                    <a:tc>
                      <a:txBody>
                        <a:bodyPr/>
                        <a:lstStyle/>
                        <a:p>
                          <a:r>
                            <a:rPr lang="en-US" sz="1600">
                              <a:solidFill>
                                <a:schemeClr val="tx1"/>
                              </a:solidFill>
                            </a:rPr>
                            <a:t>{di atas normal, di bawah normal}</a:t>
                          </a:r>
                          <a:endParaRPr lang="en-ID" sz="1600" dirty="0">
                            <a:solidFill>
                              <a:schemeClr val="tx1"/>
                            </a:solidFill>
                          </a:endParaRPr>
                        </a:p>
                      </a:txBody>
                      <a:tcPr/>
                    </a:tc>
                    <a:extLst>
                      <a:ext uri="{0D108BD9-81ED-4DB2-BD59-A6C34878D82A}">
                        <a16:rowId xmlns:a16="http://schemas.microsoft.com/office/drawing/2014/main" val="2402666104"/>
                      </a:ext>
                    </a:extLst>
                  </a:tr>
                  <a:tr h="374972">
                    <a:tc>
                      <a:txBody>
                        <a:bodyPr/>
                        <a:lstStyle/>
                        <a:p>
                          <a:r>
                            <a:rPr lang="en-US" sz="1600">
                              <a:solidFill>
                                <a:schemeClr val="tx1"/>
                              </a:solidFill>
                            </a:rPr>
                            <a:t>K</a:t>
                          </a:r>
                          <a:r>
                            <a:rPr lang="en-ID" sz="1600">
                              <a:solidFill>
                                <a:schemeClr val="tx1"/>
                              </a:solidFill>
                            </a:rPr>
                            <a:t>ondisi berawan</a:t>
                          </a:r>
                          <a:endParaRPr lang="en-ID" sz="1600" dirty="0">
                            <a:solidFill>
                              <a:schemeClr val="tx1"/>
                            </a:solidFill>
                          </a:endParaRPr>
                        </a:p>
                      </a:txBody>
                      <a:tcPr/>
                    </a:tc>
                    <a:tc>
                      <a:txBody>
                        <a:bodyPr/>
                        <a:lstStyle/>
                        <a:p>
                          <a:r>
                            <a:rPr lang="en-US" sz="1600">
                              <a:solidFill>
                                <a:schemeClr val="tx1"/>
                              </a:solidFill>
                            </a:rPr>
                            <a:t>{&gt;85 %, &lt;85 %}</a:t>
                          </a:r>
                          <a:endParaRPr lang="en-ID" sz="1600" dirty="0">
                            <a:solidFill>
                              <a:schemeClr val="tx1"/>
                            </a:solidFill>
                          </a:endParaRPr>
                        </a:p>
                      </a:txBody>
                      <a:tcPr/>
                    </a:tc>
                    <a:extLst>
                      <a:ext uri="{0D108BD9-81ED-4DB2-BD59-A6C34878D82A}">
                        <a16:rowId xmlns:a16="http://schemas.microsoft.com/office/drawing/2014/main" val="2805324627"/>
                      </a:ext>
                    </a:extLst>
                  </a:tr>
                  <a:tr h="374972">
                    <a:tc>
                      <a:txBody>
                        <a:bodyPr/>
                        <a:lstStyle/>
                        <a:p>
                          <a:r>
                            <a:rPr lang="en-US" sz="1600">
                              <a:solidFill>
                                <a:schemeClr val="tx1"/>
                              </a:solidFill>
                            </a:rPr>
                            <a:t>Temperatur udara</a:t>
                          </a:r>
                          <a:endParaRPr lang="en-ID" sz="1600" dirty="0">
                            <a:solidFill>
                              <a:schemeClr val="tx1"/>
                            </a:solidFill>
                          </a:endParaRPr>
                        </a:p>
                      </a:txBody>
                      <a:tcPr/>
                    </a:tc>
                    <a:tc>
                      <a:txBody>
                        <a:bodyPr/>
                        <a:lstStyle/>
                        <a:p>
                          <a:r>
                            <a:rPr lang="en-US" sz="1600">
                              <a:solidFill>
                                <a:schemeClr val="tx1"/>
                              </a:solidFill>
                            </a:rPr>
                            <a:t>{&gt; </a:t>
                          </a:r>
                          <a14:m>
                            <m:oMath xmlns:m="http://schemas.openxmlformats.org/officeDocument/2006/math">
                              <m:sSup>
                                <m:sSupPr>
                                  <m:ctrlPr>
                                    <a:rPr lang="en-US" sz="160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5 </m:t>
                                  </m:r>
                                </m:e>
                                <m:sup>
                                  <m:r>
                                    <a:rPr lang="en-US" sz="1600" b="0" i="1" smtClean="0">
                                      <a:solidFill>
                                        <a:schemeClr val="tx1"/>
                                      </a:solidFill>
                                      <a:latin typeface="Cambria Math" panose="02040503050406030204" pitchFamily="18" charset="0"/>
                                    </a:rPr>
                                    <m:t>𝑜</m:t>
                                  </m:r>
                                </m:sup>
                              </m:sSup>
                              <m:r>
                                <a:rPr lang="en-US" sz="1600" b="0" i="1" smtClean="0">
                                  <a:solidFill>
                                    <a:schemeClr val="tx1"/>
                                  </a:solidFill>
                                  <a:latin typeface="Cambria Math" panose="02040503050406030204" pitchFamily="18" charset="0"/>
                                </a:rPr>
                                <m:t>𝐶</m:t>
                              </m:r>
                              <m:r>
                                <a:rPr lang="en-US" sz="1600" b="0" i="0" smtClean="0">
                                  <a:solidFill>
                                    <a:schemeClr val="tx1"/>
                                  </a:solidFill>
                                  <a:latin typeface="Cambria Math" panose="02040503050406030204" pitchFamily="18" charset="0"/>
                                </a:rPr>
                                <m:t>,</m:t>
                              </m:r>
                            </m:oMath>
                          </a14:m>
                          <a:r>
                            <a:rPr lang="en-US" sz="1600">
                              <a:solidFill>
                                <a:schemeClr val="tx1"/>
                              </a:solidFill>
                            </a:rPr>
                            <a:t> &lt;</a:t>
                          </a:r>
                          <a14:m>
                            <m:oMath xmlns:m="http://schemas.openxmlformats.org/officeDocument/2006/math">
                              <m:r>
                                <a:rPr lang="en-US" sz="1600" b="0" i="0" smtClean="0">
                                  <a:solidFill>
                                    <a:schemeClr val="tx1"/>
                                  </a:solidFill>
                                  <a:latin typeface="Cambria Math" panose="02040503050406030204" pitchFamily="18" charset="0"/>
                                </a:rPr>
                                <m:t> </m:t>
                              </m:r>
                              <m:sSup>
                                <m:sSupPr>
                                  <m:ctrlPr>
                                    <a:rPr lang="en-US" sz="160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5 </m:t>
                                  </m:r>
                                </m:e>
                                <m:sup>
                                  <m:r>
                                    <a:rPr lang="en-US" sz="1600" b="0" i="1" smtClean="0">
                                      <a:solidFill>
                                        <a:schemeClr val="tx1"/>
                                      </a:solidFill>
                                      <a:latin typeface="Cambria Math" panose="02040503050406030204" pitchFamily="18" charset="0"/>
                                    </a:rPr>
                                    <m:t>𝑜</m:t>
                                  </m:r>
                                </m:sup>
                              </m:sSup>
                              <m:r>
                                <a:rPr lang="en-US" sz="1600" b="0" i="1" smtClean="0">
                                  <a:solidFill>
                                    <a:schemeClr val="tx1"/>
                                  </a:solidFill>
                                  <a:latin typeface="Cambria Math" panose="02040503050406030204" pitchFamily="18" charset="0"/>
                                </a:rPr>
                                <m:t>𝐶</m:t>
                              </m:r>
                            </m:oMath>
                          </a14:m>
                          <a:r>
                            <a:rPr lang="en-US" sz="1600">
                              <a:solidFill>
                                <a:schemeClr val="tx1"/>
                              </a:solidFill>
                            </a:rPr>
                            <a:t>}</a:t>
                          </a:r>
                          <a:endParaRPr lang="en-ID" sz="1600" dirty="0">
                            <a:solidFill>
                              <a:schemeClr val="tx1"/>
                            </a:solidFill>
                          </a:endParaRPr>
                        </a:p>
                      </a:txBody>
                      <a:tcPr/>
                    </a:tc>
                    <a:extLst>
                      <a:ext uri="{0D108BD9-81ED-4DB2-BD59-A6C34878D82A}">
                        <a16:rowId xmlns:a16="http://schemas.microsoft.com/office/drawing/2014/main" val="3356098924"/>
                      </a:ext>
                    </a:extLst>
                  </a:tr>
                  <a:tr h="585157">
                    <a:tc>
                      <a:txBody>
                        <a:bodyPr/>
                        <a:lstStyle/>
                        <a:p>
                          <a:r>
                            <a:rPr lang="en-US" sz="1600">
                              <a:solidFill>
                                <a:schemeClr val="tx1"/>
                              </a:solidFill>
                            </a:rPr>
                            <a:t>Iklim</a:t>
                          </a:r>
                          <a:endParaRPr lang="en-ID" sz="1600" dirty="0">
                            <a:solidFill>
                              <a:schemeClr val="tx1"/>
                            </a:solidFill>
                          </a:endParaRPr>
                        </a:p>
                      </a:txBody>
                      <a:tcPr/>
                    </a:tc>
                    <a:tc>
                      <a:txBody>
                        <a:bodyPr/>
                        <a:lstStyle/>
                        <a:p>
                          <a:r>
                            <a:rPr lang="en-US" sz="1600">
                              <a:solidFill>
                                <a:schemeClr val="tx1"/>
                              </a:solidFill>
                            </a:rPr>
                            <a:t>{khatulistiwa, hujan tropis, angin pasat tropis, kemarau tropis, meditterania, maritim sedang, kontinental sedang, hujan sedang, kutub}</a:t>
                          </a:r>
                          <a:endParaRPr lang="en-ID" sz="1600" dirty="0">
                            <a:solidFill>
                              <a:schemeClr val="tx1"/>
                            </a:solidFill>
                          </a:endParaRPr>
                        </a:p>
                      </a:txBody>
                      <a:tcPr/>
                    </a:tc>
                    <a:extLst>
                      <a:ext uri="{0D108BD9-81ED-4DB2-BD59-A6C34878D82A}">
                        <a16:rowId xmlns:a16="http://schemas.microsoft.com/office/drawing/2014/main" val="2378750400"/>
                      </a:ext>
                    </a:extLst>
                  </a:tr>
                  <a:tr h="374972">
                    <a:tc>
                      <a:txBody>
                        <a:bodyPr/>
                        <a:lstStyle/>
                        <a:p>
                          <a:r>
                            <a:rPr lang="en-US" sz="1600">
                              <a:solidFill>
                                <a:schemeClr val="tx1"/>
                              </a:solidFill>
                            </a:rPr>
                            <a:t>Musim</a:t>
                          </a:r>
                          <a:endParaRPr lang="en-ID" sz="1600" dirty="0">
                            <a:solidFill>
                              <a:schemeClr val="tx1"/>
                            </a:solidFill>
                          </a:endParaRPr>
                        </a:p>
                      </a:txBody>
                      <a:tcPr/>
                    </a:tc>
                    <a:tc>
                      <a:txBody>
                        <a:bodyPr/>
                        <a:lstStyle/>
                        <a:p>
                          <a:r>
                            <a:rPr lang="en-US" sz="1600">
                              <a:solidFill>
                                <a:schemeClr val="tx1"/>
                              </a:solidFill>
                            </a:rPr>
                            <a:t>{panas, semi, dingin, gugur}</a:t>
                          </a:r>
                          <a:endParaRPr lang="en-ID" sz="1600" dirty="0">
                            <a:solidFill>
                              <a:schemeClr val="tx1"/>
                            </a:solidFill>
                          </a:endParaRPr>
                        </a:p>
                      </a:txBody>
                      <a:tcPr/>
                    </a:tc>
                    <a:extLst>
                      <a:ext uri="{0D108BD9-81ED-4DB2-BD59-A6C34878D82A}">
                        <a16:rowId xmlns:a16="http://schemas.microsoft.com/office/drawing/2014/main" val="3293714153"/>
                      </a:ext>
                    </a:extLst>
                  </a:tr>
                  <a:tr h="374972">
                    <a:tc>
                      <a:txBody>
                        <a:bodyPr/>
                        <a:lstStyle/>
                        <a:p>
                          <a:r>
                            <a:rPr lang="en-US" sz="1600">
                              <a:solidFill>
                                <a:schemeClr val="tx1"/>
                              </a:solidFill>
                            </a:rPr>
                            <a:t>Jarak ke laut</a:t>
                          </a:r>
                          <a:endParaRPr lang="en-ID" sz="1600" dirty="0">
                            <a:solidFill>
                              <a:schemeClr val="tx1"/>
                            </a:solidFill>
                          </a:endParaRPr>
                        </a:p>
                      </a:txBody>
                      <a:tcPr/>
                    </a:tc>
                    <a:tc>
                      <a:txBody>
                        <a:bodyPr/>
                        <a:lstStyle/>
                        <a:p>
                          <a:r>
                            <a:rPr lang="en-US" sz="1600">
                              <a:solidFill>
                                <a:schemeClr val="tx1"/>
                              </a:solidFill>
                            </a:rPr>
                            <a:t>{&gt;500 km, &lt; 500 km}</a:t>
                          </a:r>
                          <a:endParaRPr lang="en-ID" sz="1600" dirty="0">
                            <a:solidFill>
                              <a:schemeClr val="tx1"/>
                            </a:solidFill>
                          </a:endParaRPr>
                        </a:p>
                      </a:txBody>
                      <a:tcPr/>
                    </a:tc>
                    <a:extLst>
                      <a:ext uri="{0D108BD9-81ED-4DB2-BD59-A6C34878D82A}">
                        <a16:rowId xmlns:a16="http://schemas.microsoft.com/office/drawing/2014/main" val="3073746002"/>
                      </a:ext>
                    </a:extLst>
                  </a:tr>
                  <a:tr h="374972">
                    <a:tc>
                      <a:txBody>
                        <a:bodyPr/>
                        <a:lstStyle/>
                        <a:p>
                          <a:r>
                            <a:rPr lang="en-US" sz="1600">
                              <a:solidFill>
                                <a:schemeClr val="tx1"/>
                              </a:solidFill>
                            </a:rPr>
                            <a:t>Lokasi geografis</a:t>
                          </a:r>
                          <a:endParaRPr lang="en-ID" sz="1600" dirty="0">
                            <a:solidFill>
                              <a:schemeClr val="tx1"/>
                            </a:solidFill>
                          </a:endParaRPr>
                        </a:p>
                      </a:txBody>
                      <a:tcPr/>
                    </a:tc>
                    <a:tc>
                      <a:txBody>
                        <a:bodyPr/>
                        <a:lstStyle/>
                        <a:p>
                          <a:r>
                            <a:rPr lang="en-US" sz="1600">
                              <a:solidFill>
                                <a:schemeClr val="tx1"/>
                              </a:solidFill>
                            </a:rPr>
                            <a:t>{khatulistiwa, tropis, subtropic, sedang, kutub}</a:t>
                          </a:r>
                          <a:endParaRPr lang="en-ID" sz="1600" dirty="0">
                            <a:solidFill>
                              <a:schemeClr val="tx1"/>
                            </a:solidFill>
                          </a:endParaRPr>
                        </a:p>
                      </a:txBody>
                      <a:tcPr/>
                    </a:tc>
                    <a:extLst>
                      <a:ext uri="{0D108BD9-81ED-4DB2-BD59-A6C34878D82A}">
                        <a16:rowId xmlns:a16="http://schemas.microsoft.com/office/drawing/2014/main" val="2950888771"/>
                      </a:ext>
                    </a:extLst>
                  </a:tr>
                </a:tbl>
              </a:graphicData>
            </a:graphic>
          </p:graphicFrame>
        </mc:Choice>
        <mc:Fallback xmlns="">
          <p:graphicFrame>
            <p:nvGraphicFramePr>
              <p:cNvPr id="21" name="Table 4">
                <a:extLst>
                  <a:ext uri="{FF2B5EF4-FFF2-40B4-BE49-F238E27FC236}">
                    <a16:creationId xmlns:a16="http://schemas.microsoft.com/office/drawing/2014/main" id="{4798A31C-6DBF-40A4-8307-D1D0C273F13E}"/>
                  </a:ext>
                </a:extLst>
              </p:cNvPr>
              <p:cNvGraphicFramePr>
                <a:graphicFrameLocks noGrp="1"/>
              </p:cNvGraphicFramePr>
              <p:nvPr>
                <p:ph idx="1"/>
              </p:nvPr>
            </p:nvGraphicFramePr>
            <p:xfrm>
              <a:off x="1897944" y="356166"/>
              <a:ext cx="8223956" cy="6209737"/>
            </p:xfrm>
            <a:graphic>
              <a:graphicData uri="http://schemas.openxmlformats.org/drawingml/2006/table">
                <a:tbl>
                  <a:tblPr firstRow="1" bandRow="1">
                    <a:tableStyleId>{5C22544A-7EE6-4342-B048-85BDC9FD1C3A}</a:tableStyleId>
                  </a:tblPr>
                  <a:tblGrid>
                    <a:gridCol w="2063184">
                      <a:extLst>
                        <a:ext uri="{9D8B030D-6E8A-4147-A177-3AD203B41FA5}">
                          <a16:colId xmlns:a16="http://schemas.microsoft.com/office/drawing/2014/main" val="2189195164"/>
                        </a:ext>
                      </a:extLst>
                    </a:gridCol>
                    <a:gridCol w="6160772">
                      <a:extLst>
                        <a:ext uri="{9D8B030D-6E8A-4147-A177-3AD203B41FA5}">
                          <a16:colId xmlns:a16="http://schemas.microsoft.com/office/drawing/2014/main" val="1109392551"/>
                        </a:ext>
                      </a:extLst>
                    </a:gridCol>
                  </a:tblGrid>
                  <a:tr h="374972">
                    <a:tc>
                      <a:txBody>
                        <a:bodyPr/>
                        <a:lstStyle/>
                        <a:p>
                          <a:r>
                            <a:rPr lang="en-US" sz="1600">
                              <a:solidFill>
                                <a:schemeClr val="tx1"/>
                              </a:solidFill>
                            </a:rPr>
                            <a:t>V</a:t>
                          </a:r>
                          <a:r>
                            <a:rPr lang="en-ID" sz="1600">
                              <a:solidFill>
                                <a:schemeClr val="tx1"/>
                              </a:solidFill>
                            </a:rPr>
                            <a:t>ariabel</a:t>
                          </a:r>
                          <a:endParaRPr lang="en-ID" sz="1600" dirty="0">
                            <a:solidFill>
                              <a:schemeClr val="tx1"/>
                            </a:solidFill>
                          </a:endParaRPr>
                        </a:p>
                      </a:txBody>
                      <a:tcPr/>
                    </a:tc>
                    <a:tc>
                      <a:txBody>
                        <a:bodyPr/>
                        <a:lstStyle/>
                        <a:p>
                          <a:r>
                            <a:rPr lang="en-US" sz="1600">
                              <a:solidFill>
                                <a:schemeClr val="tx1"/>
                              </a:solidFill>
                            </a:rPr>
                            <a:t>Nilai</a:t>
                          </a:r>
                          <a:endParaRPr lang="en-ID" sz="1600" dirty="0">
                            <a:solidFill>
                              <a:schemeClr val="tx1"/>
                            </a:solidFill>
                          </a:endParaRPr>
                        </a:p>
                      </a:txBody>
                      <a:tcPr/>
                    </a:tc>
                    <a:extLst>
                      <a:ext uri="{0D108BD9-81ED-4DB2-BD59-A6C34878D82A}">
                        <a16:rowId xmlns:a16="http://schemas.microsoft.com/office/drawing/2014/main" val="1694948438"/>
                      </a:ext>
                    </a:extLst>
                  </a:tr>
                  <a:tr h="374972">
                    <a:tc>
                      <a:txBody>
                        <a:bodyPr/>
                        <a:lstStyle/>
                        <a:p>
                          <a:r>
                            <a:rPr lang="en-ID" sz="1600">
                              <a:solidFill>
                                <a:schemeClr val="tx1"/>
                              </a:solidFill>
                            </a:rPr>
                            <a:t>Banyak ikan</a:t>
                          </a:r>
                          <a:endParaRPr lang="en-ID" sz="1600" dirty="0">
                            <a:solidFill>
                              <a:schemeClr val="tx1"/>
                            </a:solidFill>
                          </a:endParaRPr>
                        </a:p>
                      </a:txBody>
                      <a:tcPr/>
                    </a:tc>
                    <a:tc>
                      <a:txBody>
                        <a:bodyPr/>
                        <a:lstStyle/>
                        <a:p>
                          <a:r>
                            <a:rPr lang="en-US" sz="1600">
                              <a:solidFill>
                                <a:schemeClr val="tx1"/>
                              </a:solidFill>
                            </a:rPr>
                            <a:t>{banyak, sedikit}</a:t>
                          </a:r>
                          <a:endParaRPr lang="en-ID" sz="1600" dirty="0">
                            <a:solidFill>
                              <a:schemeClr val="tx1"/>
                            </a:solidFill>
                          </a:endParaRPr>
                        </a:p>
                      </a:txBody>
                      <a:tcPr/>
                    </a:tc>
                    <a:extLst>
                      <a:ext uri="{0D108BD9-81ED-4DB2-BD59-A6C34878D82A}">
                        <a16:rowId xmlns:a16="http://schemas.microsoft.com/office/drawing/2014/main" val="1695915281"/>
                      </a:ext>
                    </a:extLst>
                  </a:tr>
                  <a:tr h="374972">
                    <a:tc>
                      <a:txBody>
                        <a:bodyPr/>
                        <a:lstStyle/>
                        <a:p>
                          <a:r>
                            <a:rPr lang="en-ID" sz="1600">
                              <a:solidFill>
                                <a:schemeClr val="tx1"/>
                              </a:solidFill>
                            </a:rPr>
                            <a:t>Kondisi pohon</a:t>
                          </a:r>
                          <a:endParaRPr lang="en-ID" sz="1600" dirty="0">
                            <a:solidFill>
                              <a:schemeClr val="tx1"/>
                            </a:solidFill>
                          </a:endParaRPr>
                        </a:p>
                      </a:txBody>
                      <a:tcPr/>
                    </a:tc>
                    <a:tc>
                      <a:txBody>
                        <a:bodyPr/>
                        <a:lstStyle/>
                        <a:p>
                          <a:r>
                            <a:rPr lang="en-US" sz="1600">
                              <a:solidFill>
                                <a:schemeClr val="tx1"/>
                              </a:solidFill>
                            </a:rPr>
                            <a:t>{lestari, rusak, mati}</a:t>
                          </a:r>
                        </a:p>
                      </a:txBody>
                      <a:tcPr/>
                    </a:tc>
                    <a:extLst>
                      <a:ext uri="{0D108BD9-81ED-4DB2-BD59-A6C34878D82A}">
                        <a16:rowId xmlns:a16="http://schemas.microsoft.com/office/drawing/2014/main" val="2282629076"/>
                      </a:ext>
                    </a:extLst>
                  </a:tr>
                  <a:tr h="374972">
                    <a:tc>
                      <a:txBody>
                        <a:bodyPr/>
                        <a:lstStyle/>
                        <a:p>
                          <a:r>
                            <a:rPr lang="en-ID" sz="1600">
                              <a:solidFill>
                                <a:schemeClr val="tx1"/>
                              </a:solidFill>
                            </a:rPr>
                            <a:t>Aliran air</a:t>
                          </a:r>
                          <a:endParaRPr lang="en-ID" sz="1600" dirty="0">
                            <a:solidFill>
                              <a:schemeClr val="tx1"/>
                            </a:solidFill>
                          </a:endParaRPr>
                        </a:p>
                      </a:txBody>
                      <a:tcPr/>
                    </a:tc>
                    <a:tc>
                      <a:txBody>
                        <a:bodyPr/>
                        <a:lstStyle/>
                        <a:p>
                          <a:r>
                            <a:rPr lang="en-US" sz="1600">
                              <a:solidFill>
                                <a:schemeClr val="tx1"/>
                              </a:solidFill>
                            </a:rPr>
                            <a:t>{tinggi, rendah}</a:t>
                          </a:r>
                          <a:endParaRPr lang="en-ID" sz="1600" dirty="0">
                            <a:solidFill>
                              <a:schemeClr val="tx1"/>
                            </a:solidFill>
                          </a:endParaRPr>
                        </a:p>
                      </a:txBody>
                      <a:tcPr/>
                    </a:tc>
                    <a:extLst>
                      <a:ext uri="{0D108BD9-81ED-4DB2-BD59-A6C34878D82A}">
                        <a16:rowId xmlns:a16="http://schemas.microsoft.com/office/drawing/2014/main" val="4244067775"/>
                      </a:ext>
                    </a:extLst>
                  </a:tr>
                  <a:tr h="374972">
                    <a:tc>
                      <a:txBody>
                        <a:bodyPr/>
                        <a:lstStyle/>
                        <a:p>
                          <a:r>
                            <a:rPr lang="en-ID" sz="1600">
                              <a:solidFill>
                                <a:schemeClr val="tx1"/>
                              </a:solidFill>
                            </a:rPr>
                            <a:t>Pestisida di air</a:t>
                          </a:r>
                          <a:endParaRPr lang="en-ID"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rPr>
                            <a:t>{tinggi, rendah}</a:t>
                          </a:r>
                          <a:endParaRPr lang="en-ID" sz="1600">
                            <a:solidFill>
                              <a:schemeClr val="tx1"/>
                            </a:solidFill>
                          </a:endParaRPr>
                        </a:p>
                      </a:txBody>
                      <a:tcPr/>
                    </a:tc>
                    <a:extLst>
                      <a:ext uri="{0D108BD9-81ED-4DB2-BD59-A6C34878D82A}">
                        <a16:rowId xmlns:a16="http://schemas.microsoft.com/office/drawing/2014/main" val="910167640"/>
                      </a:ext>
                    </a:extLst>
                  </a:tr>
                  <a:tr h="374972">
                    <a:tc>
                      <a:txBody>
                        <a:bodyPr/>
                        <a:lstStyle/>
                        <a:p>
                          <a:r>
                            <a:rPr lang="en-US" sz="1600">
                              <a:solidFill>
                                <a:schemeClr val="tx1"/>
                              </a:solidFill>
                            </a:rPr>
                            <a:t>Penggunaan pestisida</a:t>
                          </a:r>
                          <a:endParaRPr lang="en-ID"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rPr>
                            <a:t>{tinggi, rendah}</a:t>
                          </a:r>
                          <a:endParaRPr lang="en-ID" sz="1600">
                            <a:solidFill>
                              <a:schemeClr val="tx1"/>
                            </a:solidFill>
                          </a:endParaRPr>
                        </a:p>
                      </a:txBody>
                      <a:tcPr/>
                    </a:tc>
                    <a:extLst>
                      <a:ext uri="{0D108BD9-81ED-4DB2-BD59-A6C34878D82A}">
                        <a16:rowId xmlns:a16="http://schemas.microsoft.com/office/drawing/2014/main" val="1893421669"/>
                      </a:ext>
                    </a:extLst>
                  </a:tr>
                  <a:tr h="374972">
                    <a:tc>
                      <a:txBody>
                        <a:bodyPr/>
                        <a:lstStyle/>
                        <a:p>
                          <a:r>
                            <a:rPr lang="en-ID" sz="1600">
                              <a:solidFill>
                                <a:schemeClr val="tx1"/>
                              </a:solidFill>
                            </a:rPr>
                            <a:t>Curah hujan </a:t>
                          </a:r>
                          <a:endParaRPr lang="en-ID"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rPr>
                            <a:t>{tinggi, rata-rata, rendah}</a:t>
                          </a:r>
                          <a:endParaRPr lang="en-ID" sz="1600">
                            <a:solidFill>
                              <a:schemeClr val="tx1"/>
                            </a:solidFill>
                          </a:endParaRPr>
                        </a:p>
                      </a:txBody>
                      <a:tcPr/>
                    </a:tc>
                    <a:extLst>
                      <a:ext uri="{0D108BD9-81ED-4DB2-BD59-A6C34878D82A}">
                        <a16:rowId xmlns:a16="http://schemas.microsoft.com/office/drawing/2014/main" val="3442831834"/>
                      </a:ext>
                    </a:extLst>
                  </a:tr>
                  <a:tr h="374972">
                    <a:tc>
                      <a:txBody>
                        <a:bodyPr/>
                        <a:lstStyle/>
                        <a:p>
                          <a:r>
                            <a:rPr lang="en-US" sz="1600">
                              <a:solidFill>
                                <a:schemeClr val="tx1"/>
                              </a:solidFill>
                            </a:rPr>
                            <a:t>K</a:t>
                          </a:r>
                          <a:r>
                            <a:rPr lang="en-ID" sz="1600">
                              <a:solidFill>
                                <a:schemeClr val="tx1"/>
                              </a:solidFill>
                            </a:rPr>
                            <a:t>ondisi kekeringan</a:t>
                          </a:r>
                          <a:endParaRPr lang="en-ID"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rPr>
                            <a:t>{ya, tidak}</a:t>
                          </a:r>
                          <a:endParaRPr lang="en-ID" sz="1600" dirty="0">
                            <a:solidFill>
                              <a:schemeClr val="tx1"/>
                            </a:solidFill>
                          </a:endParaRPr>
                        </a:p>
                      </a:txBody>
                      <a:tcPr/>
                    </a:tc>
                    <a:extLst>
                      <a:ext uri="{0D108BD9-81ED-4DB2-BD59-A6C34878D82A}">
                        <a16:rowId xmlns:a16="http://schemas.microsoft.com/office/drawing/2014/main" val="1780778699"/>
                      </a:ext>
                    </a:extLst>
                  </a:tr>
                  <a:tr h="374972">
                    <a:tc>
                      <a:txBody>
                        <a:bodyPr/>
                        <a:lstStyle/>
                        <a:p>
                          <a:r>
                            <a:rPr lang="en-ID" sz="1600">
                              <a:solidFill>
                                <a:schemeClr val="tx1"/>
                              </a:solidFill>
                            </a:rPr>
                            <a:t>Cuaca</a:t>
                          </a:r>
                          <a:endParaRPr lang="en-ID"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rPr>
                            <a:t>{cerah, panas, hujan, berawan, berangin, bersalju}</a:t>
                          </a:r>
                          <a:endParaRPr lang="en-ID" sz="1600" dirty="0">
                            <a:solidFill>
                              <a:schemeClr val="tx1"/>
                            </a:solidFill>
                          </a:endParaRPr>
                        </a:p>
                      </a:txBody>
                      <a:tcPr/>
                    </a:tc>
                    <a:extLst>
                      <a:ext uri="{0D108BD9-81ED-4DB2-BD59-A6C34878D82A}">
                        <a16:rowId xmlns:a16="http://schemas.microsoft.com/office/drawing/2014/main" val="4085885940"/>
                      </a:ext>
                    </a:extLst>
                  </a:tr>
                  <a:tr h="374972">
                    <a:tc>
                      <a:txBody>
                        <a:bodyPr/>
                        <a:lstStyle/>
                        <a:p>
                          <a:r>
                            <a:rPr lang="en-ID" sz="1600">
                              <a:solidFill>
                                <a:schemeClr val="tx1"/>
                              </a:solidFill>
                            </a:rPr>
                            <a:t>Tekanan udara</a:t>
                          </a:r>
                          <a:endParaRPr lang="en-ID" sz="1600" dirty="0">
                            <a:solidFill>
                              <a:schemeClr val="tx1"/>
                            </a:solidFill>
                          </a:endParaRPr>
                        </a:p>
                      </a:txBody>
                      <a:tcPr/>
                    </a:tc>
                    <a:tc>
                      <a:txBody>
                        <a:bodyPr/>
                        <a:lstStyle/>
                        <a:p>
                          <a:r>
                            <a:rPr lang="en-US" sz="1600">
                              <a:solidFill>
                                <a:schemeClr val="tx1"/>
                              </a:solidFill>
                            </a:rPr>
                            <a:t>{di atas normal, di bawah normal}</a:t>
                          </a:r>
                          <a:endParaRPr lang="en-ID" sz="1600" dirty="0">
                            <a:solidFill>
                              <a:schemeClr val="tx1"/>
                            </a:solidFill>
                          </a:endParaRPr>
                        </a:p>
                      </a:txBody>
                      <a:tcPr/>
                    </a:tc>
                    <a:extLst>
                      <a:ext uri="{0D108BD9-81ED-4DB2-BD59-A6C34878D82A}">
                        <a16:rowId xmlns:a16="http://schemas.microsoft.com/office/drawing/2014/main" val="2402666104"/>
                      </a:ext>
                    </a:extLst>
                  </a:tr>
                  <a:tr h="374972">
                    <a:tc>
                      <a:txBody>
                        <a:bodyPr/>
                        <a:lstStyle/>
                        <a:p>
                          <a:r>
                            <a:rPr lang="en-US" sz="1600">
                              <a:solidFill>
                                <a:schemeClr val="tx1"/>
                              </a:solidFill>
                            </a:rPr>
                            <a:t>K</a:t>
                          </a:r>
                          <a:r>
                            <a:rPr lang="en-ID" sz="1600">
                              <a:solidFill>
                                <a:schemeClr val="tx1"/>
                              </a:solidFill>
                            </a:rPr>
                            <a:t>ondisi berawan</a:t>
                          </a:r>
                          <a:endParaRPr lang="en-ID" sz="1600" dirty="0">
                            <a:solidFill>
                              <a:schemeClr val="tx1"/>
                            </a:solidFill>
                          </a:endParaRPr>
                        </a:p>
                      </a:txBody>
                      <a:tcPr/>
                    </a:tc>
                    <a:tc>
                      <a:txBody>
                        <a:bodyPr/>
                        <a:lstStyle/>
                        <a:p>
                          <a:r>
                            <a:rPr lang="en-US" sz="1600">
                              <a:solidFill>
                                <a:schemeClr val="tx1"/>
                              </a:solidFill>
                            </a:rPr>
                            <a:t>{&gt;85 %, &lt;85 %}</a:t>
                          </a:r>
                          <a:endParaRPr lang="en-ID" sz="1600" dirty="0">
                            <a:solidFill>
                              <a:schemeClr val="tx1"/>
                            </a:solidFill>
                          </a:endParaRPr>
                        </a:p>
                      </a:txBody>
                      <a:tcPr/>
                    </a:tc>
                    <a:extLst>
                      <a:ext uri="{0D108BD9-81ED-4DB2-BD59-A6C34878D82A}">
                        <a16:rowId xmlns:a16="http://schemas.microsoft.com/office/drawing/2014/main" val="2805324627"/>
                      </a:ext>
                    </a:extLst>
                  </a:tr>
                  <a:tr h="374972">
                    <a:tc>
                      <a:txBody>
                        <a:bodyPr/>
                        <a:lstStyle/>
                        <a:p>
                          <a:r>
                            <a:rPr lang="en-US" sz="1600">
                              <a:solidFill>
                                <a:schemeClr val="tx1"/>
                              </a:solidFill>
                            </a:rPr>
                            <a:t>Temperatur udara</a:t>
                          </a:r>
                          <a:endParaRPr lang="en-ID" sz="1600" dirty="0">
                            <a:solidFill>
                              <a:schemeClr val="tx1"/>
                            </a:solidFill>
                          </a:endParaRPr>
                        </a:p>
                      </a:txBody>
                      <a:tcPr/>
                    </a:tc>
                    <a:tc>
                      <a:txBody>
                        <a:bodyPr/>
                        <a:lstStyle/>
                        <a:p>
                          <a:endParaRPr lang="en-US"/>
                        </a:p>
                      </a:txBody>
                      <a:tcPr>
                        <a:blipFill>
                          <a:blip r:embed="rId2"/>
                          <a:stretch>
                            <a:fillRect l="-33630" t="-1116393" r="-396" b="-470492"/>
                          </a:stretch>
                        </a:blipFill>
                      </a:tcPr>
                    </a:tc>
                    <a:extLst>
                      <a:ext uri="{0D108BD9-81ED-4DB2-BD59-A6C34878D82A}">
                        <a16:rowId xmlns:a16="http://schemas.microsoft.com/office/drawing/2014/main" val="3356098924"/>
                      </a:ext>
                    </a:extLst>
                  </a:tr>
                  <a:tr h="585157">
                    <a:tc>
                      <a:txBody>
                        <a:bodyPr/>
                        <a:lstStyle/>
                        <a:p>
                          <a:r>
                            <a:rPr lang="en-US" sz="1600">
                              <a:solidFill>
                                <a:schemeClr val="tx1"/>
                              </a:solidFill>
                            </a:rPr>
                            <a:t>Iklim</a:t>
                          </a:r>
                          <a:endParaRPr lang="en-ID" sz="1600" dirty="0">
                            <a:solidFill>
                              <a:schemeClr val="tx1"/>
                            </a:solidFill>
                          </a:endParaRPr>
                        </a:p>
                      </a:txBody>
                      <a:tcPr/>
                    </a:tc>
                    <a:tc>
                      <a:txBody>
                        <a:bodyPr/>
                        <a:lstStyle/>
                        <a:p>
                          <a:r>
                            <a:rPr lang="en-US" sz="1600">
                              <a:solidFill>
                                <a:schemeClr val="tx1"/>
                              </a:solidFill>
                            </a:rPr>
                            <a:t>{khatulistiwa, hujan tropis, angin pasat tropis, kemarau tropis, meditterania, maritim sedang, kontinental sedang, hujan sedang, kutub}</a:t>
                          </a:r>
                          <a:endParaRPr lang="en-ID" sz="1600" dirty="0">
                            <a:solidFill>
                              <a:schemeClr val="tx1"/>
                            </a:solidFill>
                          </a:endParaRPr>
                        </a:p>
                      </a:txBody>
                      <a:tcPr/>
                    </a:tc>
                    <a:extLst>
                      <a:ext uri="{0D108BD9-81ED-4DB2-BD59-A6C34878D82A}">
                        <a16:rowId xmlns:a16="http://schemas.microsoft.com/office/drawing/2014/main" val="2378750400"/>
                      </a:ext>
                    </a:extLst>
                  </a:tr>
                  <a:tr h="374972">
                    <a:tc>
                      <a:txBody>
                        <a:bodyPr/>
                        <a:lstStyle/>
                        <a:p>
                          <a:r>
                            <a:rPr lang="en-US" sz="1600">
                              <a:solidFill>
                                <a:schemeClr val="tx1"/>
                              </a:solidFill>
                            </a:rPr>
                            <a:t>Musim</a:t>
                          </a:r>
                          <a:endParaRPr lang="en-ID" sz="1600" dirty="0">
                            <a:solidFill>
                              <a:schemeClr val="tx1"/>
                            </a:solidFill>
                          </a:endParaRPr>
                        </a:p>
                      </a:txBody>
                      <a:tcPr/>
                    </a:tc>
                    <a:tc>
                      <a:txBody>
                        <a:bodyPr/>
                        <a:lstStyle/>
                        <a:p>
                          <a:r>
                            <a:rPr lang="en-US" sz="1600">
                              <a:solidFill>
                                <a:schemeClr val="tx1"/>
                              </a:solidFill>
                            </a:rPr>
                            <a:t>{panas, semi, dingin, gugur}</a:t>
                          </a:r>
                          <a:endParaRPr lang="en-ID" sz="1600" dirty="0">
                            <a:solidFill>
                              <a:schemeClr val="tx1"/>
                            </a:solidFill>
                          </a:endParaRPr>
                        </a:p>
                      </a:txBody>
                      <a:tcPr/>
                    </a:tc>
                    <a:extLst>
                      <a:ext uri="{0D108BD9-81ED-4DB2-BD59-A6C34878D82A}">
                        <a16:rowId xmlns:a16="http://schemas.microsoft.com/office/drawing/2014/main" val="3293714153"/>
                      </a:ext>
                    </a:extLst>
                  </a:tr>
                  <a:tr h="374972">
                    <a:tc>
                      <a:txBody>
                        <a:bodyPr/>
                        <a:lstStyle/>
                        <a:p>
                          <a:r>
                            <a:rPr lang="en-US" sz="1600">
                              <a:solidFill>
                                <a:schemeClr val="tx1"/>
                              </a:solidFill>
                            </a:rPr>
                            <a:t>Jarak ke laut</a:t>
                          </a:r>
                          <a:endParaRPr lang="en-ID" sz="1600" dirty="0">
                            <a:solidFill>
                              <a:schemeClr val="tx1"/>
                            </a:solidFill>
                          </a:endParaRPr>
                        </a:p>
                      </a:txBody>
                      <a:tcPr/>
                    </a:tc>
                    <a:tc>
                      <a:txBody>
                        <a:bodyPr/>
                        <a:lstStyle/>
                        <a:p>
                          <a:r>
                            <a:rPr lang="en-US" sz="1600">
                              <a:solidFill>
                                <a:schemeClr val="tx1"/>
                              </a:solidFill>
                            </a:rPr>
                            <a:t>{&gt;500 km, &lt; 500 km}</a:t>
                          </a:r>
                          <a:endParaRPr lang="en-ID" sz="1600" dirty="0">
                            <a:solidFill>
                              <a:schemeClr val="tx1"/>
                            </a:solidFill>
                          </a:endParaRPr>
                        </a:p>
                      </a:txBody>
                      <a:tcPr/>
                    </a:tc>
                    <a:extLst>
                      <a:ext uri="{0D108BD9-81ED-4DB2-BD59-A6C34878D82A}">
                        <a16:rowId xmlns:a16="http://schemas.microsoft.com/office/drawing/2014/main" val="3073746002"/>
                      </a:ext>
                    </a:extLst>
                  </a:tr>
                  <a:tr h="374972">
                    <a:tc>
                      <a:txBody>
                        <a:bodyPr/>
                        <a:lstStyle/>
                        <a:p>
                          <a:r>
                            <a:rPr lang="en-US" sz="1600">
                              <a:solidFill>
                                <a:schemeClr val="tx1"/>
                              </a:solidFill>
                            </a:rPr>
                            <a:t>Lokasi geografis</a:t>
                          </a:r>
                          <a:endParaRPr lang="en-ID" sz="1600" dirty="0">
                            <a:solidFill>
                              <a:schemeClr val="tx1"/>
                            </a:solidFill>
                          </a:endParaRPr>
                        </a:p>
                      </a:txBody>
                      <a:tcPr/>
                    </a:tc>
                    <a:tc>
                      <a:txBody>
                        <a:bodyPr/>
                        <a:lstStyle/>
                        <a:p>
                          <a:r>
                            <a:rPr lang="en-US" sz="1600">
                              <a:solidFill>
                                <a:schemeClr val="tx1"/>
                              </a:solidFill>
                            </a:rPr>
                            <a:t>{khatulistiwa, tropis, subtropic, sedang, kutub}</a:t>
                          </a:r>
                          <a:endParaRPr lang="en-ID" sz="1600" dirty="0">
                            <a:solidFill>
                              <a:schemeClr val="tx1"/>
                            </a:solidFill>
                          </a:endParaRPr>
                        </a:p>
                      </a:txBody>
                      <a:tcPr/>
                    </a:tc>
                    <a:extLst>
                      <a:ext uri="{0D108BD9-81ED-4DB2-BD59-A6C34878D82A}">
                        <a16:rowId xmlns:a16="http://schemas.microsoft.com/office/drawing/2014/main" val="2950888771"/>
                      </a:ext>
                    </a:extLst>
                  </a:tr>
                </a:tbl>
              </a:graphicData>
            </a:graphic>
          </p:graphicFrame>
        </mc:Fallback>
      </mc:AlternateContent>
    </p:spTree>
    <p:extLst>
      <p:ext uri="{BB962C8B-B14F-4D97-AF65-F5344CB8AC3E}">
        <p14:creationId xmlns:p14="http://schemas.microsoft.com/office/powerpoint/2010/main" val="285384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A8A0-5FF5-4229-A946-75DF7AA73C4F}"/>
              </a:ext>
            </a:extLst>
          </p:cNvPr>
          <p:cNvSpPr>
            <a:spLocks noGrp="1"/>
          </p:cNvSpPr>
          <p:nvPr>
            <p:ph type="title"/>
          </p:nvPr>
        </p:nvSpPr>
        <p:spPr/>
        <p:txBody>
          <a:bodyPr/>
          <a:lstStyle/>
          <a:p>
            <a:pPr algn="ctr"/>
            <a:r>
              <a:rPr lang="en-ID"/>
              <a:t>Permodelan Jaringan</a:t>
            </a:r>
            <a:endParaRPr lang="en-ID" dirty="0"/>
          </a:p>
        </p:txBody>
      </p:sp>
      <p:sp>
        <p:nvSpPr>
          <p:cNvPr id="3" name="Content Placeholder 2">
            <a:extLst>
              <a:ext uri="{FF2B5EF4-FFF2-40B4-BE49-F238E27FC236}">
                <a16:creationId xmlns:a16="http://schemas.microsoft.com/office/drawing/2014/main" id="{80BFAF48-B3E2-417E-AD97-8A818BED15C2}"/>
              </a:ext>
            </a:extLst>
          </p:cNvPr>
          <p:cNvSpPr>
            <a:spLocks noGrp="1"/>
          </p:cNvSpPr>
          <p:nvPr>
            <p:ph idx="1"/>
          </p:nvPr>
        </p:nvSpPr>
        <p:spPr>
          <a:xfrm>
            <a:off x="838200" y="1825625"/>
            <a:ext cx="10515600" cy="4823750"/>
          </a:xfrm>
        </p:spPr>
        <p:txBody>
          <a:bodyPr>
            <a:normAutofit/>
          </a:bodyPr>
          <a:lstStyle/>
          <a:p>
            <a:pPr marL="0" indent="0" algn="just">
              <a:buNone/>
            </a:pPr>
            <a:r>
              <a:rPr lang="en-ID"/>
              <a:t>Data hubungan antar kejadian (variabel) beserta dengan nilainya kemudian dimodelkan ke dalam jaringan. Jaringan ini dibagi menjadi dua bagian:</a:t>
            </a:r>
          </a:p>
          <a:p>
            <a:pPr marL="514350" indent="-514350" algn="just">
              <a:buAutoNum type="arabicPeriod"/>
            </a:pPr>
            <a:r>
              <a:rPr lang="en-ID"/>
              <a:t>Jaringan yang menunjukkan probabilitas </a:t>
            </a:r>
            <a:r>
              <a:rPr lang="en-ID" b="1"/>
              <a:t>cuaca </a:t>
            </a:r>
            <a:r>
              <a:rPr lang="en-ID"/>
              <a:t>berdasarkan data </a:t>
            </a:r>
            <a:r>
              <a:rPr lang="en-ID" b="1"/>
              <a:t>letak geografis</a:t>
            </a:r>
            <a:r>
              <a:rPr lang="en-ID"/>
              <a:t>, </a:t>
            </a:r>
            <a:r>
              <a:rPr lang="en-ID" b="1"/>
              <a:t>jarak ke laut</a:t>
            </a:r>
            <a:r>
              <a:rPr lang="en-ID"/>
              <a:t>, </a:t>
            </a:r>
            <a:r>
              <a:rPr lang="en-ID" b="1"/>
              <a:t>musim</a:t>
            </a:r>
            <a:r>
              <a:rPr lang="en-ID"/>
              <a:t>, dan </a:t>
            </a:r>
            <a:r>
              <a:rPr lang="en-ID" b="1"/>
              <a:t>tekanan</a:t>
            </a:r>
            <a:r>
              <a:rPr lang="en-ID"/>
              <a:t> udara</a:t>
            </a:r>
          </a:p>
          <a:p>
            <a:pPr marL="514350" indent="-514350" algn="just">
              <a:buAutoNum type="arabicPeriod"/>
            </a:pPr>
            <a:r>
              <a:rPr lang="en-ID"/>
              <a:t>Jaringan yang menunjukkan probabilitas banyaknya </a:t>
            </a:r>
            <a:r>
              <a:rPr lang="en-ID" b="1"/>
              <a:t>kemunculan</a:t>
            </a:r>
            <a:r>
              <a:rPr lang="en-ID"/>
              <a:t> </a:t>
            </a:r>
            <a:r>
              <a:rPr lang="en-ID" b="1"/>
              <a:t>ikan</a:t>
            </a:r>
            <a:r>
              <a:rPr lang="en-ID"/>
              <a:t> dari data </a:t>
            </a:r>
            <a:r>
              <a:rPr lang="en-ID" b="1"/>
              <a:t>cuaca</a:t>
            </a:r>
            <a:r>
              <a:rPr lang="en-ID"/>
              <a:t>, dan </a:t>
            </a:r>
            <a:r>
              <a:rPr lang="en-ID" b="1"/>
              <a:t>penggunaan pestisida</a:t>
            </a:r>
          </a:p>
          <a:p>
            <a:pPr marL="0" indent="0" algn="just">
              <a:buNone/>
            </a:pPr>
            <a:r>
              <a:rPr lang="en-ID"/>
              <a:t>Kedua jaringan ini nantinya akan dihubungkan dengan tujuan untuk mendapatkan probabilitas banyaknya kemunculan ikan dengan data masukan kedua jaringan.</a:t>
            </a:r>
            <a:endParaRPr lang="en-ID" dirty="0"/>
          </a:p>
        </p:txBody>
      </p:sp>
    </p:spTree>
    <p:extLst>
      <p:ext uri="{BB962C8B-B14F-4D97-AF65-F5344CB8AC3E}">
        <p14:creationId xmlns:p14="http://schemas.microsoft.com/office/powerpoint/2010/main" val="1395819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ersegi Panjang 7">
            <a:extLst>
              <a:ext uri="{FF2B5EF4-FFF2-40B4-BE49-F238E27FC236}">
                <a16:creationId xmlns:a16="http://schemas.microsoft.com/office/drawing/2014/main" id="{8B7416E6-F974-411D-93B1-E2F3F3EBE56A}"/>
              </a:ext>
            </a:extLst>
          </p:cNvPr>
          <p:cNvSpPr/>
          <p:nvPr/>
        </p:nvSpPr>
        <p:spPr>
          <a:xfrm>
            <a:off x="1006259" y="997010"/>
            <a:ext cx="2601157" cy="4083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Jarak ke laut</a:t>
            </a:r>
            <a:endParaRPr lang="en-ID"/>
          </a:p>
        </p:txBody>
      </p:sp>
      <p:sp>
        <p:nvSpPr>
          <p:cNvPr id="9" name="Persegi Panjang 8">
            <a:extLst>
              <a:ext uri="{FF2B5EF4-FFF2-40B4-BE49-F238E27FC236}">
                <a16:creationId xmlns:a16="http://schemas.microsoft.com/office/drawing/2014/main" id="{9A64613C-EA69-4038-88D7-6D856BD5E1D0}"/>
              </a:ext>
            </a:extLst>
          </p:cNvPr>
          <p:cNvSpPr/>
          <p:nvPr/>
        </p:nvSpPr>
        <p:spPr>
          <a:xfrm>
            <a:off x="8420593" y="997011"/>
            <a:ext cx="2601157" cy="4083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Musim</a:t>
            </a:r>
            <a:endParaRPr lang="en-ID"/>
          </a:p>
        </p:txBody>
      </p:sp>
      <p:sp>
        <p:nvSpPr>
          <p:cNvPr id="10" name="Persegi Panjang 9">
            <a:extLst>
              <a:ext uri="{FF2B5EF4-FFF2-40B4-BE49-F238E27FC236}">
                <a16:creationId xmlns:a16="http://schemas.microsoft.com/office/drawing/2014/main" id="{3AFA42C4-EB4F-440A-9EC5-82B4B901F301}"/>
              </a:ext>
            </a:extLst>
          </p:cNvPr>
          <p:cNvSpPr/>
          <p:nvPr/>
        </p:nvSpPr>
        <p:spPr>
          <a:xfrm>
            <a:off x="2878708" y="2682289"/>
            <a:ext cx="2601157" cy="4083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Iklim</a:t>
            </a:r>
            <a:endParaRPr lang="en-ID"/>
          </a:p>
        </p:txBody>
      </p:sp>
      <p:sp>
        <p:nvSpPr>
          <p:cNvPr id="11" name="Persegi Panjang 10">
            <a:extLst>
              <a:ext uri="{FF2B5EF4-FFF2-40B4-BE49-F238E27FC236}">
                <a16:creationId xmlns:a16="http://schemas.microsoft.com/office/drawing/2014/main" id="{52D99390-0584-4CB6-AC4C-5429F83634D6}"/>
              </a:ext>
            </a:extLst>
          </p:cNvPr>
          <p:cNvSpPr/>
          <p:nvPr/>
        </p:nvSpPr>
        <p:spPr>
          <a:xfrm>
            <a:off x="4713426" y="997010"/>
            <a:ext cx="2601157" cy="4083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Letak geografis</a:t>
            </a:r>
            <a:endParaRPr lang="en-ID"/>
          </a:p>
        </p:txBody>
      </p:sp>
      <p:sp>
        <p:nvSpPr>
          <p:cNvPr id="12" name="Persegi Panjang 11">
            <a:extLst>
              <a:ext uri="{FF2B5EF4-FFF2-40B4-BE49-F238E27FC236}">
                <a16:creationId xmlns:a16="http://schemas.microsoft.com/office/drawing/2014/main" id="{CCA8ABA7-9DD3-43A8-AC66-0F81B29BCFB2}"/>
              </a:ext>
            </a:extLst>
          </p:cNvPr>
          <p:cNvSpPr/>
          <p:nvPr/>
        </p:nvSpPr>
        <p:spPr>
          <a:xfrm>
            <a:off x="2878708" y="4219606"/>
            <a:ext cx="2601157" cy="4083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Kondisi Berawan</a:t>
            </a:r>
            <a:endParaRPr lang="en-ID"/>
          </a:p>
        </p:txBody>
      </p:sp>
      <p:sp>
        <p:nvSpPr>
          <p:cNvPr id="13" name="Persegi Panjang 12">
            <a:extLst>
              <a:ext uri="{FF2B5EF4-FFF2-40B4-BE49-F238E27FC236}">
                <a16:creationId xmlns:a16="http://schemas.microsoft.com/office/drawing/2014/main" id="{539A10D5-CB03-44F0-B4DC-136700C0963A}"/>
              </a:ext>
            </a:extLst>
          </p:cNvPr>
          <p:cNvSpPr/>
          <p:nvPr/>
        </p:nvSpPr>
        <p:spPr>
          <a:xfrm>
            <a:off x="6489700" y="4219606"/>
            <a:ext cx="2601157" cy="4083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Temperatur</a:t>
            </a:r>
            <a:endParaRPr lang="en-ID"/>
          </a:p>
        </p:txBody>
      </p:sp>
      <p:cxnSp>
        <p:nvCxnSpPr>
          <p:cNvPr id="15" name="Konektor Panah Lurus 14">
            <a:extLst>
              <a:ext uri="{FF2B5EF4-FFF2-40B4-BE49-F238E27FC236}">
                <a16:creationId xmlns:a16="http://schemas.microsoft.com/office/drawing/2014/main" id="{E7F6843B-5D2A-4346-B73B-7A768021B161}"/>
              </a:ext>
            </a:extLst>
          </p:cNvPr>
          <p:cNvCxnSpPr>
            <a:stCxn id="8" idx="2"/>
            <a:endCxn id="10" idx="0"/>
          </p:cNvCxnSpPr>
          <p:nvPr/>
        </p:nvCxnSpPr>
        <p:spPr>
          <a:xfrm>
            <a:off x="2306838" y="1405383"/>
            <a:ext cx="1872449" cy="12769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Konektor Panah Lurus 16">
            <a:extLst>
              <a:ext uri="{FF2B5EF4-FFF2-40B4-BE49-F238E27FC236}">
                <a16:creationId xmlns:a16="http://schemas.microsoft.com/office/drawing/2014/main" id="{82DC6E5B-64BE-41BF-86D0-4247D824CFF2}"/>
              </a:ext>
            </a:extLst>
          </p:cNvPr>
          <p:cNvCxnSpPr>
            <a:stCxn id="11" idx="2"/>
            <a:endCxn id="10" idx="0"/>
          </p:cNvCxnSpPr>
          <p:nvPr/>
        </p:nvCxnSpPr>
        <p:spPr>
          <a:xfrm flipH="1">
            <a:off x="4179287" y="1405383"/>
            <a:ext cx="1834718" cy="12769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Konektor Panah Lurus 18">
            <a:extLst>
              <a:ext uri="{FF2B5EF4-FFF2-40B4-BE49-F238E27FC236}">
                <a16:creationId xmlns:a16="http://schemas.microsoft.com/office/drawing/2014/main" id="{D4853548-5B96-4A70-A1CB-71C5A74DD645}"/>
              </a:ext>
            </a:extLst>
          </p:cNvPr>
          <p:cNvCxnSpPr>
            <a:stCxn id="9" idx="2"/>
            <a:endCxn id="12" idx="0"/>
          </p:cNvCxnSpPr>
          <p:nvPr/>
        </p:nvCxnSpPr>
        <p:spPr>
          <a:xfrm flipH="1">
            <a:off x="4179287" y="1405384"/>
            <a:ext cx="5541885" cy="28142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Konektor Panah Lurus 20">
            <a:extLst>
              <a:ext uri="{FF2B5EF4-FFF2-40B4-BE49-F238E27FC236}">
                <a16:creationId xmlns:a16="http://schemas.microsoft.com/office/drawing/2014/main" id="{7D924DBF-FBAA-4A33-95CF-3B67FB020C4E}"/>
              </a:ext>
            </a:extLst>
          </p:cNvPr>
          <p:cNvCxnSpPr>
            <a:stCxn id="9" idx="2"/>
            <a:endCxn id="13" idx="0"/>
          </p:cNvCxnSpPr>
          <p:nvPr/>
        </p:nvCxnSpPr>
        <p:spPr>
          <a:xfrm flipH="1">
            <a:off x="7790279" y="1405384"/>
            <a:ext cx="1930893" cy="28142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Konektor Panah Lurus 22">
            <a:extLst>
              <a:ext uri="{FF2B5EF4-FFF2-40B4-BE49-F238E27FC236}">
                <a16:creationId xmlns:a16="http://schemas.microsoft.com/office/drawing/2014/main" id="{DA40F678-1F01-4A06-840D-5F1CF75EEB85}"/>
              </a:ext>
            </a:extLst>
          </p:cNvPr>
          <p:cNvCxnSpPr>
            <a:stCxn id="10" idx="2"/>
            <a:endCxn id="12" idx="0"/>
          </p:cNvCxnSpPr>
          <p:nvPr/>
        </p:nvCxnSpPr>
        <p:spPr>
          <a:xfrm>
            <a:off x="4179287" y="3090662"/>
            <a:ext cx="0" cy="11289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Konektor Panah Lurus 24">
            <a:extLst>
              <a:ext uri="{FF2B5EF4-FFF2-40B4-BE49-F238E27FC236}">
                <a16:creationId xmlns:a16="http://schemas.microsoft.com/office/drawing/2014/main" id="{9088CAF1-487A-43D5-88A9-8D0547C60BB9}"/>
              </a:ext>
            </a:extLst>
          </p:cNvPr>
          <p:cNvCxnSpPr>
            <a:stCxn id="10" idx="2"/>
            <a:endCxn id="13" idx="0"/>
          </p:cNvCxnSpPr>
          <p:nvPr/>
        </p:nvCxnSpPr>
        <p:spPr>
          <a:xfrm>
            <a:off x="4179287" y="3090662"/>
            <a:ext cx="3610992" cy="11289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Persegi Panjang 25">
            <a:extLst>
              <a:ext uri="{FF2B5EF4-FFF2-40B4-BE49-F238E27FC236}">
                <a16:creationId xmlns:a16="http://schemas.microsoft.com/office/drawing/2014/main" id="{C65737F9-A02E-42EB-99FB-AA1F7C9E481A}"/>
              </a:ext>
            </a:extLst>
          </p:cNvPr>
          <p:cNvSpPr/>
          <p:nvPr/>
        </p:nvSpPr>
        <p:spPr>
          <a:xfrm>
            <a:off x="641905" y="6101672"/>
            <a:ext cx="2601157" cy="4083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Tekanan</a:t>
            </a:r>
            <a:endParaRPr lang="en-ID"/>
          </a:p>
        </p:txBody>
      </p:sp>
      <p:sp>
        <p:nvSpPr>
          <p:cNvPr id="27" name="Persegi Panjang 26">
            <a:extLst>
              <a:ext uri="{FF2B5EF4-FFF2-40B4-BE49-F238E27FC236}">
                <a16:creationId xmlns:a16="http://schemas.microsoft.com/office/drawing/2014/main" id="{BB288303-6A09-4D62-A86A-664ACE0BF27B}"/>
              </a:ext>
            </a:extLst>
          </p:cNvPr>
          <p:cNvSpPr/>
          <p:nvPr/>
        </p:nvSpPr>
        <p:spPr>
          <a:xfrm>
            <a:off x="6489699" y="6101673"/>
            <a:ext cx="2601157" cy="408373"/>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t>Cuaca</a:t>
            </a:r>
            <a:endParaRPr lang="en-ID"/>
          </a:p>
        </p:txBody>
      </p:sp>
      <p:cxnSp>
        <p:nvCxnSpPr>
          <p:cNvPr id="29" name="Konektor Panah Lurus 28">
            <a:extLst>
              <a:ext uri="{FF2B5EF4-FFF2-40B4-BE49-F238E27FC236}">
                <a16:creationId xmlns:a16="http://schemas.microsoft.com/office/drawing/2014/main" id="{DF21C9AC-232C-41B0-825E-53317B555C0B}"/>
              </a:ext>
            </a:extLst>
          </p:cNvPr>
          <p:cNvCxnSpPr>
            <a:stCxn id="12" idx="2"/>
            <a:endCxn id="27" idx="0"/>
          </p:cNvCxnSpPr>
          <p:nvPr/>
        </p:nvCxnSpPr>
        <p:spPr>
          <a:xfrm>
            <a:off x="4179287" y="4627979"/>
            <a:ext cx="3610991" cy="1473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Konektor Panah Lurus 30">
            <a:extLst>
              <a:ext uri="{FF2B5EF4-FFF2-40B4-BE49-F238E27FC236}">
                <a16:creationId xmlns:a16="http://schemas.microsoft.com/office/drawing/2014/main" id="{CC5BD151-9F22-4041-8246-CA90E651B203}"/>
              </a:ext>
            </a:extLst>
          </p:cNvPr>
          <p:cNvCxnSpPr>
            <a:cxnSpLocks/>
            <a:stCxn id="13" idx="2"/>
            <a:endCxn id="27" idx="0"/>
          </p:cNvCxnSpPr>
          <p:nvPr/>
        </p:nvCxnSpPr>
        <p:spPr>
          <a:xfrm flipH="1">
            <a:off x="7790278" y="4627979"/>
            <a:ext cx="1" cy="1473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Konektor Panah Lurus 33">
            <a:extLst>
              <a:ext uri="{FF2B5EF4-FFF2-40B4-BE49-F238E27FC236}">
                <a16:creationId xmlns:a16="http://schemas.microsoft.com/office/drawing/2014/main" id="{D7B7516D-ACB8-43E1-9E28-CEC7EFAD12C0}"/>
              </a:ext>
            </a:extLst>
          </p:cNvPr>
          <p:cNvCxnSpPr>
            <a:cxnSpLocks/>
            <a:stCxn id="26" idx="3"/>
            <a:endCxn id="27" idx="1"/>
          </p:cNvCxnSpPr>
          <p:nvPr/>
        </p:nvCxnSpPr>
        <p:spPr>
          <a:xfrm>
            <a:off x="3243062" y="6305859"/>
            <a:ext cx="3246637"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3E86FB3-B7E0-48B4-8BB9-B60E692939D1}"/>
              </a:ext>
            </a:extLst>
          </p:cNvPr>
          <p:cNvSpPr txBox="1"/>
          <p:nvPr/>
        </p:nvSpPr>
        <p:spPr>
          <a:xfrm>
            <a:off x="393699" y="357804"/>
            <a:ext cx="6096000" cy="461665"/>
          </a:xfrm>
          <a:prstGeom prst="rect">
            <a:avLst/>
          </a:prstGeom>
          <a:noFill/>
        </p:spPr>
        <p:txBody>
          <a:bodyPr wrap="square">
            <a:spAutoFit/>
          </a:bodyPr>
          <a:lstStyle/>
          <a:p>
            <a:r>
              <a:rPr lang="en-ID" sz="2400"/>
              <a:t>1. Jaringan Bayes untuk memprediksi cuaca</a:t>
            </a:r>
            <a:r>
              <a:rPr lang="en-ID" sz="2400" b="1"/>
              <a:t> </a:t>
            </a:r>
            <a:endParaRPr lang="en-US" sz="2400"/>
          </a:p>
        </p:txBody>
      </p:sp>
    </p:spTree>
    <p:extLst>
      <p:ext uri="{BB962C8B-B14F-4D97-AF65-F5344CB8AC3E}">
        <p14:creationId xmlns:p14="http://schemas.microsoft.com/office/powerpoint/2010/main" val="1423049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4252</TotalTime>
  <Words>2681</Words>
  <Application>Microsoft Office PowerPoint</Application>
  <PresentationFormat>Widescreen</PresentationFormat>
  <Paragraphs>810</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Cambria Math</vt:lpstr>
      <vt:lpstr>Office Theme</vt:lpstr>
      <vt:lpstr>Prediksi Banyaknya Kemunculan Ikan di Sungai dengan Bayesian Network</vt:lpstr>
      <vt:lpstr>Pembukaan</vt:lpstr>
      <vt:lpstr>Deskripsi</vt:lpstr>
      <vt:lpstr>Skenario</vt:lpstr>
      <vt:lpstr>Permodelan Jaringan</vt:lpstr>
      <vt:lpstr>Tabel 1</vt:lpstr>
      <vt:lpstr>Tabel 2</vt:lpstr>
      <vt:lpstr>Permodelan Jaringan</vt:lpstr>
      <vt:lpstr>PowerPoint Presentation</vt:lpstr>
      <vt:lpstr>PowerPoint Presentation</vt:lpstr>
      <vt:lpstr>Probabilitas Kejadian</vt:lpstr>
      <vt:lpstr>Pada permodelan jaringan ini probabilitas zona iklim menggunakan pembagian iklim oleh Boris Pavlovich Alisov dan menjadikan satu zona subpolar dengan polar.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Simulasi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Kesimpulan</vt:lpstr>
      <vt:lpstr>Saran</vt:lpstr>
      <vt:lpstr>Daftar Pustaka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Habib Nurkholis</dc:creator>
  <cp:lastModifiedBy>Habib Nurkholis</cp:lastModifiedBy>
  <cp:revision>124</cp:revision>
  <dcterms:created xsi:type="dcterms:W3CDTF">2021-10-29T12:09:43Z</dcterms:created>
  <dcterms:modified xsi:type="dcterms:W3CDTF">2022-03-28T09:25:47Z</dcterms:modified>
</cp:coreProperties>
</file>