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86" r:id="rId4"/>
    <p:sldId id="260" r:id="rId5"/>
    <p:sldId id="262" r:id="rId6"/>
    <p:sldId id="263" r:id="rId7"/>
    <p:sldId id="264" r:id="rId8"/>
    <p:sldId id="265" r:id="rId9"/>
    <p:sldId id="259" r:id="rId10"/>
    <p:sldId id="266" r:id="rId11"/>
    <p:sldId id="287" r:id="rId12"/>
    <p:sldId id="292" r:id="rId13"/>
    <p:sldId id="293" r:id="rId14"/>
    <p:sldId id="267" r:id="rId15"/>
    <p:sldId id="268" r:id="rId16"/>
    <p:sldId id="288" r:id="rId17"/>
    <p:sldId id="294" r:id="rId18"/>
    <p:sldId id="290" r:id="rId19"/>
    <p:sldId id="269" r:id="rId20"/>
    <p:sldId id="289" r:id="rId21"/>
    <p:sldId id="291" r:id="rId22"/>
    <p:sldId id="276" r:id="rId23"/>
    <p:sldId id="270" r:id="rId24"/>
    <p:sldId id="271" r:id="rId25"/>
    <p:sldId id="272" r:id="rId26"/>
    <p:sldId id="273" r:id="rId27"/>
    <p:sldId id="274" r:id="rId28"/>
    <p:sldId id="275" r:id="rId29"/>
    <p:sldId id="277" r:id="rId30"/>
    <p:sldId id="285" r:id="rId31"/>
    <p:sldId id="278" r:id="rId32"/>
    <p:sldId id="279" r:id="rId33"/>
    <p:sldId id="282" r:id="rId34"/>
    <p:sldId id="280" r:id="rId35"/>
    <p:sldId id="281" r:id="rId36"/>
    <p:sldId id="283"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D4FF"/>
    <a:srgbClr val="000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7EF66-8428-492E-9AE4-63F492501BC4}"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33F56-4CF5-495B-96EB-F32034B759C8}" type="slidenum">
              <a:rPr lang="en-US" smtClean="0"/>
              <a:t>‹#›</a:t>
            </a:fld>
            <a:endParaRPr lang="en-US"/>
          </a:p>
        </p:txBody>
      </p:sp>
    </p:spTree>
    <p:extLst>
      <p:ext uri="{BB962C8B-B14F-4D97-AF65-F5344CB8AC3E}">
        <p14:creationId xmlns:p14="http://schemas.microsoft.com/office/powerpoint/2010/main" val="64820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433F56-4CF5-495B-96EB-F32034B759C8}" type="slidenum">
              <a:rPr lang="en-US" smtClean="0"/>
              <a:t>31</a:t>
            </a:fld>
            <a:endParaRPr lang="en-US"/>
          </a:p>
        </p:txBody>
      </p:sp>
    </p:spTree>
    <p:extLst>
      <p:ext uri="{BB962C8B-B14F-4D97-AF65-F5344CB8AC3E}">
        <p14:creationId xmlns:p14="http://schemas.microsoft.com/office/powerpoint/2010/main" val="14021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CBB33D-610E-4B0A-9782-67AD66F5F2A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383088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BB33D-610E-4B0A-9782-67AD66F5F2A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327779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BB33D-610E-4B0A-9782-67AD66F5F2A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312555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CBB33D-610E-4B0A-9782-67AD66F5F2A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426704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CBB33D-610E-4B0A-9782-67AD66F5F2A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89855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CBB33D-610E-4B0A-9782-67AD66F5F2A7}"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409453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CBB33D-610E-4B0A-9782-67AD66F5F2A7}"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115489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CBB33D-610E-4B0A-9782-67AD66F5F2A7}"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217004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BB33D-610E-4B0A-9782-67AD66F5F2A7}"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370595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CBB33D-610E-4B0A-9782-67AD66F5F2A7}"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286632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CBB33D-610E-4B0A-9782-67AD66F5F2A7}"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B272A-8ED7-4290-B9E0-36E6E2E88DC9}" type="slidenum">
              <a:rPr lang="en-US" smtClean="0"/>
              <a:t>‹#›</a:t>
            </a:fld>
            <a:endParaRPr lang="en-US"/>
          </a:p>
        </p:txBody>
      </p:sp>
    </p:spTree>
    <p:extLst>
      <p:ext uri="{BB962C8B-B14F-4D97-AF65-F5344CB8AC3E}">
        <p14:creationId xmlns:p14="http://schemas.microsoft.com/office/powerpoint/2010/main" val="415323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BB33D-610E-4B0A-9782-67AD66F5F2A7}" type="datetimeFigureOut">
              <a:rPr lang="en-US" smtClean="0"/>
              <a:t>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B272A-8ED7-4290-B9E0-36E6E2E88DC9}" type="slidenum">
              <a:rPr lang="en-US" smtClean="0"/>
              <a:t>‹#›</a:t>
            </a:fld>
            <a:endParaRPr lang="en-US"/>
          </a:p>
        </p:txBody>
      </p:sp>
    </p:spTree>
    <p:extLst>
      <p:ext uri="{BB962C8B-B14F-4D97-AF65-F5344CB8AC3E}">
        <p14:creationId xmlns:p14="http://schemas.microsoft.com/office/powerpoint/2010/main" val="323744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vision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0495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neuron is not a pro…</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What are Neural Networks? | IBM"/>
          <p:cNvPicPr>
            <a:picLocks noChangeAspect="1" noChangeArrowheads="1"/>
          </p:cNvPicPr>
          <p:nvPr/>
        </p:nvPicPr>
        <p:blipFill rotWithShape="1">
          <a:blip r:embed="rId2">
            <a:extLst>
              <a:ext uri="{28A0092B-C50C-407E-A947-70E740481C1C}">
                <a14:useLocalDpi xmlns:a14="http://schemas.microsoft.com/office/drawing/2010/main" val="0"/>
              </a:ext>
            </a:extLst>
          </a:blip>
          <a:srcRect t="19768"/>
          <a:stretch/>
        </p:blipFill>
        <p:spPr bwMode="auto">
          <a:xfrm>
            <a:off x="685800" y="1825625"/>
            <a:ext cx="10668000" cy="48221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28932" y="6176963"/>
            <a:ext cx="2523704" cy="369332"/>
          </a:xfrm>
          <a:prstGeom prst="rect">
            <a:avLst/>
          </a:prstGeom>
          <a:noFill/>
        </p:spPr>
        <p:txBody>
          <a:bodyPr wrap="none" rtlCol="0">
            <a:spAutoFit/>
          </a:bodyPr>
          <a:lstStyle/>
          <a:p>
            <a:r>
              <a:rPr lang="en-US" dirty="0" smtClean="0"/>
              <a:t>Fully connected Network</a:t>
            </a:r>
            <a:endParaRPr lang="en-US" dirty="0"/>
          </a:p>
        </p:txBody>
      </p:sp>
    </p:spTree>
    <p:extLst>
      <p:ext uri="{BB962C8B-B14F-4D97-AF65-F5344CB8AC3E}">
        <p14:creationId xmlns:p14="http://schemas.microsoft.com/office/powerpoint/2010/main" val="692144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 learning</a:t>
            </a:r>
            <a:endParaRPr lang="en-US" dirty="0"/>
          </a:p>
        </p:txBody>
      </p:sp>
      <p:sp>
        <p:nvSpPr>
          <p:cNvPr id="3" name="Content Placeholder 2"/>
          <p:cNvSpPr>
            <a:spLocks noGrp="1"/>
          </p:cNvSpPr>
          <p:nvPr>
            <p:ph idx="1"/>
          </p:nvPr>
        </p:nvSpPr>
        <p:spPr/>
        <p:txBody>
          <a:bodyPr>
            <a:normAutofit/>
          </a:bodyPr>
          <a:lstStyle/>
          <a:p>
            <a:pPr marL="0" indent="0" algn="ctr">
              <a:buNone/>
            </a:pPr>
            <a:r>
              <a:rPr lang="en-US" b="1" i="1" dirty="0">
                <a:solidFill>
                  <a:schemeClr val="accent6"/>
                </a:solidFill>
              </a:rPr>
              <a:t>Repetition is the mother of learning</a:t>
            </a:r>
            <a:r>
              <a:rPr lang="en-US" b="1" i="1" dirty="0" smtClean="0">
                <a:solidFill>
                  <a:schemeClr val="accent6"/>
                </a:solidFill>
              </a:rPr>
              <a:t>.… why?</a:t>
            </a:r>
          </a:p>
          <a:p>
            <a:r>
              <a:rPr lang="en-US" dirty="0"/>
              <a:t>You perform a task, refine yourself based on your achievements, and repeat the process multiple times until you are satisfied. After reaching satisfaction, you approach your tasks with heartfelt dedication</a:t>
            </a:r>
            <a:r>
              <a:rPr lang="en-US" dirty="0" smtClean="0"/>
              <a:t>.</a:t>
            </a:r>
          </a:p>
          <a:p>
            <a:pPr marL="0" indent="0" algn="ctr">
              <a:buNone/>
            </a:pPr>
            <a:r>
              <a:rPr lang="en-US" b="1" i="1" dirty="0" smtClean="0">
                <a:solidFill>
                  <a:schemeClr val="accent6"/>
                </a:solidFill>
              </a:rPr>
              <a:t>What was happened in our brain?</a:t>
            </a:r>
          </a:p>
          <a:p>
            <a:r>
              <a:rPr lang="en-US" dirty="0" smtClean="0"/>
              <a:t>Neurons of a pathway is coupled tighter so signal transition become faster. </a:t>
            </a:r>
          </a:p>
        </p:txBody>
      </p:sp>
    </p:spTree>
    <p:extLst>
      <p:ext uri="{BB962C8B-B14F-4D97-AF65-F5344CB8AC3E}">
        <p14:creationId xmlns:p14="http://schemas.microsoft.com/office/powerpoint/2010/main" val="25865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a mathematical perspective, the weights attain their optimal values, enhancing the pathway's ability to execute a specific task effectively. </a:t>
            </a:r>
          </a:p>
          <a:p>
            <a:r>
              <a:rPr lang="en-US" dirty="0"/>
              <a:t>This phenomenon occurs across the entire network, where all weights converge to values that yield the optimal results for the network's task.</a:t>
            </a:r>
          </a:p>
          <a:p>
            <a:endParaRPr lang="en-US" dirty="0"/>
          </a:p>
        </p:txBody>
      </p:sp>
    </p:spTree>
    <p:extLst>
      <p:ext uri="{BB962C8B-B14F-4D97-AF65-F5344CB8AC3E}">
        <p14:creationId xmlns:p14="http://schemas.microsoft.com/office/powerpoint/2010/main" val="2968018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highlight keywords</a:t>
            </a:r>
            <a:endParaRPr lang="en-US" dirty="0"/>
          </a:p>
        </p:txBody>
      </p:sp>
      <p:sp>
        <p:nvSpPr>
          <p:cNvPr id="3" name="Content Placeholder 2"/>
          <p:cNvSpPr>
            <a:spLocks noGrp="1"/>
          </p:cNvSpPr>
          <p:nvPr>
            <p:ph idx="1"/>
          </p:nvPr>
        </p:nvSpPr>
        <p:spPr>
          <a:xfrm>
            <a:off x="2628900" y="1825625"/>
            <a:ext cx="5870864" cy="4351338"/>
          </a:xfrm>
        </p:spPr>
        <p:txBody>
          <a:bodyPr/>
          <a:lstStyle/>
          <a:p>
            <a:r>
              <a:rPr lang="en-US" dirty="0"/>
              <a:t>You perform a </a:t>
            </a:r>
            <a:r>
              <a:rPr lang="en-US" dirty="0" smtClean="0"/>
              <a:t>task </a:t>
            </a:r>
            <a:r>
              <a:rPr lang="en-US" dirty="0" smtClean="0">
                <a:solidFill>
                  <a:srgbClr val="FF0000"/>
                </a:solidFill>
              </a:rPr>
              <a:t>without any prior knowledge</a:t>
            </a:r>
            <a:r>
              <a:rPr lang="en-US" dirty="0" smtClean="0"/>
              <a:t>, based </a:t>
            </a:r>
            <a:r>
              <a:rPr lang="en-US" dirty="0"/>
              <a:t>on your </a:t>
            </a:r>
            <a:r>
              <a:rPr lang="en-US" dirty="0" smtClean="0">
                <a:solidFill>
                  <a:srgbClr val="FF0000"/>
                </a:solidFill>
              </a:rPr>
              <a:t>achievements </a:t>
            </a:r>
            <a:r>
              <a:rPr lang="en-US" dirty="0" smtClean="0"/>
              <a:t>and its </a:t>
            </a:r>
            <a:r>
              <a:rPr lang="en-US" dirty="0" smtClean="0">
                <a:solidFill>
                  <a:srgbClr val="FF0000"/>
                </a:solidFill>
              </a:rPr>
              <a:t>perfectness</a:t>
            </a:r>
            <a:r>
              <a:rPr lang="en-US" dirty="0" smtClean="0"/>
              <a:t> you will</a:t>
            </a:r>
            <a:r>
              <a:rPr lang="en-US" dirty="0" smtClean="0">
                <a:solidFill>
                  <a:srgbClr val="FF0000"/>
                </a:solidFill>
              </a:rPr>
              <a:t> </a:t>
            </a:r>
            <a:r>
              <a:rPr lang="en-US" dirty="0">
                <a:solidFill>
                  <a:srgbClr val="FF0000"/>
                </a:solidFill>
              </a:rPr>
              <a:t>refine yourself </a:t>
            </a:r>
            <a:r>
              <a:rPr lang="en-US" dirty="0" smtClean="0"/>
              <a:t>, </a:t>
            </a:r>
            <a:r>
              <a:rPr lang="en-US" dirty="0"/>
              <a:t>and </a:t>
            </a:r>
            <a:r>
              <a:rPr lang="en-US" dirty="0">
                <a:solidFill>
                  <a:srgbClr val="FF0000"/>
                </a:solidFill>
              </a:rPr>
              <a:t>repeat</a:t>
            </a:r>
            <a:r>
              <a:rPr lang="en-US" dirty="0"/>
              <a:t> the process multiple times until you are </a:t>
            </a:r>
            <a:r>
              <a:rPr lang="en-US" dirty="0">
                <a:solidFill>
                  <a:srgbClr val="FF0000"/>
                </a:solidFill>
              </a:rPr>
              <a:t>satisfied</a:t>
            </a:r>
            <a:r>
              <a:rPr lang="en-US" dirty="0"/>
              <a:t>. After reaching satisfaction, you approach your tasks with </a:t>
            </a:r>
            <a:r>
              <a:rPr lang="en-US" dirty="0">
                <a:solidFill>
                  <a:srgbClr val="FF0000"/>
                </a:solidFill>
              </a:rPr>
              <a:t>heartfelt dedication</a:t>
            </a:r>
            <a:r>
              <a:rPr lang="en-US" dirty="0"/>
              <a:t>.</a:t>
            </a:r>
          </a:p>
        </p:txBody>
      </p:sp>
      <p:sp>
        <p:nvSpPr>
          <p:cNvPr id="6" name="TextBox 5"/>
          <p:cNvSpPr txBox="1"/>
          <p:nvPr/>
        </p:nvSpPr>
        <p:spPr>
          <a:xfrm>
            <a:off x="1562378" y="2618508"/>
            <a:ext cx="718658" cy="369332"/>
          </a:xfrm>
          <a:prstGeom prst="rect">
            <a:avLst/>
          </a:prstGeom>
          <a:noFill/>
        </p:spPr>
        <p:txBody>
          <a:bodyPr wrap="none" rtlCol="0">
            <a:spAutoFit/>
          </a:bodyPr>
          <a:lstStyle/>
          <a:p>
            <a:r>
              <a:rPr lang="en-US" dirty="0" smtClean="0"/>
              <a:t>result</a:t>
            </a:r>
            <a:endParaRPr lang="en-US" dirty="0"/>
          </a:p>
        </p:txBody>
      </p:sp>
      <p:sp>
        <p:nvSpPr>
          <p:cNvPr id="7" name="TextBox 6"/>
          <p:cNvSpPr txBox="1"/>
          <p:nvPr/>
        </p:nvSpPr>
        <p:spPr>
          <a:xfrm>
            <a:off x="9125729" y="1822154"/>
            <a:ext cx="2166427" cy="369332"/>
          </a:xfrm>
          <a:prstGeom prst="rect">
            <a:avLst/>
          </a:prstGeom>
          <a:noFill/>
        </p:spPr>
        <p:txBody>
          <a:bodyPr wrap="none" rtlCol="0">
            <a:spAutoFit/>
          </a:bodyPr>
          <a:lstStyle/>
          <a:p>
            <a:r>
              <a:rPr lang="en-US" dirty="0" smtClean="0"/>
              <a:t>Random initialization</a:t>
            </a:r>
            <a:endParaRPr lang="en-US" dirty="0"/>
          </a:p>
        </p:txBody>
      </p:sp>
      <p:sp>
        <p:nvSpPr>
          <p:cNvPr id="8" name="TextBox 7"/>
          <p:cNvSpPr txBox="1"/>
          <p:nvPr/>
        </p:nvSpPr>
        <p:spPr>
          <a:xfrm>
            <a:off x="9229592" y="2618508"/>
            <a:ext cx="1432443" cy="369332"/>
          </a:xfrm>
          <a:prstGeom prst="rect">
            <a:avLst/>
          </a:prstGeom>
          <a:noFill/>
        </p:spPr>
        <p:txBody>
          <a:bodyPr wrap="none" rtlCol="0">
            <a:spAutoFit/>
          </a:bodyPr>
          <a:lstStyle/>
          <a:p>
            <a:r>
              <a:rPr lang="en-US" dirty="0" smtClean="0"/>
              <a:t>Cost function</a:t>
            </a:r>
            <a:endParaRPr lang="en-US" dirty="0"/>
          </a:p>
        </p:txBody>
      </p:sp>
      <p:sp>
        <p:nvSpPr>
          <p:cNvPr id="9" name="TextBox 8"/>
          <p:cNvSpPr txBox="1"/>
          <p:nvPr/>
        </p:nvSpPr>
        <p:spPr>
          <a:xfrm>
            <a:off x="991868" y="3122777"/>
            <a:ext cx="1814407" cy="369332"/>
          </a:xfrm>
          <a:prstGeom prst="rect">
            <a:avLst/>
          </a:prstGeom>
          <a:noFill/>
        </p:spPr>
        <p:txBody>
          <a:bodyPr wrap="none" rtlCol="0">
            <a:spAutoFit/>
          </a:bodyPr>
          <a:lstStyle/>
          <a:p>
            <a:r>
              <a:rPr lang="en-US" dirty="0" smtClean="0"/>
              <a:t>Back propagation</a:t>
            </a:r>
            <a:endParaRPr lang="en-US" dirty="0"/>
          </a:p>
        </p:txBody>
      </p:sp>
      <p:sp>
        <p:nvSpPr>
          <p:cNvPr id="10" name="TextBox 9"/>
          <p:cNvSpPr txBox="1"/>
          <p:nvPr/>
        </p:nvSpPr>
        <p:spPr>
          <a:xfrm>
            <a:off x="9445591" y="3457044"/>
            <a:ext cx="763351" cy="369332"/>
          </a:xfrm>
          <a:prstGeom prst="rect">
            <a:avLst/>
          </a:prstGeom>
          <a:noFill/>
        </p:spPr>
        <p:txBody>
          <a:bodyPr wrap="none" rtlCol="0">
            <a:spAutoFit/>
          </a:bodyPr>
          <a:lstStyle/>
          <a:p>
            <a:r>
              <a:rPr lang="en-US" dirty="0" smtClean="0"/>
              <a:t>epoch</a:t>
            </a:r>
            <a:endParaRPr lang="en-US" dirty="0"/>
          </a:p>
        </p:txBody>
      </p:sp>
      <p:sp>
        <p:nvSpPr>
          <p:cNvPr id="11" name="TextBox 10"/>
          <p:cNvSpPr txBox="1"/>
          <p:nvPr/>
        </p:nvSpPr>
        <p:spPr>
          <a:xfrm>
            <a:off x="4392146" y="5199253"/>
            <a:ext cx="1505990" cy="369332"/>
          </a:xfrm>
          <a:prstGeom prst="rect">
            <a:avLst/>
          </a:prstGeom>
          <a:noFill/>
        </p:spPr>
        <p:txBody>
          <a:bodyPr wrap="none" rtlCol="0">
            <a:spAutoFit/>
          </a:bodyPr>
          <a:lstStyle/>
          <a:p>
            <a:r>
              <a:rPr lang="en-US" dirty="0" smtClean="0"/>
              <a:t>Memorization</a:t>
            </a:r>
            <a:endParaRPr lang="en-US" dirty="0"/>
          </a:p>
        </p:txBody>
      </p:sp>
    </p:spTree>
    <p:extLst>
      <p:ext uri="{BB962C8B-B14F-4D97-AF65-F5344CB8AC3E}">
        <p14:creationId xmlns:p14="http://schemas.microsoft.com/office/powerpoint/2010/main" val="106590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a:xfrm>
            <a:off x="838200" y="1825625"/>
            <a:ext cx="4338002" cy="4351338"/>
          </a:xfrm>
        </p:spPr>
        <p:txBody>
          <a:bodyPr/>
          <a:lstStyle/>
          <a:p>
            <a:r>
              <a:rPr lang="en-US" dirty="0" smtClean="0"/>
              <a:t>Changing weights up to gain the best result!</a:t>
            </a:r>
          </a:p>
        </p:txBody>
      </p:sp>
      <p:pic>
        <p:nvPicPr>
          <p:cNvPr id="10242" name="Picture 2" descr="https://m.media-amazon.com/images/I/91tkVO5rS4L._AC_SL15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202" y="2581854"/>
            <a:ext cx="6512878" cy="359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297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result? </a:t>
            </a:r>
            <a:endParaRPr lang="en-US" dirty="0"/>
          </a:p>
        </p:txBody>
      </p:sp>
      <p:sp>
        <p:nvSpPr>
          <p:cNvPr id="3" name="Content Placeholder 2"/>
          <p:cNvSpPr>
            <a:spLocks noGrp="1"/>
          </p:cNvSpPr>
          <p:nvPr>
            <p:ph idx="1"/>
          </p:nvPr>
        </p:nvSpPr>
        <p:spPr/>
        <p:txBody>
          <a:bodyPr/>
          <a:lstStyle/>
          <a:p>
            <a:r>
              <a:rPr lang="en-US" dirty="0"/>
              <a:t>The best result is the outcome we aim to achieve</a:t>
            </a:r>
            <a:r>
              <a:rPr lang="en-US" dirty="0" smtClean="0"/>
              <a:t>.</a:t>
            </a:r>
          </a:p>
          <a:p>
            <a:r>
              <a:rPr lang="en-US" dirty="0" smtClean="0"/>
              <a:t>We should tell about the best outcome to the network…</a:t>
            </a:r>
            <a:r>
              <a:rPr lang="en-US" dirty="0"/>
              <a:t> </a:t>
            </a:r>
            <a:r>
              <a:rPr lang="en-US" dirty="0" smtClean="0"/>
              <a:t>it means NN are trained under supervision.</a:t>
            </a:r>
            <a:endParaRPr lang="en-US" dirty="0"/>
          </a:p>
          <a:p>
            <a:r>
              <a:rPr lang="en-US" dirty="0" smtClean="0"/>
              <a:t>We should give the target to the network, and measure how it is far from the favorable result.</a:t>
            </a:r>
          </a:p>
          <a:p>
            <a:r>
              <a:rPr lang="en-US" dirty="0" smtClean="0"/>
              <a:t>There are many ways to assess the distance between produced result and favorable one:</a:t>
            </a:r>
          </a:p>
          <a:p>
            <a:pPr lvl="1"/>
            <a:r>
              <a:rPr lang="en-US" dirty="0" smtClean="0"/>
              <a:t>MSE</a:t>
            </a:r>
          </a:p>
          <a:p>
            <a:pPr lvl="1"/>
            <a:r>
              <a:rPr lang="en-US" dirty="0" smtClean="0"/>
              <a:t>Cross entropy</a:t>
            </a:r>
          </a:p>
          <a:p>
            <a:pPr lvl="1"/>
            <a:r>
              <a:rPr lang="en-US" dirty="0" smtClean="0"/>
              <a:t>…</a:t>
            </a:r>
            <a:endParaRPr lang="en-US" dirty="0"/>
          </a:p>
        </p:txBody>
      </p:sp>
      <p:sp>
        <p:nvSpPr>
          <p:cNvPr id="4" name="TextBox 3"/>
          <p:cNvSpPr txBox="1"/>
          <p:nvPr/>
        </p:nvSpPr>
        <p:spPr>
          <a:xfrm>
            <a:off x="5260620" y="5102578"/>
            <a:ext cx="4775201" cy="523220"/>
          </a:xfrm>
          <a:prstGeom prst="rect">
            <a:avLst/>
          </a:prstGeom>
          <a:noFill/>
        </p:spPr>
        <p:txBody>
          <a:bodyPr wrap="square" rtlCol="0">
            <a:spAutoFit/>
          </a:bodyPr>
          <a:lstStyle/>
          <a:p>
            <a:r>
              <a:rPr lang="en-US" sz="2800" dirty="0" smtClean="0"/>
              <a:t>This is called the Cost Function</a:t>
            </a:r>
            <a:endParaRPr lang="en-US" sz="2800" dirty="0"/>
          </a:p>
        </p:txBody>
      </p:sp>
    </p:spTree>
    <p:extLst>
      <p:ext uri="{BB962C8B-B14F-4D97-AF65-F5344CB8AC3E}">
        <p14:creationId xmlns:p14="http://schemas.microsoft.com/office/powerpoint/2010/main" val="3029057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1444004"/>
              </p:ext>
            </p:extLst>
          </p:nvPr>
        </p:nvGraphicFramePr>
        <p:xfrm>
          <a:off x="1388915" y="1825621"/>
          <a:ext cx="2601194" cy="2687795"/>
        </p:xfrm>
        <a:graphic>
          <a:graphicData uri="http://schemas.openxmlformats.org/drawingml/2006/table">
            <a:tbl>
              <a:tblPr firstRow="1" bandRow="1">
                <a:tableStyleId>{5940675A-B579-460E-94D1-54222C63F5DA}</a:tableStyleId>
              </a:tblPr>
              <a:tblGrid>
                <a:gridCol w="1300597">
                  <a:extLst>
                    <a:ext uri="{9D8B030D-6E8A-4147-A177-3AD203B41FA5}">
                      <a16:colId xmlns="" xmlns:a16="http://schemas.microsoft.com/office/drawing/2014/main" val="20000"/>
                    </a:ext>
                  </a:extLst>
                </a:gridCol>
                <a:gridCol w="1300597">
                  <a:extLst>
                    <a:ext uri="{9D8B030D-6E8A-4147-A177-3AD203B41FA5}">
                      <a16:colId xmlns="" xmlns:a16="http://schemas.microsoft.com/office/drawing/2014/main" val="20001"/>
                    </a:ext>
                  </a:extLst>
                </a:gridCol>
              </a:tblGrid>
              <a:tr h="532409">
                <a:tc>
                  <a:txBody>
                    <a:bodyPr/>
                    <a:lstStyle/>
                    <a:p>
                      <a:r>
                        <a:rPr lang="en-US" dirty="0" smtClean="0"/>
                        <a:t>Network result</a:t>
                      </a:r>
                      <a:endParaRPr lang="en-US" dirty="0"/>
                    </a:p>
                  </a:txBody>
                  <a:tcPr/>
                </a:tc>
                <a:tc>
                  <a:txBody>
                    <a:bodyPr/>
                    <a:lstStyle/>
                    <a:p>
                      <a:r>
                        <a:rPr lang="en-US" dirty="0" smtClean="0"/>
                        <a:t>My expectation</a:t>
                      </a:r>
                      <a:endParaRPr lang="en-US" dirty="0"/>
                    </a:p>
                  </a:txBody>
                  <a:tcPr/>
                </a:tc>
                <a:extLst>
                  <a:ext uri="{0D108BD9-81ED-4DB2-BD59-A6C34878D82A}">
                    <a16:rowId xmlns="" xmlns:a16="http://schemas.microsoft.com/office/drawing/2014/main" val="10000"/>
                  </a:ext>
                </a:extLst>
              </a:tr>
              <a:tr h="409543">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1"/>
                  </a:ext>
                </a:extLst>
              </a:tr>
              <a:tr h="409543">
                <a:tc>
                  <a:txBody>
                    <a:bodyPr/>
                    <a:lstStyle/>
                    <a:p>
                      <a:r>
                        <a:rPr lang="en-US" dirty="0" smtClean="0"/>
                        <a:t>3</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2"/>
                  </a:ext>
                </a:extLst>
              </a:tr>
              <a:tr h="409543">
                <a:tc>
                  <a:txBody>
                    <a:bodyPr/>
                    <a:lstStyle/>
                    <a:p>
                      <a:r>
                        <a:rPr lang="en-US" dirty="0" smtClean="0"/>
                        <a:t>-0.4</a:t>
                      </a:r>
                      <a:endParaRPr lang="en-US" dirty="0"/>
                    </a:p>
                  </a:txBody>
                  <a:tcPr/>
                </a:tc>
                <a:tc>
                  <a:txBody>
                    <a:bodyPr/>
                    <a:lstStyle/>
                    <a:p>
                      <a:r>
                        <a:rPr lang="en-US" dirty="0" smtClean="0"/>
                        <a:t>1.6</a:t>
                      </a:r>
                      <a:endParaRPr lang="en-US" dirty="0"/>
                    </a:p>
                  </a:txBody>
                  <a:tcPr/>
                </a:tc>
                <a:extLst>
                  <a:ext uri="{0D108BD9-81ED-4DB2-BD59-A6C34878D82A}">
                    <a16:rowId xmlns="" xmlns:a16="http://schemas.microsoft.com/office/drawing/2014/main" val="10003"/>
                  </a:ext>
                </a:extLst>
              </a:tr>
              <a:tr h="409543">
                <a:tc>
                  <a:txBody>
                    <a:bodyPr/>
                    <a:lstStyle/>
                    <a:p>
                      <a:r>
                        <a:rPr lang="en-US" dirty="0" smtClean="0"/>
                        <a:t>0.9</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4"/>
                  </a:ext>
                </a:extLst>
              </a:tr>
              <a:tr h="409543">
                <a:tc>
                  <a:txBody>
                    <a:bodyPr/>
                    <a:lstStyle/>
                    <a:p>
                      <a:r>
                        <a:rPr lang="en-US" dirty="0" smtClean="0"/>
                        <a:t>0.6</a:t>
                      </a:r>
                      <a:endParaRPr lang="en-US" dirty="0"/>
                    </a:p>
                  </a:txBody>
                  <a:tcPr/>
                </a:tc>
                <a:tc>
                  <a:txBody>
                    <a:bodyPr/>
                    <a:lstStyle/>
                    <a:p>
                      <a:r>
                        <a:rPr lang="en-US" dirty="0" smtClean="0"/>
                        <a:t>0.6</a:t>
                      </a:r>
                      <a:endParaRPr lang="en-US" dirty="0"/>
                    </a:p>
                  </a:txBody>
                  <a:tcPr/>
                </a:tc>
                <a:extLst>
                  <a:ext uri="{0D108BD9-81ED-4DB2-BD59-A6C34878D82A}">
                    <a16:rowId xmlns="" xmlns:a16="http://schemas.microsoft.com/office/drawing/2014/main" val="10005"/>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567245639"/>
              </p:ext>
            </p:extLst>
          </p:nvPr>
        </p:nvGraphicFramePr>
        <p:xfrm>
          <a:off x="4648196" y="1843522"/>
          <a:ext cx="2601194" cy="2687795"/>
        </p:xfrm>
        <a:graphic>
          <a:graphicData uri="http://schemas.openxmlformats.org/drawingml/2006/table">
            <a:tbl>
              <a:tblPr firstRow="1" bandRow="1">
                <a:tableStyleId>{5940675A-B579-460E-94D1-54222C63F5DA}</a:tableStyleId>
              </a:tblPr>
              <a:tblGrid>
                <a:gridCol w="1300597">
                  <a:extLst>
                    <a:ext uri="{9D8B030D-6E8A-4147-A177-3AD203B41FA5}">
                      <a16:colId xmlns="" xmlns:a16="http://schemas.microsoft.com/office/drawing/2014/main" val="20000"/>
                    </a:ext>
                  </a:extLst>
                </a:gridCol>
                <a:gridCol w="1300597">
                  <a:extLst>
                    <a:ext uri="{9D8B030D-6E8A-4147-A177-3AD203B41FA5}">
                      <a16:colId xmlns="" xmlns:a16="http://schemas.microsoft.com/office/drawing/2014/main" val="20001"/>
                    </a:ext>
                  </a:extLst>
                </a:gridCol>
              </a:tblGrid>
              <a:tr h="532409">
                <a:tc>
                  <a:txBody>
                    <a:bodyPr/>
                    <a:lstStyle/>
                    <a:p>
                      <a:r>
                        <a:rPr lang="en-US" dirty="0" smtClean="0"/>
                        <a:t>Network result</a:t>
                      </a:r>
                      <a:endParaRPr lang="en-US" dirty="0"/>
                    </a:p>
                  </a:txBody>
                  <a:tcPr/>
                </a:tc>
                <a:tc>
                  <a:txBody>
                    <a:bodyPr/>
                    <a:lstStyle/>
                    <a:p>
                      <a:r>
                        <a:rPr lang="en-US" dirty="0" smtClean="0"/>
                        <a:t>My expectation</a:t>
                      </a:r>
                      <a:endParaRPr lang="en-US" dirty="0"/>
                    </a:p>
                  </a:txBody>
                  <a:tcPr/>
                </a:tc>
                <a:extLst>
                  <a:ext uri="{0D108BD9-81ED-4DB2-BD59-A6C34878D82A}">
                    <a16:rowId xmlns="" xmlns:a16="http://schemas.microsoft.com/office/drawing/2014/main" val="10000"/>
                  </a:ext>
                </a:extLst>
              </a:tr>
              <a:tr h="409543">
                <a:tc>
                  <a:txBody>
                    <a:bodyPr/>
                    <a:lstStyle/>
                    <a:p>
                      <a:r>
                        <a:rPr lang="en-US" dirty="0" smtClean="0"/>
                        <a:t>0.5</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1"/>
                  </a:ext>
                </a:extLst>
              </a:tr>
              <a:tr h="409543">
                <a:tc>
                  <a:txBody>
                    <a:bodyPr/>
                    <a:lstStyle/>
                    <a:p>
                      <a:r>
                        <a:rPr lang="en-US" dirty="0" smtClean="0"/>
                        <a:t>2</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2"/>
                  </a:ext>
                </a:extLst>
              </a:tr>
              <a:tr h="409543">
                <a:tc>
                  <a:txBody>
                    <a:bodyPr/>
                    <a:lstStyle/>
                    <a:p>
                      <a:r>
                        <a:rPr lang="en-US" dirty="0" smtClean="0"/>
                        <a:t>1.6</a:t>
                      </a:r>
                      <a:endParaRPr lang="en-US" dirty="0"/>
                    </a:p>
                  </a:txBody>
                  <a:tcPr/>
                </a:tc>
                <a:tc>
                  <a:txBody>
                    <a:bodyPr/>
                    <a:lstStyle/>
                    <a:p>
                      <a:r>
                        <a:rPr lang="en-US" dirty="0" smtClean="0"/>
                        <a:t>1.6</a:t>
                      </a:r>
                      <a:endParaRPr lang="en-US" dirty="0"/>
                    </a:p>
                  </a:txBody>
                  <a:tcPr/>
                </a:tc>
                <a:extLst>
                  <a:ext uri="{0D108BD9-81ED-4DB2-BD59-A6C34878D82A}">
                    <a16:rowId xmlns="" xmlns:a16="http://schemas.microsoft.com/office/drawing/2014/main" val="10003"/>
                  </a:ext>
                </a:extLst>
              </a:tr>
              <a:tr h="409543">
                <a:tc>
                  <a:txBody>
                    <a:bodyPr/>
                    <a:lstStyle/>
                    <a:p>
                      <a:r>
                        <a:rPr lang="en-US" dirty="0" smtClean="0"/>
                        <a:t>-0.1</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4"/>
                  </a:ext>
                </a:extLst>
              </a:tr>
              <a:tr h="409543">
                <a:tc>
                  <a:txBody>
                    <a:bodyPr/>
                    <a:lstStyle/>
                    <a:p>
                      <a:r>
                        <a:rPr lang="en-US" dirty="0" smtClean="0"/>
                        <a:t>0.9</a:t>
                      </a:r>
                      <a:endParaRPr lang="en-US" dirty="0"/>
                    </a:p>
                  </a:txBody>
                  <a:tcPr/>
                </a:tc>
                <a:tc>
                  <a:txBody>
                    <a:bodyPr/>
                    <a:lstStyle/>
                    <a:p>
                      <a:r>
                        <a:rPr lang="en-US" dirty="0" smtClean="0"/>
                        <a:t>0.6</a:t>
                      </a:r>
                      <a:endParaRPr lang="en-US" dirty="0"/>
                    </a:p>
                  </a:txBody>
                  <a:tcPr/>
                </a:tc>
                <a:extLst>
                  <a:ext uri="{0D108BD9-81ED-4DB2-BD59-A6C34878D82A}">
                    <a16:rowId xmlns="" xmlns:a16="http://schemas.microsoft.com/office/drawing/2014/main" val="10005"/>
                  </a:ext>
                </a:extLst>
              </a:tr>
            </a:tbl>
          </a:graphicData>
        </a:graphic>
      </p:graphicFrame>
      <p:sp>
        <p:nvSpPr>
          <p:cNvPr id="10" name="TextBox 9"/>
          <p:cNvSpPr txBox="1"/>
          <p:nvPr/>
        </p:nvSpPr>
        <p:spPr>
          <a:xfrm>
            <a:off x="2192482" y="1321356"/>
            <a:ext cx="845360" cy="369332"/>
          </a:xfrm>
          <a:prstGeom prst="rect">
            <a:avLst/>
          </a:prstGeom>
          <a:noFill/>
        </p:spPr>
        <p:txBody>
          <a:bodyPr wrap="none" rtlCol="0">
            <a:spAutoFit/>
          </a:bodyPr>
          <a:lstStyle/>
          <a:p>
            <a:r>
              <a:rPr lang="en-US" dirty="0" smtClean="0"/>
              <a:t>Cycle 1</a:t>
            </a:r>
            <a:endParaRPr lang="en-US" dirty="0"/>
          </a:p>
        </p:txBody>
      </p:sp>
      <p:sp>
        <p:nvSpPr>
          <p:cNvPr id="11" name="TextBox 10"/>
          <p:cNvSpPr txBox="1"/>
          <p:nvPr/>
        </p:nvSpPr>
        <p:spPr>
          <a:xfrm>
            <a:off x="5520804" y="1333457"/>
            <a:ext cx="845360" cy="369332"/>
          </a:xfrm>
          <a:prstGeom prst="rect">
            <a:avLst/>
          </a:prstGeom>
          <a:noFill/>
        </p:spPr>
        <p:txBody>
          <a:bodyPr wrap="none" rtlCol="0">
            <a:spAutoFit/>
          </a:bodyPr>
          <a:lstStyle/>
          <a:p>
            <a:r>
              <a:rPr lang="en-US" dirty="0" smtClean="0"/>
              <a:t>Cycle 2</a:t>
            </a:r>
            <a:endParaRPr lang="en-US" dirty="0"/>
          </a:p>
        </p:txBody>
      </p:sp>
      <p:graphicFrame>
        <p:nvGraphicFramePr>
          <p:cNvPr id="12" name="Content Placeholder 3"/>
          <p:cNvGraphicFramePr>
            <a:graphicFrameLocks/>
          </p:cNvGraphicFramePr>
          <p:nvPr>
            <p:extLst>
              <p:ext uri="{D42A27DB-BD31-4B8C-83A1-F6EECF244321}">
                <p14:modId xmlns:p14="http://schemas.microsoft.com/office/powerpoint/2010/main" val="964923152"/>
              </p:ext>
            </p:extLst>
          </p:nvPr>
        </p:nvGraphicFramePr>
        <p:xfrm>
          <a:off x="8967351" y="1840059"/>
          <a:ext cx="2601194" cy="2687795"/>
        </p:xfrm>
        <a:graphic>
          <a:graphicData uri="http://schemas.openxmlformats.org/drawingml/2006/table">
            <a:tbl>
              <a:tblPr firstRow="1" bandRow="1">
                <a:tableStyleId>{5940675A-B579-460E-94D1-54222C63F5DA}</a:tableStyleId>
              </a:tblPr>
              <a:tblGrid>
                <a:gridCol w="1300597">
                  <a:extLst>
                    <a:ext uri="{9D8B030D-6E8A-4147-A177-3AD203B41FA5}">
                      <a16:colId xmlns="" xmlns:a16="http://schemas.microsoft.com/office/drawing/2014/main" val="20000"/>
                    </a:ext>
                  </a:extLst>
                </a:gridCol>
                <a:gridCol w="1300597">
                  <a:extLst>
                    <a:ext uri="{9D8B030D-6E8A-4147-A177-3AD203B41FA5}">
                      <a16:colId xmlns="" xmlns:a16="http://schemas.microsoft.com/office/drawing/2014/main" val="20001"/>
                    </a:ext>
                  </a:extLst>
                </a:gridCol>
              </a:tblGrid>
              <a:tr h="532409">
                <a:tc>
                  <a:txBody>
                    <a:bodyPr/>
                    <a:lstStyle/>
                    <a:p>
                      <a:r>
                        <a:rPr lang="en-US" dirty="0" smtClean="0"/>
                        <a:t>Network result</a:t>
                      </a:r>
                      <a:endParaRPr lang="en-US" dirty="0"/>
                    </a:p>
                  </a:txBody>
                  <a:tcPr/>
                </a:tc>
                <a:tc>
                  <a:txBody>
                    <a:bodyPr/>
                    <a:lstStyle/>
                    <a:p>
                      <a:r>
                        <a:rPr lang="en-US" dirty="0" smtClean="0"/>
                        <a:t>My expectation</a:t>
                      </a:r>
                      <a:endParaRPr lang="en-US" dirty="0"/>
                    </a:p>
                  </a:txBody>
                  <a:tcPr/>
                </a:tc>
                <a:extLst>
                  <a:ext uri="{0D108BD9-81ED-4DB2-BD59-A6C34878D82A}">
                    <a16:rowId xmlns="" xmlns:a16="http://schemas.microsoft.com/office/drawing/2014/main" val="10000"/>
                  </a:ext>
                </a:extLst>
              </a:tr>
              <a:tr h="409543">
                <a:tc>
                  <a:txBody>
                    <a:bodyPr/>
                    <a:lstStyle/>
                    <a:p>
                      <a:r>
                        <a:rPr lang="en-US" dirty="0" smtClean="0"/>
                        <a:t>0.8</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1"/>
                  </a:ext>
                </a:extLst>
              </a:tr>
              <a:tr h="409543">
                <a:tc>
                  <a:txBody>
                    <a:bodyPr/>
                    <a:lstStyle/>
                    <a:p>
                      <a:r>
                        <a:rPr lang="en-US" dirty="0" smtClean="0"/>
                        <a:t>1.8</a:t>
                      </a:r>
                      <a:endParaRPr lang="en-US" dirty="0"/>
                    </a:p>
                  </a:txBody>
                  <a:tcPr/>
                </a:tc>
                <a:tc>
                  <a:txBody>
                    <a:bodyPr/>
                    <a:lstStyle/>
                    <a:p>
                      <a:r>
                        <a:rPr lang="en-US" dirty="0" smtClean="0"/>
                        <a:t>1.5</a:t>
                      </a:r>
                      <a:endParaRPr lang="en-US" dirty="0"/>
                    </a:p>
                  </a:txBody>
                  <a:tcPr/>
                </a:tc>
                <a:extLst>
                  <a:ext uri="{0D108BD9-81ED-4DB2-BD59-A6C34878D82A}">
                    <a16:rowId xmlns="" xmlns:a16="http://schemas.microsoft.com/office/drawing/2014/main" val="10002"/>
                  </a:ext>
                </a:extLst>
              </a:tr>
              <a:tr h="409543">
                <a:tc>
                  <a:txBody>
                    <a:bodyPr/>
                    <a:lstStyle/>
                    <a:p>
                      <a:r>
                        <a:rPr lang="en-US" dirty="0" smtClean="0"/>
                        <a:t>1.6</a:t>
                      </a:r>
                      <a:endParaRPr lang="en-US" dirty="0"/>
                    </a:p>
                  </a:txBody>
                  <a:tcPr/>
                </a:tc>
                <a:tc>
                  <a:txBody>
                    <a:bodyPr/>
                    <a:lstStyle/>
                    <a:p>
                      <a:r>
                        <a:rPr lang="en-US" dirty="0" smtClean="0"/>
                        <a:t>1.6</a:t>
                      </a:r>
                      <a:endParaRPr lang="en-US" dirty="0"/>
                    </a:p>
                  </a:txBody>
                  <a:tcPr/>
                </a:tc>
                <a:extLst>
                  <a:ext uri="{0D108BD9-81ED-4DB2-BD59-A6C34878D82A}">
                    <a16:rowId xmlns="" xmlns:a16="http://schemas.microsoft.com/office/drawing/2014/main" val="10003"/>
                  </a:ext>
                </a:extLst>
              </a:tr>
              <a:tr h="409543">
                <a:tc>
                  <a:txBody>
                    <a:bodyPr/>
                    <a:lstStyle/>
                    <a:p>
                      <a:r>
                        <a:rPr lang="en-US" dirty="0" smtClean="0"/>
                        <a:t>0.3</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4"/>
                  </a:ext>
                </a:extLst>
              </a:tr>
              <a:tr h="409543">
                <a:tc>
                  <a:txBody>
                    <a:bodyPr/>
                    <a:lstStyle/>
                    <a:p>
                      <a:r>
                        <a:rPr lang="en-US" dirty="0" smtClean="0"/>
                        <a:t>0.75</a:t>
                      </a:r>
                      <a:endParaRPr lang="en-US" dirty="0"/>
                    </a:p>
                  </a:txBody>
                  <a:tcPr/>
                </a:tc>
                <a:tc>
                  <a:txBody>
                    <a:bodyPr/>
                    <a:lstStyle/>
                    <a:p>
                      <a:r>
                        <a:rPr lang="en-US" dirty="0" smtClean="0"/>
                        <a:t>0.6</a:t>
                      </a:r>
                      <a:endParaRPr lang="en-US" dirty="0"/>
                    </a:p>
                  </a:txBody>
                  <a:tcPr/>
                </a:tc>
                <a:extLst>
                  <a:ext uri="{0D108BD9-81ED-4DB2-BD59-A6C34878D82A}">
                    <a16:rowId xmlns="" xmlns:a16="http://schemas.microsoft.com/office/drawing/2014/main" val="10005"/>
                  </a:ext>
                </a:extLst>
              </a:tr>
            </a:tbl>
          </a:graphicData>
        </a:graphic>
      </p:graphicFrame>
      <p:sp>
        <p:nvSpPr>
          <p:cNvPr id="13" name="TextBox 12"/>
          <p:cNvSpPr txBox="1"/>
          <p:nvPr/>
        </p:nvSpPr>
        <p:spPr>
          <a:xfrm>
            <a:off x="9871131" y="1321356"/>
            <a:ext cx="845360" cy="369332"/>
          </a:xfrm>
          <a:prstGeom prst="rect">
            <a:avLst/>
          </a:prstGeom>
          <a:noFill/>
        </p:spPr>
        <p:txBody>
          <a:bodyPr wrap="none" rtlCol="0">
            <a:spAutoFit/>
          </a:bodyPr>
          <a:lstStyle/>
          <a:p>
            <a:r>
              <a:rPr lang="en-US" dirty="0" smtClean="0"/>
              <a:t>Cycle n</a:t>
            </a:r>
            <a:endParaRPr lang="en-US" dirty="0"/>
          </a:p>
        </p:txBody>
      </p:sp>
      <p:sp>
        <p:nvSpPr>
          <p:cNvPr id="14" name="TextBox 13"/>
          <p:cNvSpPr txBox="1"/>
          <p:nvPr/>
        </p:nvSpPr>
        <p:spPr>
          <a:xfrm>
            <a:off x="7824355" y="2826327"/>
            <a:ext cx="503664" cy="646331"/>
          </a:xfrm>
          <a:prstGeom prst="rect">
            <a:avLst/>
          </a:prstGeom>
          <a:noFill/>
        </p:spPr>
        <p:txBody>
          <a:bodyPr wrap="none" rtlCol="0">
            <a:spAutoFit/>
          </a:bodyPr>
          <a:lstStyle/>
          <a:p>
            <a:r>
              <a:rPr lang="en-US" sz="3600" dirty="0" smtClean="0"/>
              <a:t>…</a:t>
            </a:r>
            <a:endParaRPr lang="en-US" sz="3600" dirty="0"/>
          </a:p>
        </p:txBody>
      </p:sp>
      <p:sp>
        <p:nvSpPr>
          <p:cNvPr id="3" name="TextBox 2"/>
          <p:cNvSpPr txBox="1"/>
          <p:nvPr/>
        </p:nvSpPr>
        <p:spPr>
          <a:xfrm>
            <a:off x="1388915" y="5328355"/>
            <a:ext cx="1547860" cy="369332"/>
          </a:xfrm>
          <a:prstGeom prst="rect">
            <a:avLst/>
          </a:prstGeom>
          <a:noFill/>
        </p:spPr>
        <p:txBody>
          <a:bodyPr wrap="none" rtlCol="0">
            <a:spAutoFit/>
          </a:bodyPr>
          <a:lstStyle/>
          <a:p>
            <a:r>
              <a:rPr lang="en-US" dirty="0" smtClean="0"/>
              <a:t>Cost function: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936775" y="5222444"/>
                <a:ext cx="1844351"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𝑀𝑆𝐸</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𝑛</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m:t>
                              </m:r>
                              <m:r>
                                <a:rPr lang="en-US" i="1">
                                  <a:latin typeface="Cambria Math" panose="02040503050406030204" pitchFamily="18" charset="0"/>
                                </a:rPr>
                                <m:t>𝑦</m:t>
                              </m:r>
                            </m:e>
                          </m:d>
                        </m:e>
                        <m:sup>
                          <m:r>
                            <a:rPr lang="en-US" i="0">
                              <a:latin typeface="Cambria Math" panose="02040503050406030204" pitchFamily="18" charset="0"/>
                            </a:rPr>
                            <m:t>2</m:t>
                          </m:r>
                        </m:sup>
                      </m:sSup>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36775" y="5222444"/>
                <a:ext cx="1844351" cy="520399"/>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a:off x="2131735" y="5866178"/>
            <a:ext cx="763351" cy="369332"/>
          </a:xfrm>
          <a:prstGeom prst="rect">
            <a:avLst/>
          </a:prstGeom>
          <a:noFill/>
        </p:spPr>
        <p:txBody>
          <a:bodyPr wrap="none" rtlCol="0">
            <a:spAutoFit/>
          </a:bodyPr>
          <a:lstStyle/>
          <a:p>
            <a:r>
              <a:rPr lang="en-US" dirty="0"/>
              <a:t>1.612 </a:t>
            </a:r>
          </a:p>
        </p:txBody>
      </p:sp>
      <p:sp>
        <p:nvSpPr>
          <p:cNvPr id="7" name="TextBox 6"/>
          <p:cNvSpPr txBox="1"/>
          <p:nvPr/>
        </p:nvSpPr>
        <p:spPr>
          <a:xfrm>
            <a:off x="5772834" y="5866178"/>
            <a:ext cx="646331" cy="369332"/>
          </a:xfrm>
          <a:prstGeom prst="rect">
            <a:avLst/>
          </a:prstGeom>
          <a:noFill/>
        </p:spPr>
        <p:txBody>
          <a:bodyPr wrap="none" rtlCol="0">
            <a:spAutoFit/>
          </a:bodyPr>
          <a:lstStyle/>
          <a:p>
            <a:r>
              <a:rPr lang="en-US" dirty="0"/>
              <a:t>0.12 </a:t>
            </a:r>
          </a:p>
        </p:txBody>
      </p:sp>
      <p:sp>
        <p:nvSpPr>
          <p:cNvPr id="8" name="TextBox 7"/>
          <p:cNvSpPr txBox="1"/>
          <p:nvPr/>
        </p:nvSpPr>
        <p:spPr>
          <a:xfrm>
            <a:off x="9871131" y="5866178"/>
            <a:ext cx="880369" cy="369332"/>
          </a:xfrm>
          <a:prstGeom prst="rect">
            <a:avLst/>
          </a:prstGeom>
          <a:noFill/>
        </p:spPr>
        <p:txBody>
          <a:bodyPr wrap="none" rtlCol="0">
            <a:spAutoFit/>
          </a:bodyPr>
          <a:lstStyle/>
          <a:p>
            <a:r>
              <a:rPr lang="en-US" dirty="0"/>
              <a:t>0.0485 </a:t>
            </a:r>
          </a:p>
        </p:txBody>
      </p:sp>
    </p:spTree>
    <p:extLst>
      <p:ext uri="{BB962C8B-B14F-4D97-AF65-F5344CB8AC3E}">
        <p14:creationId xmlns:p14="http://schemas.microsoft.com/office/powerpoint/2010/main" val="3674157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When the network reaches a point where the cost is not changing, we consider it </a:t>
            </a:r>
            <a:r>
              <a:rPr lang="en-US" b="1" i="1" dirty="0"/>
              <a:t>trained</a:t>
            </a:r>
            <a:r>
              <a:rPr lang="en-US" dirty="0"/>
              <a:t>. </a:t>
            </a:r>
            <a:endParaRPr lang="en-US" dirty="0" smtClean="0"/>
          </a:p>
          <a:p>
            <a:r>
              <a:rPr lang="en-US" dirty="0" smtClean="0"/>
              <a:t>Initially</a:t>
            </a:r>
            <a:r>
              <a:rPr lang="en-US" dirty="0"/>
              <a:t>, we have no knowledge of </a:t>
            </a:r>
            <a:r>
              <a:rPr lang="en-US" dirty="0" smtClean="0"/>
              <a:t>weights, so the initial weights is allocated by the chance, </a:t>
            </a:r>
            <a:r>
              <a:rPr lang="en-US" dirty="0"/>
              <a:t>but we can measure the cost in each calculation cycle. </a:t>
            </a:r>
            <a:endParaRPr lang="en-US" dirty="0" smtClean="0"/>
          </a:p>
          <a:p>
            <a:r>
              <a:rPr lang="en-US" dirty="0" smtClean="0"/>
              <a:t>The </a:t>
            </a:r>
            <a:r>
              <a:rPr lang="en-US" dirty="0"/>
              <a:t>best weights correspond to the lowest cost. Therefore, we are seeking weights that minimize the cost, a concept known as optimization in applied math. This problem must be solved using differential math.</a:t>
            </a:r>
          </a:p>
        </p:txBody>
      </p:sp>
    </p:spTree>
    <p:extLst>
      <p:ext uri="{BB962C8B-B14F-4D97-AF65-F5344CB8AC3E}">
        <p14:creationId xmlns:p14="http://schemas.microsoft.com/office/powerpoint/2010/main" val="2637790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572" y="471488"/>
            <a:ext cx="6953250" cy="5705475"/>
          </a:xfrm>
          <a:prstGeom prst="rect">
            <a:avLst/>
          </a:prstGeom>
        </p:spPr>
      </p:pic>
    </p:spTree>
    <p:extLst>
      <p:ext uri="{BB962C8B-B14F-4D97-AF65-F5344CB8AC3E}">
        <p14:creationId xmlns:p14="http://schemas.microsoft.com/office/powerpoint/2010/main" val="3856622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tune the weights?</a:t>
            </a:r>
            <a:endParaRPr lang="en-US" dirty="0"/>
          </a:p>
        </p:txBody>
      </p:sp>
      <p:sp>
        <p:nvSpPr>
          <p:cNvPr id="3" name="Content Placeholder 2"/>
          <p:cNvSpPr>
            <a:spLocks noGrp="1"/>
          </p:cNvSpPr>
          <p:nvPr>
            <p:ph idx="1"/>
          </p:nvPr>
        </p:nvSpPr>
        <p:spPr/>
        <p:txBody>
          <a:bodyPr/>
          <a:lstStyle/>
          <a:p>
            <a:r>
              <a:rPr lang="en-US" dirty="0" smtClean="0"/>
              <a:t>Tuning is done by a process that is called </a:t>
            </a:r>
            <a:r>
              <a:rPr lang="en-US" i="1" dirty="0" smtClean="0"/>
              <a:t>back propagation</a:t>
            </a:r>
            <a:r>
              <a:rPr lang="en-US" dirty="0" smtClean="0"/>
              <a:t>, because it starts from </a:t>
            </a:r>
            <a:r>
              <a:rPr lang="en-US" dirty="0"/>
              <a:t>the output end of network </a:t>
            </a:r>
            <a:r>
              <a:rPr lang="en-US" dirty="0" smtClean="0"/>
              <a:t>toward </a:t>
            </a:r>
            <a:r>
              <a:rPr lang="en-US" dirty="0"/>
              <a:t>the input end.</a:t>
            </a:r>
            <a:endParaRPr lang="en-US" dirty="0" smtClean="0"/>
          </a:p>
          <a:p>
            <a:r>
              <a:rPr lang="en-US" dirty="0" smtClean="0"/>
              <a:t>There are several algorithms.-&gt; Gradient Descend</a:t>
            </a:r>
          </a:p>
          <a:p>
            <a:r>
              <a:rPr lang="en-US" dirty="0" smtClean="0"/>
              <a:t>Optimizers-&gt; Adam, </a:t>
            </a:r>
          </a:p>
          <a:p>
            <a:r>
              <a:rPr lang="en-US" dirty="0" smtClean="0"/>
              <a:t>Descending rate</a:t>
            </a:r>
            <a:endParaRPr lang="en-US" dirty="0"/>
          </a:p>
        </p:txBody>
      </p:sp>
    </p:spTree>
    <p:extLst>
      <p:ext uri="{BB962C8B-B14F-4D97-AF65-F5344CB8AC3E}">
        <p14:creationId xmlns:p14="http://schemas.microsoft.com/office/powerpoint/2010/main" val="5529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Image classification</a:t>
            </a:r>
          </a:p>
          <a:p>
            <a:r>
              <a:rPr lang="en-US" dirty="0" smtClean="0">
                <a:solidFill>
                  <a:srgbClr val="00B050"/>
                </a:solidFill>
              </a:rPr>
              <a:t>Object detection</a:t>
            </a:r>
          </a:p>
          <a:p>
            <a:r>
              <a:rPr lang="en-US" dirty="0" smtClean="0">
                <a:solidFill>
                  <a:srgbClr val="00B050"/>
                </a:solidFill>
              </a:rPr>
              <a:t>Segmentation</a:t>
            </a:r>
          </a:p>
          <a:p>
            <a:r>
              <a:rPr lang="en-US" dirty="0"/>
              <a:t>Face </a:t>
            </a:r>
            <a:r>
              <a:rPr lang="en-US" dirty="0" smtClean="0"/>
              <a:t>recognition -&gt; emotion recognition</a:t>
            </a:r>
          </a:p>
          <a:p>
            <a:r>
              <a:rPr lang="en-US" dirty="0"/>
              <a:t>Pose </a:t>
            </a:r>
            <a:r>
              <a:rPr lang="en-US" dirty="0" smtClean="0"/>
              <a:t>estimation</a:t>
            </a:r>
          </a:p>
          <a:p>
            <a:r>
              <a:rPr lang="en-US" dirty="0"/>
              <a:t>Image </a:t>
            </a:r>
            <a:r>
              <a:rPr lang="en-US" dirty="0" smtClean="0"/>
              <a:t>captioning -&gt; image description</a:t>
            </a:r>
          </a:p>
          <a:p>
            <a:r>
              <a:rPr lang="en-US" dirty="0">
                <a:solidFill>
                  <a:srgbClr val="00B050"/>
                </a:solidFill>
              </a:rPr>
              <a:t>Image </a:t>
            </a:r>
            <a:r>
              <a:rPr lang="en-US" dirty="0" smtClean="0">
                <a:solidFill>
                  <a:srgbClr val="00B050"/>
                </a:solidFill>
              </a:rPr>
              <a:t>restoration </a:t>
            </a:r>
            <a:r>
              <a:rPr lang="en-US" dirty="0" smtClean="0"/>
              <a:t>-&gt; super zoom</a:t>
            </a:r>
          </a:p>
          <a:p>
            <a:r>
              <a:rPr lang="en-US" dirty="0"/>
              <a:t>People </a:t>
            </a:r>
            <a:r>
              <a:rPr lang="en-US" dirty="0" smtClean="0"/>
              <a:t>Detection</a:t>
            </a:r>
          </a:p>
          <a:p>
            <a:r>
              <a:rPr lang="en-US" dirty="0"/>
              <a:t>Scene reconstruction</a:t>
            </a:r>
            <a:endParaRPr lang="en-US" dirty="0" smtClean="0"/>
          </a:p>
          <a:p>
            <a:endParaRPr lang="en-US" dirty="0"/>
          </a:p>
        </p:txBody>
      </p:sp>
    </p:spTree>
    <p:extLst>
      <p:ext uri="{BB962C8B-B14F-4D97-AF65-F5344CB8AC3E}">
        <p14:creationId xmlns:p14="http://schemas.microsoft.com/office/powerpoint/2010/main" val="1313647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cycle</a:t>
            </a:r>
            <a:endParaRPr lang="en-US" dirty="0"/>
          </a:p>
        </p:txBody>
      </p:sp>
      <p:sp>
        <p:nvSpPr>
          <p:cNvPr id="3" name="Content Placeholder 2"/>
          <p:cNvSpPr>
            <a:spLocks noGrp="1"/>
          </p:cNvSpPr>
          <p:nvPr>
            <p:ph idx="1"/>
          </p:nvPr>
        </p:nvSpPr>
        <p:spPr/>
        <p:txBody>
          <a:bodyPr/>
          <a:lstStyle/>
          <a:p>
            <a:r>
              <a:rPr lang="en-US" dirty="0" smtClean="0"/>
              <a:t>Feed data, give the results, assess the cost.</a:t>
            </a:r>
          </a:p>
          <a:p>
            <a:r>
              <a:rPr lang="en-US" dirty="0" smtClean="0"/>
              <a:t>Do the same up to attain the minimum cost</a:t>
            </a:r>
            <a:endParaRPr lang="en-US" dirty="0"/>
          </a:p>
        </p:txBody>
      </p:sp>
    </p:spTree>
    <p:extLst>
      <p:ext uri="{BB962C8B-B14F-4D97-AF65-F5344CB8AC3E}">
        <p14:creationId xmlns:p14="http://schemas.microsoft.com/office/powerpoint/2010/main" val="19604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Memorizing and </a:t>
            </a:r>
            <a:r>
              <a:rPr lang="en-US" dirty="0" err="1" smtClean="0"/>
              <a:t>overfitting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272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into math..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36988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review</a:t>
            </a:r>
            <a:endParaRPr lang="en-US" dirty="0"/>
          </a:p>
        </p:txBody>
      </p:sp>
      <p:sp>
        <p:nvSpPr>
          <p:cNvPr id="3" name="Content Placeholder 2"/>
          <p:cNvSpPr>
            <a:spLocks noGrp="1"/>
          </p:cNvSpPr>
          <p:nvPr>
            <p:ph idx="1"/>
          </p:nvPr>
        </p:nvSpPr>
        <p:spPr/>
        <p:txBody>
          <a:bodyPr/>
          <a:lstStyle/>
          <a:p>
            <a:r>
              <a:rPr lang="en-US" dirty="0" smtClean="0"/>
              <a:t>Weights?</a:t>
            </a:r>
          </a:p>
          <a:p>
            <a:r>
              <a:rPr lang="en-US" dirty="0" smtClean="0"/>
              <a:t>Activation function?</a:t>
            </a:r>
          </a:p>
          <a:p>
            <a:r>
              <a:rPr lang="en-US" dirty="0" smtClean="0"/>
              <a:t>Learning?</a:t>
            </a:r>
          </a:p>
          <a:p>
            <a:r>
              <a:rPr lang="en-US" dirty="0" smtClean="0"/>
              <a:t>Cost function?</a:t>
            </a:r>
          </a:p>
          <a:p>
            <a:r>
              <a:rPr lang="en-US" dirty="0" smtClean="0"/>
              <a:t>backpropagation</a:t>
            </a:r>
            <a:endParaRPr lang="en-US" dirty="0"/>
          </a:p>
        </p:txBody>
      </p:sp>
    </p:spTree>
    <p:extLst>
      <p:ext uri="{BB962C8B-B14F-4D97-AF65-F5344CB8AC3E}">
        <p14:creationId xmlns:p14="http://schemas.microsoft.com/office/powerpoint/2010/main" val="2734198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70641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Images are matrices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4999" y="3623631"/>
            <a:ext cx="7140559" cy="3238781"/>
          </a:xfrm>
        </p:spPr>
      </p:pic>
      <p:pic>
        <p:nvPicPr>
          <p:cNvPr id="11272" name="Picture 8" descr="Tutorial 1: Image Filt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 y="1498282"/>
            <a:ext cx="6339841" cy="261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10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computers comprehend a picture?</a:t>
            </a:r>
            <a:endParaRPr lang="en-US" dirty="0"/>
          </a:p>
        </p:txBody>
      </p:sp>
      <p:sp>
        <p:nvSpPr>
          <p:cNvPr id="3" name="Content Placeholder 2"/>
          <p:cNvSpPr>
            <a:spLocks noGrp="1"/>
          </p:cNvSpPr>
          <p:nvPr>
            <p:ph idx="1"/>
          </p:nvPr>
        </p:nvSpPr>
        <p:spPr/>
        <p:txBody>
          <a:bodyPr/>
          <a:lstStyle/>
          <a:p>
            <a:r>
              <a:rPr lang="en-US" dirty="0" smtClean="0"/>
              <a:t>Aim is to find a representative vector for any image:</a:t>
            </a:r>
            <a:endParaRPr lang="en-US" dirty="0"/>
          </a:p>
        </p:txBody>
      </p:sp>
    </p:spTree>
    <p:extLst>
      <p:ext uri="{BB962C8B-B14F-4D97-AF65-F5344CB8AC3E}">
        <p14:creationId xmlns:p14="http://schemas.microsoft.com/office/powerpoint/2010/main" val="2472624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691640" y="1920240"/>
            <a:ext cx="487680" cy="233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79320" y="1920240"/>
            <a:ext cx="487680" cy="233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82240" y="1920240"/>
            <a:ext cx="487680" cy="233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69920" y="1920240"/>
            <a:ext cx="487680" cy="233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64920" y="5166360"/>
            <a:ext cx="231648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57600" y="5166360"/>
            <a:ext cx="231648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166360"/>
            <a:ext cx="231648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534400" y="5166360"/>
            <a:ext cx="231648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844040" y="2312670"/>
            <a:ext cx="1645920" cy="1531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00200" y="5270817"/>
            <a:ext cx="1645920" cy="1531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6680" y="4836160"/>
            <a:ext cx="1645920" cy="1531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446520" y="4386263"/>
            <a:ext cx="1645920" cy="1531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54440" y="4042410"/>
            <a:ext cx="1645920" cy="15316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12480" y="3764280"/>
            <a:ext cx="2636520" cy="1387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20" y="5702221"/>
            <a:ext cx="11186160" cy="865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2460" y="4286091"/>
            <a:ext cx="11186160" cy="865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p:cNvSpPr/>
          <p:nvPr/>
        </p:nvSpPr>
        <p:spPr>
          <a:xfrm rot="5400000">
            <a:off x="4259580" y="2971800"/>
            <a:ext cx="1584960" cy="14173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922020" y="5730559"/>
            <a:ext cx="2636520" cy="1176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71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are 2D!</a:t>
            </a:r>
            <a:endParaRPr lang="en-US" dirty="0"/>
          </a:p>
        </p:txBody>
      </p:sp>
      <p:sp>
        <p:nvSpPr>
          <p:cNvPr id="3" name="Content Placeholder 2"/>
          <p:cNvSpPr>
            <a:spLocks noGrp="1"/>
          </p:cNvSpPr>
          <p:nvPr>
            <p:ph idx="1"/>
          </p:nvPr>
        </p:nvSpPr>
        <p:spPr/>
        <p:txBody>
          <a:bodyPr/>
          <a:lstStyle/>
          <a:p>
            <a:r>
              <a:rPr lang="en-US" dirty="0" smtClean="0"/>
              <a:t>Convert any image to layers based on features (instead of colors)!!</a:t>
            </a:r>
          </a:p>
          <a:p>
            <a:r>
              <a:rPr lang="en-US" dirty="0"/>
              <a:t>Assigning meaning to the pictures by enhancing their convolutional state</a:t>
            </a:r>
            <a:r>
              <a:rPr lang="en-US" dirty="0" smtClean="0"/>
              <a:t>.</a:t>
            </a:r>
          </a:p>
          <a:p>
            <a:r>
              <a:rPr lang="en-US" dirty="0" smtClean="0"/>
              <a:t>Kernel / filter</a:t>
            </a:r>
          </a:p>
          <a:p>
            <a:r>
              <a:rPr lang="en-US" dirty="0" smtClean="0"/>
              <a:t>Feature map</a:t>
            </a:r>
          </a:p>
        </p:txBody>
      </p:sp>
    </p:spTree>
    <p:extLst>
      <p:ext uri="{BB962C8B-B14F-4D97-AF65-F5344CB8AC3E}">
        <p14:creationId xmlns:p14="http://schemas.microsoft.com/office/powerpoint/2010/main" val="999525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lstStyle/>
          <a:p>
            <a:r>
              <a:rPr lang="en-US" dirty="0" smtClean="0"/>
              <a:t>Trainable matrix</a:t>
            </a:r>
          </a:p>
          <a:p>
            <a:endParaRPr lang="en-US" dirty="0"/>
          </a:p>
        </p:txBody>
      </p:sp>
      <p:pic>
        <p:nvPicPr>
          <p:cNvPr id="1026" name="Picture 2" descr="Anh H. Reynol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320" y="2382520"/>
            <a:ext cx="10769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804401" y="5181600"/>
            <a:ext cx="1874519" cy="461665"/>
          </a:xfrm>
          <a:prstGeom prst="rect">
            <a:avLst/>
          </a:prstGeom>
          <a:noFill/>
        </p:spPr>
        <p:txBody>
          <a:bodyPr wrap="square" rtlCol="0">
            <a:spAutoFit/>
          </a:bodyPr>
          <a:lstStyle/>
          <a:p>
            <a:r>
              <a:rPr lang="en-US" sz="2400" b="1" dirty="0" smtClean="0">
                <a:solidFill>
                  <a:srgbClr val="FF0000"/>
                </a:solidFill>
              </a:rPr>
              <a:t>Feature Map</a:t>
            </a:r>
            <a:endParaRPr lang="en-US" sz="2400" b="1" dirty="0">
              <a:solidFill>
                <a:srgbClr val="FF0000"/>
              </a:solidFill>
            </a:endParaRPr>
          </a:p>
        </p:txBody>
      </p:sp>
    </p:spTree>
    <p:extLst>
      <p:ext uri="{BB962C8B-B14F-4D97-AF65-F5344CB8AC3E}">
        <p14:creationId xmlns:p14="http://schemas.microsoft.com/office/powerpoint/2010/main" val="7271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story of nerve stimulation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 </a:t>
            </a:r>
            <a:r>
              <a:rPr lang="en-US" dirty="0"/>
              <a:t>cell has several dendrites, each potentially influenced by </a:t>
            </a:r>
            <a:r>
              <a:rPr lang="en-US" dirty="0">
                <a:solidFill>
                  <a:srgbClr val="FF0000"/>
                </a:solidFill>
              </a:rPr>
              <a:t>different chemical substances</a:t>
            </a:r>
            <a:r>
              <a:rPr lang="en-US" dirty="0"/>
              <a:t> (neurotransmitters). </a:t>
            </a:r>
            <a:endParaRPr lang="en-US" dirty="0" smtClean="0"/>
          </a:p>
          <a:p>
            <a:r>
              <a:rPr lang="en-US" dirty="0" smtClean="0"/>
              <a:t>Some </a:t>
            </a:r>
            <a:r>
              <a:rPr lang="en-US" dirty="0"/>
              <a:t>neurotransmitters initiate an action potential, while others inhibit its formation. </a:t>
            </a:r>
            <a:endParaRPr lang="en-US" dirty="0" smtClean="0"/>
          </a:p>
          <a:p>
            <a:r>
              <a:rPr lang="en-US" dirty="0" smtClean="0"/>
              <a:t>If </a:t>
            </a:r>
            <a:r>
              <a:rPr lang="en-US" dirty="0"/>
              <a:t>the neurotransmitter </a:t>
            </a:r>
            <a:r>
              <a:rPr lang="en-US" dirty="0">
                <a:solidFill>
                  <a:srgbClr val="FF0000"/>
                </a:solidFill>
              </a:rPr>
              <a:t>concentration</a:t>
            </a:r>
            <a:r>
              <a:rPr lang="en-US" dirty="0"/>
              <a:t> is very </a:t>
            </a:r>
            <a:r>
              <a:rPr lang="en-US" dirty="0" smtClean="0"/>
              <a:t>low, or similarly it includes inhibitory materials, </a:t>
            </a:r>
            <a:r>
              <a:rPr lang="en-US" dirty="0"/>
              <a:t>it may not activate the dendrite. </a:t>
            </a:r>
            <a:endParaRPr lang="en-US" dirty="0" smtClean="0"/>
          </a:p>
          <a:p>
            <a:r>
              <a:rPr lang="en-US" dirty="0" smtClean="0"/>
              <a:t>Ultimately</a:t>
            </a:r>
            <a:r>
              <a:rPr lang="en-US" dirty="0"/>
              <a:t>, the soma receives the </a:t>
            </a:r>
            <a:r>
              <a:rPr lang="en-US" dirty="0">
                <a:solidFill>
                  <a:srgbClr val="FF0000"/>
                </a:solidFill>
              </a:rPr>
              <a:t>summation of activation potentials </a:t>
            </a:r>
            <a:r>
              <a:rPr lang="en-US" dirty="0"/>
              <a:t>from all dendrites. Depending on this value, the neuron </a:t>
            </a:r>
            <a:r>
              <a:rPr lang="en-US" dirty="0">
                <a:solidFill>
                  <a:srgbClr val="FF0000"/>
                </a:solidFill>
              </a:rPr>
              <a:t>decides</a:t>
            </a:r>
            <a:r>
              <a:rPr lang="en-US" dirty="0"/>
              <a:t> whether to transmit the message or inhibit </a:t>
            </a:r>
            <a:r>
              <a:rPr lang="en-US" dirty="0" smtClean="0"/>
              <a:t>it .</a:t>
            </a:r>
          </a:p>
          <a:p>
            <a:r>
              <a:rPr lang="en-US" dirty="0" smtClean="0"/>
              <a:t>If </a:t>
            </a:r>
            <a:r>
              <a:rPr lang="en-US" dirty="0"/>
              <a:t>this summation exceeds a </a:t>
            </a:r>
            <a:r>
              <a:rPr lang="en-US" dirty="0" smtClean="0"/>
              <a:t>threshold, </a:t>
            </a:r>
            <a:r>
              <a:rPr lang="en-US" dirty="0"/>
              <a:t>it triggers the opening of voltage gates at the axon hillock, leading to the propagation of the action potential along the axon and the subsequent release of neurotransmitters. However, if the summation is not strong enough, it fails to propagate the axon and the process is halted, causing the neuron to turn off.</a:t>
            </a:r>
          </a:p>
        </p:txBody>
      </p:sp>
    </p:spTree>
    <p:extLst>
      <p:ext uri="{BB962C8B-B14F-4D97-AF65-F5344CB8AC3E}">
        <p14:creationId xmlns:p14="http://schemas.microsoft.com/office/powerpoint/2010/main" val="3471058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857" y="-622013"/>
            <a:ext cx="7796615" cy="7810974"/>
          </a:xfrm>
        </p:spPr>
      </p:pic>
    </p:spTree>
    <p:extLst>
      <p:ext uri="{BB962C8B-B14F-4D97-AF65-F5344CB8AC3E}">
        <p14:creationId xmlns:p14="http://schemas.microsoft.com/office/powerpoint/2010/main" val="964456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h H. Reynol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00" y="-130334"/>
            <a:ext cx="9388764" cy="35207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25445" y="4270044"/>
            <a:ext cx="1874519" cy="461665"/>
          </a:xfrm>
          <a:prstGeom prst="rect">
            <a:avLst/>
          </a:prstGeom>
          <a:noFill/>
        </p:spPr>
        <p:txBody>
          <a:bodyPr wrap="square" rtlCol="0">
            <a:spAutoFit/>
          </a:bodyPr>
          <a:lstStyle/>
          <a:p>
            <a:r>
              <a:rPr lang="en-US" sz="2400" b="1" dirty="0" smtClean="0">
                <a:solidFill>
                  <a:srgbClr val="FF0000"/>
                </a:solidFill>
              </a:rPr>
              <a:t>Feature Map</a:t>
            </a:r>
            <a:endParaRPr lang="en-US" sz="2400"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75768640"/>
              </p:ext>
            </p:extLst>
          </p:nvPr>
        </p:nvGraphicFramePr>
        <p:xfrm>
          <a:off x="6209147" y="2621622"/>
          <a:ext cx="1178790" cy="1193238"/>
        </p:xfrm>
        <a:graphic>
          <a:graphicData uri="http://schemas.openxmlformats.org/drawingml/2006/table">
            <a:tbl>
              <a:tblPr firstRow="1" bandRow="1">
                <a:tableStyleId>{5940675A-B579-460E-94D1-54222C63F5DA}</a:tableStyleId>
              </a:tblPr>
              <a:tblGrid>
                <a:gridCol w="392930">
                  <a:extLst>
                    <a:ext uri="{9D8B030D-6E8A-4147-A177-3AD203B41FA5}">
                      <a16:colId xmlns="" xmlns:a16="http://schemas.microsoft.com/office/drawing/2014/main" val="4197053297"/>
                    </a:ext>
                  </a:extLst>
                </a:gridCol>
                <a:gridCol w="392930">
                  <a:extLst>
                    <a:ext uri="{9D8B030D-6E8A-4147-A177-3AD203B41FA5}">
                      <a16:colId xmlns="" xmlns:a16="http://schemas.microsoft.com/office/drawing/2014/main" val="2790881156"/>
                    </a:ext>
                  </a:extLst>
                </a:gridCol>
                <a:gridCol w="392930">
                  <a:extLst>
                    <a:ext uri="{9D8B030D-6E8A-4147-A177-3AD203B41FA5}">
                      <a16:colId xmlns="" xmlns:a16="http://schemas.microsoft.com/office/drawing/2014/main" val="287893407"/>
                    </a:ext>
                  </a:extLst>
                </a:gridCol>
              </a:tblGrid>
              <a:tr h="397746">
                <a:tc>
                  <a:txBody>
                    <a:bodyPr/>
                    <a:lstStyle/>
                    <a:p>
                      <a:r>
                        <a:rPr lang="en-US" dirty="0" smtClean="0"/>
                        <a:t>1</a:t>
                      </a:r>
                      <a:endParaRPr lang="en-US" dirty="0"/>
                    </a:p>
                  </a:txBody>
                  <a:tcPr>
                    <a:solidFill>
                      <a:srgbClr val="ECD4FF"/>
                    </a:solidFill>
                  </a:tcPr>
                </a:tc>
                <a:tc>
                  <a:txBody>
                    <a:bodyPr/>
                    <a:lstStyle/>
                    <a:p>
                      <a:r>
                        <a:rPr lang="en-US" dirty="0" smtClean="0"/>
                        <a:t>0</a:t>
                      </a:r>
                      <a:endParaRPr lang="en-US" dirty="0"/>
                    </a:p>
                  </a:txBody>
                  <a:tcPr>
                    <a:solidFill>
                      <a:srgbClr val="ECD4FF"/>
                    </a:solidFill>
                  </a:tcPr>
                </a:tc>
                <a:tc>
                  <a:txBody>
                    <a:bodyPr/>
                    <a:lstStyle/>
                    <a:p>
                      <a:r>
                        <a:rPr lang="en-US" dirty="0" smtClean="0"/>
                        <a:t>-1</a:t>
                      </a:r>
                      <a:endParaRPr lang="en-US" dirty="0"/>
                    </a:p>
                  </a:txBody>
                  <a:tcPr>
                    <a:solidFill>
                      <a:srgbClr val="ECD4FF"/>
                    </a:solidFill>
                  </a:tcPr>
                </a:tc>
                <a:extLst>
                  <a:ext uri="{0D108BD9-81ED-4DB2-BD59-A6C34878D82A}">
                    <a16:rowId xmlns="" xmlns:a16="http://schemas.microsoft.com/office/drawing/2014/main" val="4047175152"/>
                  </a:ext>
                </a:extLst>
              </a:tr>
              <a:tr h="397746">
                <a:tc>
                  <a:txBody>
                    <a:bodyPr/>
                    <a:lstStyle/>
                    <a:p>
                      <a:r>
                        <a:rPr lang="en-US" dirty="0" smtClean="0"/>
                        <a:t>1</a:t>
                      </a:r>
                      <a:endParaRPr lang="en-US" dirty="0"/>
                    </a:p>
                  </a:txBody>
                  <a:tcPr>
                    <a:solidFill>
                      <a:srgbClr val="ECD4FF"/>
                    </a:solidFill>
                  </a:tcPr>
                </a:tc>
                <a:tc>
                  <a:txBody>
                    <a:bodyPr/>
                    <a:lstStyle/>
                    <a:p>
                      <a:r>
                        <a:rPr lang="en-US" dirty="0" smtClean="0"/>
                        <a:t>0</a:t>
                      </a:r>
                      <a:endParaRPr lang="en-US" dirty="0"/>
                    </a:p>
                  </a:txBody>
                  <a:tcPr>
                    <a:solidFill>
                      <a:srgbClr val="ECD4FF"/>
                    </a:solidFill>
                  </a:tcPr>
                </a:tc>
                <a:tc>
                  <a:txBody>
                    <a:bodyPr/>
                    <a:lstStyle/>
                    <a:p>
                      <a:r>
                        <a:rPr lang="en-US" dirty="0" smtClean="0"/>
                        <a:t>-1</a:t>
                      </a:r>
                      <a:endParaRPr lang="en-US" dirty="0"/>
                    </a:p>
                  </a:txBody>
                  <a:tcPr>
                    <a:solidFill>
                      <a:srgbClr val="ECD4FF"/>
                    </a:solidFill>
                  </a:tcPr>
                </a:tc>
                <a:extLst>
                  <a:ext uri="{0D108BD9-81ED-4DB2-BD59-A6C34878D82A}">
                    <a16:rowId xmlns="" xmlns:a16="http://schemas.microsoft.com/office/drawing/2014/main" val="1313719063"/>
                  </a:ext>
                </a:extLst>
              </a:tr>
              <a:tr h="397746">
                <a:tc>
                  <a:txBody>
                    <a:bodyPr/>
                    <a:lstStyle/>
                    <a:p>
                      <a:r>
                        <a:rPr lang="en-US" dirty="0" smtClean="0"/>
                        <a:t>1</a:t>
                      </a:r>
                      <a:endParaRPr lang="en-US" dirty="0"/>
                    </a:p>
                  </a:txBody>
                  <a:tcPr>
                    <a:solidFill>
                      <a:srgbClr val="ECD4FF"/>
                    </a:solidFill>
                  </a:tcPr>
                </a:tc>
                <a:tc>
                  <a:txBody>
                    <a:bodyPr/>
                    <a:lstStyle/>
                    <a:p>
                      <a:r>
                        <a:rPr lang="en-US" dirty="0" smtClean="0"/>
                        <a:t>0</a:t>
                      </a:r>
                      <a:endParaRPr lang="en-US" dirty="0"/>
                    </a:p>
                  </a:txBody>
                  <a:tcPr>
                    <a:solidFill>
                      <a:srgbClr val="ECD4FF"/>
                    </a:solidFill>
                  </a:tcPr>
                </a:tc>
                <a:tc>
                  <a:txBody>
                    <a:bodyPr/>
                    <a:lstStyle/>
                    <a:p>
                      <a:r>
                        <a:rPr lang="en-US" dirty="0" smtClean="0"/>
                        <a:t>-1</a:t>
                      </a:r>
                      <a:endParaRPr lang="en-US" dirty="0"/>
                    </a:p>
                  </a:txBody>
                  <a:tcPr>
                    <a:solidFill>
                      <a:srgbClr val="ECD4FF"/>
                    </a:solidFill>
                  </a:tcPr>
                </a:tc>
                <a:extLst>
                  <a:ext uri="{0D108BD9-81ED-4DB2-BD59-A6C34878D82A}">
                    <a16:rowId xmlns="" xmlns:a16="http://schemas.microsoft.com/office/drawing/2014/main" val="331012385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02355274"/>
              </p:ext>
            </p:extLst>
          </p:nvPr>
        </p:nvGraphicFramePr>
        <p:xfrm>
          <a:off x="8301413" y="2611557"/>
          <a:ext cx="1569952" cy="1557792"/>
        </p:xfrm>
        <a:graphic>
          <a:graphicData uri="http://schemas.openxmlformats.org/drawingml/2006/table">
            <a:tbl>
              <a:tblPr firstRow="1" bandRow="1">
                <a:tableStyleId>{5940675A-B579-460E-94D1-54222C63F5DA}</a:tableStyleId>
              </a:tblPr>
              <a:tblGrid>
                <a:gridCol w="392488">
                  <a:extLst>
                    <a:ext uri="{9D8B030D-6E8A-4147-A177-3AD203B41FA5}">
                      <a16:colId xmlns="" xmlns:a16="http://schemas.microsoft.com/office/drawing/2014/main" val="3966787601"/>
                    </a:ext>
                  </a:extLst>
                </a:gridCol>
                <a:gridCol w="392488">
                  <a:extLst>
                    <a:ext uri="{9D8B030D-6E8A-4147-A177-3AD203B41FA5}">
                      <a16:colId xmlns="" xmlns:a16="http://schemas.microsoft.com/office/drawing/2014/main" val="2528726022"/>
                    </a:ext>
                  </a:extLst>
                </a:gridCol>
                <a:gridCol w="392488">
                  <a:extLst>
                    <a:ext uri="{9D8B030D-6E8A-4147-A177-3AD203B41FA5}">
                      <a16:colId xmlns="" xmlns:a16="http://schemas.microsoft.com/office/drawing/2014/main" val="3429932200"/>
                    </a:ext>
                  </a:extLst>
                </a:gridCol>
                <a:gridCol w="392488">
                  <a:extLst>
                    <a:ext uri="{9D8B030D-6E8A-4147-A177-3AD203B41FA5}">
                      <a16:colId xmlns="" xmlns:a16="http://schemas.microsoft.com/office/drawing/2014/main" val="47641602"/>
                    </a:ext>
                  </a:extLst>
                </a:gridCol>
              </a:tblGrid>
              <a:tr h="389448">
                <a:tc>
                  <a:txBody>
                    <a:bodyPr/>
                    <a:lstStyle/>
                    <a:p>
                      <a:r>
                        <a:rPr lang="en-US"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3296385924"/>
                  </a:ext>
                </a:extLst>
              </a:tr>
              <a:tr h="3894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410412436"/>
                  </a:ext>
                </a:extLst>
              </a:tr>
              <a:tr h="38944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727601564"/>
                  </a:ext>
                </a:extLst>
              </a:tr>
              <a:tr h="3894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356775796"/>
                  </a:ext>
                </a:extLst>
              </a:tr>
            </a:tbl>
          </a:graphicData>
        </a:graphic>
      </p:graphicFrame>
      <p:cxnSp>
        <p:nvCxnSpPr>
          <p:cNvPr id="10" name="Straight Arrow Connector 9"/>
          <p:cNvCxnSpPr>
            <a:endCxn id="6" idx="1"/>
          </p:cNvCxnSpPr>
          <p:nvPr/>
        </p:nvCxnSpPr>
        <p:spPr>
          <a:xfrm>
            <a:off x="2037311" y="751591"/>
            <a:ext cx="4171836" cy="2466650"/>
          </a:xfrm>
          <a:prstGeom prst="straightConnector1">
            <a:avLst/>
          </a:prstGeom>
          <a:ln w="57150">
            <a:solidFill>
              <a:srgbClr val="0000FC"/>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46801" y="3977657"/>
            <a:ext cx="1391086" cy="523220"/>
          </a:xfrm>
          <a:prstGeom prst="rect">
            <a:avLst/>
          </a:prstGeom>
          <a:noFill/>
        </p:spPr>
        <p:txBody>
          <a:bodyPr wrap="none" rtlCol="0">
            <a:spAutoFit/>
          </a:bodyPr>
          <a:lstStyle/>
          <a:p>
            <a:r>
              <a:rPr lang="en-US" sz="2800" dirty="0" smtClean="0"/>
              <a:t>2</a:t>
            </a:r>
            <a:r>
              <a:rPr lang="en-US" sz="2800" baseline="30000" dirty="0" smtClean="0"/>
              <a:t>nd</a:t>
            </a:r>
            <a:r>
              <a:rPr lang="en-US" sz="2800" dirty="0" smtClean="0"/>
              <a:t> filter</a:t>
            </a:r>
            <a:endParaRPr lang="en-US" sz="2800"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503561063"/>
                  </p:ext>
                </p:extLst>
              </p:nvPr>
            </p:nvGraphicFramePr>
            <p:xfrm>
              <a:off x="6177974" y="5060020"/>
              <a:ext cx="1178790" cy="1193238"/>
            </p:xfrm>
            <a:graphic>
              <a:graphicData uri="http://schemas.openxmlformats.org/drawingml/2006/table">
                <a:tbl>
                  <a:tblPr firstRow="1" bandRow="1">
                    <a:tableStyleId>{5940675A-B579-460E-94D1-54222C63F5DA}</a:tableStyleId>
                  </a:tblPr>
                  <a:tblGrid>
                    <a:gridCol w="392930">
                      <a:extLst>
                        <a:ext uri="{9D8B030D-6E8A-4147-A177-3AD203B41FA5}">
                          <a16:colId xmlns="" xmlns:a16="http://schemas.microsoft.com/office/drawing/2014/main" val="4197053297"/>
                        </a:ext>
                      </a:extLst>
                    </a:gridCol>
                    <a:gridCol w="392930">
                      <a:extLst>
                        <a:ext uri="{9D8B030D-6E8A-4147-A177-3AD203B41FA5}">
                          <a16:colId xmlns="" xmlns:a16="http://schemas.microsoft.com/office/drawing/2014/main" val="2790881156"/>
                        </a:ext>
                      </a:extLst>
                    </a:gridCol>
                    <a:gridCol w="392930">
                      <a:extLst>
                        <a:ext uri="{9D8B030D-6E8A-4147-A177-3AD203B41FA5}">
                          <a16:colId xmlns="" xmlns:a16="http://schemas.microsoft.com/office/drawing/2014/main" val="287893407"/>
                        </a:ext>
                      </a:extLst>
                    </a:gridCol>
                  </a:tblGrid>
                  <a:tr h="39774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a:txBody>
                      <a:tcPr>
                        <a:solidFill>
                          <a:srgbClr val="ECD4FF"/>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a:txBody>
                      <a:tcPr>
                        <a:solidFill>
                          <a:srgbClr val="ECD4FF"/>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a:txBody>
                      <a:tcPr>
                        <a:solidFill>
                          <a:srgbClr val="ECD4FF"/>
                        </a:solidFill>
                      </a:tcPr>
                    </a:tc>
                    <a:extLst>
                      <a:ext uri="{0D108BD9-81ED-4DB2-BD59-A6C34878D82A}">
                        <a16:rowId xmlns="" xmlns:a16="http://schemas.microsoft.com/office/drawing/2014/main" val="4047175152"/>
                      </a:ext>
                    </a:extLst>
                  </a:tr>
                  <a:tr h="39774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a:txBody>
                      <a:tcPr>
                        <a:solidFill>
                          <a:srgbClr val="ECD4FF"/>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m:t>
                                    </m:r>
                                  </m:sub>
                                </m:sSub>
                              </m:oMath>
                            </m:oMathPara>
                          </a14:m>
                          <a:endParaRPr lang="en-US" dirty="0"/>
                        </a:p>
                      </a:txBody>
                      <a:tcPr>
                        <a:solidFill>
                          <a:srgbClr val="ECD4FF"/>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m:t>
                                    </m:r>
                                  </m:sub>
                                </m:sSub>
                              </m:oMath>
                            </m:oMathPara>
                          </a14:m>
                          <a:endParaRPr lang="en-US" dirty="0"/>
                        </a:p>
                      </a:txBody>
                      <a:tcPr>
                        <a:solidFill>
                          <a:srgbClr val="ECD4FF"/>
                        </a:solidFill>
                      </a:tcPr>
                    </a:tc>
                    <a:extLst>
                      <a:ext uri="{0D108BD9-81ED-4DB2-BD59-A6C34878D82A}">
                        <a16:rowId xmlns="" xmlns:a16="http://schemas.microsoft.com/office/drawing/2014/main" val="1313719063"/>
                      </a:ext>
                    </a:extLst>
                  </a:tr>
                  <a:tr h="39774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7</m:t>
                                    </m:r>
                                  </m:sub>
                                </m:sSub>
                              </m:oMath>
                            </m:oMathPara>
                          </a14:m>
                          <a:endParaRPr lang="en-US" dirty="0"/>
                        </a:p>
                      </a:txBody>
                      <a:tcPr>
                        <a:solidFill>
                          <a:srgbClr val="ECD4FF"/>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8</m:t>
                                    </m:r>
                                  </m:sub>
                                </m:sSub>
                              </m:oMath>
                            </m:oMathPara>
                          </a14:m>
                          <a:endParaRPr lang="en-US" dirty="0"/>
                        </a:p>
                      </a:txBody>
                      <a:tcPr>
                        <a:solidFill>
                          <a:srgbClr val="ECD4FF"/>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9</m:t>
                                    </m:r>
                                  </m:sub>
                                </m:sSub>
                              </m:oMath>
                            </m:oMathPara>
                          </a14:m>
                          <a:endParaRPr lang="en-US" dirty="0"/>
                        </a:p>
                      </a:txBody>
                      <a:tcPr>
                        <a:solidFill>
                          <a:srgbClr val="ECD4FF"/>
                        </a:solidFill>
                      </a:tcPr>
                    </a:tc>
                    <a:extLst>
                      <a:ext uri="{0D108BD9-81ED-4DB2-BD59-A6C34878D82A}">
                        <a16:rowId xmlns="" xmlns:a16="http://schemas.microsoft.com/office/drawing/2014/main" val="3310123853"/>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503561063"/>
                  </p:ext>
                </p:extLst>
              </p:nvPr>
            </p:nvGraphicFramePr>
            <p:xfrm>
              <a:off x="6177974" y="5060020"/>
              <a:ext cx="1178790" cy="1193238"/>
            </p:xfrm>
            <a:graphic>
              <a:graphicData uri="http://schemas.openxmlformats.org/drawingml/2006/table">
                <a:tbl>
                  <a:tblPr firstRow="1" bandRow="1">
                    <a:tableStyleId>{5940675A-B579-460E-94D1-54222C63F5DA}</a:tableStyleId>
                  </a:tblPr>
                  <a:tblGrid>
                    <a:gridCol w="392930">
                      <a:extLst>
                        <a:ext uri="{9D8B030D-6E8A-4147-A177-3AD203B41FA5}">
                          <a16:colId xmlns:a16="http://schemas.microsoft.com/office/drawing/2014/main" xmlns="" val="4197053297"/>
                        </a:ext>
                      </a:extLst>
                    </a:gridCol>
                    <a:gridCol w="392930">
                      <a:extLst>
                        <a:ext uri="{9D8B030D-6E8A-4147-A177-3AD203B41FA5}">
                          <a16:colId xmlns:a16="http://schemas.microsoft.com/office/drawing/2014/main" xmlns="" val="2790881156"/>
                        </a:ext>
                      </a:extLst>
                    </a:gridCol>
                    <a:gridCol w="392930">
                      <a:extLst>
                        <a:ext uri="{9D8B030D-6E8A-4147-A177-3AD203B41FA5}">
                          <a16:colId xmlns:a16="http://schemas.microsoft.com/office/drawing/2014/main" xmlns="" val="287893407"/>
                        </a:ext>
                      </a:extLst>
                    </a:gridCol>
                  </a:tblGrid>
                  <a:tr h="397746">
                    <a:tc>
                      <a:txBody>
                        <a:bodyPr/>
                        <a:lstStyle/>
                        <a:p>
                          <a:endParaRPr lang="en-US"/>
                        </a:p>
                      </a:txBody>
                      <a:tcPr>
                        <a:blipFill rotWithShape="0">
                          <a:blip r:embed="rId4"/>
                          <a:stretch>
                            <a:fillRect l="-1538" t="-1538" r="-201538" b="-204615"/>
                          </a:stretch>
                        </a:blipFill>
                      </a:tcPr>
                    </a:tc>
                    <a:tc>
                      <a:txBody>
                        <a:bodyPr/>
                        <a:lstStyle/>
                        <a:p>
                          <a:endParaRPr lang="en-US"/>
                        </a:p>
                      </a:txBody>
                      <a:tcPr>
                        <a:blipFill rotWithShape="0">
                          <a:blip r:embed="rId4"/>
                          <a:stretch>
                            <a:fillRect l="-103125" t="-1538" r="-104688" b="-204615"/>
                          </a:stretch>
                        </a:blipFill>
                      </a:tcPr>
                    </a:tc>
                    <a:tc>
                      <a:txBody>
                        <a:bodyPr/>
                        <a:lstStyle/>
                        <a:p>
                          <a:endParaRPr lang="en-US"/>
                        </a:p>
                      </a:txBody>
                      <a:tcPr>
                        <a:blipFill rotWithShape="0">
                          <a:blip r:embed="rId4"/>
                          <a:stretch>
                            <a:fillRect l="-200000" t="-1538" r="-3077" b="-204615"/>
                          </a:stretch>
                        </a:blipFill>
                      </a:tcPr>
                    </a:tc>
                    <a:extLst>
                      <a:ext uri="{0D108BD9-81ED-4DB2-BD59-A6C34878D82A}">
                        <a16:rowId xmlns:a16="http://schemas.microsoft.com/office/drawing/2014/main" xmlns="" val="4047175152"/>
                      </a:ext>
                    </a:extLst>
                  </a:tr>
                  <a:tr h="397746">
                    <a:tc>
                      <a:txBody>
                        <a:bodyPr/>
                        <a:lstStyle/>
                        <a:p>
                          <a:endParaRPr lang="en-US"/>
                        </a:p>
                      </a:txBody>
                      <a:tcPr>
                        <a:blipFill rotWithShape="0">
                          <a:blip r:embed="rId4"/>
                          <a:stretch>
                            <a:fillRect l="-1538" t="-100000" r="-201538" b="-101515"/>
                          </a:stretch>
                        </a:blipFill>
                      </a:tcPr>
                    </a:tc>
                    <a:tc>
                      <a:txBody>
                        <a:bodyPr/>
                        <a:lstStyle/>
                        <a:p>
                          <a:endParaRPr lang="en-US"/>
                        </a:p>
                      </a:txBody>
                      <a:tcPr>
                        <a:blipFill rotWithShape="0">
                          <a:blip r:embed="rId4"/>
                          <a:stretch>
                            <a:fillRect l="-103125" t="-100000" r="-104688" b="-101515"/>
                          </a:stretch>
                        </a:blipFill>
                      </a:tcPr>
                    </a:tc>
                    <a:tc>
                      <a:txBody>
                        <a:bodyPr/>
                        <a:lstStyle/>
                        <a:p>
                          <a:endParaRPr lang="en-US"/>
                        </a:p>
                      </a:txBody>
                      <a:tcPr>
                        <a:blipFill rotWithShape="0">
                          <a:blip r:embed="rId4"/>
                          <a:stretch>
                            <a:fillRect l="-200000" t="-100000" r="-3077" b="-101515"/>
                          </a:stretch>
                        </a:blipFill>
                      </a:tcPr>
                    </a:tc>
                    <a:extLst>
                      <a:ext uri="{0D108BD9-81ED-4DB2-BD59-A6C34878D82A}">
                        <a16:rowId xmlns:a16="http://schemas.microsoft.com/office/drawing/2014/main" xmlns="" val="1313719063"/>
                      </a:ext>
                    </a:extLst>
                  </a:tr>
                  <a:tr h="397746">
                    <a:tc>
                      <a:txBody>
                        <a:bodyPr/>
                        <a:lstStyle/>
                        <a:p>
                          <a:endParaRPr lang="en-US"/>
                        </a:p>
                      </a:txBody>
                      <a:tcPr>
                        <a:blipFill rotWithShape="0">
                          <a:blip r:embed="rId4"/>
                          <a:stretch>
                            <a:fillRect l="-1538" t="-203077" r="-201538" b="-3077"/>
                          </a:stretch>
                        </a:blipFill>
                      </a:tcPr>
                    </a:tc>
                    <a:tc>
                      <a:txBody>
                        <a:bodyPr/>
                        <a:lstStyle/>
                        <a:p>
                          <a:endParaRPr lang="en-US"/>
                        </a:p>
                      </a:txBody>
                      <a:tcPr>
                        <a:blipFill rotWithShape="0">
                          <a:blip r:embed="rId4"/>
                          <a:stretch>
                            <a:fillRect l="-103125" t="-203077" r="-104688" b="-3077"/>
                          </a:stretch>
                        </a:blipFill>
                      </a:tcPr>
                    </a:tc>
                    <a:tc>
                      <a:txBody>
                        <a:bodyPr/>
                        <a:lstStyle/>
                        <a:p>
                          <a:endParaRPr lang="en-US"/>
                        </a:p>
                      </a:txBody>
                      <a:tcPr>
                        <a:blipFill rotWithShape="0">
                          <a:blip r:embed="rId4"/>
                          <a:stretch>
                            <a:fillRect l="-200000" t="-203077" r="-3077" b="-3077"/>
                          </a:stretch>
                        </a:blipFill>
                      </a:tcPr>
                    </a:tc>
                    <a:extLst>
                      <a:ext uri="{0D108BD9-81ED-4DB2-BD59-A6C34878D82A}">
                        <a16:rowId xmlns:a16="http://schemas.microsoft.com/office/drawing/2014/main" xmlns="" val="3310123853"/>
                      </a:ext>
                    </a:extLst>
                  </a:tr>
                </a:tbl>
              </a:graphicData>
            </a:graphic>
          </p:graphicFrame>
        </mc:Fallback>
      </mc:AlternateContent>
      <p:graphicFrame>
        <p:nvGraphicFramePr>
          <p:cNvPr id="11" name="Table 10"/>
          <p:cNvGraphicFramePr>
            <a:graphicFrameLocks noGrp="1"/>
          </p:cNvGraphicFramePr>
          <p:nvPr>
            <p:extLst>
              <p:ext uri="{D42A27DB-BD31-4B8C-83A1-F6EECF244321}">
                <p14:modId xmlns:p14="http://schemas.microsoft.com/office/powerpoint/2010/main" val="2142226968"/>
              </p:ext>
            </p:extLst>
          </p:nvPr>
        </p:nvGraphicFramePr>
        <p:xfrm>
          <a:off x="8225445" y="5070738"/>
          <a:ext cx="1569952" cy="1557792"/>
        </p:xfrm>
        <a:graphic>
          <a:graphicData uri="http://schemas.openxmlformats.org/drawingml/2006/table">
            <a:tbl>
              <a:tblPr firstRow="1" bandRow="1">
                <a:tableStyleId>{5940675A-B579-460E-94D1-54222C63F5DA}</a:tableStyleId>
              </a:tblPr>
              <a:tblGrid>
                <a:gridCol w="392488">
                  <a:extLst>
                    <a:ext uri="{9D8B030D-6E8A-4147-A177-3AD203B41FA5}">
                      <a16:colId xmlns="" xmlns:a16="http://schemas.microsoft.com/office/drawing/2014/main" val="3966787601"/>
                    </a:ext>
                  </a:extLst>
                </a:gridCol>
                <a:gridCol w="392488">
                  <a:extLst>
                    <a:ext uri="{9D8B030D-6E8A-4147-A177-3AD203B41FA5}">
                      <a16:colId xmlns="" xmlns:a16="http://schemas.microsoft.com/office/drawing/2014/main" val="2528726022"/>
                    </a:ext>
                  </a:extLst>
                </a:gridCol>
                <a:gridCol w="392488">
                  <a:extLst>
                    <a:ext uri="{9D8B030D-6E8A-4147-A177-3AD203B41FA5}">
                      <a16:colId xmlns="" xmlns:a16="http://schemas.microsoft.com/office/drawing/2014/main" val="3429932200"/>
                    </a:ext>
                  </a:extLst>
                </a:gridCol>
                <a:gridCol w="392488">
                  <a:extLst>
                    <a:ext uri="{9D8B030D-6E8A-4147-A177-3AD203B41FA5}">
                      <a16:colId xmlns="" xmlns:a16="http://schemas.microsoft.com/office/drawing/2014/main" val="47641602"/>
                    </a:ext>
                  </a:extLst>
                </a:gridCol>
              </a:tblGrid>
              <a:tr h="38944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3296385924"/>
                  </a:ext>
                </a:extLst>
              </a:tr>
              <a:tr h="3894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410412436"/>
                  </a:ext>
                </a:extLst>
              </a:tr>
              <a:tr h="38944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727601564"/>
                  </a:ext>
                </a:extLst>
              </a:tr>
              <a:tr h="38944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3356775796"/>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6098982" y="6332804"/>
                <a:ext cx="1465529" cy="523220"/>
              </a:xfrm>
              <a:prstGeom prst="rect">
                <a:avLst/>
              </a:prstGeom>
              <a:noFill/>
            </p:spPr>
            <p:txBody>
              <a:bodyPr wrap="non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𝑡h</m:t>
                        </m:r>
                      </m:sub>
                    </m:sSub>
                  </m:oMath>
                </a14:m>
                <a:r>
                  <a:rPr lang="en-US" sz="2800" dirty="0" smtClean="0"/>
                  <a:t> filter</a:t>
                </a:r>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098982" y="6332804"/>
                <a:ext cx="1465529" cy="523220"/>
              </a:xfrm>
              <a:prstGeom prst="rect">
                <a:avLst/>
              </a:prstGeom>
              <a:blipFill rotWithShape="0">
                <a:blip r:embed="rId5"/>
                <a:stretch>
                  <a:fillRect t="-11628" r="-6639" b="-32558"/>
                </a:stretch>
              </a:blipFill>
            </p:spPr>
            <p:txBody>
              <a:bodyPr/>
              <a:lstStyle/>
              <a:p>
                <a:r>
                  <a:rPr lang="en-US">
                    <a:noFill/>
                  </a:rPr>
                  <a:t> </a:t>
                </a:r>
              </a:p>
            </p:txBody>
          </p:sp>
        </mc:Fallback>
      </mc:AlternateContent>
      <p:cxnSp>
        <p:nvCxnSpPr>
          <p:cNvPr id="13" name="Straight Arrow Connector 12"/>
          <p:cNvCxnSpPr/>
          <p:nvPr/>
        </p:nvCxnSpPr>
        <p:spPr>
          <a:xfrm>
            <a:off x="7450282" y="3218241"/>
            <a:ext cx="675409" cy="0"/>
          </a:xfrm>
          <a:prstGeom prst="straightConnector1">
            <a:avLst/>
          </a:prstGeom>
          <a:ln w="28575">
            <a:solidFill>
              <a:srgbClr val="0000F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83186" y="5843678"/>
            <a:ext cx="675409" cy="0"/>
          </a:xfrm>
          <a:prstGeom prst="straightConnector1">
            <a:avLst/>
          </a:prstGeom>
          <a:ln w="28575">
            <a:solidFill>
              <a:srgbClr val="0000F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1"/>
          </p:cNvCxnSpPr>
          <p:nvPr/>
        </p:nvCxnSpPr>
        <p:spPr>
          <a:xfrm>
            <a:off x="2037311" y="751591"/>
            <a:ext cx="4140663" cy="4905048"/>
          </a:xfrm>
          <a:prstGeom prst="straightConnector1">
            <a:avLst/>
          </a:prstGeom>
          <a:ln w="38100">
            <a:solidFill>
              <a:srgbClr val="0000F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82947" y="4164751"/>
            <a:ext cx="662361"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616711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of feature maps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Basic Introduction to Convolutional Neural Network in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497" y="1825625"/>
            <a:ext cx="8236352" cy="440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186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708" y="1690688"/>
            <a:ext cx="4057307" cy="4827306"/>
          </a:xfrm>
        </p:spPr>
      </p:pic>
    </p:spTree>
    <p:extLst>
      <p:ext uri="{BB962C8B-B14F-4D97-AF65-F5344CB8AC3E}">
        <p14:creationId xmlns:p14="http://schemas.microsoft.com/office/powerpoint/2010/main" val="1366297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112" y="1690688"/>
            <a:ext cx="4339631" cy="419532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5454"/>
          <a:stretch/>
        </p:blipFill>
        <p:spPr>
          <a:xfrm>
            <a:off x="6211655" y="1690688"/>
            <a:ext cx="4355939" cy="4304998"/>
          </a:xfrm>
          <a:prstGeom prst="rect">
            <a:avLst/>
          </a:prstGeom>
        </p:spPr>
      </p:pic>
    </p:spTree>
    <p:extLst>
      <p:ext uri="{BB962C8B-B14F-4D97-AF65-F5344CB8AC3E}">
        <p14:creationId xmlns:p14="http://schemas.microsoft.com/office/powerpoint/2010/main" val="2936282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 b="55992"/>
          <a:stretch/>
        </p:blipFill>
        <p:spPr>
          <a:xfrm>
            <a:off x="1582922" y="1790901"/>
            <a:ext cx="4158119" cy="425108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78" t="43034" r="-278" b="13055"/>
          <a:stretch/>
        </p:blipFill>
        <p:spPr>
          <a:xfrm>
            <a:off x="6219463" y="1802030"/>
            <a:ext cx="4174602" cy="4239954"/>
          </a:xfrm>
          <a:prstGeom prst="rect">
            <a:avLst/>
          </a:prstGeom>
        </p:spPr>
      </p:pic>
    </p:spTree>
    <p:extLst>
      <p:ext uri="{BB962C8B-B14F-4D97-AF65-F5344CB8AC3E}">
        <p14:creationId xmlns:p14="http://schemas.microsoft.com/office/powerpoint/2010/main" val="4135643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back…</a:t>
            </a:r>
            <a:endParaRPr lang="en-US" dirty="0"/>
          </a:p>
        </p:txBody>
      </p:sp>
      <p:sp>
        <p:nvSpPr>
          <p:cNvPr id="3" name="Content Placeholder 2"/>
          <p:cNvSpPr>
            <a:spLocks noGrp="1"/>
          </p:cNvSpPr>
          <p:nvPr>
            <p:ph idx="1"/>
          </p:nvPr>
        </p:nvSpPr>
        <p:spPr/>
        <p:txBody>
          <a:bodyPr/>
          <a:lstStyle/>
          <a:p>
            <a:r>
              <a:rPr lang="en-US" dirty="0" smtClean="0"/>
              <a:t>Classification:</a:t>
            </a:r>
          </a:p>
          <a:p>
            <a:r>
              <a:rPr lang="en-US" dirty="0" smtClean="0"/>
              <a:t>Now we can combine a convolution neural network with a classifier.</a:t>
            </a:r>
          </a:p>
          <a:p>
            <a:r>
              <a:rPr lang="en-US" dirty="0" smtClean="0"/>
              <a:t>Classifier:</a:t>
            </a:r>
          </a:p>
          <a:p>
            <a:pPr lvl="1"/>
            <a:r>
              <a:rPr lang="en-US" dirty="0" smtClean="0"/>
              <a:t>A neuron or group of neurons receive data and categorize them </a:t>
            </a:r>
          </a:p>
          <a:p>
            <a:endParaRPr lang="en-US" dirty="0"/>
          </a:p>
        </p:txBody>
      </p:sp>
    </p:spTree>
    <p:extLst>
      <p:ext uri="{BB962C8B-B14F-4D97-AF65-F5344CB8AC3E}">
        <p14:creationId xmlns:p14="http://schemas.microsoft.com/office/powerpoint/2010/main" val="1523036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buNone/>
            </a:pPr>
            <a:r>
              <a:rPr lang="en-US" sz="4400" i="1" dirty="0" smtClean="0"/>
              <a:t>But it is still at the </a:t>
            </a:r>
            <a:r>
              <a:rPr lang="en-US" sz="4400" i="1" dirty="0" err="1" smtClean="0"/>
              <a:t>beginnig</a:t>
            </a:r>
            <a:r>
              <a:rPr lang="en-US" sz="4400" i="1" dirty="0" smtClean="0"/>
              <a:t> ….</a:t>
            </a:r>
            <a:endParaRPr lang="en-US" sz="4400" i="1"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68781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express it in Math</a:t>
            </a:r>
            <a:endParaRPr lang="en-US" dirty="0"/>
          </a:p>
        </p:txBody>
      </p:sp>
      <p:sp>
        <p:nvSpPr>
          <p:cNvPr id="3" name="Content Placeholder 2"/>
          <p:cNvSpPr>
            <a:spLocks noGrp="1"/>
          </p:cNvSpPr>
          <p:nvPr>
            <p:ph idx="1"/>
          </p:nvPr>
        </p:nvSpPr>
        <p:spPr>
          <a:xfrm>
            <a:off x="838200" y="1825624"/>
            <a:ext cx="4548187" cy="4544695"/>
          </a:xfrm>
        </p:spPr>
        <p:txBody>
          <a:bodyPr/>
          <a:lstStyle/>
          <a:p>
            <a:r>
              <a:rPr lang="en-US" dirty="0" smtClean="0"/>
              <a:t>Evoking action potential related to:</a:t>
            </a:r>
          </a:p>
          <a:p>
            <a:pPr lvl="1"/>
            <a:r>
              <a:rPr lang="en-US" dirty="0" smtClean="0"/>
              <a:t>Amount</a:t>
            </a:r>
          </a:p>
          <a:p>
            <a:pPr lvl="1"/>
            <a:r>
              <a:rPr lang="en-US" dirty="0" smtClean="0"/>
              <a:t>Substance type</a:t>
            </a:r>
          </a:p>
          <a:p>
            <a:r>
              <a:rPr lang="en-US" dirty="0" smtClean="0"/>
              <a:t>Suppose that for substance X, it can evoke an activation potential(A) that is linearly related to its concentration. </a:t>
            </a:r>
          </a:p>
          <a:p>
            <a:r>
              <a:rPr lang="en-US" dirty="0" smtClean="0"/>
              <a:t>A = w * X + b</a:t>
            </a:r>
            <a:endParaRPr lang="en-US" dirty="0"/>
          </a:p>
        </p:txBody>
      </p:sp>
      <p:pic>
        <p:nvPicPr>
          <p:cNvPr id="2052" name="Picture 4" descr="Synapse is the gap between neurones that transmits signals"/>
          <p:cNvPicPr>
            <a:picLocks noChangeAspect="1" noChangeArrowheads="1"/>
          </p:cNvPicPr>
          <p:nvPr/>
        </p:nvPicPr>
        <p:blipFill rotWithShape="1">
          <a:blip r:embed="rId2">
            <a:extLst>
              <a:ext uri="{28A0092B-C50C-407E-A947-70E740481C1C}">
                <a14:useLocalDpi xmlns:a14="http://schemas.microsoft.com/office/drawing/2010/main" val="0"/>
              </a:ext>
            </a:extLst>
          </a:blip>
          <a:srcRect l="4741"/>
          <a:stretch/>
        </p:blipFill>
        <p:spPr bwMode="auto">
          <a:xfrm>
            <a:off x="5669280" y="1690688"/>
            <a:ext cx="5684520"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649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4548187" cy="4544695"/>
          </a:xfrm>
        </p:spPr>
        <p:txBody>
          <a:bodyPr/>
          <a:lstStyle/>
          <a:p>
            <a:r>
              <a:rPr lang="en-US" dirty="0" smtClean="0"/>
              <a:t>The whole amount of activation potential that soma received is the summation of each </a:t>
            </a:r>
            <a:r>
              <a:rPr lang="en-US" dirty="0" err="1" smtClean="0"/>
              <a:t>dendrit</a:t>
            </a:r>
            <a:r>
              <a:rPr lang="en-US" dirty="0" smtClean="0"/>
              <a:t> produced.</a:t>
            </a:r>
            <a:endParaRPr lang="en-US" dirty="0"/>
          </a:p>
        </p:txBody>
      </p:sp>
      <p:pic>
        <p:nvPicPr>
          <p:cNvPr id="2052" name="Picture 4" descr="Synapse is the gap between neurones that transmits signals"/>
          <p:cNvPicPr>
            <a:picLocks noChangeAspect="1" noChangeArrowheads="1"/>
          </p:cNvPicPr>
          <p:nvPr/>
        </p:nvPicPr>
        <p:blipFill rotWithShape="1">
          <a:blip r:embed="rId2">
            <a:extLst>
              <a:ext uri="{28A0092B-C50C-407E-A947-70E740481C1C}">
                <a14:useLocalDpi xmlns:a14="http://schemas.microsoft.com/office/drawing/2010/main" val="0"/>
              </a:ext>
            </a:extLst>
          </a:blip>
          <a:srcRect l="4741"/>
          <a:stretch/>
        </p:blipFill>
        <p:spPr bwMode="auto">
          <a:xfrm>
            <a:off x="5669280" y="1690688"/>
            <a:ext cx="5684520" cy="3978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838200" y="5296067"/>
                <a:ext cx="5696046" cy="1015663"/>
              </a:xfrm>
              <a:prstGeom prst="rect">
                <a:avLst/>
              </a:prstGeom>
              <a:noFill/>
            </p:spPr>
            <p:txBody>
              <a:bodyPr wrap="none" rtlCol="0">
                <a:spAutoFit/>
              </a:bodyPr>
              <a:lstStyle/>
              <a:p>
                <a:r>
                  <a:rPr lang="en-US" sz="6000" dirty="0" smtClean="0"/>
                  <a:t>Input=</a:t>
                </a:r>
                <a14:m>
                  <m:oMath xmlns:m="http://schemas.openxmlformats.org/officeDocument/2006/math">
                    <m:nary>
                      <m:naryPr>
                        <m:chr m:val="∑"/>
                        <m:grow m:val="on"/>
                        <m:subHide m:val="on"/>
                        <m:supHide m:val="on"/>
                        <m:ctrlPr>
                          <a:rPr lang="en-US" sz="6000" i="1" dirty="0" smtClean="0">
                            <a:latin typeface="Cambria Math" panose="02040503050406030204" pitchFamily="18" charset="0"/>
                          </a:rPr>
                        </m:ctrlPr>
                      </m:naryPr>
                      <m:sub/>
                      <m:sup/>
                      <m:e>
                        <m:sSub>
                          <m:sSubPr>
                            <m:ctrlPr>
                              <a:rPr lang="en-US" sz="6000" i="1" dirty="0">
                                <a:latin typeface="Cambria Math" panose="02040503050406030204" pitchFamily="18" charset="0"/>
                              </a:rPr>
                            </m:ctrlPr>
                          </m:sSubPr>
                          <m:e>
                            <m:r>
                              <a:rPr lang="en-US" sz="6000" i="1" dirty="0">
                                <a:latin typeface="Cambria Math" panose="02040503050406030204" pitchFamily="18" charset="0"/>
                              </a:rPr>
                              <m:t>𝑤</m:t>
                            </m:r>
                          </m:e>
                          <m:sub>
                            <m:r>
                              <a:rPr lang="en-US" sz="6000" i="1" dirty="0">
                                <a:latin typeface="Cambria Math" panose="02040503050406030204" pitchFamily="18" charset="0"/>
                              </a:rPr>
                              <m:t>𝑖</m:t>
                            </m:r>
                          </m:sub>
                        </m:sSub>
                        <m:sSub>
                          <m:sSubPr>
                            <m:ctrlPr>
                              <a:rPr lang="en-US" sz="6000" i="1" dirty="0">
                                <a:latin typeface="Cambria Math" panose="02040503050406030204" pitchFamily="18" charset="0"/>
                              </a:rPr>
                            </m:ctrlPr>
                          </m:sSubPr>
                          <m:e>
                            <m:r>
                              <a:rPr lang="en-US" sz="6000" i="1" dirty="0">
                                <a:latin typeface="Cambria Math" panose="02040503050406030204" pitchFamily="18" charset="0"/>
                              </a:rPr>
                              <m:t>𝑥</m:t>
                            </m:r>
                          </m:e>
                          <m:sub>
                            <m:r>
                              <a:rPr lang="en-US" sz="6000" i="1" dirty="0">
                                <a:latin typeface="Cambria Math" panose="02040503050406030204" pitchFamily="18" charset="0"/>
                              </a:rPr>
                              <m:t>𝑖</m:t>
                            </m:r>
                          </m:sub>
                        </m:sSub>
                      </m:e>
                    </m:nary>
                    <m:r>
                      <a:rPr lang="en-US" sz="6000" i="0" dirty="0">
                        <a:latin typeface="Cambria Math" panose="02040503050406030204" pitchFamily="18" charset="0"/>
                      </a:rPr>
                      <m:t>+</m:t>
                    </m:r>
                    <m:r>
                      <a:rPr lang="en-US" sz="6000" i="1" dirty="0">
                        <a:latin typeface="Cambria Math" panose="02040503050406030204" pitchFamily="18" charset="0"/>
                      </a:rPr>
                      <m:t>𝑏</m:t>
                    </m:r>
                  </m:oMath>
                </a14:m>
                <a:endParaRPr lang="en-US" sz="600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838200" y="5296067"/>
                <a:ext cx="5696046" cy="1015663"/>
              </a:xfrm>
              <a:prstGeom prst="rect">
                <a:avLst/>
              </a:prstGeom>
              <a:blipFill rotWithShape="0">
                <a:blip r:embed="rId3"/>
                <a:stretch>
                  <a:fillRect l="-6531" t="-18675" b="-40361"/>
                </a:stretch>
              </a:blipFill>
            </p:spPr>
            <p:txBody>
              <a:bodyPr/>
              <a:lstStyle/>
              <a:p>
                <a:r>
                  <a:rPr lang="en-US">
                    <a:noFill/>
                  </a:rPr>
                  <a:t> </a:t>
                </a:r>
              </a:p>
            </p:txBody>
          </p:sp>
        </mc:Fallback>
      </mc:AlternateContent>
    </p:spTree>
    <p:extLst>
      <p:ext uri="{BB962C8B-B14F-4D97-AF65-F5344CB8AC3E}">
        <p14:creationId xmlns:p14="http://schemas.microsoft.com/office/powerpoint/2010/main" val="308854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4194175" cy="4351338"/>
          </a:xfrm>
        </p:spPr>
        <p:txBody>
          <a:bodyPr/>
          <a:lstStyle/>
          <a:p>
            <a:r>
              <a:rPr lang="en-US" dirty="0" smtClean="0"/>
              <a:t>Suppose that </a:t>
            </a:r>
            <a:r>
              <a:rPr lang="en-US" dirty="0" smtClean="0"/>
              <a:t>if </a:t>
            </a:r>
            <a:r>
              <a:rPr lang="en-US" dirty="0" smtClean="0"/>
              <a:t>the summation </a:t>
            </a:r>
            <a:r>
              <a:rPr lang="en-US" dirty="0" smtClean="0"/>
              <a:t>of activation </a:t>
            </a:r>
            <a:r>
              <a:rPr lang="en-US" dirty="0" smtClean="0"/>
              <a:t>potentials </a:t>
            </a:r>
            <a:r>
              <a:rPr lang="en-US" dirty="0" smtClean="0"/>
              <a:t>is </a:t>
            </a:r>
            <a:r>
              <a:rPr lang="en-US" dirty="0" smtClean="0"/>
              <a:t>grater </a:t>
            </a:r>
            <a:r>
              <a:rPr lang="en-US" dirty="0" smtClean="0"/>
              <a:t>than </a:t>
            </a:r>
            <a:r>
              <a:rPr lang="en-US" dirty="0" smtClean="0"/>
              <a:t>-30 </a:t>
            </a:r>
            <a:r>
              <a:rPr lang="en-US" dirty="0" smtClean="0"/>
              <a:t>v, the signal </a:t>
            </a:r>
            <a:r>
              <a:rPr lang="en-US" dirty="0" smtClean="0"/>
              <a:t>will be </a:t>
            </a:r>
            <a:r>
              <a:rPr lang="en-US" dirty="0" smtClean="0"/>
              <a:t>transmitted unless it is inhibited</a:t>
            </a:r>
          </a:p>
          <a:p>
            <a:r>
              <a:rPr lang="en-US" dirty="0" smtClean="0"/>
              <a:t>F(input) = 1 if input&gt;-30</a:t>
            </a:r>
          </a:p>
          <a:p>
            <a:r>
              <a:rPr lang="en-US" dirty="0"/>
              <a:t> </a:t>
            </a:r>
            <a:r>
              <a:rPr lang="en-US" dirty="0" smtClean="0"/>
              <a:t>              = 0 if input &lt;-30</a:t>
            </a:r>
            <a:endParaRPr lang="en-US" dirty="0"/>
          </a:p>
          <a:p>
            <a:endParaRPr lang="en-US" dirty="0"/>
          </a:p>
        </p:txBody>
      </p:sp>
      <p:pic>
        <p:nvPicPr>
          <p:cNvPr id="4098" name="Picture 2" descr="Action potentials do/are NOT - Proportional to the stimulus size - Act  locally - Attenuate with distance - Spread in both directions - Take place  in many.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17917"/>
          <a:stretch/>
        </p:blipFill>
        <p:spPr bwMode="auto">
          <a:xfrm>
            <a:off x="5032374" y="1690688"/>
            <a:ext cx="6969760" cy="4290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1197927" y="5161300"/>
            <a:ext cx="3474720" cy="1015663"/>
          </a:xfrm>
          <a:prstGeom prst="rect">
            <a:avLst/>
          </a:prstGeom>
          <a:noFill/>
        </p:spPr>
        <p:txBody>
          <a:bodyPr wrap="square" rtlCol="0">
            <a:spAutoFit/>
          </a:bodyPr>
          <a:lstStyle/>
          <a:p>
            <a:r>
              <a:rPr lang="en-US" sz="4400" dirty="0" smtClean="0"/>
              <a:t>Out = </a:t>
            </a:r>
            <a:r>
              <a:rPr lang="en-US" sz="6000" i="1" dirty="0" smtClean="0"/>
              <a:t>f</a:t>
            </a:r>
            <a:r>
              <a:rPr lang="en-US" sz="4400" dirty="0" smtClean="0"/>
              <a:t>(input)</a:t>
            </a:r>
          </a:p>
        </p:txBody>
      </p:sp>
    </p:spTree>
    <p:extLst>
      <p:ext uri="{BB962C8B-B14F-4D97-AF65-F5344CB8AC3E}">
        <p14:creationId xmlns:p14="http://schemas.microsoft.com/office/powerpoint/2010/main" val="2436544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a:t>
            </a:r>
            <a:endParaRPr lang="en-US" dirty="0"/>
          </a:p>
        </p:txBody>
      </p:sp>
      <p:sp>
        <p:nvSpPr>
          <p:cNvPr id="3" name="Content Placeholder 2"/>
          <p:cNvSpPr>
            <a:spLocks noGrp="1"/>
          </p:cNvSpPr>
          <p:nvPr>
            <p:ph idx="1"/>
          </p:nvPr>
        </p:nvSpPr>
        <p:spPr/>
        <p:txBody>
          <a:bodyPr/>
          <a:lstStyle/>
          <a:p>
            <a:r>
              <a:rPr lang="en-US" dirty="0" smtClean="0"/>
              <a:t>Decide to produce an output:</a:t>
            </a:r>
          </a:p>
          <a:p>
            <a:pPr lvl="1"/>
            <a:r>
              <a:rPr lang="en-US" dirty="0" smtClean="0"/>
              <a:t>Zero for zero and negative input, one for every positive values -&gt; step function</a:t>
            </a:r>
            <a:endParaRPr lang="en-US" dirty="0"/>
          </a:p>
        </p:txBody>
      </p:sp>
      <p:pic>
        <p:nvPicPr>
          <p:cNvPr id="5122" name="Picture 2" descr="Activation Functions – Machine Learning G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343" y="2802888"/>
            <a:ext cx="7605502" cy="350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943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Activation Function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226111"/>
            <a:ext cx="12054840" cy="663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495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The differences between Artificial and Biological Neural Networks | by  Richard Nagyfi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731" y="0"/>
            <a:ext cx="7636989" cy="62473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65036" y="3168584"/>
            <a:ext cx="466794" cy="369332"/>
          </a:xfrm>
          <a:prstGeom prst="rect">
            <a:avLst/>
          </a:prstGeom>
          <a:noFill/>
        </p:spPr>
        <p:txBody>
          <a:bodyPr wrap="none" rtlCol="0">
            <a:spAutoFit/>
          </a:bodyPr>
          <a:lstStyle/>
          <a:p>
            <a:r>
              <a:rPr lang="en-US" dirty="0" smtClean="0"/>
              <a:t>w1</a:t>
            </a:r>
            <a:endParaRPr lang="en-US" dirty="0"/>
          </a:p>
        </p:txBody>
      </p:sp>
      <p:sp>
        <p:nvSpPr>
          <p:cNvPr id="6" name="TextBox 5"/>
          <p:cNvSpPr txBox="1"/>
          <p:nvPr/>
        </p:nvSpPr>
        <p:spPr>
          <a:xfrm>
            <a:off x="3698242" y="4001294"/>
            <a:ext cx="466794" cy="369332"/>
          </a:xfrm>
          <a:prstGeom prst="rect">
            <a:avLst/>
          </a:prstGeom>
          <a:noFill/>
        </p:spPr>
        <p:txBody>
          <a:bodyPr wrap="none" rtlCol="0">
            <a:spAutoFit/>
          </a:bodyPr>
          <a:lstStyle/>
          <a:p>
            <a:r>
              <a:rPr lang="en-US" dirty="0" smtClean="0"/>
              <a:t>w2</a:t>
            </a:r>
            <a:endParaRPr lang="en-US" dirty="0"/>
          </a:p>
        </p:txBody>
      </p:sp>
      <p:sp>
        <p:nvSpPr>
          <p:cNvPr id="7" name="TextBox 6"/>
          <p:cNvSpPr txBox="1"/>
          <p:nvPr/>
        </p:nvSpPr>
        <p:spPr>
          <a:xfrm>
            <a:off x="4165036" y="5344253"/>
            <a:ext cx="471604" cy="369332"/>
          </a:xfrm>
          <a:prstGeom prst="rect">
            <a:avLst/>
          </a:prstGeom>
          <a:noFill/>
        </p:spPr>
        <p:txBody>
          <a:bodyPr wrap="none" rtlCol="0">
            <a:spAutoFit/>
          </a:bodyPr>
          <a:lstStyle/>
          <a:p>
            <a:r>
              <a:rPr lang="en-US" dirty="0" err="1" smtClean="0"/>
              <a:t>wn</a:t>
            </a:r>
            <a:endParaRPr lang="en-US" dirty="0"/>
          </a:p>
        </p:txBody>
      </p:sp>
    </p:spTree>
    <p:extLst>
      <p:ext uri="{BB962C8B-B14F-4D97-AF65-F5344CB8AC3E}">
        <p14:creationId xmlns:p14="http://schemas.microsoft.com/office/powerpoint/2010/main" val="4113342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TotalTime>
  <Words>938</Words>
  <Application>Microsoft Office PowerPoint</Application>
  <PresentationFormat>Widescreen</PresentationFormat>
  <Paragraphs>170</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Computer vision</vt:lpstr>
      <vt:lpstr>PowerPoint Presentation</vt:lpstr>
      <vt:lpstr>Brief story of nerve stimulation</vt:lpstr>
      <vt:lpstr>Lets express it in Math</vt:lpstr>
      <vt:lpstr>PowerPoint Presentation</vt:lpstr>
      <vt:lpstr>PowerPoint Presentation</vt:lpstr>
      <vt:lpstr>Activation functions</vt:lpstr>
      <vt:lpstr>PowerPoint Presentation</vt:lpstr>
      <vt:lpstr>PowerPoint Presentation</vt:lpstr>
      <vt:lpstr>One neuron is not a pro…</vt:lpstr>
      <vt:lpstr>Biologic learning</vt:lpstr>
      <vt:lpstr>PowerPoint Presentation</vt:lpstr>
      <vt:lpstr>Lets highlight keywords</vt:lpstr>
      <vt:lpstr>Learning</vt:lpstr>
      <vt:lpstr>Best result? </vt:lpstr>
      <vt:lpstr>Example</vt:lpstr>
      <vt:lpstr>PowerPoint Presentation</vt:lpstr>
      <vt:lpstr>PowerPoint Presentation</vt:lpstr>
      <vt:lpstr>How to tune the weights?</vt:lpstr>
      <vt:lpstr>Training cycle</vt:lpstr>
      <vt:lpstr>Memorizing and overfitting</vt:lpstr>
      <vt:lpstr>Deep dive into math..</vt:lpstr>
      <vt:lpstr>Lets review</vt:lpstr>
      <vt:lpstr>Image</vt:lpstr>
      <vt:lpstr>Images are matrices</vt:lpstr>
      <vt:lpstr>How does computers comprehend a picture?</vt:lpstr>
      <vt:lpstr>PowerPoint Presentation</vt:lpstr>
      <vt:lpstr>Images are 2D!</vt:lpstr>
      <vt:lpstr>filter</vt:lpstr>
      <vt:lpstr>PowerPoint Presentation</vt:lpstr>
      <vt:lpstr>PowerPoint Presentation</vt:lpstr>
      <vt:lpstr>Stack of feature maps</vt:lpstr>
      <vt:lpstr>PowerPoint Presentation</vt:lpstr>
      <vt:lpstr>PowerPoint Presentation</vt:lpstr>
      <vt:lpstr>PowerPoint Presentation</vt:lpstr>
      <vt:lpstr>Lets get back…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vosion</dc:title>
  <dc:creator>Habil Grivani</dc:creator>
  <cp:lastModifiedBy>Habil Grivani</cp:lastModifiedBy>
  <cp:revision>51</cp:revision>
  <dcterms:created xsi:type="dcterms:W3CDTF">2024-02-06T15:20:04Z</dcterms:created>
  <dcterms:modified xsi:type="dcterms:W3CDTF">2024-02-12T08:09:43Z</dcterms:modified>
</cp:coreProperties>
</file>