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5" r:id="rId12"/>
    <p:sldId id="267" r:id="rId13"/>
    <p:sldId id="276" r:id="rId14"/>
    <p:sldId id="269" r:id="rId15"/>
    <p:sldId id="275"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8" d="100"/>
          <a:sy n="68" d="100"/>
        </p:scale>
        <p:origin x="14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457200" indent="-4572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914400" indent="-45720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371600" indent="-4572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828800" indent="-4572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286000" indent="-4572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743200" indent="-4572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3200400" indent="-4572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657600" indent="-4572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4114800" indent="-4572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iscord.com/safety/360044149331-What-is-Discor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1.en.md_slide.pptx" TargetMode="External"/><Relationship Id="rId2" Type="http://schemas.openxmlformats.org/officeDocument/2006/relationships/hyperlink" Target="https://github.com/habilkocoglu/course-note-template/blob/main/docs/week-1/week-1.en.md_word.pptx?raw=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rPr lang="tr-TR" dirty="0" err="1"/>
              <a:t>Discord</a:t>
            </a:r>
            <a:endParaRPr dirty="0"/>
          </a:p>
        </p:txBody>
      </p:sp>
      <p:sp>
        <p:nvSpPr>
          <p:cNvPr id="3" name="Subtitle 2"/>
          <p:cNvSpPr>
            <a:spLocks noGrp="1"/>
          </p:cNvSpPr>
          <p:nvPr>
            <p:ph type="subTitle" idx="1"/>
          </p:nvPr>
        </p:nvSpPr>
        <p:spPr>
          <a:xfrm>
            <a:off x="1371600" y="3886200"/>
            <a:ext cx="6400800" cy="1752600"/>
          </a:xfrm>
        </p:spPr>
        <p:txBody>
          <a:bodyPr/>
          <a:lstStyle/>
          <a:p>
            <a:pPr marL="0" lvl="0" indent="0">
              <a:buNone/>
            </a:pPr>
            <a:r>
              <a:rPr lang="tr-TR" dirty="0" err="1"/>
              <a:t>Introduction</a:t>
            </a:r>
            <a:r>
              <a:rPr lang="tr-TR" dirty="0"/>
              <a:t> </a:t>
            </a:r>
            <a:r>
              <a:rPr lang="tr-TR" dirty="0" err="1"/>
              <a:t>to</a:t>
            </a:r>
            <a:r>
              <a:rPr lang="tr-TR" dirty="0"/>
              <a:t> </a:t>
            </a:r>
            <a:r>
              <a:rPr lang="tr-TR" dirty="0" err="1"/>
              <a:t>Discord</a:t>
            </a:r>
            <a:br>
              <a:rPr dirty="0"/>
            </a:br>
            <a:br>
              <a:rPr dirty="0"/>
            </a:br>
            <a:r>
              <a:rPr dirty="0"/>
              <a:t>Author: </a:t>
            </a:r>
            <a:r>
              <a:rPr lang="tr-TR" dirty="0"/>
              <a:t>Habil KOÇOĞLU</a:t>
            </a:r>
            <a:endParaRPr dirty="0"/>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en-US" b="1" dirty="0"/>
              <a:t>DMs and GDMs</a:t>
            </a:r>
          </a:p>
          <a:p>
            <a:pPr lvl="0"/>
            <a:r>
              <a:rPr lang="en-US" b="0" i="0" dirty="0">
                <a:solidFill>
                  <a:srgbClr val="2C2F33"/>
                </a:solidFill>
                <a:effectLst/>
                <a:latin typeface="Whitney"/>
              </a:rPr>
              <a:t>Users can send private messages to other users as a direct message (DM), as well as start a voice or video call. Most DMs are one-on-one conversations, but users have the option to invite up to nine others to the conversation to create a private group DM (GDM), with a maximum size of ten people. Group DMs are not public and require an invite from someone in the group to join.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tr-TR" b="1" dirty="0" err="1"/>
              <a:t>Go</a:t>
            </a:r>
            <a:r>
              <a:rPr lang="tr-TR" b="1" dirty="0"/>
              <a:t> Live</a:t>
            </a:r>
            <a:endParaRPr b="1" dirty="0"/>
          </a:p>
          <a:p>
            <a:pPr lvl="0"/>
            <a:r>
              <a:rPr lang="tr-TR" b="0" i="0" dirty="0">
                <a:solidFill>
                  <a:srgbClr val="2C2F33"/>
                </a:solidFill>
                <a:effectLst/>
                <a:latin typeface="Whitney"/>
              </a:rPr>
              <a:t>U</a:t>
            </a:r>
            <a:r>
              <a:rPr lang="en-US" b="0" i="0" dirty="0" err="1">
                <a:solidFill>
                  <a:srgbClr val="2C2F33"/>
                </a:solidFill>
                <a:effectLst/>
                <a:latin typeface="Whitney"/>
              </a:rPr>
              <a:t>sers</a:t>
            </a:r>
            <a:r>
              <a:rPr lang="en-US" b="0" i="0" dirty="0">
                <a:solidFill>
                  <a:srgbClr val="2C2F33"/>
                </a:solidFill>
                <a:effectLst/>
                <a:latin typeface="Whitney"/>
              </a:rPr>
              <a:t> can share their screen with other people who are in a server or a DM with them.</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tr-TR" b="1" dirty="0" err="1"/>
              <a:t>Nitro</a:t>
            </a:r>
            <a:endParaRPr b="1" dirty="0"/>
          </a:p>
          <a:p>
            <a:pPr lvl="0"/>
            <a:r>
              <a:rPr lang="en-US" b="0" i="0" dirty="0">
                <a:solidFill>
                  <a:srgbClr val="2C2F33"/>
                </a:solidFill>
                <a:effectLst/>
                <a:latin typeface="Whitney"/>
              </a:rPr>
              <a:t>Nitro is Discord’s premium subscription service. Nitro offers special perks for subscribers, such as the option to customize your Discord Tag, the ability to use custom emotes in every server, a higher file upload cap, and discounted Server Boosts.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lang="tr-TR" b="1" dirty="0"/>
              <a:t>Server </a:t>
            </a:r>
            <a:r>
              <a:rPr lang="tr-TR" b="1" dirty="0" err="1"/>
              <a:t>Boosts</a:t>
            </a:r>
            <a:endParaRPr lang="tr-TR" b="1" dirty="0"/>
          </a:p>
          <a:p>
            <a:pPr marL="0" lvl="0" indent="0">
              <a:spcBef>
                <a:spcPts val="3000"/>
              </a:spcBef>
              <a:buNone/>
            </a:pPr>
            <a:r>
              <a:rPr lang="en-US" sz="1600" b="0" i="0" dirty="0">
                <a:solidFill>
                  <a:srgbClr val="2C2F33"/>
                </a:solidFill>
                <a:effectLst/>
                <a:latin typeface="Whitney"/>
              </a:rPr>
              <a:t>If your teen is a big fan of a community, they might want to boost the community’s server (or their own). Like Nitro, Server Boosts give servers special perks like more custom emotes, better video and voice quality, and the ability to set a custom invite link. Server Boosts can be bought with Nitro or purchased separately.</a:t>
            </a:r>
            <a:endParaRPr sz="2700" b="1" dirty="0"/>
          </a:p>
          <a:p>
            <a:pPr marL="0" lvl="0" indent="0">
              <a:buNone/>
            </a:pPr>
            <a:endParaRPr b="1" dirty="0"/>
          </a:p>
        </p:txBody>
      </p:sp>
    </p:spTree>
    <p:extLst>
      <p:ext uri="{BB962C8B-B14F-4D97-AF65-F5344CB8AC3E}">
        <p14:creationId xmlns:p14="http://schemas.microsoft.com/office/powerpoint/2010/main" val="87734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3000"/>
              </a:spcBef>
              <a:buNone/>
            </a:pPr>
            <a:r>
              <a:rPr lang="tr-TR" b="1" dirty="0" err="1"/>
              <a:t>Student</a:t>
            </a:r>
            <a:r>
              <a:rPr lang="tr-TR" b="1" dirty="0"/>
              <a:t> </a:t>
            </a:r>
            <a:r>
              <a:rPr lang="tr-TR" b="1" dirty="0" err="1"/>
              <a:t>Hubs</a:t>
            </a:r>
            <a:endParaRPr b="1" dirty="0"/>
          </a:p>
          <a:p>
            <a:pPr marL="0" lvl="0" indent="0">
              <a:buNone/>
            </a:pPr>
            <a:r>
              <a:rPr lang="en-US" sz="1600" b="0" i="0" dirty="0">
                <a:solidFill>
                  <a:srgbClr val="2C2F33"/>
                </a:solidFill>
                <a:effectLst/>
                <a:latin typeface="Whitney"/>
              </a:rPr>
              <a:t>Discord Hubs for Students allow students to verify their Discord account with their official student email, and unlock access to an exclusive hub for students at their school. Within the hub, they can connect with other verified students, discover servers for study groups or classes, and share their own servers for fellow students to join. Hubs are not affiliated with or managed by a school or school staff. Servers in a Hub are student-run but may include non-students.</a:t>
            </a:r>
            <a:endParaRPr sz="27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spcBef>
                <a:spcPts val="3000"/>
              </a:spcBef>
              <a:buNone/>
            </a:pPr>
            <a:r>
              <a:rPr lang="tr-TR" b="1" dirty="0" err="1"/>
              <a:t>Why</a:t>
            </a:r>
            <a:r>
              <a:rPr lang="tr-TR" b="1" dirty="0"/>
              <a:t> </a:t>
            </a:r>
            <a:r>
              <a:rPr lang="tr-TR" b="1" dirty="0" err="1"/>
              <a:t>people</a:t>
            </a:r>
            <a:r>
              <a:rPr lang="tr-TR" b="1" dirty="0"/>
              <a:t> </a:t>
            </a:r>
            <a:r>
              <a:rPr lang="tr-TR" b="1" dirty="0" err="1"/>
              <a:t>love</a:t>
            </a:r>
            <a:r>
              <a:rPr lang="tr-TR" b="1" dirty="0"/>
              <a:t> </a:t>
            </a:r>
            <a:r>
              <a:rPr lang="tr-TR" b="1" dirty="0" err="1"/>
              <a:t>Discord</a:t>
            </a:r>
            <a:endParaRPr b="1" dirty="0"/>
          </a:p>
          <a:p>
            <a:pPr marL="0" lvl="0" indent="0">
              <a:buNone/>
            </a:pPr>
            <a:r>
              <a:rPr lang="en-US" sz="1900" b="0" i="0" dirty="0">
                <a:solidFill>
                  <a:srgbClr val="2C2F33"/>
                </a:solidFill>
                <a:effectLst/>
                <a:latin typeface="Whitney"/>
              </a:rPr>
              <a:t>Below, you can see just a few of our favorite stories about what people are doing on Discord and why they love it.</a:t>
            </a:r>
            <a:endParaRPr lang="tr-TR" sz="1900" b="0" i="0" dirty="0">
              <a:solidFill>
                <a:srgbClr val="2C2F33"/>
              </a:solidFill>
              <a:effectLst/>
              <a:latin typeface="Whitney"/>
            </a:endParaRPr>
          </a:p>
          <a:p>
            <a:pPr algn="l"/>
            <a:r>
              <a:rPr lang="en-US" sz="1900" b="1" i="0" dirty="0">
                <a:solidFill>
                  <a:srgbClr val="4F545C"/>
                </a:solidFill>
                <a:effectLst/>
                <a:latin typeface="Whitney"/>
              </a:rPr>
              <a:t>Cyndie, a parent of two from North Carolina, reflects on how her family uses Discord:</a:t>
            </a:r>
            <a:endParaRPr lang="en-US" sz="1900" b="0" i="0" dirty="0">
              <a:solidFill>
                <a:srgbClr val="2C2F33"/>
              </a:solidFill>
              <a:effectLst/>
              <a:latin typeface="Whitney"/>
            </a:endParaRPr>
          </a:p>
          <a:p>
            <a:pPr algn="l"/>
            <a:r>
              <a:rPr lang="en-US" sz="1900" b="0" i="0" dirty="0">
                <a:solidFill>
                  <a:srgbClr val="2C2F33"/>
                </a:solidFill>
                <a:effectLst/>
                <a:latin typeface="Whitney"/>
              </a:rPr>
              <a:t>“</a:t>
            </a:r>
            <a:r>
              <a:rPr lang="en-US" sz="1900" b="0" i="1" dirty="0">
                <a:solidFill>
                  <a:srgbClr val="2C2F33"/>
                </a:solidFill>
                <a:effectLst/>
                <a:latin typeface="Whitney"/>
              </a:rPr>
              <a:t>There are four of us and we all have Discord installed on both our computers and phones. My oldest son is in an apartment, and the younger one is on campus, so we use Discord to make family plans. Everything gets dropped into that server. From dinner’s ready to internships and job offers. Usually it’s the silly, stupid stuff we just drop in that makes us all laugh, like when there’s a Weird Al question on Jeopardy</a:t>
            </a:r>
            <a:r>
              <a:rPr lang="en-US" sz="1900" b="0" i="0" dirty="0">
                <a:solidFill>
                  <a:srgbClr val="2C2F33"/>
                </a:solidFill>
                <a:effectLst/>
                <a:latin typeface="Whitney"/>
              </a:rPr>
              <a:t>.</a:t>
            </a:r>
            <a:r>
              <a:rPr lang="en-US" sz="1900" b="0" i="1" dirty="0">
                <a:solidFill>
                  <a:srgbClr val="2C2F33"/>
                </a:solidFill>
                <a:effectLst/>
                <a:latin typeface="Whitney"/>
              </a:rPr>
              <a:t> I can’t imagine life without it.</a:t>
            </a:r>
            <a:r>
              <a:rPr lang="en-US" sz="1900" b="0" i="0" dirty="0">
                <a:solidFill>
                  <a:srgbClr val="2C2F33"/>
                </a:solidFill>
                <a:effectLst/>
                <a:latin typeface="Whitney"/>
              </a:rPr>
              <a:t>”</a:t>
            </a:r>
          </a:p>
          <a:p>
            <a:pPr algn="l"/>
            <a:r>
              <a:rPr lang="en-US" sz="1900" b="1" i="0" dirty="0" err="1">
                <a:solidFill>
                  <a:srgbClr val="4F545C"/>
                </a:solidFill>
                <a:effectLst/>
                <a:latin typeface="Whitney"/>
              </a:rPr>
              <a:t>Genavieve</a:t>
            </a:r>
            <a:r>
              <a:rPr lang="en-US" sz="1900" b="1" i="0" dirty="0">
                <a:solidFill>
                  <a:srgbClr val="4F545C"/>
                </a:solidFill>
                <a:effectLst/>
                <a:latin typeface="Whitney"/>
              </a:rPr>
              <a:t>, a high-school student from California, talks about how her classes use Discord:</a:t>
            </a:r>
            <a:endParaRPr lang="en-US" sz="1900" b="0" i="0" dirty="0">
              <a:solidFill>
                <a:srgbClr val="2C2F33"/>
              </a:solidFill>
              <a:effectLst/>
              <a:latin typeface="Whitney"/>
            </a:endParaRPr>
          </a:p>
          <a:p>
            <a:pPr algn="l"/>
            <a:r>
              <a:rPr lang="en-US" sz="1900" b="0" i="1" dirty="0">
                <a:solidFill>
                  <a:srgbClr val="2C2F33"/>
                </a:solidFill>
                <a:effectLst/>
                <a:latin typeface="Whitney"/>
              </a:rPr>
              <a:t>"I've been using Discord for the last two years as my main communication with my friends. We had too many people in our group chat and wanted a platform where we could all communicate with each other. Discord is a great way for a friend group of thirty people to stay in touch! Also, with distance learning in place, I’ve started using it with my AP Physics class too. It's been so important to feel connected to our teachers and each other when we are so isolated and in such a difficult class. Using Discord brought us closer together as a class — we are already a small class of 22 students, so being able to joke around and send memes helps us not feel so alone during the distance learning</a:t>
            </a:r>
            <a:r>
              <a:rPr lang="en-US" sz="1900" b="0" i="0" dirty="0">
                <a:solidFill>
                  <a:srgbClr val="2C2F33"/>
                </a:solidFill>
                <a:effectLst/>
                <a:latin typeface="Whitney"/>
              </a:rPr>
              <a:t>.</a:t>
            </a:r>
            <a:r>
              <a:rPr lang="en-US" sz="1900" b="0" i="1" dirty="0">
                <a:solidFill>
                  <a:srgbClr val="2C2F33"/>
                </a:solidFill>
                <a:effectLst/>
                <a:latin typeface="Whitney"/>
              </a:rPr>
              <a:t> The different channels and @mentions make it much easier to keep information straight. Screenshare makes it even easier, so we can show each other documents or problems we are working on to get feedback or troubleshooting advice.</a:t>
            </a:r>
            <a:r>
              <a:rPr lang="en-US" sz="1900" b="0" i="0" dirty="0">
                <a:solidFill>
                  <a:srgbClr val="2C2F33"/>
                </a:solidFill>
                <a:effectLst/>
                <a:latin typeface="Whitney"/>
              </a:rPr>
              <a:t>”</a:t>
            </a:r>
          </a:p>
          <a:p>
            <a:pPr algn="l"/>
            <a:r>
              <a:rPr lang="en-US" sz="1900" b="1" i="0" dirty="0">
                <a:solidFill>
                  <a:srgbClr val="4F545C"/>
                </a:solidFill>
                <a:effectLst/>
                <a:latin typeface="Whitney"/>
              </a:rPr>
              <a:t>David, a physics and math tutor from New Jersey, talks about how he teaches students and connects with other teachers over Discord:</a:t>
            </a:r>
            <a:endParaRPr lang="en-US" sz="1900" b="0" i="0" dirty="0">
              <a:solidFill>
                <a:srgbClr val="2C2F33"/>
              </a:solidFill>
              <a:effectLst/>
              <a:latin typeface="Whitney"/>
            </a:endParaRPr>
          </a:p>
          <a:p>
            <a:pPr algn="l"/>
            <a:r>
              <a:rPr lang="en-US" sz="1900" b="0" i="1" dirty="0">
                <a:solidFill>
                  <a:srgbClr val="2C2F33"/>
                </a:solidFill>
                <a:effectLst/>
                <a:latin typeface="Whitney"/>
              </a:rPr>
              <a:t>"I use Discord to tutor one of my students and to stay up to date with conversations and announcements in a group of physics teachers interested in physics education research. It's nice to see a side-by-side camera view of my desk with the student's work. I also really like that the audio through the OPUS codec which sounds very clean."</a:t>
            </a:r>
            <a:endParaRPr lang="en-US" sz="1900" b="0" i="0" dirty="0">
              <a:solidFill>
                <a:srgbClr val="2C2F33"/>
              </a:solidFill>
              <a:effectLst/>
              <a:latin typeface="Whitney"/>
            </a:endParaRPr>
          </a:p>
        </p:txBody>
      </p:sp>
    </p:spTree>
    <p:extLst>
      <p:ext uri="{BB962C8B-B14F-4D97-AF65-F5344CB8AC3E}">
        <p14:creationId xmlns:p14="http://schemas.microsoft.com/office/powerpoint/2010/main" val="9398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rPr lang="tr-TR" dirty="0">
                <a:hlinkClick r:id="rId2"/>
              </a:rPr>
              <a:t>https://discord.com/safety/360044149331-What-is-Discord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𝐸𝑛𝑑</m:t>
                  </m:r>
                  <m:r>
                    <a:rPr>
                      <a:latin typeface="Cambria Math" panose="02040503050406030204" pitchFamily="18" charset="0"/>
                    </a:rPr>
                    <m:t>−</m:t>
                  </m:r>
                  <m:r>
                    <a:rPr>
                      <a:latin typeface="Cambria Math" panose="02040503050406030204" pitchFamily="18" charset="0"/>
                    </a:rPr>
                    <m:t>𝑂𝑓</m:t>
                  </m:r>
                  <m:r>
                    <a:rPr>
                      <a:latin typeface="Cambria Math" panose="02040503050406030204" pitchFamily="18" charset="0"/>
                    </a:rPr>
                    <m:t>−</m:t>
                  </m:r>
                  <m:r>
                    <a:rPr>
                      <a:latin typeface="Cambria Math" panose="02040503050406030204" pitchFamily="18" charset="0"/>
                    </a:rPr>
                    <m:t>𝑊𝑒𝑒𝑘</m:t>
                  </m:r>
                  <m:r>
                    <a:rPr>
                      <a:latin typeface="Cambria Math" panose="02040503050406030204" pitchFamily="18" charset="0"/>
                    </a:rPr>
                    <m:t>−1−</m:t>
                  </m:r>
                  <m:r>
                    <a:rPr>
                      <a:latin typeface="Cambria Math" panose="02040503050406030204" pitchFamily="18" charset="0"/>
                    </a:rPr>
                    <m:t>𝑀𝑜𝑑𝑢𝑙𝑒</m:t>
                  </m:r>
                </m:oMath>
              </m:oMathPara>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tr-TR" dirty="0" err="1"/>
              <a:t>Discord</a:t>
            </a:r>
            <a:endParaRPr dirty="0"/>
          </a:p>
        </p:txBody>
      </p:sp>
      <p:sp>
        <p:nvSpPr>
          <p:cNvPr id="3" name="Content Placeholder 2"/>
          <p:cNvSpPr>
            <a:spLocks noGrp="1"/>
          </p:cNvSpPr>
          <p:nvPr>
            <p:ph idx="1"/>
          </p:nvPr>
        </p:nvSpPr>
        <p:spPr/>
        <p:txBody>
          <a:bodyPr/>
          <a:lstStyle/>
          <a:p>
            <a:pPr marL="0" lvl="0" indent="0">
              <a:spcBef>
                <a:spcPts val="3000"/>
              </a:spcBef>
              <a:buNone/>
            </a:pPr>
            <a:r>
              <a:rPr b="1" dirty="0"/>
              <a:t>Week-1 (</a:t>
            </a:r>
            <a:r>
              <a:rPr lang="tr-TR" b="1" dirty="0" err="1"/>
              <a:t>Introduction</a:t>
            </a:r>
            <a:r>
              <a:rPr lang="tr-TR" b="1" dirty="0"/>
              <a:t> </a:t>
            </a:r>
            <a:r>
              <a:rPr lang="tr-TR" b="1" dirty="0" err="1"/>
              <a:t>to</a:t>
            </a:r>
            <a:r>
              <a:rPr lang="tr-TR" b="1" dirty="0"/>
              <a:t> </a:t>
            </a:r>
            <a:r>
              <a:rPr lang="tr-TR" b="1" dirty="0" err="1"/>
              <a:t>Discord</a:t>
            </a:r>
            <a:r>
              <a:rPr b="1" dirty="0"/>
              <a:t>)</a:t>
            </a:r>
          </a:p>
          <a:p>
            <a:pPr marL="0" lvl="0" indent="0">
              <a:spcBef>
                <a:spcPts val="3000"/>
              </a:spcBef>
              <a:buNone/>
            </a:pPr>
            <a:r>
              <a:rPr lang="tr-TR" b="1" dirty="0" err="1"/>
              <a:t>Autumn</a:t>
            </a:r>
            <a:r>
              <a:rPr b="1" dirty="0"/>
              <a:t> Semester, 20</a:t>
            </a:r>
            <a:r>
              <a:rPr lang="tr-TR" b="1" dirty="0"/>
              <a:t>22-2023</a:t>
            </a:r>
            <a:endParaRPr b="1" dirty="0"/>
          </a:p>
          <a:p>
            <a:pPr marL="0" lvl="0" indent="0">
              <a:buNone/>
            </a:pPr>
            <a:r>
              <a:rPr dirty="0"/>
              <a:t>Download </a:t>
            </a:r>
            <a:r>
              <a:rPr dirty="0">
                <a:hlinkClick r:id="rId2"/>
              </a:rPr>
              <a:t>DOC</a:t>
            </a:r>
            <a:r>
              <a:rPr dirty="0"/>
              <a:t>, </a:t>
            </a:r>
            <a:r>
              <a:rPr dirty="0">
                <a:hlinkClick r:id="rId3"/>
              </a:rPr>
              <a:t>PPTX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Outline</a:t>
            </a:r>
          </a:p>
          <a:p>
            <a:pPr lvl="0"/>
            <a:r>
              <a:rPr lang="tr-TR" dirty="0" err="1"/>
              <a:t>Understanding</a:t>
            </a:r>
            <a:r>
              <a:rPr lang="tr-TR" dirty="0"/>
              <a:t> Basic </a:t>
            </a:r>
            <a:r>
              <a:rPr lang="tr-TR" dirty="0" err="1"/>
              <a:t>Concepts</a:t>
            </a:r>
            <a:endParaRPr dirty="0"/>
          </a:p>
          <a:p>
            <a:pPr lvl="0"/>
            <a:r>
              <a:rPr lang="tr-TR" dirty="0" err="1"/>
              <a:t>Getting</a:t>
            </a:r>
            <a:r>
              <a:rPr lang="tr-TR" dirty="0"/>
              <a:t> </a:t>
            </a:r>
            <a:r>
              <a:rPr lang="tr-TR" dirty="0" err="1"/>
              <a:t>Familiar</a:t>
            </a:r>
            <a:r>
              <a:rPr lang="tr-TR" dirty="0"/>
              <a:t> </a:t>
            </a:r>
            <a:r>
              <a:rPr lang="tr-TR" dirty="0" err="1"/>
              <a:t>with</a:t>
            </a:r>
            <a:r>
              <a:rPr lang="tr-TR" dirty="0"/>
              <a:t> </a:t>
            </a:r>
            <a:r>
              <a:rPr lang="tr-TR" dirty="0" err="1"/>
              <a:t>Glossary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tr-TR" b="1" dirty="0" err="1"/>
              <a:t>Discord</a:t>
            </a: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lvl="0" indent="0">
              <a:spcBef>
                <a:spcPts val="3000"/>
              </a:spcBef>
              <a:buNone/>
            </a:pPr>
            <a:r>
              <a:rPr lang="tr-TR" b="1" dirty="0" err="1"/>
              <a:t>What</a:t>
            </a:r>
            <a:r>
              <a:rPr lang="tr-TR" b="1" dirty="0"/>
              <a:t> is </a:t>
            </a:r>
            <a:r>
              <a:rPr lang="tr-TR" b="1" dirty="0" err="1"/>
              <a:t>Discord</a:t>
            </a:r>
            <a:r>
              <a:rPr lang="tr-TR" b="1" dirty="0"/>
              <a:t>?</a:t>
            </a:r>
            <a:endParaRPr b="1" dirty="0"/>
          </a:p>
          <a:p>
            <a:pPr algn="l"/>
            <a:r>
              <a:rPr lang="en-US" b="0" i="0" dirty="0">
                <a:solidFill>
                  <a:srgbClr val="23272A"/>
                </a:solidFill>
                <a:effectLst/>
                <a:latin typeface="Whitney"/>
              </a:rPr>
              <a:t>Discord is a voice, video, and text chat app that's used by tens of millions of people ages 13+ to talk and hang out with their communities and friends.</a:t>
            </a:r>
          </a:p>
          <a:p>
            <a:pPr algn="l"/>
            <a:r>
              <a:rPr lang="en-US" b="0" i="0" dirty="0">
                <a:solidFill>
                  <a:srgbClr val="23272A"/>
                </a:solidFill>
                <a:effectLst/>
                <a:latin typeface="Whitney"/>
              </a:rPr>
              <a:t>People use Discord daily to talk about many things, ranging from art projects and family trips to homework and mental health support. It's a home for communities of any size, but it's most widely used by small and active groups of people who talk regularly.</a:t>
            </a:r>
          </a:p>
          <a:p>
            <a:pPr algn="l"/>
            <a:r>
              <a:rPr lang="en-US" b="0" i="0" dirty="0">
                <a:solidFill>
                  <a:srgbClr val="23272A"/>
                </a:solidFill>
                <a:effectLst/>
                <a:latin typeface="Whitney"/>
              </a:rPr>
              <a:t>The vast majority of servers are private, invite-only spaces for groups of friends and communities to stay in touch and spend time together. There are also larger, more open communities, generally centered around specific topics such as popular games like Minecraft and Fortnite. Users have control over whom they interact with and what their experience on Discord is.</a:t>
            </a:r>
          </a:p>
          <a:p>
            <a:pPr algn="l"/>
            <a:r>
              <a:rPr lang="en-US" b="0" i="0" dirty="0">
                <a:solidFill>
                  <a:srgbClr val="23272A"/>
                </a:solidFill>
                <a:effectLst/>
                <a:latin typeface="Whitney"/>
              </a:rPr>
              <a:t>People love Discord because it’s a home for all their communities and groups of friends. It's a place where they can be themselves and spend time with other people who share their interests and hobbies. Conversations on Discord are driven by the people you choose and the topics you choose to talk about.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BFA239-293F-FB96-374B-968FC49D6885}"/>
              </a:ext>
            </a:extLst>
          </p:cNvPr>
          <p:cNvSpPr>
            <a:spLocks noGrp="1"/>
          </p:cNvSpPr>
          <p:nvPr>
            <p:ph type="title"/>
          </p:nvPr>
        </p:nvSpPr>
        <p:spPr/>
        <p:txBody>
          <a:bodyPr/>
          <a:lstStyle/>
          <a:p>
            <a:endParaRPr lang="tr-TR"/>
          </a:p>
        </p:txBody>
      </p:sp>
      <p:pic>
        <p:nvPicPr>
          <p:cNvPr id="5" name="İçerik Yer Tutucusu 4" descr="metin, siyah, bilgisayar, ekran görüntüsü içeren bir resim&#10;&#10;Açıklama otomatik olarak oluşturuldu">
            <a:extLst>
              <a:ext uri="{FF2B5EF4-FFF2-40B4-BE49-F238E27FC236}">
                <a16:creationId xmlns:a16="http://schemas.microsoft.com/office/drawing/2014/main" id="{57367EAB-13AE-40FA-58FE-5B118D2157EA}"/>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109598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algn="l"/>
            <a:r>
              <a:rPr lang="tr-TR" b="1" i="0" dirty="0" err="1">
                <a:solidFill>
                  <a:srgbClr val="000000"/>
                </a:solidFill>
                <a:effectLst/>
                <a:latin typeface="Ginto"/>
              </a:rPr>
              <a:t>Discord</a:t>
            </a:r>
            <a:r>
              <a:rPr lang="tr-TR" b="1" i="0" dirty="0">
                <a:solidFill>
                  <a:srgbClr val="000000"/>
                </a:solidFill>
                <a:effectLst/>
                <a:latin typeface="Ginto"/>
              </a:rPr>
              <a:t> </a:t>
            </a:r>
            <a:r>
              <a:rPr lang="tr-TR" b="1" i="0" dirty="0" err="1">
                <a:solidFill>
                  <a:srgbClr val="000000"/>
                </a:solidFill>
                <a:effectLst/>
                <a:latin typeface="Ginto"/>
              </a:rPr>
              <a:t>Glossary</a:t>
            </a:r>
            <a:endParaRPr lang="tr-TR" b="1" i="0" dirty="0">
              <a:solidFill>
                <a:srgbClr val="000000"/>
              </a:solidFill>
              <a:effectLst/>
              <a:latin typeface="Ginto"/>
            </a:endParaRPr>
          </a:p>
          <a:p>
            <a:pPr lvl="0"/>
            <a:r>
              <a:rPr lang="en-US" b="0" i="0" dirty="0">
                <a:solidFill>
                  <a:srgbClr val="2C2F33"/>
                </a:solidFill>
                <a:effectLst/>
                <a:latin typeface="Whitney"/>
              </a:rPr>
              <a:t>Discord has its own vocabulary. You might hear your teen or students using these words when talking about Discord.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en-US" b="1" dirty="0"/>
              <a:t>Server</a:t>
            </a:r>
          </a:p>
          <a:p>
            <a:pPr lvl="0"/>
            <a:r>
              <a:rPr lang="en-US" b="0" i="0" dirty="0">
                <a:solidFill>
                  <a:srgbClr val="2C2F33"/>
                </a:solidFill>
                <a:effectLst/>
                <a:latin typeface="Whitney"/>
              </a:rPr>
              <a:t>Servers are the spaces on Discord. They are made by specific communities and friend groups. The vast majority of servers are small and invitation-only. Some larger servers are public. Any user can start a new server for free and invite their friends to it.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lang="tr-TR" b="1" dirty="0"/>
              <a:t>Channel</a:t>
            </a:r>
            <a:endParaRPr b="1" dirty="0"/>
          </a:p>
          <a:p>
            <a:pPr lvl="0"/>
            <a:r>
              <a:rPr lang="en-US" b="0" i="0" dirty="0">
                <a:solidFill>
                  <a:srgbClr val="2C2F33"/>
                </a:solidFill>
                <a:effectLst/>
                <a:latin typeface="Whitney"/>
              </a:rPr>
              <a:t>Discord servers are organized into text and voice channels, which are usually dedicated to specific topics and can have different rules.</a:t>
            </a:r>
            <a:endParaRPr lang="tr-TR" b="0" i="0" dirty="0">
              <a:solidFill>
                <a:srgbClr val="2C2F33"/>
              </a:solidFill>
              <a:effectLst/>
              <a:latin typeface="Whitney"/>
            </a:endParaRPr>
          </a:p>
          <a:p>
            <a:pPr algn="l">
              <a:buFont typeface="Arial" panose="020B0604020202020204" pitchFamily="34" charset="0"/>
              <a:buChar char="•"/>
            </a:pPr>
            <a:r>
              <a:rPr lang="en-US" b="0" i="0" dirty="0">
                <a:solidFill>
                  <a:srgbClr val="2C2F33"/>
                </a:solidFill>
                <a:effectLst/>
                <a:latin typeface="Whitney"/>
              </a:rPr>
              <a:t>In text channels, users can post messages, upload files, and share images for others to see at any time.</a:t>
            </a:r>
          </a:p>
          <a:p>
            <a:pPr algn="l">
              <a:buFont typeface="Arial" panose="020B0604020202020204" pitchFamily="34" charset="0"/>
              <a:buChar char="•"/>
            </a:pPr>
            <a:r>
              <a:rPr lang="en-US" b="0" i="0" dirty="0">
                <a:solidFill>
                  <a:srgbClr val="2C2F33"/>
                </a:solidFill>
                <a:effectLst/>
                <a:latin typeface="Whitney"/>
              </a:rPr>
              <a:t>In voice channels, users can connect through a voice or video call in real time, and can share their screen with their friends - we call this Go Live.</a:t>
            </a:r>
          </a:p>
          <a:p>
            <a:pPr lvl="0"/>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1145</Words>
  <Application>Microsoft Office PowerPoint</Application>
  <PresentationFormat>Ekran Gösterisi (4:3)</PresentationFormat>
  <Paragraphs>44</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Cambria Math</vt:lpstr>
      <vt:lpstr>Ginto</vt:lpstr>
      <vt:lpstr>Whitney</vt:lpstr>
      <vt:lpstr>Office Theme</vt:lpstr>
      <vt:lpstr>Discord</vt:lpstr>
      <vt:lpstr>Discord</vt:lpstr>
      <vt:lpstr>PowerPoint Sunusu</vt:lpstr>
      <vt:lpstr>Discord</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References</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cp:lastModifiedBy>Dursun Ali KOÇOĞLU</cp:lastModifiedBy>
  <cp:revision>1</cp:revision>
  <dcterms:created xsi:type="dcterms:W3CDTF">2022-03-06T20:23:00Z</dcterms:created>
  <dcterms:modified xsi:type="dcterms:W3CDTF">2022-10-18T21:32:12Z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